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03"/>
    <p:restoredTop sz="94655"/>
  </p:normalViewPr>
  <p:slideViewPr>
    <p:cSldViewPr snapToGrid="0" snapToObjects="1">
      <p:cViewPr>
        <p:scale>
          <a:sx n="83" d="100"/>
          <a:sy n="83" d="100"/>
        </p:scale>
        <p:origin x="1280" y="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063B7B5B-C5A1-4048-A14F-010785DE66CF}"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BC9FAA99-C50B-4BCB-B1C8-E66264EF85DE}">
      <dgm:prSet/>
      <dgm:spPr/>
      <dgm:t>
        <a:bodyPr/>
        <a:lstStyle/>
        <a:p>
          <a:pPr>
            <a:defRPr cap="all"/>
          </a:pPr>
          <a:r>
            <a:rPr lang="en-US" dirty="0"/>
            <a:t>Predicting today’s stock price based on past 7 days open, close, low, high and volume data.</a:t>
          </a:r>
        </a:p>
      </dgm:t>
    </dgm:pt>
    <dgm:pt modelId="{0182244F-0D67-4039-A263-95AB5DF85EE8}" type="parTrans" cxnId="{BB2126CE-CE78-45A6-8982-3C84D535676E}">
      <dgm:prSet/>
      <dgm:spPr/>
      <dgm:t>
        <a:bodyPr/>
        <a:lstStyle/>
        <a:p>
          <a:endParaRPr lang="en-US"/>
        </a:p>
      </dgm:t>
    </dgm:pt>
    <dgm:pt modelId="{079F932C-3D84-4474-A7C9-F2BC468472CC}" type="sibTrans" cxnId="{BB2126CE-CE78-45A6-8982-3C84D535676E}">
      <dgm:prSet/>
      <dgm:spPr/>
      <dgm:t>
        <a:bodyPr/>
        <a:lstStyle/>
        <a:p>
          <a:endParaRPr lang="en-US"/>
        </a:p>
      </dgm:t>
    </dgm:pt>
    <dgm:pt modelId="{C47B14ED-15F6-4C1E-93E7-B996D13095F4}">
      <dgm:prSet/>
      <dgm:spPr/>
      <dgm:t>
        <a:bodyPr/>
        <a:lstStyle/>
        <a:p>
          <a:pPr>
            <a:defRPr cap="all"/>
          </a:pPr>
          <a:r>
            <a:rPr lang="en-US" dirty="0"/>
            <a:t>As an example, we use apple stock in our modeling. We will predict apple stock’s closing price based on past 7 days’ open, close, low, high and volume data.  </a:t>
          </a:r>
        </a:p>
      </dgm:t>
    </dgm:pt>
    <dgm:pt modelId="{EB608D94-A114-44D3-96CF-AB44E0EC3B51}" type="parTrans" cxnId="{BE41B39A-1135-47B7-BEA4-0782DA474722}">
      <dgm:prSet/>
      <dgm:spPr/>
      <dgm:t>
        <a:bodyPr/>
        <a:lstStyle/>
        <a:p>
          <a:endParaRPr lang="en-US"/>
        </a:p>
      </dgm:t>
    </dgm:pt>
    <dgm:pt modelId="{BD71DA05-5DAD-4056-919D-6F840CE09E42}" type="sibTrans" cxnId="{BE41B39A-1135-47B7-BEA4-0782DA474722}">
      <dgm:prSet/>
      <dgm:spPr/>
      <dgm:t>
        <a:bodyPr/>
        <a:lstStyle/>
        <a:p>
          <a:endParaRPr lang="en-US"/>
        </a:p>
      </dgm:t>
    </dgm:pt>
    <dgm:pt modelId="{2A95AA2A-6E7F-426F-A60C-2CC25894BFE1}" type="pres">
      <dgm:prSet presAssocID="{063B7B5B-C5A1-4048-A14F-010785DE66CF}" presName="root" presStyleCnt="0">
        <dgm:presLayoutVars>
          <dgm:dir/>
          <dgm:resizeHandles val="exact"/>
        </dgm:presLayoutVars>
      </dgm:prSet>
      <dgm:spPr/>
    </dgm:pt>
    <dgm:pt modelId="{0A9D73A4-6B83-4BE7-83B8-0342930660FB}" type="pres">
      <dgm:prSet presAssocID="{BC9FAA99-C50B-4BCB-B1C8-E66264EF85DE}" presName="compNode" presStyleCnt="0"/>
      <dgm:spPr/>
    </dgm:pt>
    <dgm:pt modelId="{972B8158-7862-4362-8192-FAAA0EA84D96}" type="pres">
      <dgm:prSet presAssocID="{BC9FAA99-C50B-4BCB-B1C8-E66264EF85DE}" presName="iconBgRect" presStyleLbl="bgShp" presStyleIdx="0" presStyleCnt="2"/>
      <dgm:spPr/>
    </dgm:pt>
    <dgm:pt modelId="{85A75713-52A5-4F2F-BF94-9012E75A57DE}" type="pres">
      <dgm:prSet presAssocID="{BC9FAA99-C50B-4BCB-B1C8-E66264EF85D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4D3A97CC-F2C0-44DE-B8D4-7124B0505A1D}" type="pres">
      <dgm:prSet presAssocID="{BC9FAA99-C50B-4BCB-B1C8-E66264EF85DE}" presName="spaceRect" presStyleCnt="0"/>
      <dgm:spPr/>
    </dgm:pt>
    <dgm:pt modelId="{72940751-8524-4891-BA2F-3BD2D20D6251}" type="pres">
      <dgm:prSet presAssocID="{BC9FAA99-C50B-4BCB-B1C8-E66264EF85DE}" presName="textRect" presStyleLbl="revTx" presStyleIdx="0" presStyleCnt="2">
        <dgm:presLayoutVars>
          <dgm:chMax val="1"/>
          <dgm:chPref val="1"/>
        </dgm:presLayoutVars>
      </dgm:prSet>
      <dgm:spPr/>
    </dgm:pt>
    <dgm:pt modelId="{B8B83009-FE38-4C25-8654-82573EC6EE18}" type="pres">
      <dgm:prSet presAssocID="{079F932C-3D84-4474-A7C9-F2BC468472CC}" presName="sibTrans" presStyleCnt="0"/>
      <dgm:spPr/>
    </dgm:pt>
    <dgm:pt modelId="{419CA4DF-28B8-42EB-801C-EB20404570B5}" type="pres">
      <dgm:prSet presAssocID="{C47B14ED-15F6-4C1E-93E7-B996D13095F4}" presName="compNode" presStyleCnt="0"/>
      <dgm:spPr/>
    </dgm:pt>
    <dgm:pt modelId="{FED85CFE-8411-446C-82CE-08AE84E4FD96}" type="pres">
      <dgm:prSet presAssocID="{C47B14ED-15F6-4C1E-93E7-B996D13095F4}" presName="iconBgRect" presStyleLbl="bgShp" presStyleIdx="1" presStyleCnt="2"/>
      <dgm:spPr/>
    </dgm:pt>
    <dgm:pt modelId="{1D0465C0-42B2-4671-B741-F166AD14552E}" type="pres">
      <dgm:prSet presAssocID="{C47B14ED-15F6-4C1E-93E7-B996D13095F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pple"/>
        </a:ext>
      </dgm:extLst>
    </dgm:pt>
    <dgm:pt modelId="{1813ED48-14DE-4E96-A46B-2BFD9EE45C09}" type="pres">
      <dgm:prSet presAssocID="{C47B14ED-15F6-4C1E-93E7-B996D13095F4}" presName="spaceRect" presStyleCnt="0"/>
      <dgm:spPr/>
    </dgm:pt>
    <dgm:pt modelId="{A11FEEFC-E9CB-4ADE-A3AA-C3998FCBEECF}" type="pres">
      <dgm:prSet presAssocID="{C47B14ED-15F6-4C1E-93E7-B996D13095F4}" presName="textRect" presStyleLbl="revTx" presStyleIdx="1" presStyleCnt="2">
        <dgm:presLayoutVars>
          <dgm:chMax val="1"/>
          <dgm:chPref val="1"/>
        </dgm:presLayoutVars>
      </dgm:prSet>
      <dgm:spPr/>
    </dgm:pt>
  </dgm:ptLst>
  <dgm:cxnLst>
    <dgm:cxn modelId="{21DB3F27-ED93-4FD7-B4C9-9052BC9E3C0A}" type="presOf" srcId="{BC9FAA99-C50B-4BCB-B1C8-E66264EF85DE}" destId="{72940751-8524-4891-BA2F-3BD2D20D6251}" srcOrd="0" destOrd="0" presId="urn:microsoft.com/office/officeart/2018/5/layout/IconCircleLabelList"/>
    <dgm:cxn modelId="{B2D8396A-DF27-4531-941E-200A416CE608}" type="presOf" srcId="{C47B14ED-15F6-4C1E-93E7-B996D13095F4}" destId="{A11FEEFC-E9CB-4ADE-A3AA-C3998FCBEECF}" srcOrd="0" destOrd="0" presId="urn:microsoft.com/office/officeart/2018/5/layout/IconCircleLabelList"/>
    <dgm:cxn modelId="{8C7F7A93-BE8C-4F9D-876F-A14CAA712118}" type="presOf" srcId="{063B7B5B-C5A1-4048-A14F-010785DE66CF}" destId="{2A95AA2A-6E7F-426F-A60C-2CC25894BFE1}" srcOrd="0" destOrd="0" presId="urn:microsoft.com/office/officeart/2018/5/layout/IconCircleLabelList"/>
    <dgm:cxn modelId="{BE41B39A-1135-47B7-BEA4-0782DA474722}" srcId="{063B7B5B-C5A1-4048-A14F-010785DE66CF}" destId="{C47B14ED-15F6-4C1E-93E7-B996D13095F4}" srcOrd="1" destOrd="0" parTransId="{EB608D94-A114-44D3-96CF-AB44E0EC3B51}" sibTransId="{BD71DA05-5DAD-4056-919D-6F840CE09E42}"/>
    <dgm:cxn modelId="{BB2126CE-CE78-45A6-8982-3C84D535676E}" srcId="{063B7B5B-C5A1-4048-A14F-010785DE66CF}" destId="{BC9FAA99-C50B-4BCB-B1C8-E66264EF85DE}" srcOrd="0" destOrd="0" parTransId="{0182244F-0D67-4039-A263-95AB5DF85EE8}" sibTransId="{079F932C-3D84-4474-A7C9-F2BC468472CC}"/>
    <dgm:cxn modelId="{73B41AE6-99F2-439D-804C-512ECE4B4845}" type="presParOf" srcId="{2A95AA2A-6E7F-426F-A60C-2CC25894BFE1}" destId="{0A9D73A4-6B83-4BE7-83B8-0342930660FB}" srcOrd="0" destOrd="0" presId="urn:microsoft.com/office/officeart/2018/5/layout/IconCircleLabelList"/>
    <dgm:cxn modelId="{39D6117B-F443-477C-ACA7-AC75B1F1CE86}" type="presParOf" srcId="{0A9D73A4-6B83-4BE7-83B8-0342930660FB}" destId="{972B8158-7862-4362-8192-FAAA0EA84D96}" srcOrd="0" destOrd="0" presId="urn:microsoft.com/office/officeart/2018/5/layout/IconCircleLabelList"/>
    <dgm:cxn modelId="{ADCC2553-AD0F-4EDA-9B95-2489E55DEF70}" type="presParOf" srcId="{0A9D73A4-6B83-4BE7-83B8-0342930660FB}" destId="{85A75713-52A5-4F2F-BF94-9012E75A57DE}" srcOrd="1" destOrd="0" presId="urn:microsoft.com/office/officeart/2018/5/layout/IconCircleLabelList"/>
    <dgm:cxn modelId="{A0111FA3-5FBD-407E-ADEB-4EF4ACAA0F43}" type="presParOf" srcId="{0A9D73A4-6B83-4BE7-83B8-0342930660FB}" destId="{4D3A97CC-F2C0-44DE-B8D4-7124B0505A1D}" srcOrd="2" destOrd="0" presId="urn:microsoft.com/office/officeart/2018/5/layout/IconCircleLabelList"/>
    <dgm:cxn modelId="{A2D7F495-05E1-4041-AA64-1F6155474A74}" type="presParOf" srcId="{0A9D73A4-6B83-4BE7-83B8-0342930660FB}" destId="{72940751-8524-4891-BA2F-3BD2D20D6251}" srcOrd="3" destOrd="0" presId="urn:microsoft.com/office/officeart/2018/5/layout/IconCircleLabelList"/>
    <dgm:cxn modelId="{3AC5F5DA-9CFE-458C-BCF0-12640EC25DED}" type="presParOf" srcId="{2A95AA2A-6E7F-426F-A60C-2CC25894BFE1}" destId="{B8B83009-FE38-4C25-8654-82573EC6EE18}" srcOrd="1" destOrd="0" presId="urn:microsoft.com/office/officeart/2018/5/layout/IconCircleLabelList"/>
    <dgm:cxn modelId="{D139981A-ED41-43BF-A00B-E945AAC271CF}" type="presParOf" srcId="{2A95AA2A-6E7F-426F-A60C-2CC25894BFE1}" destId="{419CA4DF-28B8-42EB-801C-EB20404570B5}" srcOrd="2" destOrd="0" presId="urn:microsoft.com/office/officeart/2018/5/layout/IconCircleLabelList"/>
    <dgm:cxn modelId="{FE1B1685-99CF-40BA-BA0E-3F84727B5C48}" type="presParOf" srcId="{419CA4DF-28B8-42EB-801C-EB20404570B5}" destId="{FED85CFE-8411-446C-82CE-08AE84E4FD96}" srcOrd="0" destOrd="0" presId="urn:microsoft.com/office/officeart/2018/5/layout/IconCircleLabelList"/>
    <dgm:cxn modelId="{07BAEDBD-9ACD-4B9E-924B-FB12C37784AC}" type="presParOf" srcId="{419CA4DF-28B8-42EB-801C-EB20404570B5}" destId="{1D0465C0-42B2-4671-B741-F166AD14552E}" srcOrd="1" destOrd="0" presId="urn:microsoft.com/office/officeart/2018/5/layout/IconCircleLabelList"/>
    <dgm:cxn modelId="{8026F4D6-95E1-4475-8C50-1AC03397C3CB}" type="presParOf" srcId="{419CA4DF-28B8-42EB-801C-EB20404570B5}" destId="{1813ED48-14DE-4E96-A46B-2BFD9EE45C09}" srcOrd="2" destOrd="0" presId="urn:microsoft.com/office/officeart/2018/5/layout/IconCircleLabelList"/>
    <dgm:cxn modelId="{FCA6BDAA-C586-45CF-981C-7032C2032234}" type="presParOf" srcId="{419CA4DF-28B8-42EB-801C-EB20404570B5}" destId="{A11FEEFC-E9CB-4ADE-A3AA-C3998FCBEEC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2B8158-7862-4362-8192-FAAA0EA84D96}">
      <dsp:nvSpPr>
        <dsp:cNvPr id="0" name=""/>
        <dsp:cNvSpPr/>
      </dsp:nvSpPr>
      <dsp:spPr>
        <a:xfrm>
          <a:off x="2044800" y="375668"/>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A75713-52A5-4F2F-BF94-9012E75A57DE}">
      <dsp:nvSpPr>
        <dsp:cNvPr id="0" name=""/>
        <dsp:cNvSpPr/>
      </dsp:nvSpPr>
      <dsp:spPr>
        <a:xfrm>
          <a:off x="2512800"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940751-8524-4891-BA2F-3BD2D20D6251}">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dirty="0"/>
            <a:t>Predicting today’s stock price based on past 7 days open, close, low, high and volume data.</a:t>
          </a:r>
        </a:p>
      </dsp:txBody>
      <dsp:txXfrm>
        <a:off x="1342800" y="3255669"/>
        <a:ext cx="3600000" cy="720000"/>
      </dsp:txXfrm>
    </dsp:sp>
    <dsp:sp modelId="{FED85CFE-8411-446C-82CE-08AE84E4FD96}">
      <dsp:nvSpPr>
        <dsp:cNvPr id="0" name=""/>
        <dsp:cNvSpPr/>
      </dsp:nvSpPr>
      <dsp:spPr>
        <a:xfrm>
          <a:off x="6274800" y="375668"/>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0465C0-42B2-4671-B741-F166AD14552E}">
      <dsp:nvSpPr>
        <dsp:cNvPr id="0" name=""/>
        <dsp:cNvSpPr/>
      </dsp:nvSpPr>
      <dsp:spPr>
        <a:xfrm>
          <a:off x="6742800"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1FEEFC-E9CB-4ADE-A3AA-C3998FCBEECF}">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dirty="0"/>
            <a:t>As an example, we use apple stock in our modeling. We will predict apple stock’s closing price based on past 7 days’ open, close, low, high and volume data.  </a:t>
          </a:r>
        </a:p>
      </dsp:txBody>
      <dsp:txXfrm>
        <a:off x="5572800" y="3255669"/>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365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653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0894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1119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66774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7798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06179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0853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287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6783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39619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827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9/17/19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59838766"/>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B3D312-76FE-F449-A79B-A722FB6A79C3}"/>
              </a:ext>
            </a:extLst>
          </p:cNvPr>
          <p:cNvSpPr>
            <a:spLocks noGrp="1"/>
          </p:cNvSpPr>
          <p:nvPr>
            <p:ph type="ctrTitle"/>
          </p:nvPr>
        </p:nvSpPr>
        <p:spPr>
          <a:xfrm>
            <a:off x="838199" y="4525347"/>
            <a:ext cx="6801321" cy="1737360"/>
          </a:xfrm>
        </p:spPr>
        <p:txBody>
          <a:bodyPr anchor="ctr">
            <a:normAutofit/>
          </a:bodyPr>
          <a:lstStyle/>
          <a:p>
            <a:pPr algn="r"/>
            <a:r>
              <a:rPr lang="en-US"/>
              <a:t>Project 4</a:t>
            </a:r>
          </a:p>
        </p:txBody>
      </p:sp>
      <p:sp>
        <p:nvSpPr>
          <p:cNvPr id="3" name="Subtitle 2">
            <a:extLst>
              <a:ext uri="{FF2B5EF4-FFF2-40B4-BE49-F238E27FC236}">
                <a16:creationId xmlns:a16="http://schemas.microsoft.com/office/drawing/2014/main" id="{A6BDFC35-595B-2E4A-A4B5-6C007DE8A271}"/>
              </a:ext>
            </a:extLst>
          </p:cNvPr>
          <p:cNvSpPr>
            <a:spLocks noGrp="1"/>
          </p:cNvSpPr>
          <p:nvPr>
            <p:ph type="subTitle" idx="1"/>
          </p:nvPr>
        </p:nvSpPr>
        <p:spPr>
          <a:xfrm>
            <a:off x="7961258" y="4525347"/>
            <a:ext cx="3258675" cy="1737360"/>
          </a:xfrm>
        </p:spPr>
        <p:txBody>
          <a:bodyPr anchor="ctr">
            <a:normAutofit/>
          </a:bodyPr>
          <a:lstStyle/>
          <a:p>
            <a:pPr algn="l"/>
            <a:r>
              <a:rPr lang="en-US"/>
              <a:t>Predicting Stock price</a:t>
            </a:r>
          </a:p>
          <a:p>
            <a:pPr algn="l"/>
            <a:r>
              <a:rPr lang="en-US" i="1"/>
              <a:t>By alex lu</a:t>
            </a:r>
          </a:p>
        </p:txBody>
      </p:sp>
      <p:sp>
        <p:nvSpPr>
          <p:cNvPr id="6"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002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2650-7625-7E40-B221-9DA82F29C929}"/>
              </a:ext>
            </a:extLst>
          </p:cNvPr>
          <p:cNvSpPr>
            <a:spLocks noGrp="1"/>
          </p:cNvSpPr>
          <p:nvPr>
            <p:ph type="title"/>
          </p:nvPr>
        </p:nvSpPr>
        <p:spPr/>
        <p:txBody>
          <a:bodyPr>
            <a:normAutofit/>
          </a:bodyPr>
          <a:lstStyle/>
          <a:p>
            <a:r>
              <a:rPr lang="en-US" dirty="0"/>
              <a:t>Problem</a:t>
            </a:r>
          </a:p>
        </p:txBody>
      </p:sp>
      <p:graphicFrame>
        <p:nvGraphicFramePr>
          <p:cNvPr id="5" name="Content Placeholder 2">
            <a:extLst>
              <a:ext uri="{FF2B5EF4-FFF2-40B4-BE49-F238E27FC236}">
                <a16:creationId xmlns:a16="http://schemas.microsoft.com/office/drawing/2014/main" id="{D9E44FB7-8F18-4030-B26E-9999D768AA01}"/>
              </a:ext>
            </a:extLst>
          </p:cNvPr>
          <p:cNvGraphicFramePr>
            <a:graphicFrameLocks noGrp="1"/>
          </p:cNvGraphicFramePr>
          <p:nvPr>
            <p:ph sz="quarter" idx="13"/>
            <p:extLst>
              <p:ext uri="{D42A27DB-BD31-4B8C-83A1-F6EECF244321}">
                <p14:modId xmlns:p14="http://schemas.microsoft.com/office/powerpoint/2010/main" val="38726265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456793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0369B-FC85-EB4A-87D0-E60594B92297}"/>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1E640D4F-2777-F54A-87F7-7937ECECC219}"/>
              </a:ext>
            </a:extLst>
          </p:cNvPr>
          <p:cNvSpPr>
            <a:spLocks noGrp="1"/>
          </p:cNvSpPr>
          <p:nvPr>
            <p:ph sz="quarter" idx="13"/>
          </p:nvPr>
        </p:nvSpPr>
        <p:spPr>
          <a:xfrm>
            <a:off x="838200" y="2080221"/>
            <a:ext cx="5006788" cy="3442038"/>
          </a:xfrm>
        </p:spPr>
        <p:txBody>
          <a:bodyPr/>
          <a:lstStyle/>
          <a:p>
            <a:r>
              <a:rPr lang="en-US" dirty="0"/>
              <a:t>Raw Data: source Kaggle. Very clean. First glance makes sense.</a:t>
            </a:r>
          </a:p>
          <a:p>
            <a:endParaRPr lang="en-US" dirty="0"/>
          </a:p>
          <a:p>
            <a:endParaRPr lang="en-US" dirty="0"/>
          </a:p>
        </p:txBody>
      </p:sp>
      <p:pic>
        <p:nvPicPr>
          <p:cNvPr id="4" name="Picture 3">
            <a:extLst>
              <a:ext uri="{FF2B5EF4-FFF2-40B4-BE49-F238E27FC236}">
                <a16:creationId xmlns:a16="http://schemas.microsoft.com/office/drawing/2014/main" id="{65B86DC4-FE88-9940-922E-4A2733843CA7}"/>
              </a:ext>
            </a:extLst>
          </p:cNvPr>
          <p:cNvPicPr>
            <a:picLocks noChangeAspect="1"/>
          </p:cNvPicPr>
          <p:nvPr/>
        </p:nvPicPr>
        <p:blipFill>
          <a:blip r:embed="rId2"/>
          <a:stretch>
            <a:fillRect/>
          </a:stretch>
        </p:blipFill>
        <p:spPr>
          <a:xfrm>
            <a:off x="914087" y="3299012"/>
            <a:ext cx="4751608" cy="1846729"/>
          </a:xfrm>
          <a:prstGeom prst="rect">
            <a:avLst/>
          </a:prstGeom>
        </p:spPr>
      </p:pic>
      <p:pic>
        <p:nvPicPr>
          <p:cNvPr id="5" name="Picture 4">
            <a:extLst>
              <a:ext uri="{FF2B5EF4-FFF2-40B4-BE49-F238E27FC236}">
                <a16:creationId xmlns:a16="http://schemas.microsoft.com/office/drawing/2014/main" id="{004AD123-DB47-2541-9E77-FFEDF4996BA6}"/>
              </a:ext>
            </a:extLst>
          </p:cNvPr>
          <p:cNvPicPr>
            <a:picLocks noChangeAspect="1"/>
          </p:cNvPicPr>
          <p:nvPr/>
        </p:nvPicPr>
        <p:blipFill>
          <a:blip r:embed="rId3"/>
          <a:stretch>
            <a:fillRect/>
          </a:stretch>
        </p:blipFill>
        <p:spPr>
          <a:xfrm>
            <a:off x="6347014" y="1690688"/>
            <a:ext cx="4267198" cy="4723836"/>
          </a:xfrm>
          <a:prstGeom prst="rect">
            <a:avLst/>
          </a:prstGeom>
        </p:spPr>
      </p:pic>
    </p:spTree>
    <p:extLst>
      <p:ext uri="{BB962C8B-B14F-4D97-AF65-F5344CB8AC3E}">
        <p14:creationId xmlns:p14="http://schemas.microsoft.com/office/powerpoint/2010/main" val="328568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DB65-E945-0440-B3C2-176FAAA68697}"/>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31F6B841-DD1D-0943-A0E8-90FE338E403A}"/>
              </a:ext>
            </a:extLst>
          </p:cNvPr>
          <p:cNvSpPr>
            <a:spLocks noGrp="1"/>
          </p:cNvSpPr>
          <p:nvPr>
            <p:ph sz="quarter" idx="13"/>
          </p:nvPr>
        </p:nvSpPr>
        <p:spPr/>
        <p:txBody>
          <a:bodyPr/>
          <a:lstStyle/>
          <a:p>
            <a:r>
              <a:rPr lang="en-US" dirty="0"/>
              <a:t>Long Short Term Memory (LSTM) model</a:t>
            </a:r>
          </a:p>
          <a:p>
            <a:r>
              <a:rPr lang="en-US" dirty="0"/>
              <a:t>Intuition: a technical trader often takes consideration of previous days trading momentum when making a decision to buy or sell on any given day. These momentum are reflected in past historic price action: What were the volume in the stock? Was it making higher highs or lower lows? Was closed at bottom of the daily range or top?</a:t>
            </a:r>
          </a:p>
          <a:p>
            <a:r>
              <a:rPr lang="en-US" dirty="0"/>
              <a:t>LSTM is a perfect model for solving such problem given its recursive conveyor belt nature. </a:t>
            </a:r>
          </a:p>
        </p:txBody>
      </p:sp>
    </p:spTree>
    <p:extLst>
      <p:ext uri="{BB962C8B-B14F-4D97-AF65-F5344CB8AC3E}">
        <p14:creationId xmlns:p14="http://schemas.microsoft.com/office/powerpoint/2010/main" val="3687244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F901-F591-1A4E-A703-BB627C763C71}"/>
              </a:ext>
            </a:extLst>
          </p:cNvPr>
          <p:cNvSpPr>
            <a:spLocks noGrp="1"/>
          </p:cNvSpPr>
          <p:nvPr>
            <p:ph type="title"/>
          </p:nvPr>
        </p:nvSpPr>
        <p:spPr/>
        <p:txBody>
          <a:bodyPr/>
          <a:lstStyle/>
          <a:p>
            <a:r>
              <a:rPr lang="en-US" dirty="0"/>
              <a:t>Results with different parameters</a:t>
            </a:r>
          </a:p>
        </p:txBody>
      </p:sp>
      <p:sp>
        <p:nvSpPr>
          <p:cNvPr id="5" name="TextBox 4">
            <a:extLst>
              <a:ext uri="{FF2B5EF4-FFF2-40B4-BE49-F238E27FC236}">
                <a16:creationId xmlns:a16="http://schemas.microsoft.com/office/drawing/2014/main" id="{1787E2D1-47F2-3446-9933-29142736B9F3}"/>
              </a:ext>
            </a:extLst>
          </p:cNvPr>
          <p:cNvSpPr txBox="1"/>
          <p:nvPr/>
        </p:nvSpPr>
        <p:spPr>
          <a:xfrm>
            <a:off x="913774" y="1829576"/>
            <a:ext cx="1036445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Compare different models based on Mean Squared Error  (MSE) measure, the simple model with one LSTM layer and one dense layer became the winner with MSE of 9.3, in addition to loss value convergence. When comparing predicted closing price vs actual in the testing data, graphically, they tracks very well.</a:t>
            </a:r>
          </a:p>
        </p:txBody>
      </p:sp>
      <p:pic>
        <p:nvPicPr>
          <p:cNvPr id="6" name="Picture 5">
            <a:extLst>
              <a:ext uri="{FF2B5EF4-FFF2-40B4-BE49-F238E27FC236}">
                <a16:creationId xmlns:a16="http://schemas.microsoft.com/office/drawing/2014/main" id="{A77B1022-C50A-7841-BC04-4D6139D5D312}"/>
              </a:ext>
            </a:extLst>
          </p:cNvPr>
          <p:cNvPicPr>
            <a:picLocks noChangeAspect="1"/>
          </p:cNvPicPr>
          <p:nvPr/>
        </p:nvPicPr>
        <p:blipFill>
          <a:blip r:embed="rId2"/>
          <a:stretch>
            <a:fillRect/>
          </a:stretch>
        </p:blipFill>
        <p:spPr>
          <a:xfrm>
            <a:off x="6410488" y="3029905"/>
            <a:ext cx="4477719" cy="3222601"/>
          </a:xfrm>
          <a:prstGeom prst="rect">
            <a:avLst/>
          </a:prstGeom>
        </p:spPr>
      </p:pic>
      <p:pic>
        <p:nvPicPr>
          <p:cNvPr id="9" name="Picture 8">
            <a:extLst>
              <a:ext uri="{FF2B5EF4-FFF2-40B4-BE49-F238E27FC236}">
                <a16:creationId xmlns:a16="http://schemas.microsoft.com/office/drawing/2014/main" id="{E6EC9B20-9B2F-1244-A7E9-C7582417C7CB}"/>
              </a:ext>
            </a:extLst>
          </p:cNvPr>
          <p:cNvPicPr>
            <a:picLocks noChangeAspect="1"/>
          </p:cNvPicPr>
          <p:nvPr/>
        </p:nvPicPr>
        <p:blipFill>
          <a:blip r:embed="rId3"/>
          <a:stretch>
            <a:fillRect/>
          </a:stretch>
        </p:blipFill>
        <p:spPr>
          <a:xfrm>
            <a:off x="1303796" y="3035190"/>
            <a:ext cx="4477718" cy="3287014"/>
          </a:xfrm>
          <a:prstGeom prst="rect">
            <a:avLst/>
          </a:prstGeom>
        </p:spPr>
      </p:pic>
    </p:spTree>
    <p:extLst>
      <p:ext uri="{BB962C8B-B14F-4D97-AF65-F5344CB8AC3E}">
        <p14:creationId xmlns:p14="http://schemas.microsoft.com/office/powerpoint/2010/main" val="38945736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136</TotalTime>
  <Words>231</Words>
  <Application>Microsoft Macintosh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Project 4</vt:lpstr>
      <vt:lpstr>Problem</vt:lpstr>
      <vt:lpstr>Data</vt:lpstr>
      <vt:lpstr>Solution</vt:lpstr>
      <vt:lpstr>Results with different parameters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dc:title>
  <dc:creator>Alex Lu</dc:creator>
  <cp:lastModifiedBy>Alex Lu</cp:lastModifiedBy>
  <cp:revision>6</cp:revision>
  <dcterms:created xsi:type="dcterms:W3CDTF">2019-09-19T11:47:12Z</dcterms:created>
  <dcterms:modified xsi:type="dcterms:W3CDTF">2019-09-19T14:03:52Z</dcterms:modified>
</cp:coreProperties>
</file>