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3"/>
    <p:restoredTop sz="94655"/>
  </p:normalViewPr>
  <p:slideViewPr>
    <p:cSldViewPr snapToGrid="0" snapToObjects="1">
      <p:cViewPr>
        <p:scale>
          <a:sx n="83" d="100"/>
          <a:sy n="83" d="100"/>
        </p:scale>
        <p:origin x="1280"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063B7B5B-C5A1-4048-A14F-010785DE66C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C9FAA99-C50B-4BCB-B1C8-E66264EF85DE}">
      <dgm:prSet custT="1"/>
      <dgm:spPr/>
      <dgm:t>
        <a:bodyPr/>
        <a:lstStyle/>
        <a:p>
          <a:pPr>
            <a:defRPr cap="all"/>
          </a:pPr>
          <a:r>
            <a:rPr lang="en-US" sz="1800" dirty="0"/>
            <a:t>Predicting today’s stock price based on past 7 days open, close, low, high and volume data.</a:t>
          </a:r>
        </a:p>
      </dgm:t>
    </dgm:pt>
    <dgm:pt modelId="{0182244F-0D67-4039-A263-95AB5DF85EE8}" type="parTrans" cxnId="{BB2126CE-CE78-45A6-8982-3C84D535676E}">
      <dgm:prSet/>
      <dgm:spPr/>
      <dgm:t>
        <a:bodyPr/>
        <a:lstStyle/>
        <a:p>
          <a:endParaRPr lang="en-US"/>
        </a:p>
      </dgm:t>
    </dgm:pt>
    <dgm:pt modelId="{079F932C-3D84-4474-A7C9-F2BC468472CC}" type="sibTrans" cxnId="{BB2126CE-CE78-45A6-8982-3C84D535676E}">
      <dgm:prSet/>
      <dgm:spPr/>
      <dgm:t>
        <a:bodyPr/>
        <a:lstStyle/>
        <a:p>
          <a:endParaRPr lang="en-US"/>
        </a:p>
      </dgm:t>
    </dgm:pt>
    <dgm:pt modelId="{C47B14ED-15F6-4C1E-93E7-B996D13095F4}">
      <dgm:prSet custT="1"/>
      <dgm:spPr/>
      <dgm:t>
        <a:bodyPr/>
        <a:lstStyle/>
        <a:p>
          <a:pPr>
            <a:defRPr cap="all"/>
          </a:pPr>
          <a:r>
            <a:rPr lang="en-US" sz="1600" dirty="0"/>
            <a:t>As an example, we use apple stock in our modeling. We will predict apple stock’s closing price based on past 7 days’ open, close, low, high and volume data.  </a:t>
          </a:r>
        </a:p>
      </dgm:t>
    </dgm:pt>
    <dgm:pt modelId="{EB608D94-A114-44D3-96CF-AB44E0EC3B51}" type="parTrans" cxnId="{BE41B39A-1135-47B7-BEA4-0782DA474722}">
      <dgm:prSet/>
      <dgm:spPr/>
      <dgm:t>
        <a:bodyPr/>
        <a:lstStyle/>
        <a:p>
          <a:endParaRPr lang="en-US"/>
        </a:p>
      </dgm:t>
    </dgm:pt>
    <dgm:pt modelId="{BD71DA05-5DAD-4056-919D-6F840CE09E42}" type="sibTrans" cxnId="{BE41B39A-1135-47B7-BEA4-0782DA474722}">
      <dgm:prSet/>
      <dgm:spPr/>
      <dgm:t>
        <a:bodyPr/>
        <a:lstStyle/>
        <a:p>
          <a:endParaRPr lang="en-US"/>
        </a:p>
      </dgm:t>
    </dgm:pt>
    <dgm:pt modelId="{2A95AA2A-6E7F-426F-A60C-2CC25894BFE1}" type="pres">
      <dgm:prSet presAssocID="{063B7B5B-C5A1-4048-A14F-010785DE66CF}" presName="root" presStyleCnt="0">
        <dgm:presLayoutVars>
          <dgm:dir/>
          <dgm:resizeHandles val="exact"/>
        </dgm:presLayoutVars>
      </dgm:prSet>
      <dgm:spPr/>
    </dgm:pt>
    <dgm:pt modelId="{0A9D73A4-6B83-4BE7-83B8-0342930660FB}" type="pres">
      <dgm:prSet presAssocID="{BC9FAA99-C50B-4BCB-B1C8-E66264EF85DE}" presName="compNode" presStyleCnt="0"/>
      <dgm:spPr/>
    </dgm:pt>
    <dgm:pt modelId="{972B8158-7862-4362-8192-FAAA0EA84D96}" type="pres">
      <dgm:prSet presAssocID="{BC9FAA99-C50B-4BCB-B1C8-E66264EF85DE}" presName="iconBgRect" presStyleLbl="bgShp" presStyleIdx="0" presStyleCnt="2"/>
      <dgm:spPr/>
    </dgm:pt>
    <dgm:pt modelId="{85A75713-52A5-4F2F-BF94-9012E75A57DE}" type="pres">
      <dgm:prSet presAssocID="{BC9FAA99-C50B-4BCB-B1C8-E66264EF85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4D3A97CC-F2C0-44DE-B8D4-7124B0505A1D}" type="pres">
      <dgm:prSet presAssocID="{BC9FAA99-C50B-4BCB-B1C8-E66264EF85DE}" presName="spaceRect" presStyleCnt="0"/>
      <dgm:spPr/>
    </dgm:pt>
    <dgm:pt modelId="{72940751-8524-4891-BA2F-3BD2D20D6251}" type="pres">
      <dgm:prSet presAssocID="{BC9FAA99-C50B-4BCB-B1C8-E66264EF85DE}" presName="textRect" presStyleLbl="revTx" presStyleIdx="0" presStyleCnt="2">
        <dgm:presLayoutVars>
          <dgm:chMax val="1"/>
          <dgm:chPref val="1"/>
        </dgm:presLayoutVars>
      </dgm:prSet>
      <dgm:spPr/>
    </dgm:pt>
    <dgm:pt modelId="{B8B83009-FE38-4C25-8654-82573EC6EE18}" type="pres">
      <dgm:prSet presAssocID="{079F932C-3D84-4474-A7C9-F2BC468472CC}" presName="sibTrans" presStyleCnt="0"/>
      <dgm:spPr/>
    </dgm:pt>
    <dgm:pt modelId="{419CA4DF-28B8-42EB-801C-EB20404570B5}" type="pres">
      <dgm:prSet presAssocID="{C47B14ED-15F6-4C1E-93E7-B996D13095F4}" presName="compNode" presStyleCnt="0"/>
      <dgm:spPr/>
    </dgm:pt>
    <dgm:pt modelId="{FED85CFE-8411-446C-82CE-08AE84E4FD96}" type="pres">
      <dgm:prSet presAssocID="{C47B14ED-15F6-4C1E-93E7-B996D13095F4}" presName="iconBgRect" presStyleLbl="bgShp" presStyleIdx="1" presStyleCnt="2"/>
      <dgm:spPr/>
    </dgm:pt>
    <dgm:pt modelId="{1D0465C0-42B2-4671-B741-F166AD14552E}" type="pres">
      <dgm:prSet presAssocID="{C47B14ED-15F6-4C1E-93E7-B996D13095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ple"/>
        </a:ext>
      </dgm:extLst>
    </dgm:pt>
    <dgm:pt modelId="{1813ED48-14DE-4E96-A46B-2BFD9EE45C09}" type="pres">
      <dgm:prSet presAssocID="{C47B14ED-15F6-4C1E-93E7-B996D13095F4}" presName="spaceRect" presStyleCnt="0"/>
      <dgm:spPr/>
    </dgm:pt>
    <dgm:pt modelId="{A11FEEFC-E9CB-4ADE-A3AA-C3998FCBEECF}" type="pres">
      <dgm:prSet presAssocID="{C47B14ED-15F6-4C1E-93E7-B996D13095F4}" presName="textRect" presStyleLbl="revTx" presStyleIdx="1" presStyleCnt="2" custScaleX="131786">
        <dgm:presLayoutVars>
          <dgm:chMax val="1"/>
          <dgm:chPref val="1"/>
        </dgm:presLayoutVars>
      </dgm:prSet>
      <dgm:spPr/>
    </dgm:pt>
  </dgm:ptLst>
  <dgm:cxnLst>
    <dgm:cxn modelId="{21DB3F27-ED93-4FD7-B4C9-9052BC9E3C0A}" type="presOf" srcId="{BC9FAA99-C50B-4BCB-B1C8-E66264EF85DE}" destId="{72940751-8524-4891-BA2F-3BD2D20D6251}" srcOrd="0" destOrd="0" presId="urn:microsoft.com/office/officeart/2018/5/layout/IconCircleLabelList"/>
    <dgm:cxn modelId="{B2D8396A-DF27-4531-941E-200A416CE608}" type="presOf" srcId="{C47B14ED-15F6-4C1E-93E7-B996D13095F4}" destId="{A11FEEFC-E9CB-4ADE-A3AA-C3998FCBEECF}" srcOrd="0" destOrd="0" presId="urn:microsoft.com/office/officeart/2018/5/layout/IconCircleLabelList"/>
    <dgm:cxn modelId="{8C7F7A93-BE8C-4F9D-876F-A14CAA712118}" type="presOf" srcId="{063B7B5B-C5A1-4048-A14F-010785DE66CF}" destId="{2A95AA2A-6E7F-426F-A60C-2CC25894BFE1}" srcOrd="0" destOrd="0" presId="urn:microsoft.com/office/officeart/2018/5/layout/IconCircleLabelList"/>
    <dgm:cxn modelId="{BE41B39A-1135-47B7-BEA4-0782DA474722}" srcId="{063B7B5B-C5A1-4048-A14F-010785DE66CF}" destId="{C47B14ED-15F6-4C1E-93E7-B996D13095F4}" srcOrd="1" destOrd="0" parTransId="{EB608D94-A114-44D3-96CF-AB44E0EC3B51}" sibTransId="{BD71DA05-5DAD-4056-919D-6F840CE09E42}"/>
    <dgm:cxn modelId="{BB2126CE-CE78-45A6-8982-3C84D535676E}" srcId="{063B7B5B-C5A1-4048-A14F-010785DE66CF}" destId="{BC9FAA99-C50B-4BCB-B1C8-E66264EF85DE}" srcOrd="0" destOrd="0" parTransId="{0182244F-0D67-4039-A263-95AB5DF85EE8}" sibTransId="{079F932C-3D84-4474-A7C9-F2BC468472CC}"/>
    <dgm:cxn modelId="{73B41AE6-99F2-439D-804C-512ECE4B4845}" type="presParOf" srcId="{2A95AA2A-6E7F-426F-A60C-2CC25894BFE1}" destId="{0A9D73A4-6B83-4BE7-83B8-0342930660FB}" srcOrd="0" destOrd="0" presId="urn:microsoft.com/office/officeart/2018/5/layout/IconCircleLabelList"/>
    <dgm:cxn modelId="{39D6117B-F443-477C-ACA7-AC75B1F1CE86}" type="presParOf" srcId="{0A9D73A4-6B83-4BE7-83B8-0342930660FB}" destId="{972B8158-7862-4362-8192-FAAA0EA84D96}" srcOrd="0" destOrd="0" presId="urn:microsoft.com/office/officeart/2018/5/layout/IconCircleLabelList"/>
    <dgm:cxn modelId="{ADCC2553-AD0F-4EDA-9B95-2489E55DEF70}" type="presParOf" srcId="{0A9D73A4-6B83-4BE7-83B8-0342930660FB}" destId="{85A75713-52A5-4F2F-BF94-9012E75A57DE}" srcOrd="1" destOrd="0" presId="urn:microsoft.com/office/officeart/2018/5/layout/IconCircleLabelList"/>
    <dgm:cxn modelId="{A0111FA3-5FBD-407E-ADEB-4EF4ACAA0F43}" type="presParOf" srcId="{0A9D73A4-6B83-4BE7-83B8-0342930660FB}" destId="{4D3A97CC-F2C0-44DE-B8D4-7124B0505A1D}" srcOrd="2" destOrd="0" presId="urn:microsoft.com/office/officeart/2018/5/layout/IconCircleLabelList"/>
    <dgm:cxn modelId="{A2D7F495-05E1-4041-AA64-1F6155474A74}" type="presParOf" srcId="{0A9D73A4-6B83-4BE7-83B8-0342930660FB}" destId="{72940751-8524-4891-BA2F-3BD2D20D6251}" srcOrd="3" destOrd="0" presId="urn:microsoft.com/office/officeart/2018/5/layout/IconCircleLabelList"/>
    <dgm:cxn modelId="{3AC5F5DA-9CFE-458C-BCF0-12640EC25DED}" type="presParOf" srcId="{2A95AA2A-6E7F-426F-A60C-2CC25894BFE1}" destId="{B8B83009-FE38-4C25-8654-82573EC6EE18}" srcOrd="1" destOrd="0" presId="urn:microsoft.com/office/officeart/2018/5/layout/IconCircleLabelList"/>
    <dgm:cxn modelId="{D139981A-ED41-43BF-A00B-E945AAC271CF}" type="presParOf" srcId="{2A95AA2A-6E7F-426F-A60C-2CC25894BFE1}" destId="{419CA4DF-28B8-42EB-801C-EB20404570B5}" srcOrd="2" destOrd="0" presId="urn:microsoft.com/office/officeart/2018/5/layout/IconCircleLabelList"/>
    <dgm:cxn modelId="{FE1B1685-99CF-40BA-BA0E-3F84727B5C48}" type="presParOf" srcId="{419CA4DF-28B8-42EB-801C-EB20404570B5}" destId="{FED85CFE-8411-446C-82CE-08AE84E4FD96}" srcOrd="0" destOrd="0" presId="urn:microsoft.com/office/officeart/2018/5/layout/IconCircleLabelList"/>
    <dgm:cxn modelId="{07BAEDBD-9ACD-4B9E-924B-FB12C37784AC}" type="presParOf" srcId="{419CA4DF-28B8-42EB-801C-EB20404570B5}" destId="{1D0465C0-42B2-4671-B741-F166AD14552E}" srcOrd="1" destOrd="0" presId="urn:microsoft.com/office/officeart/2018/5/layout/IconCircleLabelList"/>
    <dgm:cxn modelId="{8026F4D6-95E1-4475-8C50-1AC03397C3CB}" type="presParOf" srcId="{419CA4DF-28B8-42EB-801C-EB20404570B5}" destId="{1813ED48-14DE-4E96-A46B-2BFD9EE45C09}" srcOrd="2" destOrd="0" presId="urn:microsoft.com/office/officeart/2018/5/layout/IconCircleLabelList"/>
    <dgm:cxn modelId="{FCA6BDAA-C586-45CF-981C-7032C2032234}" type="presParOf" srcId="{419CA4DF-28B8-42EB-801C-EB20404570B5}" destId="{A11FEEFC-E9CB-4ADE-A3AA-C3998FCBEEC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B8158-7862-4362-8192-FAAA0EA84D96}">
      <dsp:nvSpPr>
        <dsp:cNvPr id="0" name=""/>
        <dsp:cNvSpPr/>
      </dsp:nvSpPr>
      <dsp:spPr>
        <a:xfrm>
          <a:off x="1531794" y="307863"/>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75713-52A5-4F2F-BF94-9012E75A57DE}">
      <dsp:nvSpPr>
        <dsp:cNvPr id="0" name=""/>
        <dsp:cNvSpPr/>
      </dsp:nvSpPr>
      <dsp:spPr>
        <a:xfrm>
          <a:off x="1992482" y="768551"/>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940751-8524-4891-BA2F-3BD2D20D6251}">
      <dsp:nvSpPr>
        <dsp:cNvPr id="0" name=""/>
        <dsp:cNvSpPr/>
      </dsp:nvSpPr>
      <dsp:spPr>
        <a:xfrm>
          <a:off x="840763" y="3142863"/>
          <a:ext cx="3543750" cy="90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Predicting today’s stock price based on past 7 days open, close, low, high and volume data.</a:t>
          </a:r>
        </a:p>
      </dsp:txBody>
      <dsp:txXfrm>
        <a:off x="840763" y="3142863"/>
        <a:ext cx="3543750" cy="900610"/>
      </dsp:txXfrm>
    </dsp:sp>
    <dsp:sp modelId="{FED85CFE-8411-446C-82CE-08AE84E4FD96}">
      <dsp:nvSpPr>
        <dsp:cNvPr id="0" name=""/>
        <dsp:cNvSpPr/>
      </dsp:nvSpPr>
      <dsp:spPr>
        <a:xfrm>
          <a:off x="6258909" y="307863"/>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465C0-42B2-4671-B741-F166AD14552E}">
      <dsp:nvSpPr>
        <dsp:cNvPr id="0" name=""/>
        <dsp:cNvSpPr/>
      </dsp:nvSpPr>
      <dsp:spPr>
        <a:xfrm>
          <a:off x="6719596" y="768551"/>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1FEEFC-E9CB-4ADE-A3AA-C3998FCBEECF}">
      <dsp:nvSpPr>
        <dsp:cNvPr id="0" name=""/>
        <dsp:cNvSpPr/>
      </dsp:nvSpPr>
      <dsp:spPr>
        <a:xfrm>
          <a:off x="5004669" y="3142863"/>
          <a:ext cx="4670166" cy="90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As an example, we use apple stock in our modeling. We will predict apple stock’s closing price based on past 7 days’ open, close, low, high and volume data.  </a:t>
          </a:r>
        </a:p>
      </dsp:txBody>
      <dsp:txXfrm>
        <a:off x="5004669" y="3142863"/>
        <a:ext cx="4670166" cy="90061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36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65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0894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1119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677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79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617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853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28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678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961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827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9/17/19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9838766"/>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B3D312-76FE-F449-A79B-A722FB6A79C3}"/>
              </a:ext>
            </a:extLst>
          </p:cNvPr>
          <p:cNvSpPr>
            <a:spLocks noGrp="1"/>
          </p:cNvSpPr>
          <p:nvPr>
            <p:ph type="ctrTitle"/>
          </p:nvPr>
        </p:nvSpPr>
        <p:spPr>
          <a:xfrm>
            <a:off x="838199" y="4525347"/>
            <a:ext cx="6801321" cy="1737360"/>
          </a:xfrm>
        </p:spPr>
        <p:txBody>
          <a:bodyPr anchor="ctr">
            <a:normAutofit/>
          </a:bodyPr>
          <a:lstStyle/>
          <a:p>
            <a:pPr algn="r"/>
            <a:r>
              <a:rPr lang="en-US"/>
              <a:t>Project 4</a:t>
            </a:r>
          </a:p>
        </p:txBody>
      </p:sp>
      <p:sp>
        <p:nvSpPr>
          <p:cNvPr id="3" name="Subtitle 2">
            <a:extLst>
              <a:ext uri="{FF2B5EF4-FFF2-40B4-BE49-F238E27FC236}">
                <a16:creationId xmlns:a16="http://schemas.microsoft.com/office/drawing/2014/main" id="{A6BDFC35-595B-2E4A-A4B5-6C007DE8A271}"/>
              </a:ext>
            </a:extLst>
          </p:cNvPr>
          <p:cNvSpPr>
            <a:spLocks noGrp="1"/>
          </p:cNvSpPr>
          <p:nvPr>
            <p:ph type="subTitle" idx="1"/>
          </p:nvPr>
        </p:nvSpPr>
        <p:spPr>
          <a:xfrm>
            <a:off x="7961258" y="4525347"/>
            <a:ext cx="3258675" cy="1737360"/>
          </a:xfrm>
        </p:spPr>
        <p:txBody>
          <a:bodyPr anchor="ctr">
            <a:normAutofit/>
          </a:bodyPr>
          <a:lstStyle/>
          <a:p>
            <a:pPr algn="l"/>
            <a:r>
              <a:rPr lang="en-US"/>
              <a:t>Predicting Stock price</a:t>
            </a:r>
          </a:p>
          <a:p>
            <a:pPr algn="l"/>
            <a:r>
              <a:rPr lang="en-US" i="1"/>
              <a:t>By alex lu</a:t>
            </a:r>
          </a:p>
        </p:txBody>
      </p:sp>
      <p:sp>
        <p:nvSpPr>
          <p:cNvPr id="6"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00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2650-7625-7E40-B221-9DA82F29C929}"/>
              </a:ext>
            </a:extLst>
          </p:cNvPr>
          <p:cNvSpPr>
            <a:spLocks noGrp="1"/>
          </p:cNvSpPr>
          <p:nvPr>
            <p:ph type="title"/>
          </p:nvPr>
        </p:nvSpPr>
        <p:spPr/>
        <p:txBody>
          <a:bodyPr>
            <a:normAutofit/>
          </a:bodyPr>
          <a:lstStyle/>
          <a:p>
            <a:r>
              <a:rPr lang="en-US" dirty="0"/>
              <a:t>Problem</a:t>
            </a:r>
          </a:p>
        </p:txBody>
      </p:sp>
      <p:graphicFrame>
        <p:nvGraphicFramePr>
          <p:cNvPr id="5" name="Content Placeholder 2">
            <a:extLst>
              <a:ext uri="{FF2B5EF4-FFF2-40B4-BE49-F238E27FC236}">
                <a16:creationId xmlns:a16="http://schemas.microsoft.com/office/drawing/2014/main" id="{D9E44FB7-8F18-4030-B26E-9999D768AA01}"/>
              </a:ext>
            </a:extLst>
          </p:cNvPr>
          <p:cNvGraphicFramePr>
            <a:graphicFrameLocks noGrp="1"/>
          </p:cNvGraphicFramePr>
          <p:nvPr>
            <p:ph sz="quarter" idx="13"/>
            <p:extLst>
              <p:ext uri="{D42A27DB-BD31-4B8C-83A1-F6EECF244321}">
                <p14:modId xmlns:p14="http://schemas.microsoft.com/office/powerpoint/2010/main" val="36567918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45679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369B-FC85-EB4A-87D0-E60594B9229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E640D4F-2777-F54A-87F7-7937ECECC219}"/>
              </a:ext>
            </a:extLst>
          </p:cNvPr>
          <p:cNvSpPr>
            <a:spLocks noGrp="1"/>
          </p:cNvSpPr>
          <p:nvPr>
            <p:ph sz="quarter" idx="13"/>
          </p:nvPr>
        </p:nvSpPr>
        <p:spPr>
          <a:xfrm>
            <a:off x="838200" y="2080221"/>
            <a:ext cx="5006788" cy="3442038"/>
          </a:xfrm>
        </p:spPr>
        <p:txBody>
          <a:bodyPr/>
          <a:lstStyle/>
          <a:p>
            <a:r>
              <a:rPr lang="en-US" dirty="0"/>
              <a:t>Raw Data: source Kaggle. Very clean. First glance makes sense.</a:t>
            </a:r>
          </a:p>
          <a:p>
            <a:endParaRPr lang="en-US" dirty="0"/>
          </a:p>
          <a:p>
            <a:endParaRPr lang="en-US" dirty="0"/>
          </a:p>
        </p:txBody>
      </p:sp>
      <p:pic>
        <p:nvPicPr>
          <p:cNvPr id="4" name="Picture 3">
            <a:extLst>
              <a:ext uri="{FF2B5EF4-FFF2-40B4-BE49-F238E27FC236}">
                <a16:creationId xmlns:a16="http://schemas.microsoft.com/office/drawing/2014/main" id="{65B86DC4-FE88-9940-922E-4A2733843CA7}"/>
              </a:ext>
            </a:extLst>
          </p:cNvPr>
          <p:cNvPicPr>
            <a:picLocks noChangeAspect="1"/>
          </p:cNvPicPr>
          <p:nvPr/>
        </p:nvPicPr>
        <p:blipFill>
          <a:blip r:embed="rId2"/>
          <a:stretch>
            <a:fillRect/>
          </a:stretch>
        </p:blipFill>
        <p:spPr>
          <a:xfrm>
            <a:off x="914087" y="3299012"/>
            <a:ext cx="4751608" cy="1846729"/>
          </a:xfrm>
          <a:prstGeom prst="rect">
            <a:avLst/>
          </a:prstGeom>
        </p:spPr>
      </p:pic>
      <p:pic>
        <p:nvPicPr>
          <p:cNvPr id="5" name="Picture 4">
            <a:extLst>
              <a:ext uri="{FF2B5EF4-FFF2-40B4-BE49-F238E27FC236}">
                <a16:creationId xmlns:a16="http://schemas.microsoft.com/office/drawing/2014/main" id="{004AD123-DB47-2541-9E77-FFEDF4996BA6}"/>
              </a:ext>
            </a:extLst>
          </p:cNvPr>
          <p:cNvPicPr>
            <a:picLocks noChangeAspect="1"/>
          </p:cNvPicPr>
          <p:nvPr/>
        </p:nvPicPr>
        <p:blipFill>
          <a:blip r:embed="rId3"/>
          <a:stretch>
            <a:fillRect/>
          </a:stretch>
        </p:blipFill>
        <p:spPr>
          <a:xfrm>
            <a:off x="6347014" y="1690688"/>
            <a:ext cx="4267198" cy="4723836"/>
          </a:xfrm>
          <a:prstGeom prst="rect">
            <a:avLst/>
          </a:prstGeom>
        </p:spPr>
      </p:pic>
    </p:spTree>
    <p:extLst>
      <p:ext uri="{BB962C8B-B14F-4D97-AF65-F5344CB8AC3E}">
        <p14:creationId xmlns:p14="http://schemas.microsoft.com/office/powerpoint/2010/main" val="32856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DB65-E945-0440-B3C2-176FAAA68697}"/>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1F6B841-DD1D-0943-A0E8-90FE338E403A}"/>
              </a:ext>
            </a:extLst>
          </p:cNvPr>
          <p:cNvSpPr>
            <a:spLocks noGrp="1"/>
          </p:cNvSpPr>
          <p:nvPr>
            <p:ph sz="quarter" idx="13"/>
          </p:nvPr>
        </p:nvSpPr>
        <p:spPr>
          <a:xfrm>
            <a:off x="913774" y="1859798"/>
            <a:ext cx="10363826" cy="3931402"/>
          </a:xfrm>
        </p:spPr>
        <p:txBody>
          <a:bodyPr/>
          <a:lstStyle/>
          <a:p>
            <a:r>
              <a:rPr lang="en-US" dirty="0"/>
              <a:t>Intuition: a technical trader often takes consideration of previous days trading momentum when making a decision to buy or sell on any given day. These momentum are reflected in past historic price action: What were the volume in the stock? Was it making higher highs or lower lows? Was closed at bottom of the daily range or top?</a:t>
            </a:r>
          </a:p>
          <a:p>
            <a:r>
              <a:rPr lang="en-US" dirty="0"/>
              <a:t>Long Short Term Memory (LSTM) model: LSTM is type of RNN neutral network model that solves long time lag, and it is often used for time series problems like the one we are working on. </a:t>
            </a:r>
          </a:p>
        </p:txBody>
      </p:sp>
    </p:spTree>
    <p:extLst>
      <p:ext uri="{BB962C8B-B14F-4D97-AF65-F5344CB8AC3E}">
        <p14:creationId xmlns:p14="http://schemas.microsoft.com/office/powerpoint/2010/main" val="368724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F901-F591-1A4E-A703-BB627C763C71}"/>
              </a:ext>
            </a:extLst>
          </p:cNvPr>
          <p:cNvSpPr>
            <a:spLocks noGrp="1"/>
          </p:cNvSpPr>
          <p:nvPr>
            <p:ph type="title"/>
          </p:nvPr>
        </p:nvSpPr>
        <p:spPr/>
        <p:txBody>
          <a:bodyPr/>
          <a:lstStyle/>
          <a:p>
            <a:r>
              <a:rPr lang="en-US" dirty="0"/>
              <a:t>Results</a:t>
            </a:r>
          </a:p>
        </p:txBody>
      </p:sp>
      <p:sp>
        <p:nvSpPr>
          <p:cNvPr id="5" name="TextBox 4">
            <a:extLst>
              <a:ext uri="{FF2B5EF4-FFF2-40B4-BE49-F238E27FC236}">
                <a16:creationId xmlns:a16="http://schemas.microsoft.com/office/drawing/2014/main" id="{1787E2D1-47F2-3446-9933-29142736B9F3}"/>
              </a:ext>
            </a:extLst>
          </p:cNvPr>
          <p:cNvSpPr txBox="1"/>
          <p:nvPr/>
        </p:nvSpPr>
        <p:spPr>
          <a:xfrm>
            <a:off x="838200" y="1566105"/>
            <a:ext cx="1036445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Compare different models based on Mean Squared Error  (MSE) measure, the simple model with one LSTM layer and one dense layer became the winner with MSE of 9.3. When comparing predicted closing price vs actual in the testing data, graphically, they tracks very well.</a:t>
            </a:r>
          </a:p>
        </p:txBody>
      </p:sp>
      <p:pic>
        <p:nvPicPr>
          <p:cNvPr id="6" name="Picture 5">
            <a:extLst>
              <a:ext uri="{FF2B5EF4-FFF2-40B4-BE49-F238E27FC236}">
                <a16:creationId xmlns:a16="http://schemas.microsoft.com/office/drawing/2014/main" id="{A77B1022-C50A-7841-BC04-4D6139D5D312}"/>
              </a:ext>
            </a:extLst>
          </p:cNvPr>
          <p:cNvPicPr>
            <a:picLocks noChangeAspect="1"/>
          </p:cNvPicPr>
          <p:nvPr/>
        </p:nvPicPr>
        <p:blipFill>
          <a:blip r:embed="rId2"/>
          <a:stretch>
            <a:fillRect/>
          </a:stretch>
        </p:blipFill>
        <p:spPr>
          <a:xfrm>
            <a:off x="6214976" y="2889197"/>
            <a:ext cx="4673231" cy="3363310"/>
          </a:xfrm>
          <a:prstGeom prst="rect">
            <a:avLst/>
          </a:prstGeom>
        </p:spPr>
      </p:pic>
      <p:pic>
        <p:nvPicPr>
          <p:cNvPr id="9" name="Picture 8">
            <a:extLst>
              <a:ext uri="{FF2B5EF4-FFF2-40B4-BE49-F238E27FC236}">
                <a16:creationId xmlns:a16="http://schemas.microsoft.com/office/drawing/2014/main" id="{E6EC9B20-9B2F-1244-A7E9-C7582417C7CB}"/>
              </a:ext>
            </a:extLst>
          </p:cNvPr>
          <p:cNvPicPr>
            <a:picLocks noChangeAspect="1"/>
          </p:cNvPicPr>
          <p:nvPr/>
        </p:nvPicPr>
        <p:blipFill>
          <a:blip r:embed="rId3"/>
          <a:stretch>
            <a:fillRect/>
          </a:stretch>
        </p:blipFill>
        <p:spPr>
          <a:xfrm>
            <a:off x="1303796" y="2891668"/>
            <a:ext cx="4673230" cy="3430536"/>
          </a:xfrm>
          <a:prstGeom prst="rect">
            <a:avLst/>
          </a:prstGeom>
        </p:spPr>
      </p:pic>
    </p:spTree>
    <p:extLst>
      <p:ext uri="{BB962C8B-B14F-4D97-AF65-F5344CB8AC3E}">
        <p14:creationId xmlns:p14="http://schemas.microsoft.com/office/powerpoint/2010/main" val="389457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62F6-041D-7E49-8B90-95AD830E1118}"/>
              </a:ext>
            </a:extLst>
          </p:cNvPr>
          <p:cNvSpPr>
            <a:spLocks noGrp="1"/>
          </p:cNvSpPr>
          <p:nvPr>
            <p:ph type="title"/>
          </p:nvPr>
        </p:nvSpPr>
        <p:spPr/>
        <p:txBody>
          <a:bodyPr/>
          <a:lstStyle/>
          <a:p>
            <a:r>
              <a:rPr lang="en-US" dirty="0"/>
              <a:t>Results with other parameters</a:t>
            </a:r>
          </a:p>
        </p:txBody>
      </p:sp>
      <p:pic>
        <p:nvPicPr>
          <p:cNvPr id="4" name="Picture 3">
            <a:extLst>
              <a:ext uri="{FF2B5EF4-FFF2-40B4-BE49-F238E27FC236}">
                <a16:creationId xmlns:a16="http://schemas.microsoft.com/office/drawing/2014/main" id="{8B66731C-11A4-4A42-820D-FB6E76B1FF70}"/>
              </a:ext>
            </a:extLst>
          </p:cNvPr>
          <p:cNvPicPr>
            <a:picLocks noChangeAspect="1"/>
          </p:cNvPicPr>
          <p:nvPr/>
        </p:nvPicPr>
        <p:blipFill>
          <a:blip r:embed="rId2"/>
          <a:stretch>
            <a:fillRect/>
          </a:stretch>
        </p:blipFill>
        <p:spPr>
          <a:xfrm>
            <a:off x="1193369" y="3926474"/>
            <a:ext cx="5128252" cy="1953620"/>
          </a:xfrm>
          <a:prstGeom prst="rect">
            <a:avLst/>
          </a:prstGeom>
        </p:spPr>
      </p:pic>
      <p:pic>
        <p:nvPicPr>
          <p:cNvPr id="5" name="Picture 4">
            <a:extLst>
              <a:ext uri="{FF2B5EF4-FFF2-40B4-BE49-F238E27FC236}">
                <a16:creationId xmlns:a16="http://schemas.microsoft.com/office/drawing/2014/main" id="{AC57C4A8-57C3-BF45-8953-B97CFA6D5ED7}"/>
              </a:ext>
            </a:extLst>
          </p:cNvPr>
          <p:cNvPicPr>
            <a:picLocks noChangeAspect="1"/>
          </p:cNvPicPr>
          <p:nvPr/>
        </p:nvPicPr>
        <p:blipFill>
          <a:blip r:embed="rId3"/>
          <a:stretch>
            <a:fillRect/>
          </a:stretch>
        </p:blipFill>
        <p:spPr>
          <a:xfrm>
            <a:off x="7016412" y="3926474"/>
            <a:ext cx="3516823" cy="2521152"/>
          </a:xfrm>
          <a:prstGeom prst="rect">
            <a:avLst/>
          </a:prstGeom>
        </p:spPr>
      </p:pic>
      <p:pic>
        <p:nvPicPr>
          <p:cNvPr id="6" name="Picture 5">
            <a:extLst>
              <a:ext uri="{FF2B5EF4-FFF2-40B4-BE49-F238E27FC236}">
                <a16:creationId xmlns:a16="http://schemas.microsoft.com/office/drawing/2014/main" id="{9367E6C4-9C0B-E248-BD29-524A12D9B921}"/>
              </a:ext>
            </a:extLst>
          </p:cNvPr>
          <p:cNvPicPr>
            <a:picLocks noChangeAspect="1"/>
          </p:cNvPicPr>
          <p:nvPr/>
        </p:nvPicPr>
        <p:blipFill>
          <a:blip r:embed="rId4"/>
          <a:stretch>
            <a:fillRect/>
          </a:stretch>
        </p:blipFill>
        <p:spPr>
          <a:xfrm>
            <a:off x="7016412" y="1334828"/>
            <a:ext cx="3516823" cy="2368291"/>
          </a:xfrm>
          <a:prstGeom prst="rect">
            <a:avLst/>
          </a:prstGeom>
        </p:spPr>
      </p:pic>
      <p:sp>
        <p:nvSpPr>
          <p:cNvPr id="7" name="TextBox 6">
            <a:extLst>
              <a:ext uri="{FF2B5EF4-FFF2-40B4-BE49-F238E27FC236}">
                <a16:creationId xmlns:a16="http://schemas.microsoft.com/office/drawing/2014/main" id="{5E01AE25-20E8-3F43-8990-AA2D3B033FFE}"/>
              </a:ext>
            </a:extLst>
          </p:cNvPr>
          <p:cNvSpPr txBox="1"/>
          <p:nvPr/>
        </p:nvSpPr>
        <p:spPr>
          <a:xfrm>
            <a:off x="1193369" y="1828800"/>
            <a:ext cx="4107051" cy="1754326"/>
          </a:xfrm>
          <a:prstGeom prst="rect">
            <a:avLst/>
          </a:prstGeom>
          <a:noFill/>
        </p:spPr>
        <p:txBody>
          <a:bodyPr wrap="square" rtlCol="0">
            <a:spAutoFit/>
          </a:bodyPr>
          <a:lstStyle/>
          <a:p>
            <a:r>
              <a:rPr lang="en-US" dirty="0"/>
              <a:t>Model 2:</a:t>
            </a:r>
          </a:p>
          <a:p>
            <a:r>
              <a:rPr lang="en-US" dirty="0"/>
              <a:t>1x </a:t>
            </a:r>
            <a:r>
              <a:rPr lang="en-US" dirty="0" err="1"/>
              <a:t>Lstm</a:t>
            </a:r>
            <a:r>
              <a:rPr lang="en-US" dirty="0"/>
              <a:t> 50 nodes</a:t>
            </a:r>
          </a:p>
          <a:p>
            <a:r>
              <a:rPr lang="en-US" dirty="0"/>
              <a:t>1x Dense layer with </a:t>
            </a:r>
            <a:r>
              <a:rPr lang="en-US" dirty="0" err="1"/>
              <a:t>relu</a:t>
            </a:r>
            <a:r>
              <a:rPr lang="en-US" dirty="0"/>
              <a:t> activation</a:t>
            </a:r>
          </a:p>
          <a:p>
            <a:r>
              <a:rPr lang="en-US" dirty="0"/>
              <a:t>1x Dense layer with linear activation</a:t>
            </a:r>
          </a:p>
          <a:p>
            <a:endParaRPr lang="en-US" dirty="0"/>
          </a:p>
          <a:p>
            <a:r>
              <a:rPr lang="en-US" dirty="0"/>
              <a:t>Result: Terrible</a:t>
            </a:r>
          </a:p>
        </p:txBody>
      </p:sp>
    </p:spTree>
    <p:extLst>
      <p:ext uri="{BB962C8B-B14F-4D97-AF65-F5344CB8AC3E}">
        <p14:creationId xmlns:p14="http://schemas.microsoft.com/office/powerpoint/2010/main" val="216710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62F6-041D-7E49-8B90-95AD830E1118}"/>
              </a:ext>
            </a:extLst>
          </p:cNvPr>
          <p:cNvSpPr>
            <a:spLocks noGrp="1"/>
          </p:cNvSpPr>
          <p:nvPr>
            <p:ph type="title"/>
          </p:nvPr>
        </p:nvSpPr>
        <p:spPr/>
        <p:txBody>
          <a:bodyPr/>
          <a:lstStyle/>
          <a:p>
            <a:r>
              <a:rPr lang="en-US" dirty="0"/>
              <a:t>Results with other parameters</a:t>
            </a:r>
          </a:p>
        </p:txBody>
      </p:sp>
      <p:sp>
        <p:nvSpPr>
          <p:cNvPr id="7" name="TextBox 6">
            <a:extLst>
              <a:ext uri="{FF2B5EF4-FFF2-40B4-BE49-F238E27FC236}">
                <a16:creationId xmlns:a16="http://schemas.microsoft.com/office/drawing/2014/main" id="{5E01AE25-20E8-3F43-8990-AA2D3B033FFE}"/>
              </a:ext>
            </a:extLst>
          </p:cNvPr>
          <p:cNvSpPr txBox="1"/>
          <p:nvPr/>
        </p:nvSpPr>
        <p:spPr>
          <a:xfrm>
            <a:off x="1193369" y="1828800"/>
            <a:ext cx="4107051" cy="1477328"/>
          </a:xfrm>
          <a:prstGeom prst="rect">
            <a:avLst/>
          </a:prstGeom>
          <a:noFill/>
        </p:spPr>
        <p:txBody>
          <a:bodyPr wrap="square" rtlCol="0">
            <a:spAutoFit/>
          </a:bodyPr>
          <a:lstStyle/>
          <a:p>
            <a:r>
              <a:rPr lang="en-US" dirty="0"/>
              <a:t>Model 3:</a:t>
            </a:r>
          </a:p>
          <a:p>
            <a:r>
              <a:rPr lang="en-US" dirty="0"/>
              <a:t>Same as Model 2 except activation linear</a:t>
            </a:r>
          </a:p>
          <a:p>
            <a:endParaRPr lang="en-US" dirty="0"/>
          </a:p>
          <a:p>
            <a:r>
              <a:rPr lang="en-US" dirty="0"/>
              <a:t>Result:</a:t>
            </a:r>
          </a:p>
          <a:p>
            <a:r>
              <a:rPr lang="en-US" dirty="0"/>
              <a:t>Better than model 2, but still terrible</a:t>
            </a:r>
          </a:p>
        </p:txBody>
      </p:sp>
      <p:pic>
        <p:nvPicPr>
          <p:cNvPr id="3" name="Picture 2">
            <a:extLst>
              <a:ext uri="{FF2B5EF4-FFF2-40B4-BE49-F238E27FC236}">
                <a16:creationId xmlns:a16="http://schemas.microsoft.com/office/drawing/2014/main" id="{DD213E87-5205-864B-A1F6-ACEADA587C8D}"/>
              </a:ext>
            </a:extLst>
          </p:cNvPr>
          <p:cNvPicPr>
            <a:picLocks noChangeAspect="1"/>
          </p:cNvPicPr>
          <p:nvPr/>
        </p:nvPicPr>
        <p:blipFill>
          <a:blip r:embed="rId2"/>
          <a:stretch>
            <a:fillRect/>
          </a:stretch>
        </p:blipFill>
        <p:spPr>
          <a:xfrm>
            <a:off x="1193369" y="4176349"/>
            <a:ext cx="5198814" cy="1988056"/>
          </a:xfrm>
          <a:prstGeom prst="rect">
            <a:avLst/>
          </a:prstGeom>
        </p:spPr>
      </p:pic>
      <p:pic>
        <p:nvPicPr>
          <p:cNvPr id="8" name="Picture 7">
            <a:extLst>
              <a:ext uri="{FF2B5EF4-FFF2-40B4-BE49-F238E27FC236}">
                <a16:creationId xmlns:a16="http://schemas.microsoft.com/office/drawing/2014/main" id="{115872D1-1BD8-7A4F-BCC0-486E448129F6}"/>
              </a:ext>
            </a:extLst>
          </p:cNvPr>
          <p:cNvPicPr>
            <a:picLocks noChangeAspect="1"/>
          </p:cNvPicPr>
          <p:nvPr/>
        </p:nvPicPr>
        <p:blipFill>
          <a:blip r:embed="rId3"/>
          <a:stretch>
            <a:fillRect/>
          </a:stretch>
        </p:blipFill>
        <p:spPr>
          <a:xfrm>
            <a:off x="7022803" y="1540098"/>
            <a:ext cx="3487173" cy="2316042"/>
          </a:xfrm>
          <a:prstGeom prst="rect">
            <a:avLst/>
          </a:prstGeom>
        </p:spPr>
      </p:pic>
      <p:pic>
        <p:nvPicPr>
          <p:cNvPr id="9" name="Picture 8">
            <a:extLst>
              <a:ext uri="{FF2B5EF4-FFF2-40B4-BE49-F238E27FC236}">
                <a16:creationId xmlns:a16="http://schemas.microsoft.com/office/drawing/2014/main" id="{D06C3321-9994-A34A-8490-2576108AA802}"/>
              </a:ext>
            </a:extLst>
          </p:cNvPr>
          <p:cNvPicPr>
            <a:picLocks noChangeAspect="1"/>
          </p:cNvPicPr>
          <p:nvPr/>
        </p:nvPicPr>
        <p:blipFill>
          <a:blip r:embed="rId4"/>
          <a:stretch>
            <a:fillRect/>
          </a:stretch>
        </p:blipFill>
        <p:spPr>
          <a:xfrm>
            <a:off x="7048177" y="3926474"/>
            <a:ext cx="3461799" cy="2522551"/>
          </a:xfrm>
          <a:prstGeom prst="rect">
            <a:avLst/>
          </a:prstGeom>
        </p:spPr>
      </p:pic>
    </p:spTree>
    <p:extLst>
      <p:ext uri="{BB962C8B-B14F-4D97-AF65-F5344CB8AC3E}">
        <p14:creationId xmlns:p14="http://schemas.microsoft.com/office/powerpoint/2010/main" val="84168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62F6-041D-7E49-8B90-95AD830E1118}"/>
              </a:ext>
            </a:extLst>
          </p:cNvPr>
          <p:cNvSpPr>
            <a:spLocks noGrp="1"/>
          </p:cNvSpPr>
          <p:nvPr>
            <p:ph type="title"/>
          </p:nvPr>
        </p:nvSpPr>
        <p:spPr/>
        <p:txBody>
          <a:bodyPr/>
          <a:lstStyle/>
          <a:p>
            <a:r>
              <a:rPr lang="en-US" dirty="0"/>
              <a:t>Results with other parameters</a:t>
            </a:r>
          </a:p>
        </p:txBody>
      </p:sp>
      <p:pic>
        <p:nvPicPr>
          <p:cNvPr id="4" name="Picture 3">
            <a:extLst>
              <a:ext uri="{FF2B5EF4-FFF2-40B4-BE49-F238E27FC236}">
                <a16:creationId xmlns:a16="http://schemas.microsoft.com/office/drawing/2014/main" id="{8B66731C-11A4-4A42-820D-FB6E76B1FF70}"/>
              </a:ext>
            </a:extLst>
          </p:cNvPr>
          <p:cNvPicPr>
            <a:picLocks noChangeAspect="1"/>
          </p:cNvPicPr>
          <p:nvPr/>
        </p:nvPicPr>
        <p:blipFill>
          <a:blip r:embed="rId2"/>
          <a:stretch>
            <a:fillRect/>
          </a:stretch>
        </p:blipFill>
        <p:spPr>
          <a:xfrm>
            <a:off x="1193369" y="4275236"/>
            <a:ext cx="5128252" cy="1953620"/>
          </a:xfrm>
          <a:prstGeom prst="rect">
            <a:avLst/>
          </a:prstGeom>
        </p:spPr>
      </p:pic>
      <p:pic>
        <p:nvPicPr>
          <p:cNvPr id="5" name="Picture 4">
            <a:extLst>
              <a:ext uri="{FF2B5EF4-FFF2-40B4-BE49-F238E27FC236}">
                <a16:creationId xmlns:a16="http://schemas.microsoft.com/office/drawing/2014/main" id="{AC57C4A8-57C3-BF45-8953-B97CFA6D5ED7}"/>
              </a:ext>
            </a:extLst>
          </p:cNvPr>
          <p:cNvPicPr>
            <a:picLocks noChangeAspect="1"/>
          </p:cNvPicPr>
          <p:nvPr/>
        </p:nvPicPr>
        <p:blipFill>
          <a:blip r:embed="rId3"/>
          <a:stretch>
            <a:fillRect/>
          </a:stretch>
        </p:blipFill>
        <p:spPr>
          <a:xfrm>
            <a:off x="7016412" y="3926474"/>
            <a:ext cx="3516823" cy="2521152"/>
          </a:xfrm>
          <a:prstGeom prst="rect">
            <a:avLst/>
          </a:prstGeom>
        </p:spPr>
      </p:pic>
      <p:pic>
        <p:nvPicPr>
          <p:cNvPr id="6" name="Picture 5">
            <a:extLst>
              <a:ext uri="{FF2B5EF4-FFF2-40B4-BE49-F238E27FC236}">
                <a16:creationId xmlns:a16="http://schemas.microsoft.com/office/drawing/2014/main" id="{9367E6C4-9C0B-E248-BD29-524A12D9B921}"/>
              </a:ext>
            </a:extLst>
          </p:cNvPr>
          <p:cNvPicPr>
            <a:picLocks noChangeAspect="1"/>
          </p:cNvPicPr>
          <p:nvPr/>
        </p:nvPicPr>
        <p:blipFill>
          <a:blip r:embed="rId4"/>
          <a:stretch>
            <a:fillRect/>
          </a:stretch>
        </p:blipFill>
        <p:spPr>
          <a:xfrm>
            <a:off x="7016412" y="1334828"/>
            <a:ext cx="3516823" cy="2368291"/>
          </a:xfrm>
          <a:prstGeom prst="rect">
            <a:avLst/>
          </a:prstGeom>
        </p:spPr>
      </p:pic>
      <p:sp>
        <p:nvSpPr>
          <p:cNvPr id="7" name="TextBox 6">
            <a:extLst>
              <a:ext uri="{FF2B5EF4-FFF2-40B4-BE49-F238E27FC236}">
                <a16:creationId xmlns:a16="http://schemas.microsoft.com/office/drawing/2014/main" id="{5E01AE25-20E8-3F43-8990-AA2D3B033FFE}"/>
              </a:ext>
            </a:extLst>
          </p:cNvPr>
          <p:cNvSpPr txBox="1"/>
          <p:nvPr/>
        </p:nvSpPr>
        <p:spPr>
          <a:xfrm>
            <a:off x="1193369" y="1828800"/>
            <a:ext cx="5002478" cy="2308324"/>
          </a:xfrm>
          <a:prstGeom prst="rect">
            <a:avLst/>
          </a:prstGeom>
          <a:noFill/>
        </p:spPr>
        <p:txBody>
          <a:bodyPr wrap="square" rtlCol="0">
            <a:spAutoFit/>
          </a:bodyPr>
          <a:lstStyle/>
          <a:p>
            <a:r>
              <a:rPr lang="en-US" dirty="0"/>
              <a:t>Model 4:</a:t>
            </a:r>
          </a:p>
          <a:p>
            <a:r>
              <a:rPr lang="en-US" dirty="0"/>
              <a:t>3xx </a:t>
            </a:r>
            <a:r>
              <a:rPr lang="en-US" dirty="0" err="1"/>
              <a:t>Lstm</a:t>
            </a:r>
            <a:r>
              <a:rPr lang="en-US" dirty="0"/>
              <a:t> (testing with different node size 30, 40, 50)</a:t>
            </a:r>
          </a:p>
          <a:p>
            <a:r>
              <a:rPr lang="en-US" dirty="0"/>
              <a:t>2x Dense layer with linear activation</a:t>
            </a:r>
          </a:p>
          <a:p>
            <a:endParaRPr lang="en-US" dirty="0"/>
          </a:p>
          <a:p>
            <a:r>
              <a:rPr lang="en-US" dirty="0"/>
              <a:t>Result: the model with 50 nodes produced the best result among the 3 choices on node size. Overall result is Ok.</a:t>
            </a:r>
          </a:p>
        </p:txBody>
      </p:sp>
    </p:spTree>
    <p:extLst>
      <p:ext uri="{BB962C8B-B14F-4D97-AF65-F5344CB8AC3E}">
        <p14:creationId xmlns:p14="http://schemas.microsoft.com/office/powerpoint/2010/main" val="235074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D5FC-290B-9140-B6F5-18967E1093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5C4E2D8-0A55-A347-9C97-850D96D75B94}"/>
              </a:ext>
            </a:extLst>
          </p:cNvPr>
          <p:cNvSpPr>
            <a:spLocks noGrp="1"/>
          </p:cNvSpPr>
          <p:nvPr>
            <p:ph sz="quarter" idx="13"/>
          </p:nvPr>
        </p:nvSpPr>
        <p:spPr>
          <a:xfrm>
            <a:off x="914087" y="1995133"/>
            <a:ext cx="10363826" cy="3424107"/>
          </a:xfrm>
        </p:spPr>
        <p:txBody>
          <a:bodyPr/>
          <a:lstStyle/>
          <a:p>
            <a:r>
              <a:rPr lang="en-US" dirty="0"/>
              <a:t>A simple LSTM model worked well in our case.</a:t>
            </a:r>
          </a:p>
          <a:p>
            <a:pPr lvl="1"/>
            <a:r>
              <a:rPr lang="en-US" dirty="0"/>
              <a:t>Complexity does not always improve modeling. </a:t>
            </a:r>
          </a:p>
          <a:p>
            <a:pPr marL="457200" lvl="1" indent="0">
              <a:buNone/>
            </a:pPr>
            <a:endParaRPr lang="en-US" dirty="0"/>
          </a:p>
          <a:p>
            <a:r>
              <a:rPr lang="en-US" dirty="0"/>
              <a:t>Business implication: </a:t>
            </a:r>
          </a:p>
          <a:p>
            <a:pPr lvl="1"/>
            <a:r>
              <a:rPr lang="en-US" dirty="0"/>
              <a:t>the model is a good guidance in a normal market trading environment.</a:t>
            </a:r>
          </a:p>
          <a:p>
            <a:pPr lvl="1"/>
            <a:r>
              <a:rPr lang="en-US" dirty="0"/>
              <a:t>However, the model is not suitable for prediction in unprecedented major event, such as 9/11 or financial crisis 2007.</a:t>
            </a:r>
          </a:p>
          <a:p>
            <a:pPr lvl="1"/>
            <a:r>
              <a:rPr lang="en-US" dirty="0"/>
              <a:t>When trading with this model, stop loss trigger should be implemented.</a:t>
            </a:r>
          </a:p>
        </p:txBody>
      </p:sp>
    </p:spTree>
    <p:extLst>
      <p:ext uri="{BB962C8B-B14F-4D97-AF65-F5344CB8AC3E}">
        <p14:creationId xmlns:p14="http://schemas.microsoft.com/office/powerpoint/2010/main" val="35895188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1630</TotalTime>
  <Words>407</Words>
  <Application>Microsoft Macintosh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Project 4</vt:lpstr>
      <vt:lpstr>Problem</vt:lpstr>
      <vt:lpstr>Data</vt:lpstr>
      <vt:lpstr>Solution</vt:lpstr>
      <vt:lpstr>Results</vt:lpstr>
      <vt:lpstr>Results with other parameters</vt:lpstr>
      <vt:lpstr>Results with other parameters</vt:lpstr>
      <vt:lpstr>Results with other parameters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Alex Lu</dc:creator>
  <cp:lastModifiedBy>Alex Lu</cp:lastModifiedBy>
  <cp:revision>13</cp:revision>
  <dcterms:created xsi:type="dcterms:W3CDTF">2019-09-19T11:47:12Z</dcterms:created>
  <dcterms:modified xsi:type="dcterms:W3CDTF">2019-09-20T14:57:17Z</dcterms:modified>
</cp:coreProperties>
</file>