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63"/>
    <p:restoredTop sz="94655"/>
  </p:normalViewPr>
  <p:slideViewPr>
    <p:cSldViewPr snapToGrid="0" snapToObjects="1">
      <p:cViewPr varScale="1">
        <p:scale>
          <a:sx n="120" d="100"/>
          <a:sy n="120" d="100"/>
        </p:scale>
        <p:origin x="19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3B7B5B-C5A1-4048-A14F-010785DE66C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BC9FAA99-C50B-4BCB-B1C8-E66264EF85DE}">
      <dgm:prSet custT="1"/>
      <dgm:spPr/>
      <dgm:t>
        <a:bodyPr/>
        <a:lstStyle/>
        <a:p>
          <a:pPr>
            <a:defRPr cap="all"/>
          </a:pPr>
          <a:r>
            <a:rPr lang="en-US" sz="1800" dirty="0"/>
            <a:t>Predicting today’s stock price based on past 7 days open, close, low, high and volume data.</a:t>
          </a:r>
        </a:p>
      </dgm:t>
    </dgm:pt>
    <dgm:pt modelId="{0182244F-0D67-4039-A263-95AB5DF85EE8}" type="parTrans" cxnId="{BB2126CE-CE78-45A6-8982-3C84D535676E}">
      <dgm:prSet/>
      <dgm:spPr/>
      <dgm:t>
        <a:bodyPr/>
        <a:lstStyle/>
        <a:p>
          <a:endParaRPr lang="en-US"/>
        </a:p>
      </dgm:t>
    </dgm:pt>
    <dgm:pt modelId="{079F932C-3D84-4474-A7C9-F2BC468472CC}" type="sibTrans" cxnId="{BB2126CE-CE78-45A6-8982-3C84D535676E}">
      <dgm:prSet/>
      <dgm:spPr/>
      <dgm:t>
        <a:bodyPr/>
        <a:lstStyle/>
        <a:p>
          <a:endParaRPr lang="en-US"/>
        </a:p>
      </dgm:t>
    </dgm:pt>
    <dgm:pt modelId="{C47B14ED-15F6-4C1E-93E7-B996D13095F4}">
      <dgm:prSet custT="1"/>
      <dgm:spPr/>
      <dgm:t>
        <a:bodyPr/>
        <a:lstStyle/>
        <a:p>
          <a:pPr>
            <a:defRPr cap="all"/>
          </a:pPr>
          <a:r>
            <a:rPr lang="en-US" sz="1600" dirty="0"/>
            <a:t>As an example, we use apple stock in our modeling. We will predict apple stock’s closing price based on past 7 days’ open, close, low, high and volume data.  </a:t>
          </a:r>
        </a:p>
      </dgm:t>
    </dgm:pt>
    <dgm:pt modelId="{EB608D94-A114-44D3-96CF-AB44E0EC3B51}" type="parTrans" cxnId="{BE41B39A-1135-47B7-BEA4-0782DA474722}">
      <dgm:prSet/>
      <dgm:spPr/>
      <dgm:t>
        <a:bodyPr/>
        <a:lstStyle/>
        <a:p>
          <a:endParaRPr lang="en-US"/>
        </a:p>
      </dgm:t>
    </dgm:pt>
    <dgm:pt modelId="{BD71DA05-5DAD-4056-919D-6F840CE09E42}" type="sibTrans" cxnId="{BE41B39A-1135-47B7-BEA4-0782DA474722}">
      <dgm:prSet/>
      <dgm:spPr/>
      <dgm:t>
        <a:bodyPr/>
        <a:lstStyle/>
        <a:p>
          <a:endParaRPr lang="en-US"/>
        </a:p>
      </dgm:t>
    </dgm:pt>
    <dgm:pt modelId="{2A95AA2A-6E7F-426F-A60C-2CC25894BFE1}" type="pres">
      <dgm:prSet presAssocID="{063B7B5B-C5A1-4048-A14F-010785DE66CF}" presName="root" presStyleCnt="0">
        <dgm:presLayoutVars>
          <dgm:dir/>
          <dgm:resizeHandles val="exact"/>
        </dgm:presLayoutVars>
      </dgm:prSet>
      <dgm:spPr/>
    </dgm:pt>
    <dgm:pt modelId="{0A9D73A4-6B83-4BE7-83B8-0342930660FB}" type="pres">
      <dgm:prSet presAssocID="{BC9FAA99-C50B-4BCB-B1C8-E66264EF85DE}" presName="compNode" presStyleCnt="0"/>
      <dgm:spPr/>
    </dgm:pt>
    <dgm:pt modelId="{972B8158-7862-4362-8192-FAAA0EA84D96}" type="pres">
      <dgm:prSet presAssocID="{BC9FAA99-C50B-4BCB-B1C8-E66264EF85DE}" presName="iconBgRect" presStyleLbl="bgShp" presStyleIdx="0" presStyleCnt="2"/>
      <dgm:spPr/>
    </dgm:pt>
    <dgm:pt modelId="{85A75713-52A5-4F2F-BF94-9012E75A57DE}" type="pres">
      <dgm:prSet presAssocID="{BC9FAA99-C50B-4BCB-B1C8-E66264EF85D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4D3A97CC-F2C0-44DE-B8D4-7124B0505A1D}" type="pres">
      <dgm:prSet presAssocID="{BC9FAA99-C50B-4BCB-B1C8-E66264EF85DE}" presName="spaceRect" presStyleCnt="0"/>
      <dgm:spPr/>
    </dgm:pt>
    <dgm:pt modelId="{72940751-8524-4891-BA2F-3BD2D20D6251}" type="pres">
      <dgm:prSet presAssocID="{BC9FAA99-C50B-4BCB-B1C8-E66264EF85DE}" presName="textRect" presStyleLbl="revTx" presStyleIdx="0" presStyleCnt="2">
        <dgm:presLayoutVars>
          <dgm:chMax val="1"/>
          <dgm:chPref val="1"/>
        </dgm:presLayoutVars>
      </dgm:prSet>
      <dgm:spPr/>
    </dgm:pt>
    <dgm:pt modelId="{B8B83009-FE38-4C25-8654-82573EC6EE18}" type="pres">
      <dgm:prSet presAssocID="{079F932C-3D84-4474-A7C9-F2BC468472CC}" presName="sibTrans" presStyleCnt="0"/>
      <dgm:spPr/>
    </dgm:pt>
    <dgm:pt modelId="{419CA4DF-28B8-42EB-801C-EB20404570B5}" type="pres">
      <dgm:prSet presAssocID="{C47B14ED-15F6-4C1E-93E7-B996D13095F4}" presName="compNode" presStyleCnt="0"/>
      <dgm:spPr/>
    </dgm:pt>
    <dgm:pt modelId="{FED85CFE-8411-446C-82CE-08AE84E4FD96}" type="pres">
      <dgm:prSet presAssocID="{C47B14ED-15F6-4C1E-93E7-B996D13095F4}" presName="iconBgRect" presStyleLbl="bgShp" presStyleIdx="1" presStyleCnt="2"/>
      <dgm:spPr/>
    </dgm:pt>
    <dgm:pt modelId="{1D0465C0-42B2-4671-B741-F166AD14552E}" type="pres">
      <dgm:prSet presAssocID="{C47B14ED-15F6-4C1E-93E7-B996D13095F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ple"/>
        </a:ext>
      </dgm:extLst>
    </dgm:pt>
    <dgm:pt modelId="{1813ED48-14DE-4E96-A46B-2BFD9EE45C09}" type="pres">
      <dgm:prSet presAssocID="{C47B14ED-15F6-4C1E-93E7-B996D13095F4}" presName="spaceRect" presStyleCnt="0"/>
      <dgm:spPr/>
    </dgm:pt>
    <dgm:pt modelId="{A11FEEFC-E9CB-4ADE-A3AA-C3998FCBEECF}" type="pres">
      <dgm:prSet presAssocID="{C47B14ED-15F6-4C1E-93E7-B996D13095F4}" presName="textRect" presStyleLbl="revTx" presStyleIdx="1" presStyleCnt="2" custScaleX="131786">
        <dgm:presLayoutVars>
          <dgm:chMax val="1"/>
          <dgm:chPref val="1"/>
        </dgm:presLayoutVars>
      </dgm:prSet>
      <dgm:spPr/>
    </dgm:pt>
  </dgm:ptLst>
  <dgm:cxnLst>
    <dgm:cxn modelId="{21DB3F27-ED93-4FD7-B4C9-9052BC9E3C0A}" type="presOf" srcId="{BC9FAA99-C50B-4BCB-B1C8-E66264EF85DE}" destId="{72940751-8524-4891-BA2F-3BD2D20D6251}" srcOrd="0" destOrd="0" presId="urn:microsoft.com/office/officeart/2018/5/layout/IconCircleLabelList"/>
    <dgm:cxn modelId="{B2D8396A-DF27-4531-941E-200A416CE608}" type="presOf" srcId="{C47B14ED-15F6-4C1E-93E7-B996D13095F4}" destId="{A11FEEFC-E9CB-4ADE-A3AA-C3998FCBEECF}" srcOrd="0" destOrd="0" presId="urn:microsoft.com/office/officeart/2018/5/layout/IconCircleLabelList"/>
    <dgm:cxn modelId="{8C7F7A93-BE8C-4F9D-876F-A14CAA712118}" type="presOf" srcId="{063B7B5B-C5A1-4048-A14F-010785DE66CF}" destId="{2A95AA2A-6E7F-426F-A60C-2CC25894BFE1}" srcOrd="0" destOrd="0" presId="urn:microsoft.com/office/officeart/2018/5/layout/IconCircleLabelList"/>
    <dgm:cxn modelId="{BE41B39A-1135-47B7-BEA4-0782DA474722}" srcId="{063B7B5B-C5A1-4048-A14F-010785DE66CF}" destId="{C47B14ED-15F6-4C1E-93E7-B996D13095F4}" srcOrd="1" destOrd="0" parTransId="{EB608D94-A114-44D3-96CF-AB44E0EC3B51}" sibTransId="{BD71DA05-5DAD-4056-919D-6F840CE09E42}"/>
    <dgm:cxn modelId="{BB2126CE-CE78-45A6-8982-3C84D535676E}" srcId="{063B7B5B-C5A1-4048-A14F-010785DE66CF}" destId="{BC9FAA99-C50B-4BCB-B1C8-E66264EF85DE}" srcOrd="0" destOrd="0" parTransId="{0182244F-0D67-4039-A263-95AB5DF85EE8}" sibTransId="{079F932C-3D84-4474-A7C9-F2BC468472CC}"/>
    <dgm:cxn modelId="{73B41AE6-99F2-439D-804C-512ECE4B4845}" type="presParOf" srcId="{2A95AA2A-6E7F-426F-A60C-2CC25894BFE1}" destId="{0A9D73A4-6B83-4BE7-83B8-0342930660FB}" srcOrd="0" destOrd="0" presId="urn:microsoft.com/office/officeart/2018/5/layout/IconCircleLabelList"/>
    <dgm:cxn modelId="{39D6117B-F443-477C-ACA7-AC75B1F1CE86}" type="presParOf" srcId="{0A9D73A4-6B83-4BE7-83B8-0342930660FB}" destId="{972B8158-7862-4362-8192-FAAA0EA84D96}" srcOrd="0" destOrd="0" presId="urn:microsoft.com/office/officeart/2018/5/layout/IconCircleLabelList"/>
    <dgm:cxn modelId="{ADCC2553-AD0F-4EDA-9B95-2489E55DEF70}" type="presParOf" srcId="{0A9D73A4-6B83-4BE7-83B8-0342930660FB}" destId="{85A75713-52A5-4F2F-BF94-9012E75A57DE}" srcOrd="1" destOrd="0" presId="urn:microsoft.com/office/officeart/2018/5/layout/IconCircleLabelList"/>
    <dgm:cxn modelId="{A0111FA3-5FBD-407E-ADEB-4EF4ACAA0F43}" type="presParOf" srcId="{0A9D73A4-6B83-4BE7-83B8-0342930660FB}" destId="{4D3A97CC-F2C0-44DE-B8D4-7124B0505A1D}" srcOrd="2" destOrd="0" presId="urn:microsoft.com/office/officeart/2018/5/layout/IconCircleLabelList"/>
    <dgm:cxn modelId="{A2D7F495-05E1-4041-AA64-1F6155474A74}" type="presParOf" srcId="{0A9D73A4-6B83-4BE7-83B8-0342930660FB}" destId="{72940751-8524-4891-BA2F-3BD2D20D6251}" srcOrd="3" destOrd="0" presId="urn:microsoft.com/office/officeart/2018/5/layout/IconCircleLabelList"/>
    <dgm:cxn modelId="{3AC5F5DA-9CFE-458C-BCF0-12640EC25DED}" type="presParOf" srcId="{2A95AA2A-6E7F-426F-A60C-2CC25894BFE1}" destId="{B8B83009-FE38-4C25-8654-82573EC6EE18}" srcOrd="1" destOrd="0" presId="urn:microsoft.com/office/officeart/2018/5/layout/IconCircleLabelList"/>
    <dgm:cxn modelId="{D139981A-ED41-43BF-A00B-E945AAC271CF}" type="presParOf" srcId="{2A95AA2A-6E7F-426F-A60C-2CC25894BFE1}" destId="{419CA4DF-28B8-42EB-801C-EB20404570B5}" srcOrd="2" destOrd="0" presId="urn:microsoft.com/office/officeart/2018/5/layout/IconCircleLabelList"/>
    <dgm:cxn modelId="{FE1B1685-99CF-40BA-BA0E-3F84727B5C48}" type="presParOf" srcId="{419CA4DF-28B8-42EB-801C-EB20404570B5}" destId="{FED85CFE-8411-446C-82CE-08AE84E4FD96}" srcOrd="0" destOrd="0" presId="urn:microsoft.com/office/officeart/2018/5/layout/IconCircleLabelList"/>
    <dgm:cxn modelId="{07BAEDBD-9ACD-4B9E-924B-FB12C37784AC}" type="presParOf" srcId="{419CA4DF-28B8-42EB-801C-EB20404570B5}" destId="{1D0465C0-42B2-4671-B741-F166AD14552E}" srcOrd="1" destOrd="0" presId="urn:microsoft.com/office/officeart/2018/5/layout/IconCircleLabelList"/>
    <dgm:cxn modelId="{8026F4D6-95E1-4475-8C50-1AC03397C3CB}" type="presParOf" srcId="{419CA4DF-28B8-42EB-801C-EB20404570B5}" destId="{1813ED48-14DE-4E96-A46B-2BFD9EE45C09}" srcOrd="2" destOrd="0" presId="urn:microsoft.com/office/officeart/2018/5/layout/IconCircleLabelList"/>
    <dgm:cxn modelId="{FCA6BDAA-C586-45CF-981C-7032C2032234}" type="presParOf" srcId="{419CA4DF-28B8-42EB-801C-EB20404570B5}" destId="{A11FEEFC-E9CB-4ADE-A3AA-C3998FCBEEC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2B8158-7862-4362-8192-FAAA0EA84D96}">
      <dsp:nvSpPr>
        <dsp:cNvPr id="0" name=""/>
        <dsp:cNvSpPr/>
      </dsp:nvSpPr>
      <dsp:spPr>
        <a:xfrm>
          <a:off x="1531794" y="307863"/>
          <a:ext cx="2161687" cy="21616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A75713-52A5-4F2F-BF94-9012E75A57DE}">
      <dsp:nvSpPr>
        <dsp:cNvPr id="0" name=""/>
        <dsp:cNvSpPr/>
      </dsp:nvSpPr>
      <dsp:spPr>
        <a:xfrm>
          <a:off x="1992482" y="768551"/>
          <a:ext cx="1240312" cy="1240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940751-8524-4891-BA2F-3BD2D20D6251}">
      <dsp:nvSpPr>
        <dsp:cNvPr id="0" name=""/>
        <dsp:cNvSpPr/>
      </dsp:nvSpPr>
      <dsp:spPr>
        <a:xfrm>
          <a:off x="840763" y="3142863"/>
          <a:ext cx="3543750" cy="900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Predicting today’s stock price based on past 7 days open, close, low, high and volume data.</a:t>
          </a:r>
        </a:p>
      </dsp:txBody>
      <dsp:txXfrm>
        <a:off x="840763" y="3142863"/>
        <a:ext cx="3543750" cy="900610"/>
      </dsp:txXfrm>
    </dsp:sp>
    <dsp:sp modelId="{FED85CFE-8411-446C-82CE-08AE84E4FD96}">
      <dsp:nvSpPr>
        <dsp:cNvPr id="0" name=""/>
        <dsp:cNvSpPr/>
      </dsp:nvSpPr>
      <dsp:spPr>
        <a:xfrm>
          <a:off x="6258909" y="307863"/>
          <a:ext cx="2161687" cy="21616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0465C0-42B2-4671-B741-F166AD14552E}">
      <dsp:nvSpPr>
        <dsp:cNvPr id="0" name=""/>
        <dsp:cNvSpPr/>
      </dsp:nvSpPr>
      <dsp:spPr>
        <a:xfrm>
          <a:off x="6719596" y="768551"/>
          <a:ext cx="1240312" cy="1240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1FEEFC-E9CB-4ADE-A3AA-C3998FCBEECF}">
      <dsp:nvSpPr>
        <dsp:cNvPr id="0" name=""/>
        <dsp:cNvSpPr/>
      </dsp:nvSpPr>
      <dsp:spPr>
        <a:xfrm>
          <a:off x="5004669" y="3142863"/>
          <a:ext cx="4670166" cy="900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As an example, we use apple stock in our modeling. We will predict apple stock’s closing price based on past 7 days’ open, close, low, high and volume data.  </a:t>
          </a:r>
        </a:p>
      </dsp:txBody>
      <dsp:txXfrm>
        <a:off x="5004669" y="3142863"/>
        <a:ext cx="4670166" cy="9006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65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53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894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191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774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798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79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532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87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78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619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27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8387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B3D312-76FE-F449-A79B-A722FB6A7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Project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DFC35-595B-2E4A-A4B5-6C007DE8A2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Predicting Stock Price</a:t>
            </a:r>
          </a:p>
          <a:p>
            <a:pPr algn="l"/>
            <a:r>
              <a:rPr lang="en-US" i="1" dirty="0"/>
              <a:t>By Alex Lu</a:t>
            </a:r>
          </a:p>
          <a:p>
            <a:pPr algn="l"/>
            <a:r>
              <a:rPr lang="en-US" i="1" dirty="0"/>
              <a:t>September 2019</a:t>
            </a:r>
          </a:p>
        </p:txBody>
      </p:sp>
      <p:sp>
        <p:nvSpPr>
          <p:cNvPr id="6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002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6AAF4-9F3B-8740-B925-35C51A4C586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5000" dirty="0"/>
              <a:t>THE END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/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2092463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2650-7625-7E40-B221-9DA82F29C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E44FB7-8F18-4030-B26E-9999D768AA0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65679182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45679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369B-FC85-EB4A-87D0-E60594B92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40D4F-2777-F54A-87F7-7937ECECC2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080221"/>
            <a:ext cx="5006788" cy="3442038"/>
          </a:xfrm>
        </p:spPr>
        <p:txBody>
          <a:bodyPr/>
          <a:lstStyle/>
          <a:p>
            <a:r>
              <a:rPr lang="en-US" dirty="0"/>
              <a:t>Raw Data: source Kaggle. Very clean. First glance makes sense.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B86DC4-FE88-9940-922E-4A2733843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087" y="3299012"/>
            <a:ext cx="4751608" cy="18467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4AD123-DB47-2541-9E77-FFEDF4996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014" y="1690688"/>
            <a:ext cx="4267198" cy="472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68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8DB65-E945-0440-B3C2-176FAAA68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6B841-DD1D-0943-A0E8-90FE338E403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3" y="1690688"/>
            <a:ext cx="10363826" cy="3931402"/>
          </a:xfrm>
        </p:spPr>
        <p:txBody>
          <a:bodyPr>
            <a:normAutofit/>
          </a:bodyPr>
          <a:lstStyle/>
          <a:p>
            <a:r>
              <a:rPr lang="en-US" sz="1800" dirty="0"/>
              <a:t>Intuition: a technical trader often takes consideration of previous days trading momentum when making a decision to buy or sell on any given day. These momentum are reflected in past historic price action: What were the volume in the stock? Was it making higher highs or lower lows? Was closed at bottom of the daily range or top? Hence, we use 5 data points per day (high, low, open, close, and volume.)</a:t>
            </a:r>
          </a:p>
          <a:p>
            <a:r>
              <a:rPr lang="en-US" sz="1800" dirty="0"/>
              <a:t>With 7 days lag (arbitrary decision for this model), and 5 data points per day, we have 35 input  variables in the model.</a:t>
            </a:r>
          </a:p>
          <a:p>
            <a:r>
              <a:rPr lang="en-US" sz="1800" dirty="0"/>
              <a:t>Long Short Term Memory (LSTM) model: LSTM is type of RNN neutral network model that solves long time lag, and it is often used for time series problems like the one we are working on.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C5210C-AF29-CD48-A64A-8FDDA3DEF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471" y="4070491"/>
            <a:ext cx="9960429" cy="177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244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0F901-F591-1A4E-A703-BB627C763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87E2D1-47F2-3446-9933-29142736B9F3}"/>
              </a:ext>
            </a:extLst>
          </p:cNvPr>
          <p:cNvSpPr txBox="1"/>
          <p:nvPr/>
        </p:nvSpPr>
        <p:spPr>
          <a:xfrm>
            <a:off x="838200" y="1566105"/>
            <a:ext cx="10364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Compare different models based on Mean Squared Error  (MSE) measure, the simple model with one LSTM layer and one dense layer became the winner (with a MSE of 9.3). When comparing predicted closing price vs actual in the testing data, graphically, they tracks very well. However, there is a tendency of undervaluation in a bull market, and overvaluation in a sell off market.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7B1022-C50A-7841-BC04-4D6139D5D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976" y="2889197"/>
            <a:ext cx="4673231" cy="33633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20FA2A-EB60-9B47-B1F7-F6E4A3B90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591" y="2889196"/>
            <a:ext cx="4806434" cy="336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573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062F6-041D-7E49-8B90-95AD830E1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with other parameters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66731C-11A4-4A42-820D-FB6E76B1F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9" y="3926474"/>
            <a:ext cx="5128252" cy="19536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57C4A8-57C3-BF45-8953-B97CFA6D5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412" y="3926474"/>
            <a:ext cx="3516823" cy="25211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67E6C4-9C0B-E248-BD29-524A12D9B9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6412" y="1334828"/>
            <a:ext cx="3516823" cy="23682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01AE25-20E8-3F43-8990-AA2D3B033FFE}"/>
              </a:ext>
            </a:extLst>
          </p:cNvPr>
          <p:cNvSpPr txBox="1"/>
          <p:nvPr/>
        </p:nvSpPr>
        <p:spPr>
          <a:xfrm>
            <a:off x="1193369" y="1828800"/>
            <a:ext cx="52292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2:</a:t>
            </a:r>
          </a:p>
          <a:p>
            <a:r>
              <a:rPr lang="en-US" dirty="0"/>
              <a:t>1x </a:t>
            </a:r>
            <a:r>
              <a:rPr lang="en-US" dirty="0" err="1"/>
              <a:t>Lstm</a:t>
            </a:r>
            <a:r>
              <a:rPr lang="en-US" dirty="0"/>
              <a:t> 50 nodes</a:t>
            </a:r>
          </a:p>
          <a:p>
            <a:r>
              <a:rPr lang="en-US" dirty="0"/>
              <a:t>1x Dense layer with </a:t>
            </a:r>
            <a:r>
              <a:rPr lang="en-US" dirty="0" err="1"/>
              <a:t>relu</a:t>
            </a:r>
            <a:r>
              <a:rPr lang="en-US" dirty="0"/>
              <a:t> activation</a:t>
            </a:r>
          </a:p>
          <a:p>
            <a:r>
              <a:rPr lang="en-US" dirty="0"/>
              <a:t>1x Dense layer with linear activation</a:t>
            </a:r>
          </a:p>
          <a:p>
            <a:endParaRPr lang="en-US" dirty="0"/>
          </a:p>
          <a:p>
            <a:r>
              <a:rPr lang="en-US" dirty="0"/>
              <a:t>Result: Terrible. The model seems to have a consistent downward bias.</a:t>
            </a:r>
          </a:p>
        </p:txBody>
      </p:sp>
    </p:spTree>
    <p:extLst>
      <p:ext uri="{BB962C8B-B14F-4D97-AF65-F5344CB8AC3E}">
        <p14:creationId xmlns:p14="http://schemas.microsoft.com/office/powerpoint/2010/main" val="2167109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062F6-041D-7E49-8B90-95AD830E1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with other parameters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01AE25-20E8-3F43-8990-AA2D3B033FFE}"/>
              </a:ext>
            </a:extLst>
          </p:cNvPr>
          <p:cNvSpPr txBox="1"/>
          <p:nvPr/>
        </p:nvSpPr>
        <p:spPr>
          <a:xfrm>
            <a:off x="1193369" y="1828800"/>
            <a:ext cx="47424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3:</a:t>
            </a:r>
          </a:p>
          <a:p>
            <a:r>
              <a:rPr lang="en-US" dirty="0"/>
              <a:t>Same as Model 2 except activation linear</a:t>
            </a:r>
          </a:p>
          <a:p>
            <a:endParaRPr lang="en-US" dirty="0"/>
          </a:p>
          <a:p>
            <a:r>
              <a:rPr lang="en-US" dirty="0"/>
              <a:t>Result:</a:t>
            </a:r>
          </a:p>
          <a:p>
            <a:r>
              <a:rPr lang="en-US" dirty="0"/>
              <a:t>Better than model 2. Suggesting that linear activation in more appropriate than </a:t>
            </a:r>
            <a:r>
              <a:rPr lang="en-US" dirty="0" err="1"/>
              <a:t>relu</a:t>
            </a:r>
            <a:r>
              <a:rPr lang="en-US" dirty="0"/>
              <a:t> in this case.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213E87-5205-864B-A1F6-ACEADA587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9" y="4176349"/>
            <a:ext cx="5198814" cy="19880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C590FC-2ABD-2047-8895-75D83D465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803" y="3909940"/>
            <a:ext cx="3310179" cy="23789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B5510B-8EF4-4A49-82F1-E5FF056E3F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2803" y="1593166"/>
            <a:ext cx="3310179" cy="223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688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062F6-041D-7E49-8B90-95AD830E1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with other parameters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01AE25-20E8-3F43-8990-AA2D3B033FFE}"/>
              </a:ext>
            </a:extLst>
          </p:cNvPr>
          <p:cNvSpPr txBox="1"/>
          <p:nvPr/>
        </p:nvSpPr>
        <p:spPr>
          <a:xfrm>
            <a:off x="838200" y="1527668"/>
            <a:ext cx="5257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4:</a:t>
            </a:r>
          </a:p>
          <a:p>
            <a:r>
              <a:rPr lang="en-US" dirty="0"/>
              <a:t>3x </a:t>
            </a:r>
            <a:r>
              <a:rPr lang="en-US" dirty="0" err="1"/>
              <a:t>Lstm</a:t>
            </a:r>
            <a:r>
              <a:rPr lang="en-US" dirty="0"/>
              <a:t> (loop through different node size 30, 40, 50)</a:t>
            </a:r>
          </a:p>
          <a:p>
            <a:r>
              <a:rPr lang="en-US" dirty="0"/>
              <a:t>2x Dense layer with linear activation</a:t>
            </a:r>
          </a:p>
          <a:p>
            <a:endParaRPr lang="en-US" dirty="0"/>
          </a:p>
          <a:p>
            <a:r>
              <a:rPr lang="en-US" dirty="0"/>
              <a:t>Result: the model  with lower number of nodes seem to perform better on average with MSE ranging from 20 to 200. However, they are all worse than Model 1.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930D53-2FD4-E04E-BE1F-3E11F9511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095" y="3882877"/>
            <a:ext cx="4448013" cy="23083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73EA3F-C909-1D4C-8680-8B32502A4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865" y="3968975"/>
            <a:ext cx="3299034" cy="24290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A5FB69-2A90-4C4D-9710-4CF73D08E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4865" y="1527668"/>
            <a:ext cx="3299034" cy="216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40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DD5FC-290B-9140-B6F5-18967E109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4E2D8-0A55-A347-9C97-850D96D75B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1995133"/>
            <a:ext cx="10363826" cy="342410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simple LSTM model worked well in our case.</a:t>
            </a:r>
          </a:p>
          <a:p>
            <a:pPr lvl="1"/>
            <a:r>
              <a:rPr lang="en-GB" dirty="0"/>
              <a:t>Model has a undervalue (predict &lt; actual) tendency in the bull market, and overvalues vs actual when the market is selling off (bear market).</a:t>
            </a:r>
            <a:endParaRPr lang="en-US" dirty="0"/>
          </a:p>
          <a:p>
            <a:pPr lvl="1"/>
            <a:r>
              <a:rPr lang="en-US" dirty="0"/>
              <a:t>Complexity does not always improve modeling.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Business implication: </a:t>
            </a:r>
          </a:p>
          <a:p>
            <a:pPr lvl="1"/>
            <a:r>
              <a:rPr lang="en-US" dirty="0"/>
              <a:t>The model is a good guidance in a normal market trading environment.</a:t>
            </a:r>
          </a:p>
          <a:p>
            <a:pPr lvl="1"/>
            <a:r>
              <a:rPr lang="en-US" dirty="0"/>
              <a:t>However, the model is not suitable for prediction in unprecedented major event, such as 9/11 or financial crisis in 2007.</a:t>
            </a:r>
          </a:p>
          <a:p>
            <a:pPr lvl="1"/>
            <a:r>
              <a:rPr lang="en-US" dirty="0"/>
              <a:t>When trading with this model, stop loss trigger should be implemented rigorously, especially in the bear market.</a:t>
            </a:r>
          </a:p>
        </p:txBody>
      </p:sp>
    </p:spTree>
    <p:extLst>
      <p:ext uri="{BB962C8B-B14F-4D97-AF65-F5344CB8AC3E}">
        <p14:creationId xmlns:p14="http://schemas.microsoft.com/office/powerpoint/2010/main" val="3589518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2162</TotalTime>
  <Words>554</Words>
  <Application>Microsoft Macintosh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Project 4</vt:lpstr>
      <vt:lpstr>Problem</vt:lpstr>
      <vt:lpstr>Data</vt:lpstr>
      <vt:lpstr>Solution</vt:lpstr>
      <vt:lpstr>Results</vt:lpstr>
      <vt:lpstr>Results with other parameters</vt:lpstr>
      <vt:lpstr>Results with other parameters</vt:lpstr>
      <vt:lpstr>Results with other parameters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</dc:title>
  <dc:creator>Alex Lu</dc:creator>
  <cp:lastModifiedBy>Alex Lu</cp:lastModifiedBy>
  <cp:revision>22</cp:revision>
  <dcterms:created xsi:type="dcterms:W3CDTF">2019-09-19T11:47:12Z</dcterms:created>
  <dcterms:modified xsi:type="dcterms:W3CDTF">2019-09-21T10:02:20Z</dcterms:modified>
</cp:coreProperties>
</file>