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66" r:id="rId5"/>
    <p:sldId id="259" r:id="rId6"/>
    <p:sldId id="267" r:id="rId7"/>
    <p:sldId id="268" r:id="rId8"/>
    <p:sldId id="269"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8"/>
    <p:restoredTop sz="94655"/>
  </p:normalViewPr>
  <p:slideViewPr>
    <p:cSldViewPr snapToGrid="0" snapToObjects="1">
      <p:cViewPr varScale="1">
        <p:scale>
          <a:sx n="105" d="100"/>
          <a:sy n="105" d="100"/>
        </p:scale>
        <p:origin x="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063B7B5B-C5A1-4048-A14F-010785DE66C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C9FAA99-C50B-4BCB-B1C8-E66264EF85DE}">
      <dgm:prSet custT="1"/>
      <dgm:spPr/>
      <dgm:t>
        <a:bodyPr/>
        <a:lstStyle/>
        <a:p>
          <a:pPr>
            <a:defRPr cap="all"/>
          </a:pPr>
          <a:r>
            <a:rPr lang="en-US" sz="1800" dirty="0"/>
            <a:t>Predicting today’s stock price based on past 5 year dataset containing: fundamental data, Macro data and technical data.</a:t>
          </a:r>
        </a:p>
      </dgm:t>
    </dgm:pt>
    <dgm:pt modelId="{0182244F-0D67-4039-A263-95AB5DF85EE8}" type="parTrans" cxnId="{BB2126CE-CE78-45A6-8982-3C84D535676E}">
      <dgm:prSet/>
      <dgm:spPr/>
      <dgm:t>
        <a:bodyPr/>
        <a:lstStyle/>
        <a:p>
          <a:endParaRPr lang="en-US"/>
        </a:p>
      </dgm:t>
    </dgm:pt>
    <dgm:pt modelId="{079F932C-3D84-4474-A7C9-F2BC468472CC}" type="sibTrans" cxnId="{BB2126CE-CE78-45A6-8982-3C84D535676E}">
      <dgm:prSet/>
      <dgm:spPr/>
      <dgm:t>
        <a:bodyPr/>
        <a:lstStyle/>
        <a:p>
          <a:endParaRPr lang="en-US"/>
        </a:p>
      </dgm:t>
    </dgm:pt>
    <dgm:pt modelId="{C47B14ED-15F6-4C1E-93E7-B996D13095F4}">
      <dgm:prSet custT="1"/>
      <dgm:spPr/>
      <dgm:t>
        <a:bodyPr/>
        <a:lstStyle/>
        <a:p>
          <a:pPr>
            <a:defRPr cap="all"/>
          </a:pPr>
          <a:r>
            <a:rPr lang="en-US" sz="1600" dirty="0"/>
            <a:t>As an example, we use apple stock in our modeling. We will predict apple stock’s closing price using different models: Deep learning method, Ensemble Machine Learning, </a:t>
          </a:r>
          <a:r>
            <a:rPr lang="en-US" sz="1600" dirty="0" err="1"/>
            <a:t>arima</a:t>
          </a:r>
          <a:r>
            <a:rPr lang="en-US" sz="1600" dirty="0"/>
            <a:t>, </a:t>
          </a:r>
          <a:r>
            <a:rPr lang="en-US" sz="1600" dirty="0" err="1"/>
            <a:t>pca</a:t>
          </a:r>
          <a:r>
            <a:rPr lang="en-US" sz="1600" dirty="0"/>
            <a:t> linear regression, prophet and dynamic linear regression.  </a:t>
          </a:r>
        </a:p>
      </dgm:t>
    </dgm:pt>
    <dgm:pt modelId="{EB608D94-A114-44D3-96CF-AB44E0EC3B51}" type="parTrans" cxnId="{BE41B39A-1135-47B7-BEA4-0782DA474722}">
      <dgm:prSet/>
      <dgm:spPr/>
      <dgm:t>
        <a:bodyPr/>
        <a:lstStyle/>
        <a:p>
          <a:endParaRPr lang="en-US"/>
        </a:p>
      </dgm:t>
    </dgm:pt>
    <dgm:pt modelId="{BD71DA05-5DAD-4056-919D-6F840CE09E42}" type="sibTrans" cxnId="{BE41B39A-1135-47B7-BEA4-0782DA474722}">
      <dgm:prSet/>
      <dgm:spPr/>
      <dgm:t>
        <a:bodyPr/>
        <a:lstStyle/>
        <a:p>
          <a:endParaRPr lang="en-US"/>
        </a:p>
      </dgm:t>
    </dgm:pt>
    <dgm:pt modelId="{2A95AA2A-6E7F-426F-A60C-2CC25894BFE1}" type="pres">
      <dgm:prSet presAssocID="{063B7B5B-C5A1-4048-A14F-010785DE66CF}" presName="root" presStyleCnt="0">
        <dgm:presLayoutVars>
          <dgm:dir/>
          <dgm:resizeHandles val="exact"/>
        </dgm:presLayoutVars>
      </dgm:prSet>
      <dgm:spPr/>
    </dgm:pt>
    <dgm:pt modelId="{0A9D73A4-6B83-4BE7-83B8-0342930660FB}" type="pres">
      <dgm:prSet presAssocID="{BC9FAA99-C50B-4BCB-B1C8-E66264EF85DE}" presName="compNode" presStyleCnt="0"/>
      <dgm:spPr/>
    </dgm:pt>
    <dgm:pt modelId="{972B8158-7862-4362-8192-FAAA0EA84D96}" type="pres">
      <dgm:prSet presAssocID="{BC9FAA99-C50B-4BCB-B1C8-E66264EF85DE}" presName="iconBgRect" presStyleLbl="bgShp" presStyleIdx="0" presStyleCnt="2"/>
      <dgm:spPr/>
    </dgm:pt>
    <dgm:pt modelId="{85A75713-52A5-4F2F-BF94-9012E75A57DE}" type="pres">
      <dgm:prSet presAssocID="{BC9FAA99-C50B-4BCB-B1C8-E66264EF85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4D3A97CC-F2C0-44DE-B8D4-7124B0505A1D}" type="pres">
      <dgm:prSet presAssocID="{BC9FAA99-C50B-4BCB-B1C8-E66264EF85DE}" presName="spaceRect" presStyleCnt="0"/>
      <dgm:spPr/>
    </dgm:pt>
    <dgm:pt modelId="{72940751-8524-4891-BA2F-3BD2D20D6251}" type="pres">
      <dgm:prSet presAssocID="{BC9FAA99-C50B-4BCB-B1C8-E66264EF85DE}" presName="textRect" presStyleLbl="revTx" presStyleIdx="0" presStyleCnt="2">
        <dgm:presLayoutVars>
          <dgm:chMax val="1"/>
          <dgm:chPref val="1"/>
        </dgm:presLayoutVars>
      </dgm:prSet>
      <dgm:spPr/>
    </dgm:pt>
    <dgm:pt modelId="{B8B83009-FE38-4C25-8654-82573EC6EE18}" type="pres">
      <dgm:prSet presAssocID="{079F932C-3D84-4474-A7C9-F2BC468472CC}" presName="sibTrans" presStyleCnt="0"/>
      <dgm:spPr/>
    </dgm:pt>
    <dgm:pt modelId="{419CA4DF-28B8-42EB-801C-EB20404570B5}" type="pres">
      <dgm:prSet presAssocID="{C47B14ED-15F6-4C1E-93E7-B996D13095F4}" presName="compNode" presStyleCnt="0"/>
      <dgm:spPr/>
    </dgm:pt>
    <dgm:pt modelId="{FED85CFE-8411-446C-82CE-08AE84E4FD96}" type="pres">
      <dgm:prSet presAssocID="{C47B14ED-15F6-4C1E-93E7-B996D13095F4}" presName="iconBgRect" presStyleLbl="bgShp" presStyleIdx="1" presStyleCnt="2"/>
      <dgm:spPr/>
    </dgm:pt>
    <dgm:pt modelId="{1D0465C0-42B2-4671-B741-F166AD14552E}" type="pres">
      <dgm:prSet presAssocID="{C47B14ED-15F6-4C1E-93E7-B996D13095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ple"/>
        </a:ext>
      </dgm:extLst>
    </dgm:pt>
    <dgm:pt modelId="{1813ED48-14DE-4E96-A46B-2BFD9EE45C09}" type="pres">
      <dgm:prSet presAssocID="{C47B14ED-15F6-4C1E-93E7-B996D13095F4}" presName="spaceRect" presStyleCnt="0"/>
      <dgm:spPr/>
    </dgm:pt>
    <dgm:pt modelId="{A11FEEFC-E9CB-4ADE-A3AA-C3998FCBEECF}" type="pres">
      <dgm:prSet presAssocID="{C47B14ED-15F6-4C1E-93E7-B996D13095F4}" presName="textRect" presStyleLbl="revTx" presStyleIdx="1" presStyleCnt="2" custScaleX="131786">
        <dgm:presLayoutVars>
          <dgm:chMax val="1"/>
          <dgm:chPref val="1"/>
        </dgm:presLayoutVars>
      </dgm:prSet>
      <dgm:spPr/>
    </dgm:pt>
  </dgm:ptLst>
  <dgm:cxnLst>
    <dgm:cxn modelId="{21DB3F27-ED93-4FD7-B4C9-9052BC9E3C0A}" type="presOf" srcId="{BC9FAA99-C50B-4BCB-B1C8-E66264EF85DE}" destId="{72940751-8524-4891-BA2F-3BD2D20D6251}" srcOrd="0" destOrd="0" presId="urn:microsoft.com/office/officeart/2018/5/layout/IconCircleLabelList"/>
    <dgm:cxn modelId="{B2D8396A-DF27-4531-941E-200A416CE608}" type="presOf" srcId="{C47B14ED-15F6-4C1E-93E7-B996D13095F4}" destId="{A11FEEFC-E9CB-4ADE-A3AA-C3998FCBEECF}" srcOrd="0" destOrd="0" presId="urn:microsoft.com/office/officeart/2018/5/layout/IconCircleLabelList"/>
    <dgm:cxn modelId="{8C7F7A93-BE8C-4F9D-876F-A14CAA712118}" type="presOf" srcId="{063B7B5B-C5A1-4048-A14F-010785DE66CF}" destId="{2A95AA2A-6E7F-426F-A60C-2CC25894BFE1}" srcOrd="0" destOrd="0" presId="urn:microsoft.com/office/officeart/2018/5/layout/IconCircleLabelList"/>
    <dgm:cxn modelId="{BE41B39A-1135-47B7-BEA4-0782DA474722}" srcId="{063B7B5B-C5A1-4048-A14F-010785DE66CF}" destId="{C47B14ED-15F6-4C1E-93E7-B996D13095F4}" srcOrd="1" destOrd="0" parTransId="{EB608D94-A114-44D3-96CF-AB44E0EC3B51}" sibTransId="{BD71DA05-5DAD-4056-919D-6F840CE09E42}"/>
    <dgm:cxn modelId="{BB2126CE-CE78-45A6-8982-3C84D535676E}" srcId="{063B7B5B-C5A1-4048-A14F-010785DE66CF}" destId="{BC9FAA99-C50B-4BCB-B1C8-E66264EF85DE}" srcOrd="0" destOrd="0" parTransId="{0182244F-0D67-4039-A263-95AB5DF85EE8}" sibTransId="{079F932C-3D84-4474-A7C9-F2BC468472CC}"/>
    <dgm:cxn modelId="{73B41AE6-99F2-439D-804C-512ECE4B4845}" type="presParOf" srcId="{2A95AA2A-6E7F-426F-A60C-2CC25894BFE1}" destId="{0A9D73A4-6B83-4BE7-83B8-0342930660FB}" srcOrd="0" destOrd="0" presId="urn:microsoft.com/office/officeart/2018/5/layout/IconCircleLabelList"/>
    <dgm:cxn modelId="{39D6117B-F443-477C-ACA7-AC75B1F1CE86}" type="presParOf" srcId="{0A9D73A4-6B83-4BE7-83B8-0342930660FB}" destId="{972B8158-7862-4362-8192-FAAA0EA84D96}" srcOrd="0" destOrd="0" presId="urn:microsoft.com/office/officeart/2018/5/layout/IconCircleLabelList"/>
    <dgm:cxn modelId="{ADCC2553-AD0F-4EDA-9B95-2489E55DEF70}" type="presParOf" srcId="{0A9D73A4-6B83-4BE7-83B8-0342930660FB}" destId="{85A75713-52A5-4F2F-BF94-9012E75A57DE}" srcOrd="1" destOrd="0" presId="urn:microsoft.com/office/officeart/2018/5/layout/IconCircleLabelList"/>
    <dgm:cxn modelId="{A0111FA3-5FBD-407E-ADEB-4EF4ACAA0F43}" type="presParOf" srcId="{0A9D73A4-6B83-4BE7-83B8-0342930660FB}" destId="{4D3A97CC-F2C0-44DE-B8D4-7124B0505A1D}" srcOrd="2" destOrd="0" presId="urn:microsoft.com/office/officeart/2018/5/layout/IconCircleLabelList"/>
    <dgm:cxn modelId="{A2D7F495-05E1-4041-AA64-1F6155474A74}" type="presParOf" srcId="{0A9D73A4-6B83-4BE7-83B8-0342930660FB}" destId="{72940751-8524-4891-BA2F-3BD2D20D6251}" srcOrd="3" destOrd="0" presId="urn:microsoft.com/office/officeart/2018/5/layout/IconCircleLabelList"/>
    <dgm:cxn modelId="{3AC5F5DA-9CFE-458C-BCF0-12640EC25DED}" type="presParOf" srcId="{2A95AA2A-6E7F-426F-A60C-2CC25894BFE1}" destId="{B8B83009-FE38-4C25-8654-82573EC6EE18}" srcOrd="1" destOrd="0" presId="urn:microsoft.com/office/officeart/2018/5/layout/IconCircleLabelList"/>
    <dgm:cxn modelId="{D139981A-ED41-43BF-A00B-E945AAC271CF}" type="presParOf" srcId="{2A95AA2A-6E7F-426F-A60C-2CC25894BFE1}" destId="{419CA4DF-28B8-42EB-801C-EB20404570B5}" srcOrd="2" destOrd="0" presId="urn:microsoft.com/office/officeart/2018/5/layout/IconCircleLabelList"/>
    <dgm:cxn modelId="{FE1B1685-99CF-40BA-BA0E-3F84727B5C48}" type="presParOf" srcId="{419CA4DF-28B8-42EB-801C-EB20404570B5}" destId="{FED85CFE-8411-446C-82CE-08AE84E4FD96}" srcOrd="0" destOrd="0" presId="urn:microsoft.com/office/officeart/2018/5/layout/IconCircleLabelList"/>
    <dgm:cxn modelId="{07BAEDBD-9ACD-4B9E-924B-FB12C37784AC}" type="presParOf" srcId="{419CA4DF-28B8-42EB-801C-EB20404570B5}" destId="{1D0465C0-42B2-4671-B741-F166AD14552E}" srcOrd="1" destOrd="0" presId="urn:microsoft.com/office/officeart/2018/5/layout/IconCircleLabelList"/>
    <dgm:cxn modelId="{8026F4D6-95E1-4475-8C50-1AC03397C3CB}" type="presParOf" srcId="{419CA4DF-28B8-42EB-801C-EB20404570B5}" destId="{1813ED48-14DE-4E96-A46B-2BFD9EE45C09}" srcOrd="2" destOrd="0" presId="urn:microsoft.com/office/officeart/2018/5/layout/IconCircleLabelList"/>
    <dgm:cxn modelId="{FCA6BDAA-C586-45CF-981C-7032C2032234}" type="presParOf" srcId="{419CA4DF-28B8-42EB-801C-EB20404570B5}" destId="{A11FEEFC-E9CB-4ADE-A3AA-C3998FCBEEC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B8158-7862-4362-8192-FAAA0EA84D96}">
      <dsp:nvSpPr>
        <dsp:cNvPr id="0" name=""/>
        <dsp:cNvSpPr/>
      </dsp:nvSpPr>
      <dsp:spPr>
        <a:xfrm>
          <a:off x="1531794" y="79280"/>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75713-52A5-4F2F-BF94-9012E75A57DE}">
      <dsp:nvSpPr>
        <dsp:cNvPr id="0" name=""/>
        <dsp:cNvSpPr/>
      </dsp:nvSpPr>
      <dsp:spPr>
        <a:xfrm>
          <a:off x="1992482" y="539967"/>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940751-8524-4891-BA2F-3BD2D20D6251}">
      <dsp:nvSpPr>
        <dsp:cNvPr id="0" name=""/>
        <dsp:cNvSpPr/>
      </dsp:nvSpPr>
      <dsp:spPr>
        <a:xfrm>
          <a:off x="840763" y="2914280"/>
          <a:ext cx="3543750" cy="1357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Predicting today’s stock price based on past 5 year dataset containing: fundamental data, Macro data and technical data.</a:t>
          </a:r>
        </a:p>
      </dsp:txBody>
      <dsp:txXfrm>
        <a:off x="840763" y="2914280"/>
        <a:ext cx="3543750" cy="1357777"/>
      </dsp:txXfrm>
    </dsp:sp>
    <dsp:sp modelId="{FED85CFE-8411-446C-82CE-08AE84E4FD96}">
      <dsp:nvSpPr>
        <dsp:cNvPr id="0" name=""/>
        <dsp:cNvSpPr/>
      </dsp:nvSpPr>
      <dsp:spPr>
        <a:xfrm>
          <a:off x="6258909" y="79280"/>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465C0-42B2-4671-B741-F166AD14552E}">
      <dsp:nvSpPr>
        <dsp:cNvPr id="0" name=""/>
        <dsp:cNvSpPr/>
      </dsp:nvSpPr>
      <dsp:spPr>
        <a:xfrm>
          <a:off x="6719596" y="539967"/>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1FEEFC-E9CB-4ADE-A3AA-C3998FCBEECF}">
      <dsp:nvSpPr>
        <dsp:cNvPr id="0" name=""/>
        <dsp:cNvSpPr/>
      </dsp:nvSpPr>
      <dsp:spPr>
        <a:xfrm>
          <a:off x="5004669" y="2914280"/>
          <a:ext cx="4670166" cy="1357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As an example, we use apple stock in our modeling. We will predict apple stock’s closing price using different models: Deep learning method, Ensemble Machine Learning, </a:t>
          </a:r>
          <a:r>
            <a:rPr lang="en-US" sz="1600" kern="1200" dirty="0" err="1"/>
            <a:t>arima</a:t>
          </a:r>
          <a:r>
            <a:rPr lang="en-US" sz="1600" kern="1200" dirty="0"/>
            <a:t>, </a:t>
          </a:r>
          <a:r>
            <a:rPr lang="en-US" sz="1600" kern="1200" dirty="0" err="1"/>
            <a:t>pca</a:t>
          </a:r>
          <a:r>
            <a:rPr lang="en-US" sz="1600" kern="1200" dirty="0"/>
            <a:t> linear regression, prophet and dynamic linear regression.  </a:t>
          </a:r>
        </a:p>
      </dsp:txBody>
      <dsp:txXfrm>
        <a:off x="5004669" y="2914280"/>
        <a:ext cx="4670166" cy="135777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36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65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0894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1119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677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79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617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853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28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678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961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827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10/23/19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9838766"/>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B3D312-76FE-F449-A79B-A722FB6A79C3}"/>
              </a:ext>
            </a:extLst>
          </p:cNvPr>
          <p:cNvSpPr>
            <a:spLocks noGrp="1"/>
          </p:cNvSpPr>
          <p:nvPr>
            <p:ph type="ctrTitle"/>
          </p:nvPr>
        </p:nvSpPr>
        <p:spPr>
          <a:xfrm>
            <a:off x="838199" y="4525347"/>
            <a:ext cx="6801321" cy="1737360"/>
          </a:xfrm>
        </p:spPr>
        <p:txBody>
          <a:bodyPr anchor="ctr">
            <a:normAutofit/>
          </a:bodyPr>
          <a:lstStyle/>
          <a:p>
            <a:pPr algn="r"/>
            <a:r>
              <a:rPr lang="en-US" dirty="0"/>
              <a:t>Project 5</a:t>
            </a:r>
          </a:p>
        </p:txBody>
      </p:sp>
      <p:sp>
        <p:nvSpPr>
          <p:cNvPr id="3" name="Subtitle 2">
            <a:extLst>
              <a:ext uri="{FF2B5EF4-FFF2-40B4-BE49-F238E27FC236}">
                <a16:creationId xmlns:a16="http://schemas.microsoft.com/office/drawing/2014/main" id="{A6BDFC35-595B-2E4A-A4B5-6C007DE8A271}"/>
              </a:ext>
            </a:extLst>
          </p:cNvPr>
          <p:cNvSpPr>
            <a:spLocks noGrp="1"/>
          </p:cNvSpPr>
          <p:nvPr>
            <p:ph type="subTitle" idx="1"/>
          </p:nvPr>
        </p:nvSpPr>
        <p:spPr>
          <a:xfrm>
            <a:off x="7961258" y="4525347"/>
            <a:ext cx="3258675" cy="1737360"/>
          </a:xfrm>
        </p:spPr>
        <p:txBody>
          <a:bodyPr anchor="ctr">
            <a:normAutofit/>
          </a:bodyPr>
          <a:lstStyle/>
          <a:p>
            <a:pPr algn="l"/>
            <a:r>
              <a:rPr lang="en-US" dirty="0"/>
              <a:t>Predicting Stock Price</a:t>
            </a:r>
          </a:p>
          <a:p>
            <a:pPr algn="l"/>
            <a:r>
              <a:rPr lang="en-US" i="1" dirty="0"/>
              <a:t>By Alex Lu</a:t>
            </a:r>
          </a:p>
          <a:p>
            <a:pPr algn="l"/>
            <a:r>
              <a:rPr lang="en-US" i="1" dirty="0"/>
              <a:t>Oct 2019</a:t>
            </a:r>
          </a:p>
        </p:txBody>
      </p:sp>
      <p:sp>
        <p:nvSpPr>
          <p:cNvPr id="6"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002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6AAF4-9F3B-8740-B925-35C51A4C5866}"/>
              </a:ext>
            </a:extLst>
          </p:cNvPr>
          <p:cNvSpPr>
            <a:spLocks noGrp="1"/>
          </p:cNvSpPr>
          <p:nvPr>
            <p:ph sz="quarter" idx="13"/>
          </p:nvPr>
        </p:nvSpPr>
        <p:spPr/>
        <p:txBody>
          <a:bodyPr/>
          <a:lstStyle/>
          <a:p>
            <a:pPr marL="0" indent="0" algn="ctr">
              <a:buNone/>
            </a:pPr>
            <a:r>
              <a:rPr lang="en-US" sz="5000" dirty="0"/>
              <a:t>THE END</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i="1" dirty="0"/>
              <a:t>THANK YOU FOR LISTENING!</a:t>
            </a:r>
          </a:p>
        </p:txBody>
      </p:sp>
    </p:spTree>
    <p:extLst>
      <p:ext uri="{BB962C8B-B14F-4D97-AF65-F5344CB8AC3E}">
        <p14:creationId xmlns:p14="http://schemas.microsoft.com/office/powerpoint/2010/main" val="20924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2650-7625-7E40-B221-9DA82F29C929}"/>
              </a:ext>
            </a:extLst>
          </p:cNvPr>
          <p:cNvSpPr>
            <a:spLocks noGrp="1"/>
          </p:cNvSpPr>
          <p:nvPr>
            <p:ph type="title"/>
          </p:nvPr>
        </p:nvSpPr>
        <p:spPr/>
        <p:txBody>
          <a:bodyPr>
            <a:normAutofit/>
          </a:bodyPr>
          <a:lstStyle/>
          <a:p>
            <a:r>
              <a:rPr lang="en-US" dirty="0"/>
              <a:t>Problem</a:t>
            </a:r>
          </a:p>
        </p:txBody>
      </p:sp>
      <p:graphicFrame>
        <p:nvGraphicFramePr>
          <p:cNvPr id="5" name="Content Placeholder 2">
            <a:extLst>
              <a:ext uri="{FF2B5EF4-FFF2-40B4-BE49-F238E27FC236}">
                <a16:creationId xmlns:a16="http://schemas.microsoft.com/office/drawing/2014/main" id="{D9E44FB7-8F18-4030-B26E-9999D768AA01}"/>
              </a:ext>
            </a:extLst>
          </p:cNvPr>
          <p:cNvGraphicFramePr>
            <a:graphicFrameLocks noGrp="1"/>
          </p:cNvGraphicFramePr>
          <p:nvPr>
            <p:ph sz="quarter" idx="13"/>
            <p:extLst>
              <p:ext uri="{D42A27DB-BD31-4B8C-83A1-F6EECF244321}">
                <p14:modId xmlns:p14="http://schemas.microsoft.com/office/powerpoint/2010/main" val="18026326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45679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369B-FC85-EB4A-87D0-E60594B9229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E640D4F-2777-F54A-87F7-7937ECECC219}"/>
              </a:ext>
            </a:extLst>
          </p:cNvPr>
          <p:cNvSpPr>
            <a:spLocks noGrp="1"/>
          </p:cNvSpPr>
          <p:nvPr>
            <p:ph sz="quarter" idx="13"/>
          </p:nvPr>
        </p:nvSpPr>
        <p:spPr>
          <a:xfrm>
            <a:off x="838200" y="1597152"/>
            <a:ext cx="10390632" cy="2548127"/>
          </a:xfrm>
        </p:spPr>
        <p:txBody>
          <a:bodyPr>
            <a:normAutofit/>
          </a:bodyPr>
          <a:lstStyle/>
          <a:p>
            <a:r>
              <a:rPr lang="en-GB" sz="1800" dirty="0"/>
              <a:t>Source: private source in combine with CBOE open source data (http://</a:t>
            </a:r>
            <a:r>
              <a:rPr lang="en-GB" sz="1800" dirty="0" err="1"/>
              <a:t>www.cboe.com</a:t>
            </a:r>
            <a:r>
              <a:rPr lang="en-GB" sz="1800" dirty="0"/>
              <a:t>)</a:t>
            </a:r>
          </a:p>
          <a:p>
            <a:r>
              <a:rPr lang="en-GB" sz="1800" dirty="0"/>
              <a:t>Raw Data contains information on Apple stock. The variables can be described in 3 categories: </a:t>
            </a:r>
          </a:p>
          <a:p>
            <a:pPr marL="914400" lvl="1" indent="-457200">
              <a:buAutoNum type="arabicParenR"/>
            </a:pPr>
            <a:r>
              <a:rPr lang="en-GB" sz="1800" dirty="0"/>
              <a:t>Technical data: Open Price, Last Price, Volume.</a:t>
            </a:r>
          </a:p>
          <a:p>
            <a:pPr marL="914400" lvl="1" indent="-457200">
              <a:buAutoNum type="arabicParenR"/>
            </a:pPr>
            <a:r>
              <a:rPr lang="en-GB" sz="1800" dirty="0"/>
              <a:t>Fundamental data: Financial Leverage, PE RATIO, Cash Flow per Share, Price to Book Ratio, Dividend Per Share. </a:t>
            </a:r>
          </a:p>
          <a:p>
            <a:pPr marL="914400" lvl="1" indent="-457200">
              <a:buAutoNum type="arabicParenR"/>
            </a:pPr>
            <a:r>
              <a:rPr lang="en-GB" sz="1800" dirty="0"/>
              <a:t>Macro data: SPX, VIX, PPUT. </a:t>
            </a:r>
            <a:r>
              <a:rPr lang="en-GB" sz="1800" i="1" dirty="0"/>
              <a:t>(Note: VIX - volatility index; PPUT - put option price for S&amp;P; SPX - S&amp;P price.)</a:t>
            </a:r>
            <a:endParaRPr lang="en-US" sz="1800" i="1" dirty="0"/>
          </a:p>
          <a:p>
            <a:r>
              <a:rPr lang="en-US" sz="1800" dirty="0"/>
              <a:t>Target: Last Price (or the closing price on apple stock); Variables: all other columns</a:t>
            </a:r>
          </a:p>
          <a:p>
            <a:endParaRPr lang="en-US" sz="1800" dirty="0"/>
          </a:p>
        </p:txBody>
      </p:sp>
      <p:pic>
        <p:nvPicPr>
          <p:cNvPr id="6" name="Picture 5">
            <a:extLst>
              <a:ext uri="{FF2B5EF4-FFF2-40B4-BE49-F238E27FC236}">
                <a16:creationId xmlns:a16="http://schemas.microsoft.com/office/drawing/2014/main" id="{AD00DB93-C0AA-BE41-AF06-1A8A9B41EA14}"/>
              </a:ext>
            </a:extLst>
          </p:cNvPr>
          <p:cNvPicPr>
            <a:picLocks noChangeAspect="1"/>
          </p:cNvPicPr>
          <p:nvPr/>
        </p:nvPicPr>
        <p:blipFill>
          <a:blip r:embed="rId2"/>
          <a:stretch>
            <a:fillRect/>
          </a:stretch>
        </p:blipFill>
        <p:spPr>
          <a:xfrm>
            <a:off x="987552" y="4526201"/>
            <a:ext cx="9046464" cy="1154675"/>
          </a:xfrm>
          <a:prstGeom prst="rect">
            <a:avLst/>
          </a:prstGeom>
        </p:spPr>
      </p:pic>
    </p:spTree>
    <p:extLst>
      <p:ext uri="{BB962C8B-B14F-4D97-AF65-F5344CB8AC3E}">
        <p14:creationId xmlns:p14="http://schemas.microsoft.com/office/powerpoint/2010/main" val="32856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27EB-E2EE-6A41-8D5B-BBBCC74C3586}"/>
              </a:ext>
            </a:extLst>
          </p:cNvPr>
          <p:cNvSpPr>
            <a:spLocks noGrp="1"/>
          </p:cNvSpPr>
          <p:nvPr>
            <p:ph type="title"/>
          </p:nvPr>
        </p:nvSpPr>
        <p:spPr/>
        <p:txBody>
          <a:bodyPr/>
          <a:lstStyle/>
          <a:p>
            <a:r>
              <a:rPr lang="en-US" dirty="0"/>
              <a:t>Examine Data</a:t>
            </a:r>
          </a:p>
        </p:txBody>
      </p:sp>
      <p:sp>
        <p:nvSpPr>
          <p:cNvPr id="5" name="TextBox 4">
            <a:extLst>
              <a:ext uri="{FF2B5EF4-FFF2-40B4-BE49-F238E27FC236}">
                <a16:creationId xmlns:a16="http://schemas.microsoft.com/office/drawing/2014/main" id="{8168D88C-B722-F74F-A2F1-29003CA254FD}"/>
              </a:ext>
            </a:extLst>
          </p:cNvPr>
          <p:cNvSpPr txBox="1"/>
          <p:nvPr/>
        </p:nvSpPr>
        <p:spPr>
          <a:xfrm>
            <a:off x="963168" y="1499616"/>
            <a:ext cx="316606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Individual graphs: </a:t>
            </a:r>
          </a:p>
          <a:p>
            <a:r>
              <a:rPr lang="en-US" dirty="0"/>
              <a:t>Clean data with no abnormality. </a:t>
            </a:r>
            <a:r>
              <a:rPr lang="en-GB" dirty="0"/>
              <a:t>As expected, fundamental data have a step function curve shape due to quarter reporting.</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AAD5C96D-0D74-EE49-B987-E4A2B526B18E}"/>
              </a:ext>
            </a:extLst>
          </p:cNvPr>
          <p:cNvPicPr>
            <a:picLocks noChangeAspect="1"/>
          </p:cNvPicPr>
          <p:nvPr/>
        </p:nvPicPr>
        <p:blipFill>
          <a:blip r:embed="rId2"/>
          <a:stretch>
            <a:fillRect/>
          </a:stretch>
        </p:blipFill>
        <p:spPr>
          <a:xfrm>
            <a:off x="970658" y="3013594"/>
            <a:ext cx="2869822" cy="3303675"/>
          </a:xfrm>
          <a:prstGeom prst="rect">
            <a:avLst/>
          </a:prstGeom>
        </p:spPr>
      </p:pic>
      <p:pic>
        <p:nvPicPr>
          <p:cNvPr id="7" name="Picture 6">
            <a:extLst>
              <a:ext uri="{FF2B5EF4-FFF2-40B4-BE49-F238E27FC236}">
                <a16:creationId xmlns:a16="http://schemas.microsoft.com/office/drawing/2014/main" id="{C305C38C-5C88-9E48-952A-1BD04A54D81C}"/>
              </a:ext>
            </a:extLst>
          </p:cNvPr>
          <p:cNvPicPr>
            <a:picLocks noChangeAspect="1"/>
          </p:cNvPicPr>
          <p:nvPr/>
        </p:nvPicPr>
        <p:blipFill>
          <a:blip r:embed="rId3"/>
          <a:stretch>
            <a:fillRect/>
          </a:stretch>
        </p:blipFill>
        <p:spPr>
          <a:xfrm>
            <a:off x="3958258" y="3371866"/>
            <a:ext cx="3166069" cy="2945403"/>
          </a:xfrm>
          <a:prstGeom prst="rect">
            <a:avLst/>
          </a:prstGeom>
        </p:spPr>
      </p:pic>
      <p:pic>
        <p:nvPicPr>
          <p:cNvPr id="8" name="Picture 7">
            <a:extLst>
              <a:ext uri="{FF2B5EF4-FFF2-40B4-BE49-F238E27FC236}">
                <a16:creationId xmlns:a16="http://schemas.microsoft.com/office/drawing/2014/main" id="{45745379-B0FC-DB45-A0D7-D8C205621BBE}"/>
              </a:ext>
            </a:extLst>
          </p:cNvPr>
          <p:cNvPicPr>
            <a:picLocks noChangeAspect="1"/>
          </p:cNvPicPr>
          <p:nvPr/>
        </p:nvPicPr>
        <p:blipFill>
          <a:blip r:embed="rId4"/>
          <a:stretch>
            <a:fillRect/>
          </a:stretch>
        </p:blipFill>
        <p:spPr>
          <a:xfrm>
            <a:off x="7266490" y="4665431"/>
            <a:ext cx="2256848" cy="1589500"/>
          </a:xfrm>
          <a:prstGeom prst="rect">
            <a:avLst/>
          </a:prstGeom>
        </p:spPr>
      </p:pic>
      <p:sp>
        <p:nvSpPr>
          <p:cNvPr id="11" name="TextBox 10">
            <a:extLst>
              <a:ext uri="{FF2B5EF4-FFF2-40B4-BE49-F238E27FC236}">
                <a16:creationId xmlns:a16="http://schemas.microsoft.com/office/drawing/2014/main" id="{A4477CAB-7494-634A-BC28-C3DC2A28F7CB}"/>
              </a:ext>
            </a:extLst>
          </p:cNvPr>
          <p:cNvSpPr txBox="1"/>
          <p:nvPr/>
        </p:nvSpPr>
        <p:spPr>
          <a:xfrm>
            <a:off x="4129237" y="1499616"/>
            <a:ext cx="2747051" cy="1513978"/>
          </a:xfrm>
          <a:prstGeom prst="rect">
            <a:avLst/>
          </a:prstGeom>
          <a:noFill/>
        </p:spPr>
        <p:txBody>
          <a:bodyPr wrap="square" rtlCol="0">
            <a:spAutoFit/>
          </a:bodyPr>
          <a:lstStyle/>
          <a:p>
            <a:pPr marL="285750" indent="-285750">
              <a:buFont typeface="Arial" panose="020B0604020202020204" pitchFamily="34" charset="0"/>
              <a:buChar char="•"/>
            </a:pPr>
            <a:r>
              <a:rPr lang="en-US" dirty="0"/>
              <a:t>Correlation graph:</a:t>
            </a:r>
          </a:p>
          <a:p>
            <a:r>
              <a:rPr lang="en-US" dirty="0"/>
              <a:t>Some variables are highly correlated justifiable: SPX and PPUT. Both reflects macro sentiments.</a:t>
            </a:r>
          </a:p>
        </p:txBody>
      </p:sp>
      <p:pic>
        <p:nvPicPr>
          <p:cNvPr id="12" name="Picture 11">
            <a:extLst>
              <a:ext uri="{FF2B5EF4-FFF2-40B4-BE49-F238E27FC236}">
                <a16:creationId xmlns:a16="http://schemas.microsoft.com/office/drawing/2014/main" id="{CE7F8572-9646-FA45-A6ED-AC1B8ABB0F2F}"/>
              </a:ext>
            </a:extLst>
          </p:cNvPr>
          <p:cNvPicPr>
            <a:picLocks noChangeAspect="1"/>
          </p:cNvPicPr>
          <p:nvPr/>
        </p:nvPicPr>
        <p:blipFill>
          <a:blip r:embed="rId5"/>
          <a:stretch>
            <a:fillRect/>
          </a:stretch>
        </p:blipFill>
        <p:spPr>
          <a:xfrm>
            <a:off x="9559622" y="4665431"/>
            <a:ext cx="2291002" cy="1612418"/>
          </a:xfrm>
          <a:prstGeom prst="rect">
            <a:avLst/>
          </a:prstGeom>
        </p:spPr>
      </p:pic>
      <p:sp>
        <p:nvSpPr>
          <p:cNvPr id="13" name="TextBox 12">
            <a:extLst>
              <a:ext uri="{FF2B5EF4-FFF2-40B4-BE49-F238E27FC236}">
                <a16:creationId xmlns:a16="http://schemas.microsoft.com/office/drawing/2014/main" id="{1D371F7A-8FFE-0F43-9F84-21278D051F06}"/>
              </a:ext>
            </a:extLst>
          </p:cNvPr>
          <p:cNvSpPr txBox="1"/>
          <p:nvPr/>
        </p:nvSpPr>
        <p:spPr>
          <a:xfrm>
            <a:off x="7266490" y="1466818"/>
            <a:ext cx="4374439" cy="2862322"/>
          </a:xfrm>
          <a:prstGeom prst="rect">
            <a:avLst/>
          </a:prstGeom>
          <a:noFill/>
        </p:spPr>
        <p:txBody>
          <a:bodyPr wrap="square" rtlCol="0">
            <a:spAutoFit/>
          </a:bodyPr>
          <a:lstStyle/>
          <a:p>
            <a:pPr marL="285750" indent="-285750">
              <a:buFont typeface="Arial" panose="020B0604020202020204" pitchFamily="34" charset="0"/>
              <a:buChar char="•"/>
            </a:pPr>
            <a:r>
              <a:rPr lang="en-GB" dirty="0"/>
              <a:t>Target (close price) vs variable graph:</a:t>
            </a:r>
          </a:p>
          <a:p>
            <a:r>
              <a:rPr lang="en-GB" dirty="0"/>
              <a:t>There is a clear linear relationship between Open Price, SPX, PPUT and close price as expected. There is a trending stepwise form of linear relationship between fundamental data and target: this is because fundamental financial data is updated when earning announcement happens, every quarter. It is not clear if there is a relationship between target and volume, VIX.</a:t>
            </a:r>
            <a:endParaRPr lang="en-US" dirty="0"/>
          </a:p>
        </p:txBody>
      </p:sp>
    </p:spTree>
    <p:extLst>
      <p:ext uri="{BB962C8B-B14F-4D97-AF65-F5344CB8AC3E}">
        <p14:creationId xmlns:p14="http://schemas.microsoft.com/office/powerpoint/2010/main" val="2501731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DB65-E945-0440-B3C2-176FAAA68697}"/>
              </a:ext>
            </a:extLst>
          </p:cNvPr>
          <p:cNvSpPr>
            <a:spLocks noGrp="1"/>
          </p:cNvSpPr>
          <p:nvPr>
            <p:ph type="title"/>
          </p:nvPr>
        </p:nvSpPr>
        <p:spPr/>
        <p:txBody>
          <a:bodyPr/>
          <a:lstStyle/>
          <a:p>
            <a:r>
              <a:rPr lang="en-US" dirty="0"/>
              <a:t>Solution: DL (MSE 15.5)</a:t>
            </a:r>
          </a:p>
        </p:txBody>
      </p:sp>
      <p:sp>
        <p:nvSpPr>
          <p:cNvPr id="3" name="Content Placeholder 2">
            <a:extLst>
              <a:ext uri="{FF2B5EF4-FFF2-40B4-BE49-F238E27FC236}">
                <a16:creationId xmlns:a16="http://schemas.microsoft.com/office/drawing/2014/main" id="{31F6B841-DD1D-0943-A0E8-90FE338E403A}"/>
              </a:ext>
            </a:extLst>
          </p:cNvPr>
          <p:cNvSpPr>
            <a:spLocks noGrp="1"/>
          </p:cNvSpPr>
          <p:nvPr>
            <p:ph sz="quarter" idx="13"/>
          </p:nvPr>
        </p:nvSpPr>
        <p:spPr>
          <a:xfrm>
            <a:off x="913773" y="1690688"/>
            <a:ext cx="6706227" cy="4356544"/>
          </a:xfrm>
        </p:spPr>
        <p:txBody>
          <a:bodyPr>
            <a:normAutofit/>
          </a:bodyPr>
          <a:lstStyle/>
          <a:p>
            <a:r>
              <a:rPr lang="en-US" sz="1800" dirty="0"/>
              <a:t>Intuition: taking in past number of days performance in the stock itself, incorporating its own fundamental data and macro trading sentiment to predict today’s closing price.  In this project, we use 11 data points per day (</a:t>
            </a:r>
            <a:r>
              <a:rPr lang="en-GB" sz="1800" dirty="0"/>
              <a:t>'Open Price', 'Financial Leverage', 'Volume', 'PE RATIO', 'Cash Flow Per Share', 'Price to Book Ratio', 'Dividend Per Share', 'SPX', 'VIX', 'PPUT’, ‘Last Price’</a:t>
            </a:r>
            <a:r>
              <a:rPr lang="en-US" sz="1800" dirty="0"/>
              <a:t>.)</a:t>
            </a:r>
          </a:p>
          <a:p>
            <a:r>
              <a:rPr lang="en-US" sz="1800" dirty="0"/>
              <a:t>Test with 3 different day lag 5, 10 and 20 on each of the two LSTM models (</a:t>
            </a:r>
            <a:r>
              <a:rPr lang="en-US" sz="1800" dirty="0" err="1"/>
              <a:t>ie</a:t>
            </a:r>
            <a:r>
              <a:rPr lang="en-US" sz="1800" dirty="0"/>
              <a:t> 3x2 = 6 combinations)</a:t>
            </a:r>
            <a:r>
              <a:rPr lang="en-US" sz="1800" i="1" dirty="0"/>
              <a:t>. (Note: Long Short Term Memory (LSTM) model: LSTM is type of RNN neutral network model that solves long time lag, and it is often used for time series problems like the one we are working on. )</a:t>
            </a:r>
          </a:p>
          <a:p>
            <a:r>
              <a:rPr lang="en-US" sz="1800" dirty="0"/>
              <a:t>The winning model is a one</a:t>
            </a:r>
            <a:r>
              <a:rPr lang="en-GB" sz="1800" dirty="0"/>
              <a:t> with 50 nodes, 5 days data lag. It produced a MSE result of 15.5</a:t>
            </a:r>
            <a:r>
              <a:rPr lang="en-US" sz="1800" dirty="0"/>
              <a:t>. The model consists of  1 LSTM + dropout (0.5) + 1 dense layer + dropout(0.5) + 1 dense layer, linear activation</a:t>
            </a:r>
          </a:p>
        </p:txBody>
      </p:sp>
      <p:pic>
        <p:nvPicPr>
          <p:cNvPr id="5" name="Picture 4">
            <a:extLst>
              <a:ext uri="{FF2B5EF4-FFF2-40B4-BE49-F238E27FC236}">
                <a16:creationId xmlns:a16="http://schemas.microsoft.com/office/drawing/2014/main" id="{67CEEAE5-6449-9E4C-A2CE-50EE425862A1}"/>
              </a:ext>
            </a:extLst>
          </p:cNvPr>
          <p:cNvPicPr>
            <a:picLocks noChangeAspect="1"/>
          </p:cNvPicPr>
          <p:nvPr/>
        </p:nvPicPr>
        <p:blipFill>
          <a:blip r:embed="rId2"/>
          <a:stretch>
            <a:fillRect/>
          </a:stretch>
        </p:blipFill>
        <p:spPr>
          <a:xfrm>
            <a:off x="7620000" y="1696246"/>
            <a:ext cx="3733800" cy="2332672"/>
          </a:xfrm>
          <a:prstGeom prst="rect">
            <a:avLst/>
          </a:prstGeom>
        </p:spPr>
      </p:pic>
    </p:spTree>
    <p:extLst>
      <p:ext uri="{BB962C8B-B14F-4D97-AF65-F5344CB8AC3E}">
        <p14:creationId xmlns:p14="http://schemas.microsoft.com/office/powerpoint/2010/main" val="368724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DB65-E945-0440-B3C2-176FAAA68697}"/>
              </a:ext>
            </a:extLst>
          </p:cNvPr>
          <p:cNvSpPr>
            <a:spLocks noGrp="1"/>
          </p:cNvSpPr>
          <p:nvPr>
            <p:ph type="title"/>
          </p:nvPr>
        </p:nvSpPr>
        <p:spPr/>
        <p:txBody>
          <a:bodyPr/>
          <a:lstStyle/>
          <a:p>
            <a:r>
              <a:rPr lang="en-US" dirty="0"/>
              <a:t>Solution: ARIMA (MSE 12.8)</a:t>
            </a:r>
          </a:p>
        </p:txBody>
      </p:sp>
      <p:sp>
        <p:nvSpPr>
          <p:cNvPr id="3" name="Content Placeholder 2">
            <a:extLst>
              <a:ext uri="{FF2B5EF4-FFF2-40B4-BE49-F238E27FC236}">
                <a16:creationId xmlns:a16="http://schemas.microsoft.com/office/drawing/2014/main" id="{31F6B841-DD1D-0943-A0E8-90FE338E403A}"/>
              </a:ext>
            </a:extLst>
          </p:cNvPr>
          <p:cNvSpPr>
            <a:spLocks noGrp="1"/>
          </p:cNvSpPr>
          <p:nvPr>
            <p:ph sz="quarter" idx="13"/>
          </p:nvPr>
        </p:nvSpPr>
        <p:spPr>
          <a:xfrm>
            <a:off x="913774" y="1690688"/>
            <a:ext cx="5114642" cy="4356544"/>
          </a:xfrm>
        </p:spPr>
        <p:txBody>
          <a:bodyPr>
            <a:normAutofit/>
          </a:bodyPr>
          <a:lstStyle/>
          <a:p>
            <a:r>
              <a:rPr lang="en-US" sz="1800" dirty="0"/>
              <a:t>Intuition: </a:t>
            </a:r>
            <a:r>
              <a:rPr lang="en-GB" sz="1800" dirty="0"/>
              <a:t>only use the stocks closing price as input dataset to see if previous days momentum is sufficient to predict today’s closing price. Y = (Auto-Regressive Parameters) + (Moving Average Parameters)</a:t>
            </a:r>
            <a:endParaRPr lang="en-US" sz="1800" dirty="0"/>
          </a:p>
          <a:p>
            <a:r>
              <a:rPr lang="en-US" sz="1800" dirty="0"/>
              <a:t>Test ARIMA model with different parameters:</a:t>
            </a:r>
          </a:p>
          <a:p>
            <a:pPr marL="457200" lvl="1" indent="0">
              <a:buNone/>
            </a:pPr>
            <a:r>
              <a:rPr lang="en-GB" sz="1400" dirty="0"/>
              <a:t>p = the number of autoregressive terms</a:t>
            </a:r>
            <a:br>
              <a:rPr lang="en-GB" sz="1400" dirty="0"/>
            </a:br>
            <a:r>
              <a:rPr lang="en-GB" sz="1400" dirty="0"/>
              <a:t>d = the number of </a:t>
            </a:r>
            <a:r>
              <a:rPr lang="en-GB" sz="1400" dirty="0" err="1"/>
              <a:t>nonseasonal</a:t>
            </a:r>
            <a:r>
              <a:rPr lang="en-GB" sz="1400" dirty="0"/>
              <a:t> differences </a:t>
            </a:r>
          </a:p>
          <a:p>
            <a:pPr marL="457200" lvl="1" indent="0">
              <a:buNone/>
            </a:pPr>
            <a:r>
              <a:rPr lang="en-GB" sz="1400" dirty="0"/>
              <a:t>q = the number of moving-average terms </a:t>
            </a:r>
            <a:endParaRPr lang="en-US" sz="1800" i="1" dirty="0"/>
          </a:p>
          <a:p>
            <a:r>
              <a:rPr lang="en-US" sz="1800" dirty="0"/>
              <a:t>The winning model is </a:t>
            </a:r>
            <a:r>
              <a:rPr lang="nl" sz="1800" dirty="0"/>
              <a:t>an ARIMA model with p=3, d=2, q=2 MSE=12.776</a:t>
            </a:r>
            <a:endParaRPr lang="en-US" sz="1800" dirty="0"/>
          </a:p>
        </p:txBody>
      </p:sp>
      <p:pic>
        <p:nvPicPr>
          <p:cNvPr id="6" name="Picture 5">
            <a:extLst>
              <a:ext uri="{FF2B5EF4-FFF2-40B4-BE49-F238E27FC236}">
                <a16:creationId xmlns:a16="http://schemas.microsoft.com/office/drawing/2014/main" id="{424B8616-7CB3-9448-8564-8D0C9ADB2EDF}"/>
              </a:ext>
            </a:extLst>
          </p:cNvPr>
          <p:cNvPicPr>
            <a:picLocks noChangeAspect="1"/>
          </p:cNvPicPr>
          <p:nvPr/>
        </p:nvPicPr>
        <p:blipFill>
          <a:blip r:embed="rId2"/>
          <a:stretch>
            <a:fillRect/>
          </a:stretch>
        </p:blipFill>
        <p:spPr>
          <a:xfrm>
            <a:off x="6028415" y="1801369"/>
            <a:ext cx="5325385" cy="2429764"/>
          </a:xfrm>
          <a:prstGeom prst="rect">
            <a:avLst/>
          </a:prstGeom>
        </p:spPr>
      </p:pic>
    </p:spTree>
    <p:extLst>
      <p:ext uri="{BB962C8B-B14F-4D97-AF65-F5344CB8AC3E}">
        <p14:creationId xmlns:p14="http://schemas.microsoft.com/office/powerpoint/2010/main" val="89398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DB65-E945-0440-B3C2-176FAAA68697}"/>
              </a:ext>
            </a:extLst>
          </p:cNvPr>
          <p:cNvSpPr>
            <a:spLocks noGrp="1"/>
          </p:cNvSpPr>
          <p:nvPr>
            <p:ph type="title"/>
          </p:nvPr>
        </p:nvSpPr>
        <p:spPr/>
        <p:txBody>
          <a:bodyPr/>
          <a:lstStyle/>
          <a:p>
            <a:r>
              <a:rPr lang="en-US" dirty="0"/>
              <a:t>Solution: PCA + linear (MSE 58)</a:t>
            </a:r>
          </a:p>
        </p:txBody>
      </p:sp>
      <p:sp>
        <p:nvSpPr>
          <p:cNvPr id="3" name="Content Placeholder 2">
            <a:extLst>
              <a:ext uri="{FF2B5EF4-FFF2-40B4-BE49-F238E27FC236}">
                <a16:creationId xmlns:a16="http://schemas.microsoft.com/office/drawing/2014/main" id="{31F6B841-DD1D-0943-A0E8-90FE338E403A}"/>
              </a:ext>
            </a:extLst>
          </p:cNvPr>
          <p:cNvSpPr>
            <a:spLocks noGrp="1"/>
          </p:cNvSpPr>
          <p:nvPr>
            <p:ph sz="quarter" idx="13"/>
          </p:nvPr>
        </p:nvSpPr>
        <p:spPr>
          <a:xfrm>
            <a:off x="913773" y="1690688"/>
            <a:ext cx="6181971" cy="4356544"/>
          </a:xfrm>
        </p:spPr>
        <p:txBody>
          <a:bodyPr>
            <a:normAutofit/>
          </a:bodyPr>
          <a:lstStyle/>
          <a:p>
            <a:r>
              <a:rPr lang="en-US" sz="1800" dirty="0"/>
              <a:t>Intuition: </a:t>
            </a:r>
            <a:r>
              <a:rPr lang="en-GB" sz="1800" dirty="0"/>
              <a:t>reduce 10 variable problem into fewer PCA components then run linear regression</a:t>
            </a:r>
            <a:endParaRPr lang="en-US" sz="1800" dirty="0"/>
          </a:p>
          <a:p>
            <a:r>
              <a:rPr lang="en-US" sz="1800" dirty="0"/>
              <a:t>PCA decomposition suggests that 5 components can explain 97.8% of the variance. Next we run a linear regression model with 5 components.</a:t>
            </a:r>
          </a:p>
          <a:p>
            <a:r>
              <a:rPr lang="en-GB" sz="1800" dirty="0"/>
              <a:t>Static linear regression model produced a testing MSE of 110, and training set MSE of 14.</a:t>
            </a:r>
          </a:p>
          <a:p>
            <a:r>
              <a:rPr lang="en-GB" sz="1800" dirty="0"/>
              <a:t>Is this because we have ’overfitted’ training model or do we need a dynamic model? </a:t>
            </a:r>
          </a:p>
          <a:p>
            <a:r>
              <a:rPr lang="en-GB" sz="1800" dirty="0"/>
              <a:t>Dynamic linear regression model produced a testing MSE of 58.</a:t>
            </a:r>
            <a:endParaRPr lang="en-US" sz="1800" dirty="0"/>
          </a:p>
        </p:txBody>
      </p:sp>
      <p:pic>
        <p:nvPicPr>
          <p:cNvPr id="5" name="Picture 4">
            <a:extLst>
              <a:ext uri="{FF2B5EF4-FFF2-40B4-BE49-F238E27FC236}">
                <a16:creationId xmlns:a16="http://schemas.microsoft.com/office/drawing/2014/main" id="{FA30EBAD-BC50-7F4E-A655-97287DDE83C8}"/>
              </a:ext>
            </a:extLst>
          </p:cNvPr>
          <p:cNvPicPr>
            <a:picLocks noChangeAspect="1"/>
          </p:cNvPicPr>
          <p:nvPr/>
        </p:nvPicPr>
        <p:blipFill>
          <a:blip r:embed="rId2"/>
          <a:stretch>
            <a:fillRect/>
          </a:stretch>
        </p:blipFill>
        <p:spPr>
          <a:xfrm>
            <a:off x="7273656" y="1690688"/>
            <a:ext cx="3682776" cy="2302657"/>
          </a:xfrm>
          <a:prstGeom prst="rect">
            <a:avLst/>
          </a:prstGeom>
        </p:spPr>
      </p:pic>
      <p:pic>
        <p:nvPicPr>
          <p:cNvPr id="7" name="Picture 6">
            <a:extLst>
              <a:ext uri="{FF2B5EF4-FFF2-40B4-BE49-F238E27FC236}">
                <a16:creationId xmlns:a16="http://schemas.microsoft.com/office/drawing/2014/main" id="{F8CFEE38-0670-D94E-89A5-EEA214E0F228}"/>
              </a:ext>
            </a:extLst>
          </p:cNvPr>
          <p:cNvPicPr>
            <a:picLocks noChangeAspect="1"/>
          </p:cNvPicPr>
          <p:nvPr/>
        </p:nvPicPr>
        <p:blipFill>
          <a:blip r:embed="rId3"/>
          <a:stretch>
            <a:fillRect/>
          </a:stretch>
        </p:blipFill>
        <p:spPr>
          <a:xfrm>
            <a:off x="7273656" y="4117644"/>
            <a:ext cx="3688021" cy="2099335"/>
          </a:xfrm>
          <a:prstGeom prst="rect">
            <a:avLst/>
          </a:prstGeom>
        </p:spPr>
      </p:pic>
    </p:spTree>
    <p:extLst>
      <p:ext uri="{BB962C8B-B14F-4D97-AF65-F5344CB8AC3E}">
        <p14:creationId xmlns:p14="http://schemas.microsoft.com/office/powerpoint/2010/main" val="57314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DB65-E945-0440-B3C2-176FAAA68697}"/>
              </a:ext>
            </a:extLst>
          </p:cNvPr>
          <p:cNvSpPr>
            <a:spLocks noGrp="1"/>
          </p:cNvSpPr>
          <p:nvPr>
            <p:ph type="title"/>
          </p:nvPr>
        </p:nvSpPr>
        <p:spPr>
          <a:xfrm>
            <a:off x="838200" y="365125"/>
            <a:ext cx="10515600" cy="1597787"/>
          </a:xfrm>
        </p:spPr>
        <p:txBody>
          <a:bodyPr>
            <a:normAutofit/>
          </a:bodyPr>
          <a:lstStyle/>
          <a:p>
            <a:r>
              <a:rPr lang="en-US" sz="3500" dirty="0"/>
              <a:t>Solution: Dynamic model for linear regression, Ridge, Lasso, Bagging, </a:t>
            </a:r>
            <a:r>
              <a:rPr lang="en-US" sz="3500" dirty="0" err="1"/>
              <a:t>RandomForest</a:t>
            </a:r>
            <a:r>
              <a:rPr lang="en-US" sz="3500" dirty="0"/>
              <a:t>, </a:t>
            </a:r>
            <a:r>
              <a:rPr lang="en-US" sz="3500" dirty="0" err="1"/>
              <a:t>Adaboost</a:t>
            </a:r>
            <a:r>
              <a:rPr lang="en-US" sz="3500" dirty="0"/>
              <a:t> (MSE=5.4)</a:t>
            </a:r>
          </a:p>
        </p:txBody>
      </p:sp>
      <p:sp>
        <p:nvSpPr>
          <p:cNvPr id="3" name="Content Placeholder 2">
            <a:extLst>
              <a:ext uri="{FF2B5EF4-FFF2-40B4-BE49-F238E27FC236}">
                <a16:creationId xmlns:a16="http://schemas.microsoft.com/office/drawing/2014/main" id="{31F6B841-DD1D-0943-A0E8-90FE338E403A}"/>
              </a:ext>
            </a:extLst>
          </p:cNvPr>
          <p:cNvSpPr>
            <a:spLocks noGrp="1"/>
          </p:cNvSpPr>
          <p:nvPr>
            <p:ph sz="quarter" idx="13"/>
          </p:nvPr>
        </p:nvSpPr>
        <p:spPr>
          <a:xfrm>
            <a:off x="838200" y="2145791"/>
            <a:ext cx="9902952" cy="1389889"/>
          </a:xfrm>
        </p:spPr>
        <p:txBody>
          <a:bodyPr>
            <a:normAutofit/>
          </a:bodyPr>
          <a:lstStyle/>
          <a:p>
            <a:r>
              <a:rPr lang="en-US" sz="1800" dirty="0"/>
              <a:t>Intuition: </a:t>
            </a:r>
            <a:r>
              <a:rPr lang="en-GB" sz="1800" dirty="0"/>
              <a:t>having seen dynamic model works better, we will try 6 different models on dynamically adjusted training set and select the best MSE.</a:t>
            </a:r>
            <a:endParaRPr lang="en-US" sz="1800" dirty="0"/>
          </a:p>
          <a:p>
            <a:r>
              <a:rPr lang="en-GB" sz="1800" dirty="0"/>
              <a:t>The result shows that dynamic Lasso model works the best, albeit the next 2 best models (Linear and Ridge) have a very similar MSE.</a:t>
            </a:r>
            <a:endParaRPr lang="en-US" sz="1800" dirty="0"/>
          </a:p>
        </p:txBody>
      </p:sp>
      <p:pic>
        <p:nvPicPr>
          <p:cNvPr id="4" name="Picture 3">
            <a:extLst>
              <a:ext uri="{FF2B5EF4-FFF2-40B4-BE49-F238E27FC236}">
                <a16:creationId xmlns:a16="http://schemas.microsoft.com/office/drawing/2014/main" id="{4DF4C82E-4B1F-834A-AB0A-3599D1242FCF}"/>
              </a:ext>
            </a:extLst>
          </p:cNvPr>
          <p:cNvPicPr>
            <a:picLocks noChangeAspect="1"/>
          </p:cNvPicPr>
          <p:nvPr/>
        </p:nvPicPr>
        <p:blipFill>
          <a:blip r:embed="rId2"/>
          <a:stretch>
            <a:fillRect/>
          </a:stretch>
        </p:blipFill>
        <p:spPr>
          <a:xfrm>
            <a:off x="1333899" y="3887934"/>
            <a:ext cx="2506581" cy="2069749"/>
          </a:xfrm>
          <a:prstGeom prst="rect">
            <a:avLst/>
          </a:prstGeom>
        </p:spPr>
      </p:pic>
      <p:pic>
        <p:nvPicPr>
          <p:cNvPr id="6" name="Picture 5">
            <a:extLst>
              <a:ext uri="{FF2B5EF4-FFF2-40B4-BE49-F238E27FC236}">
                <a16:creationId xmlns:a16="http://schemas.microsoft.com/office/drawing/2014/main" id="{2AC0D958-7544-1445-90F8-3087E8DF0210}"/>
              </a:ext>
            </a:extLst>
          </p:cNvPr>
          <p:cNvPicPr>
            <a:picLocks noChangeAspect="1"/>
          </p:cNvPicPr>
          <p:nvPr/>
        </p:nvPicPr>
        <p:blipFill>
          <a:blip r:embed="rId3"/>
          <a:stretch>
            <a:fillRect/>
          </a:stretch>
        </p:blipFill>
        <p:spPr>
          <a:xfrm>
            <a:off x="4653733" y="3681171"/>
            <a:ext cx="2884533" cy="2483273"/>
          </a:xfrm>
          <a:prstGeom prst="rect">
            <a:avLst/>
          </a:prstGeom>
        </p:spPr>
      </p:pic>
    </p:spTree>
    <p:extLst>
      <p:ext uri="{BB962C8B-B14F-4D97-AF65-F5344CB8AC3E}">
        <p14:creationId xmlns:p14="http://schemas.microsoft.com/office/powerpoint/2010/main" val="330107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D5FC-290B-9140-B6F5-18967E1093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5C4E2D8-0A55-A347-9C97-850D96D75B94}"/>
              </a:ext>
            </a:extLst>
          </p:cNvPr>
          <p:cNvSpPr>
            <a:spLocks noGrp="1"/>
          </p:cNvSpPr>
          <p:nvPr>
            <p:ph sz="quarter" idx="13"/>
          </p:nvPr>
        </p:nvSpPr>
        <p:spPr>
          <a:xfrm>
            <a:off x="838200" y="1690688"/>
            <a:ext cx="10890504" cy="4497742"/>
          </a:xfrm>
        </p:spPr>
        <p:txBody>
          <a:bodyPr>
            <a:normAutofit/>
          </a:bodyPr>
          <a:lstStyle/>
          <a:p>
            <a:r>
              <a:rPr lang="en-GB" sz="2000" dirty="0"/>
              <a:t>A Lasso Linear regression model produced the best result with dynamically increasing training data set with MSE of 5.4. </a:t>
            </a:r>
            <a:endParaRPr lang="en-US" sz="2000" dirty="0"/>
          </a:p>
          <a:p>
            <a:pPr marL="457200" lvl="1" indent="0">
              <a:buNone/>
            </a:pPr>
            <a:endParaRPr lang="en-US" sz="2000" dirty="0"/>
          </a:p>
          <a:p>
            <a:r>
              <a:rPr lang="en-US" sz="2000" dirty="0"/>
              <a:t>Business implication: </a:t>
            </a:r>
          </a:p>
          <a:p>
            <a:pPr lvl="1"/>
            <a:r>
              <a:rPr lang="en-US" sz="2000" dirty="0"/>
              <a:t>A MSE of 5.4 implies about 1% variability from actual data. This is a pretty good guidance, however, might not be granular enough for day trading given daily movement is often sub 1%.</a:t>
            </a:r>
          </a:p>
          <a:p>
            <a:pPr lvl="1"/>
            <a:r>
              <a:rPr lang="en-US" sz="2000" dirty="0"/>
              <a:t>The model needs to be refined further, and here are what could be done next: </a:t>
            </a:r>
          </a:p>
          <a:p>
            <a:pPr lvl="2"/>
            <a:r>
              <a:rPr lang="en-GB" dirty="0"/>
              <a:t>For Linear Regression: Introducing comparable stocks into the dataset (</a:t>
            </a:r>
            <a:r>
              <a:rPr lang="en-GB" dirty="0" err="1"/>
              <a:t>ie</a:t>
            </a:r>
            <a:r>
              <a:rPr lang="en-GB" dirty="0"/>
              <a:t> FANG group: Google/Facebook/Amazon). This will allow fundamental data to play a bigger role in deciding stock valuation.</a:t>
            </a:r>
          </a:p>
          <a:p>
            <a:pPr lvl="2"/>
            <a:r>
              <a:rPr lang="en-US" dirty="0"/>
              <a:t>Tuning parameters in Lasso/Linear/Ridge.</a:t>
            </a:r>
          </a:p>
          <a:p>
            <a:pPr lvl="2"/>
            <a:r>
              <a:rPr lang="en-US" dirty="0"/>
              <a:t>Change target and input variable from absolute price to first derivative ‘change on the day’. Re-run all the models. This potentially could  give better granularity to the prediction.</a:t>
            </a:r>
          </a:p>
          <a:p>
            <a:pPr lvl="2"/>
            <a:endParaRPr lang="en-US" dirty="0"/>
          </a:p>
        </p:txBody>
      </p:sp>
    </p:spTree>
    <p:extLst>
      <p:ext uri="{BB962C8B-B14F-4D97-AF65-F5344CB8AC3E}">
        <p14:creationId xmlns:p14="http://schemas.microsoft.com/office/powerpoint/2010/main" val="35895188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6406</TotalTime>
  <Words>914</Words>
  <Application>Microsoft Macintosh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5</vt:lpstr>
      <vt:lpstr>Problem</vt:lpstr>
      <vt:lpstr>Data</vt:lpstr>
      <vt:lpstr>Examine Data</vt:lpstr>
      <vt:lpstr>Solution: DL (MSE 15.5)</vt:lpstr>
      <vt:lpstr>Solution: ARIMA (MSE 12.8)</vt:lpstr>
      <vt:lpstr>Solution: PCA + linear (MSE 58)</vt:lpstr>
      <vt:lpstr>Solution: Dynamic model for linear regression, Ridge, Lasso, Bagging, RandomForest, Adaboost (MSE=5.4)</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Alex Lu</dc:creator>
  <cp:lastModifiedBy>Alex Lu</cp:lastModifiedBy>
  <cp:revision>42</cp:revision>
  <dcterms:created xsi:type="dcterms:W3CDTF">2019-09-19T11:47:12Z</dcterms:created>
  <dcterms:modified xsi:type="dcterms:W3CDTF">2019-10-26T10:23:54Z</dcterms:modified>
</cp:coreProperties>
</file>