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0"/>
    <p:restoredTop sz="94631"/>
  </p:normalViewPr>
  <p:slideViewPr>
    <p:cSldViewPr snapToGrid="0" snapToObjects="1">
      <p:cViewPr>
        <p:scale>
          <a:sx n="120" d="100"/>
          <a:sy n="120"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2924B-4DE5-CF4C-BF2A-2188756C4F24}" type="doc">
      <dgm:prSet loTypeId="urn:microsoft.com/office/officeart/2005/8/layout/funnel1" loCatId="" qsTypeId="urn:microsoft.com/office/officeart/2005/8/quickstyle/simple5" qsCatId="simple" csTypeId="urn:microsoft.com/office/officeart/2005/8/colors/accent1_2" csCatId="accent1" phldr="1"/>
      <dgm:spPr/>
      <dgm:t>
        <a:bodyPr/>
        <a:lstStyle/>
        <a:p>
          <a:endParaRPr lang="en-US"/>
        </a:p>
      </dgm:t>
    </dgm:pt>
    <dgm:pt modelId="{B8C66029-3932-034A-88CE-2AB52A0F4407}">
      <dgm:prSet phldrT="[Text]" custT="1"/>
      <dgm:spPr/>
      <dgm:t>
        <a:bodyPr/>
        <a:lstStyle/>
        <a:p>
          <a:r>
            <a:rPr lang="en-US" sz="1000" dirty="0"/>
            <a:t>Deal with </a:t>
          </a:r>
          <a:r>
            <a:rPr lang="en-US" sz="1000" dirty="0" err="1"/>
            <a:t>NaN</a:t>
          </a:r>
          <a:r>
            <a:rPr lang="en-US" sz="1000" dirty="0"/>
            <a:t> and ?</a:t>
          </a:r>
        </a:p>
      </dgm:t>
    </dgm:pt>
    <dgm:pt modelId="{4BCF2B13-F53A-7C40-98A6-164BC58AE7C5}" type="parTrans" cxnId="{CADCE9F1-05B4-2448-9B8A-1739FA083DAA}">
      <dgm:prSet/>
      <dgm:spPr/>
      <dgm:t>
        <a:bodyPr/>
        <a:lstStyle/>
        <a:p>
          <a:endParaRPr lang="en-US" sz="1400"/>
        </a:p>
      </dgm:t>
    </dgm:pt>
    <dgm:pt modelId="{13E0ECDA-3AD7-DB4C-A872-9E68EF667AAE}" type="sibTrans" cxnId="{CADCE9F1-05B4-2448-9B8A-1739FA083DAA}">
      <dgm:prSet/>
      <dgm:spPr/>
      <dgm:t>
        <a:bodyPr/>
        <a:lstStyle/>
        <a:p>
          <a:endParaRPr lang="en-US" sz="1400"/>
        </a:p>
      </dgm:t>
    </dgm:pt>
    <dgm:pt modelId="{62AB7E2D-EDB7-9E49-82E3-151CDD173F79}">
      <dgm:prSet phldrT="[Text]" custT="1"/>
      <dgm:spPr/>
      <dgm:t>
        <a:bodyPr/>
        <a:lstStyle/>
        <a:p>
          <a:r>
            <a:rPr lang="en-US" sz="1000" dirty="0"/>
            <a:t>data type conversion</a:t>
          </a:r>
        </a:p>
      </dgm:t>
    </dgm:pt>
    <dgm:pt modelId="{4F6C5CF8-7E00-474B-A8B1-7DEB2039A45F}" type="parTrans" cxnId="{6959AA00-1E72-414B-A4EC-3F81A2BC014C}">
      <dgm:prSet/>
      <dgm:spPr/>
      <dgm:t>
        <a:bodyPr/>
        <a:lstStyle/>
        <a:p>
          <a:endParaRPr lang="en-US" sz="1400"/>
        </a:p>
      </dgm:t>
    </dgm:pt>
    <dgm:pt modelId="{D84B6085-7491-F74D-BEE3-D9B6D9E3DC3C}" type="sibTrans" cxnId="{6959AA00-1E72-414B-A4EC-3F81A2BC014C}">
      <dgm:prSet/>
      <dgm:spPr/>
      <dgm:t>
        <a:bodyPr/>
        <a:lstStyle/>
        <a:p>
          <a:endParaRPr lang="en-US" sz="1400"/>
        </a:p>
      </dgm:t>
    </dgm:pt>
    <dgm:pt modelId="{AEDD8875-4352-B548-93C1-50E29ADF028B}">
      <dgm:prSet custT="1"/>
      <dgm:spPr/>
      <dgm:t>
        <a:bodyPr/>
        <a:lstStyle/>
        <a:p>
          <a:r>
            <a:rPr lang="en-US" sz="1000" dirty="0"/>
            <a:t>normalize and adjust</a:t>
          </a:r>
        </a:p>
      </dgm:t>
    </dgm:pt>
    <dgm:pt modelId="{9F09C19E-6774-A84B-8267-564C58E9C89A}" type="parTrans" cxnId="{709211B0-19AF-4446-B456-63D2267268BB}">
      <dgm:prSet/>
      <dgm:spPr/>
      <dgm:t>
        <a:bodyPr/>
        <a:lstStyle/>
        <a:p>
          <a:endParaRPr lang="en-US" sz="1400"/>
        </a:p>
      </dgm:t>
    </dgm:pt>
    <dgm:pt modelId="{702F77F2-6D1B-BF40-B0A5-81CD35F51099}" type="sibTrans" cxnId="{709211B0-19AF-4446-B456-63D2267268BB}">
      <dgm:prSet/>
      <dgm:spPr/>
      <dgm:t>
        <a:bodyPr/>
        <a:lstStyle/>
        <a:p>
          <a:endParaRPr lang="en-US" sz="1400"/>
        </a:p>
      </dgm:t>
    </dgm:pt>
    <dgm:pt modelId="{E328238B-899F-2347-8CA9-6E15EE94777A}">
      <dgm:prSet custT="1"/>
      <dgm:spPr/>
      <dgm:t>
        <a:bodyPr/>
        <a:lstStyle/>
        <a:p>
          <a:r>
            <a:rPr lang="en-US" sz="1000" dirty="0"/>
            <a:t>Data that are fit for modelling</a:t>
          </a:r>
        </a:p>
      </dgm:t>
    </dgm:pt>
    <dgm:pt modelId="{71653CF1-4840-ED46-A20D-6929FB8815F9}" type="parTrans" cxnId="{731F96B6-2670-3D46-A750-BE6BA1952D19}">
      <dgm:prSet/>
      <dgm:spPr/>
      <dgm:t>
        <a:bodyPr/>
        <a:lstStyle/>
        <a:p>
          <a:endParaRPr lang="en-US"/>
        </a:p>
      </dgm:t>
    </dgm:pt>
    <dgm:pt modelId="{63B7110F-A45B-6F4F-9F00-DD94F1B43833}" type="sibTrans" cxnId="{731F96B6-2670-3D46-A750-BE6BA1952D19}">
      <dgm:prSet/>
      <dgm:spPr/>
      <dgm:t>
        <a:bodyPr/>
        <a:lstStyle/>
        <a:p>
          <a:endParaRPr lang="en-US"/>
        </a:p>
      </dgm:t>
    </dgm:pt>
    <dgm:pt modelId="{7748CCDC-67D4-EE44-9D47-EEB277436B27}" type="pres">
      <dgm:prSet presAssocID="{5312924B-4DE5-CF4C-BF2A-2188756C4F24}" presName="Name0" presStyleCnt="0">
        <dgm:presLayoutVars>
          <dgm:chMax val="4"/>
          <dgm:resizeHandles val="exact"/>
        </dgm:presLayoutVars>
      </dgm:prSet>
      <dgm:spPr/>
    </dgm:pt>
    <dgm:pt modelId="{57C94F90-7C81-CE4F-8E13-B6C74E87946E}" type="pres">
      <dgm:prSet presAssocID="{5312924B-4DE5-CF4C-BF2A-2188756C4F24}" presName="ellipse" presStyleLbl="trBgShp" presStyleIdx="0" presStyleCnt="1" custScaleX="55096" custScaleY="98406" custLinFactY="100000" custLinFactNeighborX="3787" custLinFactNeighborY="165646"/>
      <dgm:spPr/>
    </dgm:pt>
    <dgm:pt modelId="{22F265CD-56DF-5441-97EF-2A5E68DEA6CF}" type="pres">
      <dgm:prSet presAssocID="{5312924B-4DE5-CF4C-BF2A-2188756C4F24}" presName="arrow1" presStyleLbl="fgShp" presStyleIdx="0" presStyleCnt="1"/>
      <dgm:spPr/>
    </dgm:pt>
    <dgm:pt modelId="{D30DDB3F-E516-0B46-9D3D-4543E594A362}" type="pres">
      <dgm:prSet presAssocID="{5312924B-4DE5-CF4C-BF2A-2188756C4F24}" presName="rectangle" presStyleLbl="revTx" presStyleIdx="0" presStyleCnt="1" custScaleX="54758" custScaleY="149356">
        <dgm:presLayoutVars>
          <dgm:bulletEnabled val="1"/>
        </dgm:presLayoutVars>
      </dgm:prSet>
      <dgm:spPr/>
    </dgm:pt>
    <dgm:pt modelId="{1B4875EF-023C-0F4C-AC41-49ECBDA3F45A}" type="pres">
      <dgm:prSet presAssocID="{62AB7E2D-EDB7-9E49-82E3-151CDD173F79}" presName="item1" presStyleLbl="node1" presStyleIdx="0" presStyleCnt="3" custScaleX="155796" custScaleY="140047">
        <dgm:presLayoutVars>
          <dgm:bulletEnabled val="1"/>
        </dgm:presLayoutVars>
      </dgm:prSet>
      <dgm:spPr/>
    </dgm:pt>
    <dgm:pt modelId="{51B69774-6832-CD41-A2F8-C80716BD88FE}" type="pres">
      <dgm:prSet presAssocID="{AEDD8875-4352-B548-93C1-50E29ADF028B}" presName="item2" presStyleLbl="node1" presStyleIdx="1" presStyleCnt="3" custScaleX="141975" custScaleY="133358">
        <dgm:presLayoutVars>
          <dgm:bulletEnabled val="1"/>
        </dgm:presLayoutVars>
      </dgm:prSet>
      <dgm:spPr/>
    </dgm:pt>
    <dgm:pt modelId="{E6623CEC-FA5F-0541-A48D-9197629BD157}" type="pres">
      <dgm:prSet presAssocID="{E328238B-899F-2347-8CA9-6E15EE94777A}" presName="item3" presStyleLbl="node1" presStyleIdx="2" presStyleCnt="3" custScaleX="169460" custScaleY="128082" custLinFactNeighborX="12217" custLinFactNeighborY="-21754">
        <dgm:presLayoutVars>
          <dgm:bulletEnabled val="1"/>
        </dgm:presLayoutVars>
      </dgm:prSet>
      <dgm:spPr/>
    </dgm:pt>
    <dgm:pt modelId="{96EC07B7-7892-FD4D-ACA0-9B924ECFCB4B}" type="pres">
      <dgm:prSet presAssocID="{5312924B-4DE5-CF4C-BF2A-2188756C4F24}" presName="funnel" presStyleLbl="trAlignAcc1" presStyleIdx="0" presStyleCnt="1" custScaleX="136766" custScaleY="121149" custLinFactNeighborX="-548" custLinFactNeighborY="-8698"/>
      <dgm:spPr/>
    </dgm:pt>
  </dgm:ptLst>
  <dgm:cxnLst>
    <dgm:cxn modelId="{6959AA00-1E72-414B-A4EC-3F81A2BC014C}" srcId="{5312924B-4DE5-CF4C-BF2A-2188756C4F24}" destId="{62AB7E2D-EDB7-9E49-82E3-151CDD173F79}" srcOrd="1" destOrd="0" parTransId="{4F6C5CF8-7E00-474B-A8B1-7DEB2039A45F}" sibTransId="{D84B6085-7491-F74D-BEE3-D9B6D9E3DC3C}"/>
    <dgm:cxn modelId="{C1E52F0A-3D80-BE49-BEC9-A8FE612EB3B4}" type="presOf" srcId="{E328238B-899F-2347-8CA9-6E15EE94777A}" destId="{D30DDB3F-E516-0B46-9D3D-4543E594A362}" srcOrd="0" destOrd="0" presId="urn:microsoft.com/office/officeart/2005/8/layout/funnel1"/>
    <dgm:cxn modelId="{DBF32019-B333-3845-A670-11896483065A}" type="presOf" srcId="{B8C66029-3932-034A-88CE-2AB52A0F4407}" destId="{E6623CEC-FA5F-0541-A48D-9197629BD157}" srcOrd="0" destOrd="0" presId="urn:microsoft.com/office/officeart/2005/8/layout/funnel1"/>
    <dgm:cxn modelId="{CBAEBB8D-34AD-0144-A8DF-FEC9574AEB54}" type="presOf" srcId="{5312924B-4DE5-CF4C-BF2A-2188756C4F24}" destId="{7748CCDC-67D4-EE44-9D47-EEB277436B27}" srcOrd="0" destOrd="0" presId="urn:microsoft.com/office/officeart/2005/8/layout/funnel1"/>
    <dgm:cxn modelId="{52BDCC92-AC3D-C840-BF67-56D24901D03D}" type="presOf" srcId="{62AB7E2D-EDB7-9E49-82E3-151CDD173F79}" destId="{51B69774-6832-CD41-A2F8-C80716BD88FE}" srcOrd="0" destOrd="0" presId="urn:microsoft.com/office/officeart/2005/8/layout/funnel1"/>
    <dgm:cxn modelId="{709211B0-19AF-4446-B456-63D2267268BB}" srcId="{5312924B-4DE5-CF4C-BF2A-2188756C4F24}" destId="{AEDD8875-4352-B548-93C1-50E29ADF028B}" srcOrd="2" destOrd="0" parTransId="{9F09C19E-6774-A84B-8267-564C58E9C89A}" sibTransId="{702F77F2-6D1B-BF40-B0A5-81CD35F51099}"/>
    <dgm:cxn modelId="{731F96B6-2670-3D46-A750-BE6BA1952D19}" srcId="{5312924B-4DE5-CF4C-BF2A-2188756C4F24}" destId="{E328238B-899F-2347-8CA9-6E15EE94777A}" srcOrd="3" destOrd="0" parTransId="{71653CF1-4840-ED46-A20D-6929FB8815F9}" sibTransId="{63B7110F-A45B-6F4F-9F00-DD94F1B43833}"/>
    <dgm:cxn modelId="{9E3C59E1-D5FB-0A46-B7B6-FC8CDD726E58}" type="presOf" srcId="{AEDD8875-4352-B548-93C1-50E29ADF028B}" destId="{1B4875EF-023C-0F4C-AC41-49ECBDA3F45A}" srcOrd="0" destOrd="0" presId="urn:microsoft.com/office/officeart/2005/8/layout/funnel1"/>
    <dgm:cxn modelId="{CADCE9F1-05B4-2448-9B8A-1739FA083DAA}" srcId="{5312924B-4DE5-CF4C-BF2A-2188756C4F24}" destId="{B8C66029-3932-034A-88CE-2AB52A0F4407}" srcOrd="0" destOrd="0" parTransId="{4BCF2B13-F53A-7C40-98A6-164BC58AE7C5}" sibTransId="{13E0ECDA-3AD7-DB4C-A872-9E68EF667AAE}"/>
    <dgm:cxn modelId="{21863CAB-8F00-224F-B7F5-B77CE3FEAAC2}" type="presParOf" srcId="{7748CCDC-67D4-EE44-9D47-EEB277436B27}" destId="{57C94F90-7C81-CE4F-8E13-B6C74E87946E}" srcOrd="0" destOrd="0" presId="urn:microsoft.com/office/officeart/2005/8/layout/funnel1"/>
    <dgm:cxn modelId="{81ED45C0-64E4-784E-8E66-3DED0BE96893}" type="presParOf" srcId="{7748CCDC-67D4-EE44-9D47-EEB277436B27}" destId="{22F265CD-56DF-5441-97EF-2A5E68DEA6CF}" srcOrd="1" destOrd="0" presId="urn:microsoft.com/office/officeart/2005/8/layout/funnel1"/>
    <dgm:cxn modelId="{754E6B10-0F23-5846-9EA5-23E2E913110C}" type="presParOf" srcId="{7748CCDC-67D4-EE44-9D47-EEB277436B27}" destId="{D30DDB3F-E516-0B46-9D3D-4543E594A362}" srcOrd="2" destOrd="0" presId="urn:microsoft.com/office/officeart/2005/8/layout/funnel1"/>
    <dgm:cxn modelId="{01DF662A-6D1F-2046-AEC8-6F3F2EFE553B}" type="presParOf" srcId="{7748CCDC-67D4-EE44-9D47-EEB277436B27}" destId="{1B4875EF-023C-0F4C-AC41-49ECBDA3F45A}" srcOrd="3" destOrd="0" presId="urn:microsoft.com/office/officeart/2005/8/layout/funnel1"/>
    <dgm:cxn modelId="{8E9C1796-E09F-A14E-9549-01900BD4A09F}" type="presParOf" srcId="{7748CCDC-67D4-EE44-9D47-EEB277436B27}" destId="{51B69774-6832-CD41-A2F8-C80716BD88FE}" srcOrd="4" destOrd="0" presId="urn:microsoft.com/office/officeart/2005/8/layout/funnel1"/>
    <dgm:cxn modelId="{48BDEFA7-995A-A541-B578-23B46DD5DD2D}" type="presParOf" srcId="{7748CCDC-67D4-EE44-9D47-EEB277436B27}" destId="{E6623CEC-FA5F-0541-A48D-9197629BD157}" srcOrd="5" destOrd="0" presId="urn:microsoft.com/office/officeart/2005/8/layout/funnel1"/>
    <dgm:cxn modelId="{ECD0CEAD-EF8F-274B-A5E7-C745CBD4CCCD}" type="presParOf" srcId="{7748CCDC-67D4-EE44-9D47-EEB277436B27}" destId="{96EC07B7-7892-FD4D-ACA0-9B924ECFCB4B}" srcOrd="6" destOrd="0" presId="urn:microsoft.com/office/officeart/2005/8/layout/funnel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94F90-7C81-CE4F-8E13-B6C74E87946E}">
      <dsp:nvSpPr>
        <dsp:cNvPr id="0" name=""/>
        <dsp:cNvSpPr/>
      </dsp:nvSpPr>
      <dsp:spPr>
        <a:xfrm>
          <a:off x="1051469" y="2777915"/>
          <a:ext cx="1080748" cy="67037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265CD-56DF-5441-97EF-2A5E68DEA6CF}">
      <dsp:nvSpPr>
        <dsp:cNvPr id="0" name=""/>
        <dsp:cNvSpPr/>
      </dsp:nvSpPr>
      <dsp:spPr>
        <a:xfrm>
          <a:off x="1330525" y="2630926"/>
          <a:ext cx="380150" cy="243296"/>
        </a:xfrm>
        <a:prstGeom prst="down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D30DDB3F-E516-0B46-9D3D-4543E594A362}">
      <dsp:nvSpPr>
        <dsp:cNvPr id="0" name=""/>
        <dsp:cNvSpPr/>
      </dsp:nvSpPr>
      <dsp:spPr>
        <a:xfrm>
          <a:off x="1021009" y="2712987"/>
          <a:ext cx="999180" cy="68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Data that are fit for modelling</a:t>
          </a:r>
        </a:p>
      </dsp:txBody>
      <dsp:txXfrm>
        <a:off x="1021009" y="2712987"/>
        <a:ext cx="999180" cy="681332"/>
      </dsp:txXfrm>
    </dsp:sp>
    <dsp:sp modelId="{1B4875EF-023C-0F4C-AC41-49ECBDA3F45A}">
      <dsp:nvSpPr>
        <dsp:cNvPr id="0" name=""/>
        <dsp:cNvSpPr/>
      </dsp:nvSpPr>
      <dsp:spPr>
        <a:xfrm>
          <a:off x="1059035" y="1559655"/>
          <a:ext cx="1066065" cy="95829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normalize and adjust</a:t>
          </a:r>
        </a:p>
      </dsp:txBody>
      <dsp:txXfrm>
        <a:off x="1215157" y="1699995"/>
        <a:ext cx="753821" cy="677619"/>
      </dsp:txXfrm>
    </dsp:sp>
    <dsp:sp modelId="{51B69774-6832-CD41-A2F8-C80716BD88FE}">
      <dsp:nvSpPr>
        <dsp:cNvPr id="0" name=""/>
        <dsp:cNvSpPr/>
      </dsp:nvSpPr>
      <dsp:spPr>
        <a:xfrm>
          <a:off x="616688" y="1069186"/>
          <a:ext cx="971492" cy="91252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type conversion</a:t>
          </a:r>
        </a:p>
      </dsp:txBody>
      <dsp:txXfrm>
        <a:off x="758960" y="1202823"/>
        <a:ext cx="686948" cy="645254"/>
      </dsp:txXfrm>
    </dsp:sp>
    <dsp:sp modelId="{E6623CEC-FA5F-0541-A48D-9197629BD157}">
      <dsp:nvSpPr>
        <dsp:cNvPr id="0" name=""/>
        <dsp:cNvSpPr/>
      </dsp:nvSpPr>
      <dsp:spPr>
        <a:xfrm>
          <a:off x="1305726" y="772939"/>
          <a:ext cx="1159563" cy="87642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Deal with </a:t>
          </a:r>
          <a:r>
            <a:rPr lang="en-US" sz="1000" kern="1200" dirty="0" err="1"/>
            <a:t>NaN</a:t>
          </a:r>
          <a:r>
            <a:rPr lang="en-US" sz="1000" kern="1200" dirty="0"/>
            <a:t> and ?</a:t>
          </a:r>
        </a:p>
      </dsp:txBody>
      <dsp:txXfrm>
        <a:off x="1475540" y="901289"/>
        <a:ext cx="819935" cy="619726"/>
      </dsp:txXfrm>
    </dsp:sp>
    <dsp:sp modelId="{96EC07B7-7892-FD4D-ACA0-9B924ECFCB4B}">
      <dsp:nvSpPr>
        <dsp:cNvPr id="0" name=""/>
        <dsp:cNvSpPr/>
      </dsp:nvSpPr>
      <dsp:spPr>
        <a:xfrm>
          <a:off x="53169" y="550971"/>
          <a:ext cx="2911529" cy="2063254"/>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ED8A-56E5-2440-8F04-A8BC20B74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6D0EEA-0FDD-3A41-A423-0A3D307AB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ED850-3E53-C54B-AE11-0B8BFD468D78}"/>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5" name="Footer Placeholder 4">
            <a:extLst>
              <a:ext uri="{FF2B5EF4-FFF2-40B4-BE49-F238E27FC236}">
                <a16:creationId xmlns:a16="http://schemas.microsoft.com/office/drawing/2014/main" id="{B3FF890F-14A8-8346-ABA1-8C6032785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35516-A5F7-CD4C-B11F-A0286F1F32FD}"/>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9777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459B-4748-AF4D-B4E1-26C596CAE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29216-4A35-5B46-A55F-6FA6FEC628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63D33-501F-B04A-B304-3E070F1BFE7F}"/>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5" name="Footer Placeholder 4">
            <a:extLst>
              <a:ext uri="{FF2B5EF4-FFF2-40B4-BE49-F238E27FC236}">
                <a16:creationId xmlns:a16="http://schemas.microsoft.com/office/drawing/2014/main" id="{32E26809-F5BA-F74E-B304-58375746E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94699-C750-6948-B562-F00A619CD152}"/>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233767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9D6C3-BDD8-D14A-958D-2610C9A726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E6C3D-1384-C849-B0C8-B0B39366F1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DE065-2872-5140-9489-5FE8C090A7A8}"/>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5" name="Footer Placeholder 4">
            <a:extLst>
              <a:ext uri="{FF2B5EF4-FFF2-40B4-BE49-F238E27FC236}">
                <a16:creationId xmlns:a16="http://schemas.microsoft.com/office/drawing/2014/main" id="{AE7310AB-4087-2E4F-AF52-4D1FC1880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AE50C-7FE7-C847-9366-D39447BDBEFC}"/>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102581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77BB-463E-D241-997F-66A467F37A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1D1111-9A75-E549-A770-C94B3452F8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956E-0866-2C4F-A500-9E8B4FFA5A3D}"/>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5" name="Footer Placeholder 4">
            <a:extLst>
              <a:ext uri="{FF2B5EF4-FFF2-40B4-BE49-F238E27FC236}">
                <a16:creationId xmlns:a16="http://schemas.microsoft.com/office/drawing/2014/main" id="{AD1ABE8C-EF44-F341-8796-EE37DF1D2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BC22F-61E5-FF46-9F63-7DE5D58CB07E}"/>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188693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CEC6-850E-0A4C-AD89-3F1A72EF3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D5337B-05F5-BD44-B788-F2F2B0E5C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59F1EF-0243-BB46-8431-86EFCAAA8C4B}"/>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5" name="Footer Placeholder 4">
            <a:extLst>
              <a:ext uri="{FF2B5EF4-FFF2-40B4-BE49-F238E27FC236}">
                <a16:creationId xmlns:a16="http://schemas.microsoft.com/office/drawing/2014/main" id="{5A11ED2A-E3F1-7B4A-95C8-69277A6C7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E2120-B6E5-3040-9F66-04F331E155B9}"/>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387927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E206-F5F1-CD48-9FA0-9CC1881A3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CAAB5-A2A7-AE46-859D-7B69FFA69B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31D86B-5D99-8841-ADE3-F2DBF79891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BF6C54-23ED-5B43-A82B-02DF575F19BE}"/>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6" name="Footer Placeholder 5">
            <a:extLst>
              <a:ext uri="{FF2B5EF4-FFF2-40B4-BE49-F238E27FC236}">
                <a16:creationId xmlns:a16="http://schemas.microsoft.com/office/drawing/2014/main" id="{9919EA50-C31F-9743-B16F-901D3DCC5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37ED9-D44C-6E4C-AC10-047C815732ED}"/>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426892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759F-9BA0-5E4F-8E8C-595C325AA3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44B57A-0B77-A149-854B-CD8E15704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8A3C33-D156-5E4B-9371-E9D04F37AC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C8A309-955A-2647-BEAB-FB8E9A3D5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8054F7-5646-EB44-8EA9-88F283B255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715F0-A7C4-8248-909B-A9D4A557590C}"/>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8" name="Footer Placeholder 7">
            <a:extLst>
              <a:ext uri="{FF2B5EF4-FFF2-40B4-BE49-F238E27FC236}">
                <a16:creationId xmlns:a16="http://schemas.microsoft.com/office/drawing/2014/main" id="{E89BCDC0-7C3F-A741-BC57-8121A6211F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C697C-E610-234B-A153-D79AAF99978A}"/>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161948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C6E0-915B-494F-B672-F1B8A60C22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A03E1-13F2-994C-A5CE-AA42144BE517}"/>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4" name="Footer Placeholder 3">
            <a:extLst>
              <a:ext uri="{FF2B5EF4-FFF2-40B4-BE49-F238E27FC236}">
                <a16:creationId xmlns:a16="http://schemas.microsoft.com/office/drawing/2014/main" id="{DB8762A9-95DE-1546-8A50-E545A11A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E414A5-A855-1346-8377-71C23B29386A}"/>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276873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2B6DE-E7CB-DA40-BD29-C59472766026}"/>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3" name="Footer Placeholder 2">
            <a:extLst>
              <a:ext uri="{FF2B5EF4-FFF2-40B4-BE49-F238E27FC236}">
                <a16:creationId xmlns:a16="http://schemas.microsoft.com/office/drawing/2014/main" id="{9FCD2965-D144-6046-97B2-A20EE28B6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5171BF-0283-8944-841C-3EF9EC1C47EF}"/>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366697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3868-8D08-4B4C-A28F-AB51DF198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BA52C5-6CE2-2646-B6F8-4A676A5D0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EE39B-E59E-0846-8DA6-EAC389920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C25E5C-60B5-7843-88D0-79FD6045FDF0}"/>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6" name="Footer Placeholder 5">
            <a:extLst>
              <a:ext uri="{FF2B5EF4-FFF2-40B4-BE49-F238E27FC236}">
                <a16:creationId xmlns:a16="http://schemas.microsoft.com/office/drawing/2014/main" id="{193C84BB-F6B8-0741-92DD-5F41AA8AF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6355E-E491-D943-AA1E-57CF1C6FEAC0}"/>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3125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E20E-93E1-264D-AD1B-3925EF2B6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7E3DBF-45CF-774F-9BFB-D84096C31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EDCB84-0D88-BE40-9C79-1BC06B8CE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1BC360-688F-8D41-AB68-231463B2F767}"/>
              </a:ext>
            </a:extLst>
          </p:cNvPr>
          <p:cNvSpPr>
            <a:spLocks noGrp="1"/>
          </p:cNvSpPr>
          <p:nvPr>
            <p:ph type="dt" sz="half" idx="10"/>
          </p:nvPr>
        </p:nvSpPr>
        <p:spPr/>
        <p:txBody>
          <a:bodyPr/>
          <a:lstStyle/>
          <a:p>
            <a:fld id="{9BA49655-26D1-354D-A244-CAFA3D6F1DDC}" type="datetimeFigureOut">
              <a:rPr lang="en-US" smtClean="0"/>
              <a:t>1/23/19</a:t>
            </a:fld>
            <a:endParaRPr lang="en-US"/>
          </a:p>
        </p:txBody>
      </p:sp>
      <p:sp>
        <p:nvSpPr>
          <p:cNvPr id="6" name="Footer Placeholder 5">
            <a:extLst>
              <a:ext uri="{FF2B5EF4-FFF2-40B4-BE49-F238E27FC236}">
                <a16:creationId xmlns:a16="http://schemas.microsoft.com/office/drawing/2014/main" id="{65FE118C-D4A4-F141-883A-3CB9D9FED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599DE-E699-6942-840E-5B1BDA4A4A35}"/>
              </a:ext>
            </a:extLst>
          </p:cNvPr>
          <p:cNvSpPr>
            <a:spLocks noGrp="1"/>
          </p:cNvSpPr>
          <p:nvPr>
            <p:ph type="sldNum" sz="quarter" idx="12"/>
          </p:nvPr>
        </p:nvSpPr>
        <p:spPr/>
        <p:txBody>
          <a:bodyPr/>
          <a:lstStyle/>
          <a:p>
            <a:fld id="{6C00B148-C5B4-5E48-BA44-8433D32A909E}" type="slidenum">
              <a:rPr lang="en-US" smtClean="0"/>
              <a:t>‹#›</a:t>
            </a:fld>
            <a:endParaRPr lang="en-US"/>
          </a:p>
        </p:txBody>
      </p:sp>
    </p:spTree>
    <p:extLst>
      <p:ext uri="{BB962C8B-B14F-4D97-AF65-F5344CB8AC3E}">
        <p14:creationId xmlns:p14="http://schemas.microsoft.com/office/powerpoint/2010/main" val="267178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745B6-8EB7-FA4A-B514-B7743F3BCD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FF31E3-471A-9A4D-88FE-1431A35D1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435EE-F720-AE47-AF4A-EC208AF88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49655-26D1-354D-A244-CAFA3D6F1DDC}" type="datetimeFigureOut">
              <a:rPr lang="en-US" smtClean="0"/>
              <a:t>1/23/19</a:t>
            </a:fld>
            <a:endParaRPr lang="en-US"/>
          </a:p>
        </p:txBody>
      </p:sp>
      <p:sp>
        <p:nvSpPr>
          <p:cNvPr id="5" name="Footer Placeholder 4">
            <a:extLst>
              <a:ext uri="{FF2B5EF4-FFF2-40B4-BE49-F238E27FC236}">
                <a16:creationId xmlns:a16="http://schemas.microsoft.com/office/drawing/2014/main" id="{2D9BBDC2-44BD-FE49-8B48-4556A2DC0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387F3F-2C1B-044F-B3F6-DFBA0FFEA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0B148-C5B4-5E48-BA44-8433D32A909E}" type="slidenum">
              <a:rPr lang="en-US" smtClean="0"/>
              <a:t>‹#›</a:t>
            </a:fld>
            <a:endParaRPr lang="en-US"/>
          </a:p>
        </p:txBody>
      </p:sp>
    </p:spTree>
    <p:extLst>
      <p:ext uri="{BB962C8B-B14F-4D97-AF65-F5344CB8AC3E}">
        <p14:creationId xmlns:p14="http://schemas.microsoft.com/office/powerpoint/2010/main" val="59447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D73859-2A7F-7244-8A67-0D70E045228C}"/>
              </a:ext>
            </a:extLst>
          </p:cNvPr>
          <p:cNvSpPr>
            <a:spLocks noGrp="1"/>
          </p:cNvSpPr>
          <p:nvPr>
            <p:ph type="subTitle" idx="1"/>
          </p:nvPr>
        </p:nvSpPr>
        <p:spPr>
          <a:xfrm>
            <a:off x="1724416" y="1510191"/>
            <a:ext cx="9144000" cy="3512746"/>
          </a:xfrm>
        </p:spPr>
        <p:txBody>
          <a:bodyPr>
            <a:normAutofit/>
          </a:bodyPr>
          <a:lstStyle/>
          <a:p>
            <a:r>
              <a:rPr lang="en-US" sz="4000" dirty="0"/>
              <a:t>Price Prediction for King County Houses</a:t>
            </a:r>
          </a:p>
          <a:p>
            <a:endParaRPr lang="en-US" sz="4000" dirty="0"/>
          </a:p>
          <a:p>
            <a:r>
              <a:rPr lang="en-US" dirty="0"/>
              <a:t>By Alex Lu</a:t>
            </a:r>
          </a:p>
          <a:p>
            <a:r>
              <a:rPr lang="en-US" dirty="0"/>
              <a:t>Jan 22, 2019</a:t>
            </a:r>
          </a:p>
        </p:txBody>
      </p:sp>
    </p:spTree>
    <p:extLst>
      <p:ext uri="{BB962C8B-B14F-4D97-AF65-F5344CB8AC3E}">
        <p14:creationId xmlns:p14="http://schemas.microsoft.com/office/powerpoint/2010/main" val="187581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E05-7A71-384E-9DD0-399792514197}"/>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2099677-CD0D-3D4D-9641-DD13A482F2E7}"/>
              </a:ext>
            </a:extLst>
          </p:cNvPr>
          <p:cNvSpPr>
            <a:spLocks noGrp="1"/>
          </p:cNvSpPr>
          <p:nvPr>
            <p:ph idx="1"/>
          </p:nvPr>
        </p:nvSpPr>
        <p:spPr>
          <a:xfrm>
            <a:off x="838200" y="1825625"/>
            <a:ext cx="10515600" cy="3773509"/>
          </a:xfrm>
        </p:spPr>
        <p:txBody>
          <a:bodyPr/>
          <a:lstStyle/>
          <a:p>
            <a:r>
              <a:rPr lang="en-US" sz="1200" dirty="0"/>
              <a:t>Predicting house price in King County with historical data</a:t>
            </a:r>
          </a:p>
          <a:p>
            <a:endParaRPr lang="en-US" sz="1200" dirty="0"/>
          </a:p>
          <a:p>
            <a:r>
              <a:rPr lang="en-US" sz="1200" dirty="0"/>
              <a:t>Suggest a linear regression model with interpretable variables</a:t>
            </a:r>
          </a:p>
          <a:p>
            <a:endParaRPr lang="en-US" sz="1200" dirty="0"/>
          </a:p>
          <a:p>
            <a:r>
              <a:rPr lang="en-US" sz="1200" dirty="0"/>
              <a:t>Making recommendation to house owners to make their properties more valuable</a:t>
            </a:r>
          </a:p>
          <a:p>
            <a:endParaRPr lang="en-US" dirty="0"/>
          </a:p>
          <a:p>
            <a:pPr marL="0" indent="0">
              <a:buNone/>
            </a:pPr>
            <a:endParaRPr lang="en-US" dirty="0"/>
          </a:p>
        </p:txBody>
      </p:sp>
    </p:spTree>
    <p:extLst>
      <p:ext uri="{BB962C8B-B14F-4D97-AF65-F5344CB8AC3E}">
        <p14:creationId xmlns:p14="http://schemas.microsoft.com/office/powerpoint/2010/main" val="294080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16EC-F984-B34A-9B3A-140570EB1788}"/>
              </a:ext>
            </a:extLst>
          </p:cNvPr>
          <p:cNvSpPr>
            <a:spLocks noGrp="1"/>
          </p:cNvSpPr>
          <p:nvPr>
            <p:ph type="title"/>
          </p:nvPr>
        </p:nvSpPr>
        <p:spPr/>
        <p:txBody>
          <a:bodyPr/>
          <a:lstStyle/>
          <a:p>
            <a:r>
              <a:rPr lang="en-US" dirty="0"/>
              <a:t>Steps explained</a:t>
            </a:r>
          </a:p>
        </p:txBody>
      </p:sp>
      <p:sp>
        <p:nvSpPr>
          <p:cNvPr id="3" name="Content Placeholder 2">
            <a:extLst>
              <a:ext uri="{FF2B5EF4-FFF2-40B4-BE49-F238E27FC236}">
                <a16:creationId xmlns:a16="http://schemas.microsoft.com/office/drawing/2014/main" id="{37F43964-6286-8948-80C6-1F911D92F0EC}"/>
              </a:ext>
            </a:extLst>
          </p:cNvPr>
          <p:cNvSpPr>
            <a:spLocks noGrp="1"/>
          </p:cNvSpPr>
          <p:nvPr>
            <p:ph idx="1"/>
          </p:nvPr>
        </p:nvSpPr>
        <p:spPr>
          <a:xfrm>
            <a:off x="837050" y="1447491"/>
            <a:ext cx="6988513" cy="4686366"/>
          </a:xfrm>
        </p:spPr>
        <p:txBody>
          <a:bodyPr>
            <a:normAutofit/>
          </a:bodyPr>
          <a:lstStyle/>
          <a:p>
            <a:pPr marL="0" indent="0">
              <a:buNone/>
            </a:pPr>
            <a:r>
              <a:rPr lang="en-GB" sz="1200" b="1" dirty="0"/>
              <a:t>1. Obtaining Data</a:t>
            </a:r>
          </a:p>
          <a:p>
            <a:r>
              <a:rPr lang="en-GB" sz="1200" dirty="0"/>
              <a:t>We went through the initial process of loading data: 21597 house sample in this database with 21 columns of attributes</a:t>
            </a:r>
          </a:p>
          <a:p>
            <a:pPr marL="0" indent="0">
              <a:buNone/>
            </a:pPr>
            <a:r>
              <a:rPr lang="en-GB" sz="1200" b="1" dirty="0"/>
              <a:t>2. Scrubbing our Data</a:t>
            </a:r>
          </a:p>
          <a:p>
            <a:r>
              <a:rPr lang="en-GB" sz="1200" dirty="0"/>
              <a:t>Cleaning data with </a:t>
            </a:r>
            <a:r>
              <a:rPr lang="en-GB" sz="1200" dirty="0" err="1"/>
              <a:t>NaN</a:t>
            </a:r>
            <a:r>
              <a:rPr lang="en-GB" sz="1200" dirty="0"/>
              <a:t> and ?: </a:t>
            </a:r>
          </a:p>
          <a:p>
            <a:pPr lvl="1"/>
            <a:r>
              <a:rPr lang="en-GB" sz="1200" dirty="0"/>
              <a:t>2.1% of </a:t>
            </a:r>
            <a:r>
              <a:rPr lang="en-GB" sz="1200" dirty="0" err="1"/>
              <a:t>sqft_basement</a:t>
            </a:r>
            <a:r>
              <a:rPr lang="en-GB" sz="1200" dirty="0"/>
              <a:t> has ‘?’ : small enough that we deleted these data</a:t>
            </a:r>
          </a:p>
          <a:p>
            <a:pPr lvl="1"/>
            <a:r>
              <a:rPr lang="en-GB" sz="1200" dirty="0"/>
              <a:t>10% of waterfront data is ’</a:t>
            </a:r>
            <a:r>
              <a:rPr lang="en-GB" sz="1200" dirty="0" err="1"/>
              <a:t>NaN</a:t>
            </a:r>
            <a:r>
              <a:rPr lang="en-GB" sz="1200" dirty="0"/>
              <a:t>’: too many to drop. However, only 0.75% of the property is waterfront, we assume that the ones with ‘</a:t>
            </a:r>
            <a:r>
              <a:rPr lang="en-GB" sz="1200" dirty="0" err="1"/>
              <a:t>NaN</a:t>
            </a:r>
            <a:r>
              <a:rPr lang="en-GB" sz="1200" dirty="0"/>
              <a:t>’ is non-waterfront property, replacing with value 0.</a:t>
            </a:r>
          </a:p>
          <a:p>
            <a:pPr lvl="1"/>
            <a:r>
              <a:rPr lang="en-GB" sz="1200" dirty="0"/>
              <a:t>View: 63 </a:t>
            </a:r>
            <a:r>
              <a:rPr lang="en-GB" sz="1200" dirty="0" err="1"/>
              <a:t>NaN</a:t>
            </a:r>
            <a:r>
              <a:rPr lang="en-GB" sz="1200" dirty="0"/>
              <a:t>, small enough to drop them.</a:t>
            </a:r>
          </a:p>
          <a:p>
            <a:r>
              <a:rPr lang="en-GB" sz="1200" dirty="0"/>
              <a:t>Casting columns to the appropriate data types: reassign data columns with the right data type</a:t>
            </a:r>
          </a:p>
          <a:p>
            <a:pPr lvl="1"/>
            <a:r>
              <a:rPr lang="en-GB" sz="1200" dirty="0" err="1"/>
              <a:t>Sqft_basement</a:t>
            </a:r>
            <a:r>
              <a:rPr lang="en-GB" sz="1200" dirty="0"/>
              <a:t>: change from object to integer; </a:t>
            </a:r>
          </a:p>
          <a:p>
            <a:pPr lvl="1"/>
            <a:r>
              <a:rPr lang="en-GB" sz="1200" dirty="0"/>
              <a:t>Waterfront, View, </a:t>
            </a:r>
            <a:r>
              <a:rPr lang="en-GB" sz="1200" dirty="0" err="1"/>
              <a:t>Yr_renovated</a:t>
            </a:r>
            <a:r>
              <a:rPr lang="en-GB" sz="1200" dirty="0"/>
              <a:t>, condition, floors, </a:t>
            </a:r>
            <a:r>
              <a:rPr lang="en-GB" sz="1200" dirty="0" err="1"/>
              <a:t>zipcode</a:t>
            </a:r>
            <a:r>
              <a:rPr lang="en-GB" sz="1200" dirty="0"/>
              <a:t>: all changed to categorical;</a:t>
            </a:r>
          </a:p>
          <a:p>
            <a:r>
              <a:rPr lang="en-GB" sz="1200" dirty="0"/>
              <a:t>Normalizing the data &amp; adjusting data:</a:t>
            </a:r>
          </a:p>
          <a:p>
            <a:pPr lvl="1"/>
            <a:r>
              <a:rPr lang="en-GB" sz="1200" dirty="0" err="1"/>
              <a:t>Yr_built</a:t>
            </a:r>
            <a:r>
              <a:rPr lang="en-GB" sz="1200" dirty="0"/>
              <a:t>: re-adjusted to the age of the building</a:t>
            </a:r>
          </a:p>
          <a:p>
            <a:pPr lvl="1"/>
            <a:r>
              <a:rPr lang="en-GB" sz="1200" dirty="0" err="1"/>
              <a:t>Yr_renovated</a:t>
            </a:r>
            <a:r>
              <a:rPr lang="en-GB" sz="1200" dirty="0"/>
              <a:t>: 722 were renovated – a very small amount. Transforming into binary data points with 0 as not renovated, and 1 as renovated</a:t>
            </a:r>
          </a:p>
          <a:p>
            <a:pPr lvl="1"/>
            <a:r>
              <a:rPr lang="en-GB" sz="1200" dirty="0" err="1"/>
              <a:t>Zipcode</a:t>
            </a:r>
            <a:r>
              <a:rPr lang="en-GB" sz="1200" dirty="0"/>
              <a:t>: categorize/bin into 3 groups: 1= below 25 percentile; 2= 25 to 75 percentile; 3=75 percentile and above</a:t>
            </a:r>
          </a:p>
        </p:txBody>
      </p:sp>
      <p:graphicFrame>
        <p:nvGraphicFramePr>
          <p:cNvPr id="5" name="Diagram 4">
            <a:extLst>
              <a:ext uri="{FF2B5EF4-FFF2-40B4-BE49-F238E27FC236}">
                <a16:creationId xmlns:a16="http://schemas.microsoft.com/office/drawing/2014/main" id="{6B6DE284-205B-3443-BE76-6266883A5290}"/>
              </a:ext>
            </a:extLst>
          </p:cNvPr>
          <p:cNvGraphicFramePr/>
          <p:nvPr>
            <p:extLst>
              <p:ext uri="{D42A27DB-BD31-4B8C-83A1-F6EECF244321}">
                <p14:modId xmlns:p14="http://schemas.microsoft.com/office/powerpoint/2010/main" val="2372612646"/>
              </p:ext>
            </p:extLst>
          </p:nvPr>
        </p:nvGraphicFramePr>
        <p:xfrm>
          <a:off x="7644808" y="1690688"/>
          <a:ext cx="3041200" cy="4093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45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04D3-12F7-6842-9D01-CE78499F5D5B}"/>
              </a:ext>
            </a:extLst>
          </p:cNvPr>
          <p:cNvSpPr>
            <a:spLocks noGrp="1"/>
          </p:cNvSpPr>
          <p:nvPr>
            <p:ph type="title"/>
          </p:nvPr>
        </p:nvSpPr>
        <p:spPr/>
        <p:txBody>
          <a:bodyPr/>
          <a:lstStyle/>
          <a:p>
            <a:r>
              <a:rPr lang="en-US" dirty="0"/>
              <a:t>Steps (Continue)</a:t>
            </a:r>
          </a:p>
        </p:txBody>
      </p:sp>
      <p:sp>
        <p:nvSpPr>
          <p:cNvPr id="3" name="Content Placeholder 2">
            <a:extLst>
              <a:ext uri="{FF2B5EF4-FFF2-40B4-BE49-F238E27FC236}">
                <a16:creationId xmlns:a16="http://schemas.microsoft.com/office/drawing/2014/main" id="{6CE1F717-8435-194F-AC45-2698595A063F}"/>
              </a:ext>
            </a:extLst>
          </p:cNvPr>
          <p:cNvSpPr>
            <a:spLocks noGrp="1"/>
          </p:cNvSpPr>
          <p:nvPr>
            <p:ph idx="1"/>
          </p:nvPr>
        </p:nvSpPr>
        <p:spPr/>
        <p:txBody>
          <a:bodyPr>
            <a:normAutofit/>
          </a:bodyPr>
          <a:lstStyle/>
          <a:p>
            <a:pPr marL="0" indent="0">
              <a:buNone/>
            </a:pPr>
            <a:r>
              <a:rPr lang="en-GB" sz="1200" b="1" dirty="0"/>
              <a:t>3. Exploring our Data</a:t>
            </a:r>
          </a:p>
          <a:p>
            <a:r>
              <a:rPr lang="en-GB" sz="1200" dirty="0"/>
              <a:t>EDA (Exploratory Data Analysis) to check out the distributions of the various columns, examine the descriptive statistics for the data set and to create some initial visualizations to better help us to understand our data set.</a:t>
            </a:r>
          </a:p>
          <a:p>
            <a:r>
              <a:rPr lang="en-GB" sz="1200" dirty="0"/>
              <a:t>Checking for and dealing with multicollinearity</a:t>
            </a:r>
          </a:p>
          <a:p>
            <a:r>
              <a:rPr lang="en-GB" sz="1200" dirty="0"/>
              <a:t>Removing columns that aren't required for </a:t>
            </a:r>
            <a:r>
              <a:rPr lang="en-GB" sz="1200" dirty="0" err="1"/>
              <a:t>modeling</a:t>
            </a:r>
            <a:endParaRPr lang="en-GB" sz="1200" dirty="0"/>
          </a:p>
          <a:p>
            <a:pPr lvl="1"/>
            <a:r>
              <a:rPr lang="en-GB" sz="1200" dirty="0"/>
              <a:t>Bathrooms, </a:t>
            </a:r>
            <a:r>
              <a:rPr lang="en-GB" sz="1200" dirty="0" err="1"/>
              <a:t>Sqft_above</a:t>
            </a:r>
            <a:r>
              <a:rPr lang="en-GB" sz="1200" dirty="0"/>
              <a:t>, sqft_living15, sqft_lot15 are dropped</a:t>
            </a:r>
          </a:p>
          <a:p>
            <a:endParaRPr lang="en-GB" sz="1200" dirty="0"/>
          </a:p>
          <a:p>
            <a:pPr marL="0" indent="0">
              <a:buNone/>
            </a:pPr>
            <a:r>
              <a:rPr lang="en-GB" sz="1200" b="1" dirty="0"/>
              <a:t>4. </a:t>
            </a:r>
            <a:r>
              <a:rPr lang="en-GB" sz="1200" b="1" dirty="0" err="1"/>
              <a:t>Modeling</a:t>
            </a:r>
            <a:r>
              <a:rPr lang="en-GB" sz="1200" b="1" dirty="0"/>
              <a:t> our Data</a:t>
            </a:r>
          </a:p>
          <a:p>
            <a:r>
              <a:rPr lang="en-GB" sz="1200" dirty="0"/>
              <a:t>Finally, identifying target and predictor variables, and iterating through the </a:t>
            </a:r>
            <a:r>
              <a:rPr lang="en-GB" sz="1200" dirty="0" err="1"/>
              <a:t>modeling</a:t>
            </a:r>
            <a:r>
              <a:rPr lang="en-GB" sz="1200" dirty="0"/>
              <a:t> process</a:t>
            </a:r>
          </a:p>
          <a:p>
            <a:r>
              <a:rPr lang="en-GB" sz="1200" dirty="0"/>
              <a:t>We used RFE function to select the optimal number of features which produce satisfactory R square</a:t>
            </a:r>
          </a:p>
          <a:p>
            <a:pPr marL="0" indent="0">
              <a:buNone/>
            </a:pPr>
            <a:endParaRPr lang="en-GB" sz="1200" dirty="0"/>
          </a:p>
          <a:p>
            <a:pPr marL="0" indent="0">
              <a:buNone/>
            </a:pPr>
            <a:r>
              <a:rPr lang="en-GB" sz="1200" b="1" dirty="0"/>
              <a:t>5. Model Validation</a:t>
            </a:r>
          </a:p>
          <a:p>
            <a:r>
              <a:rPr lang="en-GB" sz="1200" dirty="0"/>
              <a:t>Split the data to 80% training, and 20% testing and calculating mean square error to validate our choice of optimal number of variables for the linear model</a:t>
            </a:r>
          </a:p>
          <a:p>
            <a:pPr marL="0" indent="0">
              <a:buNone/>
            </a:pPr>
            <a:endParaRPr lang="en-GB" sz="1200" b="1" dirty="0"/>
          </a:p>
        </p:txBody>
      </p:sp>
    </p:spTree>
    <p:extLst>
      <p:ext uri="{BB962C8B-B14F-4D97-AF65-F5344CB8AC3E}">
        <p14:creationId xmlns:p14="http://schemas.microsoft.com/office/powerpoint/2010/main" val="145878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E3A4-5297-BB43-8225-28C404766BD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85DD47-02FF-DB4A-94F8-47FA8F1BDC9D}"/>
              </a:ext>
            </a:extLst>
          </p:cNvPr>
          <p:cNvSpPr>
            <a:spLocks noGrp="1"/>
          </p:cNvSpPr>
          <p:nvPr>
            <p:ph idx="1"/>
          </p:nvPr>
        </p:nvSpPr>
        <p:spPr/>
        <p:txBody>
          <a:bodyPr>
            <a:normAutofit/>
          </a:bodyPr>
          <a:lstStyle/>
          <a:p>
            <a:r>
              <a:rPr lang="en-US" sz="1200" dirty="0"/>
              <a:t>Using 3 variables linear regression can explain 60% of the variability of the housing price around its mean.</a:t>
            </a:r>
          </a:p>
          <a:p>
            <a:r>
              <a:rPr lang="en-US" sz="1200" dirty="0"/>
              <a:t>Any additional variable offers very little improvement.</a:t>
            </a:r>
          </a:p>
          <a:p>
            <a:r>
              <a:rPr lang="en-US" sz="1200" dirty="0"/>
              <a:t>The 3 variables are: </a:t>
            </a:r>
            <a:r>
              <a:rPr lang="en-US" sz="1200" dirty="0" err="1"/>
              <a:t>sqft_living</a:t>
            </a:r>
            <a:r>
              <a:rPr lang="en-US" sz="1200" dirty="0"/>
              <a:t>, </a:t>
            </a:r>
            <a:r>
              <a:rPr lang="en-US" sz="1200" dirty="0" err="1"/>
              <a:t>zipcode</a:t>
            </a:r>
            <a:r>
              <a:rPr lang="en-US" sz="1200" dirty="0"/>
              <a:t>, and if it is a waterfront property. (The coefficients of the log transform data are 0.116, 0.03, and 0.11 respectively. The formula is: norm(price) = 0.116* norm(log(</a:t>
            </a:r>
            <a:r>
              <a:rPr lang="en-US" sz="1200" dirty="0" err="1"/>
              <a:t>sqft_living</a:t>
            </a:r>
            <a:r>
              <a:rPr lang="en-US" sz="1200" dirty="0"/>
              <a:t>)) + 0.11* waterfront + 0.03*</a:t>
            </a:r>
            <a:r>
              <a:rPr lang="en-US" sz="1200" dirty="0" err="1"/>
              <a:t>zipcode</a:t>
            </a:r>
            <a:endParaRPr lang="en-US" sz="1200" dirty="0"/>
          </a:p>
          <a:p>
            <a:r>
              <a:rPr lang="en-US" sz="1200" dirty="0"/>
              <a:t>This intuitively makes sense as well. The price of a property is often categorized by 3 variables (intrinsic, external, location)</a:t>
            </a:r>
          </a:p>
          <a:p>
            <a:pPr lvl="1"/>
            <a:r>
              <a:rPr lang="en-US" sz="1200" dirty="0"/>
              <a:t>intrinsic features: square footage as being the most important metric, then number of bedrooms/bathrooms/condition which can all be altered and hence not a determinant factor of the price. Floor is not as important here, as these are not skyscraper properties.</a:t>
            </a:r>
          </a:p>
          <a:p>
            <a:pPr lvl="1"/>
            <a:r>
              <a:rPr lang="en-US" sz="1200" dirty="0"/>
              <a:t>external environment: a view/waterfront. Waterfront is a subset of view, and a more distinct feature of external environment.</a:t>
            </a:r>
          </a:p>
          <a:p>
            <a:pPr lvl="1"/>
            <a:r>
              <a:rPr lang="en-US" sz="1200" dirty="0"/>
              <a:t>Location: longitude/latitude/</a:t>
            </a:r>
            <a:r>
              <a:rPr lang="en-US" sz="1200" dirty="0" err="1"/>
              <a:t>zipcode</a:t>
            </a:r>
            <a:r>
              <a:rPr lang="en-US" sz="1200" dirty="0"/>
              <a:t>. They all serve the purpose of geographically locating a property on the map. </a:t>
            </a:r>
            <a:r>
              <a:rPr lang="en-US" sz="1200" dirty="0" err="1"/>
              <a:t>Zipcode</a:t>
            </a:r>
            <a:r>
              <a:rPr lang="en-US" sz="1200" dirty="0"/>
              <a:t> is just another way of translating long &amp; </a:t>
            </a:r>
            <a:r>
              <a:rPr lang="en-US" sz="1200" dirty="0" err="1"/>
              <a:t>lat</a:t>
            </a:r>
            <a:r>
              <a:rPr lang="en-US" sz="1200" dirty="0"/>
              <a:t> into one set of data.</a:t>
            </a:r>
          </a:p>
          <a:p>
            <a:r>
              <a:rPr lang="en-US" sz="1200" dirty="0"/>
              <a:t>The conclusion to future property investor: pick a place with waterfront, and get the cheapest possible unit price per square footage, and lastly in a good </a:t>
            </a:r>
            <a:r>
              <a:rPr lang="en-US" sz="1200" dirty="0" err="1"/>
              <a:t>zipcode</a:t>
            </a:r>
            <a:r>
              <a:rPr lang="en-US" sz="1200" dirty="0"/>
              <a:t> area</a:t>
            </a:r>
          </a:p>
          <a:p>
            <a:r>
              <a:rPr lang="en-US" sz="1200" dirty="0"/>
              <a:t>The conclusion to existing home owner: really not much you can do apart from adding another floor to the existing house to increase total square footage, or hoping that the area will transform over time into an expensive </a:t>
            </a:r>
            <a:r>
              <a:rPr lang="en-US" sz="1200" dirty="0" err="1"/>
              <a:t>zipcode</a:t>
            </a:r>
            <a:r>
              <a:rPr lang="en-US" sz="1200" dirty="0"/>
              <a:t> area!</a:t>
            </a:r>
          </a:p>
        </p:txBody>
      </p:sp>
    </p:spTree>
    <p:extLst>
      <p:ext uri="{BB962C8B-B14F-4D97-AF65-F5344CB8AC3E}">
        <p14:creationId xmlns:p14="http://schemas.microsoft.com/office/powerpoint/2010/main" val="174017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TotalTime>
  <Words>731</Words>
  <Application>Microsoft Macintosh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Problem</vt:lpstr>
      <vt:lpstr>Steps explained</vt:lpstr>
      <vt:lpstr>Steps (Continue)</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Lu</dc:creator>
  <cp:lastModifiedBy>Alex Lu</cp:lastModifiedBy>
  <cp:revision>15</cp:revision>
  <dcterms:created xsi:type="dcterms:W3CDTF">2019-01-21T16:24:05Z</dcterms:created>
  <dcterms:modified xsi:type="dcterms:W3CDTF">2019-01-23T18:53:02Z</dcterms:modified>
</cp:coreProperties>
</file>