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4655"/>
  </p:normalViewPr>
  <p:slideViewPr>
    <p:cSldViewPr snapToGrid="0" snapToObjects="1">
      <p:cViewPr>
        <p:scale>
          <a:sx n="100" d="100"/>
          <a:sy n="100" d="100"/>
        </p:scale>
        <p:origin x="312"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1888-08F4-134F-B055-C3907F2B0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72066E-6FA3-EC46-B0A0-22DEBECCDF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1225CF-77A4-A546-92F7-97D051D66064}"/>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5" name="Footer Placeholder 4">
            <a:extLst>
              <a:ext uri="{FF2B5EF4-FFF2-40B4-BE49-F238E27FC236}">
                <a16:creationId xmlns:a16="http://schemas.microsoft.com/office/drawing/2014/main" id="{B86196F2-A9DE-0D4E-84A2-7F4B67DBB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14346-A95F-EB43-BA1D-A54F745C5D7D}"/>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3363161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EA69-C125-CB4B-9945-6F362FF893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53381C-8977-EF45-975F-92C81D688C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294C8-6FAC-0846-A03C-AF5D161B4867}"/>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5" name="Footer Placeholder 4">
            <a:extLst>
              <a:ext uri="{FF2B5EF4-FFF2-40B4-BE49-F238E27FC236}">
                <a16:creationId xmlns:a16="http://schemas.microsoft.com/office/drawing/2014/main" id="{60D66F79-3B15-B84B-8C52-DED70D0F1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7D7C7-8B4B-D144-BD08-903A1AEB7C9E}"/>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1305998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A95C4-4163-554A-8D44-5674F9A7E9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9E7D55-04AD-8345-B271-87BE4614B7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AE053-B0CF-7F4B-98C8-12D5ADE8EE51}"/>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5" name="Footer Placeholder 4">
            <a:extLst>
              <a:ext uri="{FF2B5EF4-FFF2-40B4-BE49-F238E27FC236}">
                <a16:creationId xmlns:a16="http://schemas.microsoft.com/office/drawing/2014/main" id="{40C56918-D08A-1F40-BDC3-F9CCA17A6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A53D2-9937-4E4E-8A14-C96C81D4EE0B}"/>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371742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F867-96ED-1C4D-9A31-66771F9520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D0E0AB-A293-A04B-B9B7-47F51AA6A3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6E72F2-C83F-484B-B846-CA88EA133F10}"/>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5" name="Footer Placeholder 4">
            <a:extLst>
              <a:ext uri="{FF2B5EF4-FFF2-40B4-BE49-F238E27FC236}">
                <a16:creationId xmlns:a16="http://schemas.microsoft.com/office/drawing/2014/main" id="{3E6BE5FC-4294-E94A-B8C8-B752A2EF1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98A22-D498-4C45-AE28-4B2FD026E340}"/>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381893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D92F-3BD2-FA42-8A8A-E2943C08AD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86CDCE-3A84-5844-9BC8-9366F8CAA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471CF-8796-D64C-8107-077C49DBE7BC}"/>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5" name="Footer Placeholder 4">
            <a:extLst>
              <a:ext uri="{FF2B5EF4-FFF2-40B4-BE49-F238E27FC236}">
                <a16:creationId xmlns:a16="http://schemas.microsoft.com/office/drawing/2014/main" id="{DCD68A84-44F2-2443-8A86-B5C278725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97901-511A-AF43-A979-12623AF2812F}"/>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202437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A702-27D2-AD43-B541-04AAF8CB4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897CCC-8AA2-3143-B5F2-209B52D227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539453-AFC7-9248-8386-0094F989B2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BB406D-5949-624B-9F17-69F6D6D86103}"/>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6" name="Footer Placeholder 5">
            <a:extLst>
              <a:ext uri="{FF2B5EF4-FFF2-40B4-BE49-F238E27FC236}">
                <a16:creationId xmlns:a16="http://schemas.microsoft.com/office/drawing/2014/main" id="{43F64B0E-68FC-AB45-A6EF-7F88812524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66DDF4-7DB7-364D-9AB0-21E5E0D0DBF9}"/>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227004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00DE1-D2C2-4F44-9C8B-D81FDD264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3F5588-E3D7-EC43-9A05-A51A3BD7A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8DF681-6942-6A4F-B310-217288C5B4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FD021F-2D10-FA4B-980B-3866F5317F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840454-1A7A-D444-AC21-E4214B0E63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F97083-13B7-D24A-A43F-2909978ED6AD}"/>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8" name="Footer Placeholder 7">
            <a:extLst>
              <a:ext uri="{FF2B5EF4-FFF2-40B4-BE49-F238E27FC236}">
                <a16:creationId xmlns:a16="http://schemas.microsoft.com/office/drawing/2014/main" id="{D6402AF5-6B59-364D-BFDB-19ED6641C6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0612F1-F3D5-6941-82DF-14228E3EC1FC}"/>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157898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4F3D-4527-1A4B-A2C9-56AD0315B8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8107FA-2B45-1243-8F5B-9250B5D6AC60}"/>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4" name="Footer Placeholder 3">
            <a:extLst>
              <a:ext uri="{FF2B5EF4-FFF2-40B4-BE49-F238E27FC236}">
                <a16:creationId xmlns:a16="http://schemas.microsoft.com/office/drawing/2014/main" id="{90B23E3D-972D-3546-BDB1-7ABD4B1EEF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506C33-4641-B34D-A6A9-787A1E669B5A}"/>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383083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F30AF-0EB1-BB4F-B006-C3BC0627CEBF}"/>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3" name="Footer Placeholder 2">
            <a:extLst>
              <a:ext uri="{FF2B5EF4-FFF2-40B4-BE49-F238E27FC236}">
                <a16:creationId xmlns:a16="http://schemas.microsoft.com/office/drawing/2014/main" id="{90101072-5516-6446-A201-E249532D89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521979-FF5A-4F44-8C74-808DAEFF3436}"/>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240941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FDBC-1FF8-B549-B568-E86F1EA4F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66FE7F-32EE-F141-82B3-91821EB0DC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74ADB3-98BE-074F-A08F-CABB27A22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B79019-7B86-D149-B0F3-4B142293F954}"/>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6" name="Footer Placeholder 5">
            <a:extLst>
              <a:ext uri="{FF2B5EF4-FFF2-40B4-BE49-F238E27FC236}">
                <a16:creationId xmlns:a16="http://schemas.microsoft.com/office/drawing/2014/main" id="{B361C477-05DC-2C43-989E-BC885A802C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F7043E-8922-A948-9B10-A0F190A65B62}"/>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98375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7660-9FA5-F946-9D50-38B317AF6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0A9711-6C80-274D-922B-AA103C425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2BB68E-1BA4-244A-8960-53DD04A25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C8481-6B00-524F-91AC-43786D67D15D}"/>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6" name="Footer Placeholder 5">
            <a:extLst>
              <a:ext uri="{FF2B5EF4-FFF2-40B4-BE49-F238E27FC236}">
                <a16:creationId xmlns:a16="http://schemas.microsoft.com/office/drawing/2014/main" id="{EC85EB49-185A-C747-8365-9DB1EEF489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8DFA2-C9C8-DF44-AF6B-5AB65AA5F486}"/>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39016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897E29-DC15-AD45-AA4F-1D2279463D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E0E627-C6B3-0C4B-8410-375334E4A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3BC47-B367-D74C-94D2-78F3CD446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52341-7752-454C-86F2-9B5C22303B6E}" type="datetimeFigureOut">
              <a:rPr lang="en-US" smtClean="0"/>
              <a:t>4/10/19</a:t>
            </a:fld>
            <a:endParaRPr lang="en-US"/>
          </a:p>
        </p:txBody>
      </p:sp>
      <p:sp>
        <p:nvSpPr>
          <p:cNvPr id="5" name="Footer Placeholder 4">
            <a:extLst>
              <a:ext uri="{FF2B5EF4-FFF2-40B4-BE49-F238E27FC236}">
                <a16:creationId xmlns:a16="http://schemas.microsoft.com/office/drawing/2014/main" id="{19404267-0EFD-D445-8A56-D3C5E56B74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D184EF-368E-7543-B488-EBC5A2C248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A94BA-1D2B-4147-A94B-8F7AFF62198E}" type="slidenum">
              <a:rPr lang="en-US" smtClean="0"/>
              <a:t>‹#›</a:t>
            </a:fld>
            <a:endParaRPr lang="en-US"/>
          </a:p>
        </p:txBody>
      </p:sp>
    </p:spTree>
    <p:extLst>
      <p:ext uri="{BB962C8B-B14F-4D97-AF65-F5344CB8AC3E}">
        <p14:creationId xmlns:p14="http://schemas.microsoft.com/office/powerpoint/2010/main" val="1380385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2A24-361A-3C42-93F4-0627C02C2717}"/>
              </a:ext>
            </a:extLst>
          </p:cNvPr>
          <p:cNvSpPr>
            <a:spLocks noGrp="1"/>
          </p:cNvSpPr>
          <p:nvPr>
            <p:ph type="ctrTitle"/>
          </p:nvPr>
        </p:nvSpPr>
        <p:spPr/>
        <p:txBody>
          <a:bodyPr/>
          <a:lstStyle/>
          <a:p>
            <a:r>
              <a:rPr lang="en-US" dirty="0"/>
              <a:t>Project 2</a:t>
            </a:r>
          </a:p>
        </p:txBody>
      </p:sp>
      <p:sp>
        <p:nvSpPr>
          <p:cNvPr id="3" name="Subtitle 2">
            <a:extLst>
              <a:ext uri="{FF2B5EF4-FFF2-40B4-BE49-F238E27FC236}">
                <a16:creationId xmlns:a16="http://schemas.microsoft.com/office/drawing/2014/main" id="{261BE720-4AE4-B241-9FA7-26237CEA79CE}"/>
              </a:ext>
            </a:extLst>
          </p:cNvPr>
          <p:cNvSpPr>
            <a:spLocks noGrp="1"/>
          </p:cNvSpPr>
          <p:nvPr>
            <p:ph type="subTitle" idx="1"/>
          </p:nvPr>
        </p:nvSpPr>
        <p:spPr/>
        <p:txBody>
          <a:bodyPr/>
          <a:lstStyle/>
          <a:p>
            <a:endParaRPr lang="en-US" dirty="0"/>
          </a:p>
          <a:p>
            <a:r>
              <a:rPr lang="en-US" dirty="0"/>
              <a:t>By Alex Lu</a:t>
            </a:r>
          </a:p>
          <a:p>
            <a:r>
              <a:rPr lang="en-US" dirty="0"/>
              <a:t>April 11, 2019</a:t>
            </a:r>
          </a:p>
        </p:txBody>
      </p:sp>
    </p:spTree>
    <p:extLst>
      <p:ext uri="{BB962C8B-B14F-4D97-AF65-F5344CB8AC3E}">
        <p14:creationId xmlns:p14="http://schemas.microsoft.com/office/powerpoint/2010/main" val="143992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D0BD-09F5-2044-9DD1-EC4B7B3DE4CE}"/>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C0F85668-2625-AD40-827B-A241AA28DF7C}"/>
              </a:ext>
            </a:extLst>
          </p:cNvPr>
          <p:cNvSpPr>
            <a:spLocks noGrp="1"/>
          </p:cNvSpPr>
          <p:nvPr>
            <p:ph idx="1"/>
          </p:nvPr>
        </p:nvSpPr>
        <p:spPr/>
        <p:txBody>
          <a:bodyPr/>
          <a:lstStyle/>
          <a:p>
            <a:r>
              <a:rPr lang="en-US" dirty="0"/>
              <a:t>Question 1: </a:t>
            </a:r>
            <a:r>
              <a:rPr lang="en-GB" dirty="0"/>
              <a:t>Do discounts have a statistically significant effect on the number of products customers order? If so, at what level(s) of discount?</a:t>
            </a:r>
          </a:p>
          <a:p>
            <a:r>
              <a:rPr lang="en-GB" dirty="0"/>
              <a:t>Question 2: Is there a significant different in the basket value (</a:t>
            </a:r>
            <a:r>
              <a:rPr lang="en-GB" dirty="0" err="1"/>
              <a:t>ie</a:t>
            </a:r>
            <a:r>
              <a:rPr lang="en-GB" dirty="0"/>
              <a:t> total sales revenue per order) when there is a discount?</a:t>
            </a:r>
          </a:p>
          <a:p>
            <a:r>
              <a:rPr lang="en-GB" dirty="0"/>
              <a:t>Question3: Is the average sales value per transaction higher in UK than the rest of the world?</a:t>
            </a:r>
          </a:p>
          <a:p>
            <a:r>
              <a:rPr lang="en-GB" dirty="0"/>
              <a:t>Question 4: Is there a difference in sales value per order when it is executed by a younger employee vs an older employee?</a:t>
            </a:r>
            <a:endParaRPr lang="en-US" dirty="0"/>
          </a:p>
        </p:txBody>
      </p:sp>
    </p:spTree>
    <p:extLst>
      <p:ext uri="{BB962C8B-B14F-4D97-AF65-F5344CB8AC3E}">
        <p14:creationId xmlns:p14="http://schemas.microsoft.com/office/powerpoint/2010/main" val="2453400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500D-16FE-7047-98AD-3731C24E6129}"/>
              </a:ext>
            </a:extLst>
          </p:cNvPr>
          <p:cNvSpPr>
            <a:spLocks noGrp="1"/>
          </p:cNvSpPr>
          <p:nvPr>
            <p:ph type="title"/>
          </p:nvPr>
        </p:nvSpPr>
        <p:spPr/>
        <p:txBody>
          <a:bodyPr/>
          <a:lstStyle/>
          <a:p>
            <a:r>
              <a:rPr lang="en-US" dirty="0"/>
              <a:t>Methodology</a:t>
            </a:r>
          </a:p>
        </p:txBody>
      </p:sp>
      <p:pic>
        <p:nvPicPr>
          <p:cNvPr id="4" name="Content Placeholder 3">
            <a:extLst>
              <a:ext uri="{FF2B5EF4-FFF2-40B4-BE49-F238E27FC236}">
                <a16:creationId xmlns:a16="http://schemas.microsoft.com/office/drawing/2014/main" id="{6494D74E-B1B4-3F48-A65C-31099CBE2114}"/>
              </a:ext>
            </a:extLst>
          </p:cNvPr>
          <p:cNvPicPr>
            <a:picLocks noGrp="1" noChangeAspect="1"/>
          </p:cNvPicPr>
          <p:nvPr>
            <p:ph idx="1"/>
          </p:nvPr>
        </p:nvPicPr>
        <p:blipFill>
          <a:blip r:embed="rId2"/>
          <a:stretch>
            <a:fillRect/>
          </a:stretch>
        </p:blipFill>
        <p:spPr>
          <a:xfrm>
            <a:off x="2689412" y="1690688"/>
            <a:ext cx="6486338" cy="4226150"/>
          </a:xfrm>
          <a:prstGeom prst="rect">
            <a:avLst/>
          </a:prstGeom>
        </p:spPr>
      </p:pic>
    </p:spTree>
    <p:extLst>
      <p:ext uri="{BB962C8B-B14F-4D97-AF65-F5344CB8AC3E}">
        <p14:creationId xmlns:p14="http://schemas.microsoft.com/office/powerpoint/2010/main" val="79546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ADD4-FB7D-7848-AC44-17EB7A20541D}"/>
              </a:ext>
            </a:extLst>
          </p:cNvPr>
          <p:cNvSpPr>
            <a:spLocks noGrp="1"/>
          </p:cNvSpPr>
          <p:nvPr>
            <p:ph type="title"/>
          </p:nvPr>
        </p:nvSpPr>
        <p:spPr/>
        <p:txBody>
          <a:bodyPr/>
          <a:lstStyle/>
          <a:p>
            <a:r>
              <a:rPr lang="en-US" dirty="0"/>
              <a:t>Question1</a:t>
            </a:r>
          </a:p>
        </p:txBody>
      </p:sp>
      <p:sp>
        <p:nvSpPr>
          <p:cNvPr id="3" name="Content Placeholder 2">
            <a:extLst>
              <a:ext uri="{FF2B5EF4-FFF2-40B4-BE49-F238E27FC236}">
                <a16:creationId xmlns:a16="http://schemas.microsoft.com/office/drawing/2014/main" id="{E8FE5A1E-76F1-0641-B752-B18ED633FBF0}"/>
              </a:ext>
            </a:extLst>
          </p:cNvPr>
          <p:cNvSpPr>
            <a:spLocks noGrp="1"/>
          </p:cNvSpPr>
          <p:nvPr>
            <p:ph idx="1"/>
          </p:nvPr>
        </p:nvSpPr>
        <p:spPr>
          <a:xfrm>
            <a:off x="838200" y="1596980"/>
            <a:ext cx="10515600" cy="4579983"/>
          </a:xfrm>
        </p:spPr>
        <p:txBody>
          <a:bodyPr>
            <a:noAutofit/>
          </a:bodyPr>
          <a:lstStyle/>
          <a:p>
            <a:pPr marL="0" indent="0">
              <a:buNone/>
            </a:pPr>
            <a:r>
              <a:rPr lang="en-GB" sz="1300" dirty="0"/>
              <a:t>Do discounts have a statistically significant effect on the number of products customers order? If so, at what level(s) of discount?</a:t>
            </a:r>
          </a:p>
          <a:p>
            <a:r>
              <a:rPr lang="en-GB" sz="1300" dirty="0"/>
              <a:t>Null Hypothesis (H0): Discount has no statistical significant relationship to number of products customer orders. </a:t>
            </a:r>
            <a:r>
              <a:rPr lang="en-GB" sz="1300" dirty="0" err="1"/>
              <a:t>mu_fp</a:t>
            </a:r>
            <a:r>
              <a:rPr lang="en-GB" sz="1300" dirty="0"/>
              <a:t>=</a:t>
            </a:r>
            <a:r>
              <a:rPr lang="en-GB" sz="1300" dirty="0" err="1"/>
              <a:t>mu_disc</a:t>
            </a:r>
            <a:r>
              <a:rPr lang="en-GB" sz="1300" dirty="0"/>
              <a:t> (</a:t>
            </a:r>
            <a:r>
              <a:rPr lang="en-GB" sz="1300" dirty="0" err="1"/>
              <a:t>mu_fp</a:t>
            </a:r>
            <a:r>
              <a:rPr lang="en-GB" sz="1300" dirty="0"/>
              <a:t> is the mean of full price quantity. </a:t>
            </a:r>
            <a:r>
              <a:rPr lang="en-GB" sz="1300" dirty="0" err="1"/>
              <a:t>mu_disc</a:t>
            </a:r>
            <a:r>
              <a:rPr lang="en-GB" sz="1300" dirty="0"/>
              <a:t> is the mean of discount quantity.) </a:t>
            </a:r>
          </a:p>
          <a:p>
            <a:r>
              <a:rPr lang="en-GB" sz="1300" dirty="0"/>
              <a:t>Alternative(H-alpha): Discount has a statistically significant impact to the number of products customer orders. Alpha is set to 0.05. </a:t>
            </a:r>
            <a:r>
              <a:rPr lang="en-GB" sz="1300" dirty="0" err="1"/>
              <a:t>mu_fp</a:t>
            </a:r>
            <a:r>
              <a:rPr lang="en-GB" sz="1300" dirty="0"/>
              <a:t>!=</a:t>
            </a:r>
            <a:r>
              <a:rPr lang="en-GB" sz="1300" dirty="0" err="1"/>
              <a:t>mu_disc</a:t>
            </a:r>
            <a:endParaRPr lang="en-GB" sz="1300" dirty="0"/>
          </a:p>
          <a:p>
            <a:r>
              <a:rPr lang="en-GB" sz="1300" dirty="0"/>
              <a:t>Result: </a:t>
            </a:r>
          </a:p>
          <a:p>
            <a:pPr marL="0" indent="0">
              <a:buNone/>
            </a:pPr>
            <a:r>
              <a:rPr lang="en-GB" sz="1300" dirty="0"/>
              <a:t>1) p-value=1.1e-10</a:t>
            </a:r>
          </a:p>
          <a:p>
            <a:pPr marL="0" indent="0">
              <a:buNone/>
            </a:pPr>
            <a:r>
              <a:rPr lang="en-GB" sz="1300" dirty="0"/>
              <a:t>p&lt; alpha: reject null hypothesis. there is a statistical </a:t>
            </a:r>
            <a:r>
              <a:rPr lang="en-GB" sz="1300" dirty="0" err="1"/>
              <a:t>signficance</a:t>
            </a:r>
            <a:r>
              <a:rPr lang="en-GB" sz="1300" dirty="0"/>
              <a:t> between discount and quantity purchase</a:t>
            </a:r>
          </a:p>
          <a:p>
            <a:pPr marL="0" indent="0">
              <a:buNone/>
            </a:pPr>
            <a:r>
              <a:rPr lang="en-GB" sz="1300" dirty="0"/>
              <a:t>2) Cohen D test =0.286 </a:t>
            </a:r>
          </a:p>
          <a:p>
            <a:pPr marL="0" indent="0">
              <a:buNone/>
            </a:pPr>
            <a:r>
              <a:rPr lang="en-GB" sz="1300" dirty="0"/>
              <a:t>Cohen d value seems to suggest that there is a small to medium effect difference.</a:t>
            </a:r>
          </a:p>
          <a:p>
            <a:pPr marL="0" indent="0">
              <a:buNone/>
            </a:pPr>
            <a:r>
              <a:rPr lang="en-GB" sz="1300" dirty="0"/>
              <a:t>3) Tukey Test</a:t>
            </a:r>
          </a:p>
          <a:p>
            <a:pPr marL="0" indent="0">
              <a:buNone/>
            </a:pPr>
            <a:r>
              <a:rPr lang="en-GB" sz="1300" dirty="0"/>
              <a:t>From the Tukey test,  only 5%, 15%, 20% and 25% are significant. among those, the mean difference in 15% is the greatest, so it is saying that 15% makes the biggest difference, however it is marginal. </a:t>
            </a:r>
          </a:p>
          <a:p>
            <a:pPr marL="0" indent="0">
              <a:buNone/>
            </a:pPr>
            <a:r>
              <a:rPr lang="en-GB" sz="1300" dirty="0"/>
              <a:t>4) Business implication: </a:t>
            </a:r>
          </a:p>
          <a:p>
            <a:pPr marL="0" indent="0">
              <a:buNone/>
            </a:pPr>
            <a:r>
              <a:rPr lang="en-GB" sz="1300" dirty="0"/>
              <a:t>If the company's KPI is to sell as much quantity as possible, then they should certainly apply discount promotion, and 15% seems to be the most effective. However without knowing the net profit margin after discount (or amount of mark up before discount), it is difficult to make a recommendation to what discount should be applied. The company should further investigate what % discount would have the greatest effect and yet bring in the highest net profit.</a:t>
            </a:r>
            <a:endParaRPr lang="en-US" sz="1300" dirty="0"/>
          </a:p>
        </p:txBody>
      </p:sp>
    </p:spTree>
    <p:extLst>
      <p:ext uri="{BB962C8B-B14F-4D97-AF65-F5344CB8AC3E}">
        <p14:creationId xmlns:p14="http://schemas.microsoft.com/office/powerpoint/2010/main" val="21207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DB4A-97ED-F54F-988C-D169627AD82C}"/>
              </a:ext>
            </a:extLst>
          </p:cNvPr>
          <p:cNvSpPr>
            <a:spLocks noGrp="1"/>
          </p:cNvSpPr>
          <p:nvPr>
            <p:ph type="title"/>
          </p:nvPr>
        </p:nvSpPr>
        <p:spPr/>
        <p:txBody>
          <a:bodyPr/>
          <a:lstStyle/>
          <a:p>
            <a:r>
              <a:rPr lang="en-GB" dirty="0"/>
              <a:t>Question2</a:t>
            </a:r>
            <a:endParaRPr lang="en-US" dirty="0"/>
          </a:p>
        </p:txBody>
      </p:sp>
      <p:sp>
        <p:nvSpPr>
          <p:cNvPr id="3" name="Content Placeholder 2">
            <a:extLst>
              <a:ext uri="{FF2B5EF4-FFF2-40B4-BE49-F238E27FC236}">
                <a16:creationId xmlns:a16="http://schemas.microsoft.com/office/drawing/2014/main" id="{41108A00-ACCF-FC45-AFC5-155252E0D116}"/>
              </a:ext>
            </a:extLst>
          </p:cNvPr>
          <p:cNvSpPr>
            <a:spLocks noGrp="1"/>
          </p:cNvSpPr>
          <p:nvPr>
            <p:ph idx="1"/>
          </p:nvPr>
        </p:nvSpPr>
        <p:spPr>
          <a:xfrm>
            <a:off x="838200" y="1558344"/>
            <a:ext cx="10515600" cy="4618619"/>
          </a:xfrm>
        </p:spPr>
        <p:txBody>
          <a:bodyPr>
            <a:normAutofit/>
          </a:bodyPr>
          <a:lstStyle/>
          <a:p>
            <a:pPr marL="0" indent="0">
              <a:buNone/>
            </a:pPr>
            <a:r>
              <a:rPr lang="en-GB" sz="1400" dirty="0"/>
              <a:t>Is there a significant different in the basket value (</a:t>
            </a:r>
            <a:r>
              <a:rPr lang="en-GB" sz="1400" dirty="0" err="1"/>
              <a:t>ie</a:t>
            </a:r>
            <a:r>
              <a:rPr lang="en-GB" sz="1400" dirty="0"/>
              <a:t> total sales revenue per order) when there is a discount?</a:t>
            </a:r>
          </a:p>
          <a:p>
            <a:r>
              <a:rPr lang="en-GB" sz="1400" dirty="0"/>
              <a:t> H0: total sales per order is not influenced by any discount. </a:t>
            </a:r>
            <a:r>
              <a:rPr lang="en-GB" sz="1400" dirty="0" err="1"/>
              <a:t>ie</a:t>
            </a:r>
            <a:r>
              <a:rPr lang="en-GB" sz="1400" dirty="0"/>
              <a:t>. mu (total sales per order in the absence of any discount) = mu(total sales per order with presence of any discount) </a:t>
            </a:r>
          </a:p>
          <a:p>
            <a:r>
              <a:rPr lang="en-GB" sz="1400" dirty="0"/>
              <a:t>H1: total sales per order is influenced by presence of any discount. </a:t>
            </a:r>
            <a:r>
              <a:rPr lang="en-GB" sz="1400" dirty="0" err="1"/>
              <a:t>ie</a:t>
            </a:r>
            <a:r>
              <a:rPr lang="en-GB" sz="1400" dirty="0"/>
              <a:t>. mu (total sales per order in the absence of any discount) != mu(total sales per order with presence of any discount)</a:t>
            </a:r>
          </a:p>
          <a:p>
            <a:r>
              <a:rPr lang="en-GB" sz="1400" dirty="0"/>
              <a:t>Result: </a:t>
            </a:r>
          </a:p>
          <a:p>
            <a:pPr marL="0" indent="0">
              <a:buNone/>
            </a:pPr>
            <a:r>
              <a:rPr lang="en-GB" sz="1400" dirty="0"/>
              <a:t>1) P-value=0.01</a:t>
            </a:r>
          </a:p>
          <a:p>
            <a:pPr marL="0" indent="0">
              <a:buNone/>
            </a:pPr>
            <a:r>
              <a:rPr lang="en-GB" sz="1400" dirty="0" err="1"/>
              <a:t>pvalue</a:t>
            </a:r>
            <a:r>
              <a:rPr lang="en-GB" sz="1400" dirty="0"/>
              <a:t> suggests that there is a statistical significance in the total purchase value when there is a presence of discount. (</a:t>
            </a:r>
            <a:r>
              <a:rPr lang="en-GB" sz="1400" dirty="0" err="1"/>
              <a:t>ie</a:t>
            </a:r>
            <a:r>
              <a:rPr lang="en-GB" sz="1400" dirty="0"/>
              <a:t> people are buying more per transaction.)</a:t>
            </a:r>
          </a:p>
          <a:p>
            <a:pPr marL="0" indent="0">
              <a:buNone/>
            </a:pPr>
            <a:r>
              <a:rPr lang="en-GB" sz="1400" dirty="0"/>
              <a:t>2) Cohen D=0.18</a:t>
            </a:r>
          </a:p>
          <a:p>
            <a:pPr marL="0" indent="0">
              <a:buNone/>
            </a:pPr>
            <a:r>
              <a:rPr lang="en-GB" sz="1400" dirty="0"/>
              <a:t>Cohen D test number suggests that the difference in the total transaction value is small, despite that there is a statistic significance when there is a presence of discount.</a:t>
            </a:r>
          </a:p>
          <a:p>
            <a:pPr marL="0" indent="0">
              <a:buNone/>
            </a:pPr>
            <a:r>
              <a:rPr lang="en-GB" sz="1400" dirty="0"/>
              <a:t>3) Business Implication: </a:t>
            </a:r>
          </a:p>
          <a:p>
            <a:pPr marL="0" indent="0">
              <a:buNone/>
            </a:pPr>
            <a:r>
              <a:rPr lang="en-GB" sz="1400" dirty="0"/>
              <a:t>The total sales revenue per order does seem to increase when there is presence of discount, but not significant. This suggests that if the company’s KPI is to increase top line revenue, then they should always be running some sort of discount. However, if the KPI is to increase net profitability, further investigation is needed.</a:t>
            </a:r>
          </a:p>
          <a:p>
            <a:pPr marL="0" indent="0">
              <a:buNone/>
            </a:pPr>
            <a:endParaRPr lang="en-GB" sz="1400" dirty="0"/>
          </a:p>
        </p:txBody>
      </p:sp>
    </p:spTree>
    <p:extLst>
      <p:ext uri="{BB962C8B-B14F-4D97-AF65-F5344CB8AC3E}">
        <p14:creationId xmlns:p14="http://schemas.microsoft.com/office/powerpoint/2010/main" val="1282852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AF9A-7599-5C4F-9549-7DF09DAC1AD6}"/>
              </a:ext>
            </a:extLst>
          </p:cNvPr>
          <p:cNvSpPr>
            <a:spLocks noGrp="1"/>
          </p:cNvSpPr>
          <p:nvPr>
            <p:ph type="title"/>
          </p:nvPr>
        </p:nvSpPr>
        <p:spPr/>
        <p:txBody>
          <a:bodyPr/>
          <a:lstStyle/>
          <a:p>
            <a:r>
              <a:rPr lang="en-GB" dirty="0"/>
              <a:t>Question3</a:t>
            </a:r>
            <a:endParaRPr lang="en-US" dirty="0"/>
          </a:p>
        </p:txBody>
      </p:sp>
      <p:sp>
        <p:nvSpPr>
          <p:cNvPr id="3" name="Content Placeholder 2">
            <a:extLst>
              <a:ext uri="{FF2B5EF4-FFF2-40B4-BE49-F238E27FC236}">
                <a16:creationId xmlns:a16="http://schemas.microsoft.com/office/drawing/2014/main" id="{B4B39A84-FC95-B84D-83D3-7C41F8A411DA}"/>
              </a:ext>
            </a:extLst>
          </p:cNvPr>
          <p:cNvSpPr>
            <a:spLocks noGrp="1"/>
          </p:cNvSpPr>
          <p:nvPr>
            <p:ph idx="1"/>
          </p:nvPr>
        </p:nvSpPr>
        <p:spPr>
          <a:xfrm>
            <a:off x="838200" y="1558344"/>
            <a:ext cx="10515600" cy="4618619"/>
          </a:xfrm>
        </p:spPr>
        <p:txBody>
          <a:bodyPr>
            <a:normAutofit/>
          </a:bodyPr>
          <a:lstStyle/>
          <a:p>
            <a:pPr marL="0" indent="0">
              <a:buNone/>
            </a:pPr>
            <a:r>
              <a:rPr lang="en-GB" sz="1300" dirty="0"/>
              <a:t>Is the average sales value per transaction higher in UK than the rest of the world? </a:t>
            </a:r>
          </a:p>
          <a:p>
            <a:r>
              <a:rPr lang="en-GB" sz="1300" dirty="0"/>
              <a:t>H0: mu of UK sales value per transaction = mu of sales value per transaction other countries </a:t>
            </a:r>
          </a:p>
          <a:p>
            <a:r>
              <a:rPr lang="en-GB" sz="1300" dirty="0"/>
              <a:t>H1: mu of UK sales value per transaction != mu of sales value per transaction of other countries</a:t>
            </a:r>
          </a:p>
          <a:p>
            <a:r>
              <a:rPr lang="en-GB" sz="1300" dirty="0"/>
              <a:t>Result:</a:t>
            </a:r>
          </a:p>
          <a:p>
            <a:pPr marL="0" indent="0">
              <a:buNone/>
            </a:pPr>
            <a:r>
              <a:rPr lang="en-GB" sz="1300" dirty="0"/>
              <a:t>1) p-value = 0.0576</a:t>
            </a:r>
          </a:p>
          <a:p>
            <a:pPr marL="0" indent="0">
              <a:buNone/>
            </a:pPr>
            <a:r>
              <a:rPr lang="en-GB" sz="1300" dirty="0" err="1"/>
              <a:t>Pvalue</a:t>
            </a:r>
            <a:r>
              <a:rPr lang="en-GB" sz="1300" dirty="0"/>
              <a:t> is greater than alpha 0.05. Hence we accept the null hypothesis that there is no statistical significant evidence that UK average sales value per order is different from the rest of the world. </a:t>
            </a:r>
          </a:p>
          <a:p>
            <a:pPr marL="0" indent="0">
              <a:buNone/>
            </a:pPr>
            <a:r>
              <a:rPr lang="en-GB" sz="1300" dirty="0"/>
              <a:t>2) Business Implication: </a:t>
            </a:r>
          </a:p>
          <a:p>
            <a:pPr marL="0" indent="0">
              <a:buNone/>
            </a:pPr>
            <a:r>
              <a:rPr lang="en-GB" sz="1300" dirty="0"/>
              <a:t>From a business prospective, the company probably shouldn't spend above normal budget in UK marketing, as the purchasing power from UK seems to be average or inline with the rest of the world.</a:t>
            </a:r>
            <a:endParaRPr lang="en-US" sz="1300" dirty="0"/>
          </a:p>
        </p:txBody>
      </p:sp>
    </p:spTree>
    <p:extLst>
      <p:ext uri="{BB962C8B-B14F-4D97-AF65-F5344CB8AC3E}">
        <p14:creationId xmlns:p14="http://schemas.microsoft.com/office/powerpoint/2010/main" val="189193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AF9A-7599-5C4F-9549-7DF09DAC1AD6}"/>
              </a:ext>
            </a:extLst>
          </p:cNvPr>
          <p:cNvSpPr>
            <a:spLocks noGrp="1"/>
          </p:cNvSpPr>
          <p:nvPr>
            <p:ph type="title"/>
          </p:nvPr>
        </p:nvSpPr>
        <p:spPr/>
        <p:txBody>
          <a:bodyPr/>
          <a:lstStyle/>
          <a:p>
            <a:r>
              <a:rPr lang="en-GB" dirty="0"/>
              <a:t>Question4</a:t>
            </a:r>
            <a:endParaRPr lang="en-US" dirty="0"/>
          </a:p>
        </p:txBody>
      </p:sp>
      <p:sp>
        <p:nvSpPr>
          <p:cNvPr id="3" name="Content Placeholder 2">
            <a:extLst>
              <a:ext uri="{FF2B5EF4-FFF2-40B4-BE49-F238E27FC236}">
                <a16:creationId xmlns:a16="http://schemas.microsoft.com/office/drawing/2014/main" id="{B4B39A84-FC95-B84D-83D3-7C41F8A411DA}"/>
              </a:ext>
            </a:extLst>
          </p:cNvPr>
          <p:cNvSpPr>
            <a:spLocks noGrp="1"/>
          </p:cNvSpPr>
          <p:nvPr>
            <p:ph idx="1"/>
          </p:nvPr>
        </p:nvSpPr>
        <p:spPr>
          <a:xfrm>
            <a:off x="838200" y="1558344"/>
            <a:ext cx="10515600" cy="4618619"/>
          </a:xfrm>
        </p:spPr>
        <p:txBody>
          <a:bodyPr>
            <a:normAutofit/>
          </a:bodyPr>
          <a:lstStyle/>
          <a:p>
            <a:pPr marL="0" indent="0">
              <a:buNone/>
            </a:pPr>
            <a:r>
              <a:rPr lang="en-GB" sz="1300" dirty="0"/>
              <a:t>Is there a difference in sales value per order when it is executed by a younger employee vs an older employee? </a:t>
            </a:r>
          </a:p>
          <a:p>
            <a:r>
              <a:rPr lang="en-GB" sz="1300" dirty="0"/>
              <a:t>H0: mu of sales value per order executed by a younger employee (under 30) = mu of sales value per order executed by an older employee (above 30)</a:t>
            </a:r>
          </a:p>
          <a:p>
            <a:r>
              <a:rPr lang="en-GB" sz="1300" dirty="0"/>
              <a:t>H1: mu of sales value per order executed by a younger employee != mu of sales value per order executed by an older employee </a:t>
            </a:r>
          </a:p>
          <a:p>
            <a:r>
              <a:rPr lang="en-GB" sz="1300" dirty="0"/>
              <a:t>Result:</a:t>
            </a:r>
          </a:p>
          <a:p>
            <a:pPr marL="0" indent="0">
              <a:buNone/>
            </a:pPr>
            <a:r>
              <a:rPr lang="en-GB" sz="1300" dirty="0"/>
              <a:t>1) p-value = 0.97</a:t>
            </a:r>
          </a:p>
          <a:p>
            <a:pPr marL="0" indent="0">
              <a:buNone/>
            </a:pPr>
            <a:r>
              <a:rPr lang="en-GB" sz="1300" dirty="0" err="1"/>
              <a:t>Pvalue</a:t>
            </a:r>
            <a:r>
              <a:rPr lang="en-GB" sz="1300" dirty="0"/>
              <a:t> is greater than alpha 0.05, hence we accept our null hypothesis there is no difference in sales value per order when it is executed by a younger employee vs an older employee.. </a:t>
            </a:r>
          </a:p>
          <a:p>
            <a:pPr marL="0" indent="0">
              <a:buNone/>
            </a:pPr>
            <a:r>
              <a:rPr lang="en-GB" sz="1300" dirty="0"/>
              <a:t>2) Business Implication: </a:t>
            </a:r>
          </a:p>
          <a:p>
            <a:pPr marL="0" indent="0">
              <a:buNone/>
            </a:pPr>
            <a:r>
              <a:rPr lang="en-GB" sz="1300" dirty="0"/>
              <a:t>From business' prospective, if it is cheaper to hire younger employee, then they should do so.</a:t>
            </a:r>
            <a:endParaRPr lang="en-US" sz="1300" dirty="0"/>
          </a:p>
        </p:txBody>
      </p:sp>
    </p:spTree>
    <p:extLst>
      <p:ext uri="{BB962C8B-B14F-4D97-AF65-F5344CB8AC3E}">
        <p14:creationId xmlns:p14="http://schemas.microsoft.com/office/powerpoint/2010/main" val="4200563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4889</TotalTime>
  <Words>665</Words>
  <Application>Microsoft Macintosh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Project 2</vt:lpstr>
      <vt:lpstr>Problem</vt:lpstr>
      <vt:lpstr>Methodology</vt:lpstr>
      <vt:lpstr>Question1</vt:lpstr>
      <vt:lpstr>Question2</vt:lpstr>
      <vt:lpstr>Question3</vt:lpstr>
      <vt:lpstr>Question4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Alex Lu</dc:creator>
  <cp:lastModifiedBy>Alex Lu</cp:lastModifiedBy>
  <cp:revision>7</cp:revision>
  <dcterms:created xsi:type="dcterms:W3CDTF">2019-04-10T11:43:23Z</dcterms:created>
  <dcterms:modified xsi:type="dcterms:W3CDTF">2019-04-13T21:13:20Z</dcterms:modified>
</cp:coreProperties>
</file>