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3" r:id="rId6"/>
    <p:sldId id="260" r:id="rId7"/>
    <p:sldId id="264" r:id="rId8"/>
    <p:sldId id="261" r:id="rId9"/>
    <p:sldId id="265"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55"/>
  </p:normalViewPr>
  <p:slideViewPr>
    <p:cSldViewPr snapToGrid="0" snapToObjects="1">
      <p:cViewPr>
        <p:scale>
          <a:sx n="100" d="100"/>
          <a:sy n="100" d="100"/>
        </p:scale>
        <p:origin x="31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B66C6D-0F14-4901-9D44-78BDA1E15F8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A8CDFBA-8644-4AAA-9D88-0778947A5637}">
      <dgm:prSet/>
      <dgm:spPr/>
      <dgm:t>
        <a:bodyPr/>
        <a:lstStyle/>
        <a:p>
          <a:r>
            <a:rPr lang="en-US"/>
            <a:t>Question 1: </a:t>
          </a:r>
          <a:r>
            <a:rPr lang="en-GB"/>
            <a:t>Do discounts have a statistically significant effect on the number of products customers order? If so, at what level(s) of discount?</a:t>
          </a:r>
          <a:endParaRPr lang="en-US"/>
        </a:p>
      </dgm:t>
    </dgm:pt>
    <dgm:pt modelId="{62D87AA4-BE04-42FA-A27E-5E8C7BFB0219}" type="parTrans" cxnId="{D6A31F82-1712-4158-9376-7B1C5CA86162}">
      <dgm:prSet/>
      <dgm:spPr/>
      <dgm:t>
        <a:bodyPr/>
        <a:lstStyle/>
        <a:p>
          <a:endParaRPr lang="en-US"/>
        </a:p>
      </dgm:t>
    </dgm:pt>
    <dgm:pt modelId="{D2B8A8F6-CC9F-441F-8D06-A7B9B0E97A8B}" type="sibTrans" cxnId="{D6A31F82-1712-4158-9376-7B1C5CA86162}">
      <dgm:prSet/>
      <dgm:spPr/>
      <dgm:t>
        <a:bodyPr/>
        <a:lstStyle/>
        <a:p>
          <a:endParaRPr lang="en-US"/>
        </a:p>
      </dgm:t>
    </dgm:pt>
    <dgm:pt modelId="{0FCE37BD-7F66-4FEB-AF53-21ED58907C22}">
      <dgm:prSet/>
      <dgm:spPr/>
      <dgm:t>
        <a:bodyPr/>
        <a:lstStyle/>
        <a:p>
          <a:r>
            <a:rPr lang="en-GB"/>
            <a:t>Question 2: Is there a significant different in the basket value (ie total sales revenue per order) when there is a discount?</a:t>
          </a:r>
          <a:endParaRPr lang="en-US"/>
        </a:p>
      </dgm:t>
    </dgm:pt>
    <dgm:pt modelId="{F375B832-2597-495C-BC36-6870BB96A07E}" type="parTrans" cxnId="{3B3B9DDB-48C0-4B5F-9075-88F37127C276}">
      <dgm:prSet/>
      <dgm:spPr/>
      <dgm:t>
        <a:bodyPr/>
        <a:lstStyle/>
        <a:p>
          <a:endParaRPr lang="en-US"/>
        </a:p>
      </dgm:t>
    </dgm:pt>
    <dgm:pt modelId="{593E970C-C315-4597-A357-390744A6FFC7}" type="sibTrans" cxnId="{3B3B9DDB-48C0-4B5F-9075-88F37127C276}">
      <dgm:prSet/>
      <dgm:spPr/>
      <dgm:t>
        <a:bodyPr/>
        <a:lstStyle/>
        <a:p>
          <a:endParaRPr lang="en-US"/>
        </a:p>
      </dgm:t>
    </dgm:pt>
    <dgm:pt modelId="{6A9B54AC-F1B2-460D-ABC8-926D10030284}">
      <dgm:prSet/>
      <dgm:spPr/>
      <dgm:t>
        <a:bodyPr/>
        <a:lstStyle/>
        <a:p>
          <a:r>
            <a:rPr lang="en-GB"/>
            <a:t>Question3: Is the average sales value per transaction higher in UK than the rest of the world?</a:t>
          </a:r>
          <a:endParaRPr lang="en-US"/>
        </a:p>
      </dgm:t>
    </dgm:pt>
    <dgm:pt modelId="{BBD10F7D-D129-4E75-844F-87C0B7162BFE}" type="parTrans" cxnId="{8F7F01B5-53F6-4EEC-B948-6BD51F7D59BA}">
      <dgm:prSet/>
      <dgm:spPr/>
      <dgm:t>
        <a:bodyPr/>
        <a:lstStyle/>
        <a:p>
          <a:endParaRPr lang="en-US"/>
        </a:p>
      </dgm:t>
    </dgm:pt>
    <dgm:pt modelId="{35E345D6-5652-460A-A293-CA863E82844D}" type="sibTrans" cxnId="{8F7F01B5-53F6-4EEC-B948-6BD51F7D59BA}">
      <dgm:prSet/>
      <dgm:spPr/>
      <dgm:t>
        <a:bodyPr/>
        <a:lstStyle/>
        <a:p>
          <a:endParaRPr lang="en-US"/>
        </a:p>
      </dgm:t>
    </dgm:pt>
    <dgm:pt modelId="{AC5425BF-A146-4B20-83C9-86C51AEB94C9}">
      <dgm:prSet/>
      <dgm:spPr/>
      <dgm:t>
        <a:bodyPr/>
        <a:lstStyle/>
        <a:p>
          <a:r>
            <a:rPr lang="en-GB"/>
            <a:t>Question 4: Is there a difference in sales value per order when it is executed by a younger employee vs an older employee?</a:t>
          </a:r>
          <a:endParaRPr lang="en-US"/>
        </a:p>
      </dgm:t>
    </dgm:pt>
    <dgm:pt modelId="{CFF59362-3A30-4933-88A7-25FE99F19A61}" type="parTrans" cxnId="{8781B6C8-4C4F-485F-BAE1-16DD0B8DDF2D}">
      <dgm:prSet/>
      <dgm:spPr/>
      <dgm:t>
        <a:bodyPr/>
        <a:lstStyle/>
        <a:p>
          <a:endParaRPr lang="en-US"/>
        </a:p>
      </dgm:t>
    </dgm:pt>
    <dgm:pt modelId="{F0769F73-B182-46D6-A5B0-133E78507C9C}" type="sibTrans" cxnId="{8781B6C8-4C4F-485F-BAE1-16DD0B8DDF2D}">
      <dgm:prSet/>
      <dgm:spPr/>
      <dgm:t>
        <a:bodyPr/>
        <a:lstStyle/>
        <a:p>
          <a:endParaRPr lang="en-US"/>
        </a:p>
      </dgm:t>
    </dgm:pt>
    <dgm:pt modelId="{08768344-E5E8-694B-82EA-037818ACAC07}" type="pres">
      <dgm:prSet presAssocID="{6BB66C6D-0F14-4901-9D44-78BDA1E15F87}" presName="vert0" presStyleCnt="0">
        <dgm:presLayoutVars>
          <dgm:dir/>
          <dgm:animOne val="branch"/>
          <dgm:animLvl val="lvl"/>
        </dgm:presLayoutVars>
      </dgm:prSet>
      <dgm:spPr/>
    </dgm:pt>
    <dgm:pt modelId="{74F94608-A201-A14D-80FB-07C41578A99E}" type="pres">
      <dgm:prSet presAssocID="{0A8CDFBA-8644-4AAA-9D88-0778947A5637}" presName="thickLine" presStyleLbl="alignNode1" presStyleIdx="0" presStyleCnt="4"/>
      <dgm:spPr/>
    </dgm:pt>
    <dgm:pt modelId="{C36A5FDA-8870-2F44-82D1-EFE4CE4CF565}" type="pres">
      <dgm:prSet presAssocID="{0A8CDFBA-8644-4AAA-9D88-0778947A5637}" presName="horz1" presStyleCnt="0"/>
      <dgm:spPr/>
    </dgm:pt>
    <dgm:pt modelId="{B7DEA974-A7A6-3D4F-82DE-D6B72CBC7F6D}" type="pres">
      <dgm:prSet presAssocID="{0A8CDFBA-8644-4AAA-9D88-0778947A5637}" presName="tx1" presStyleLbl="revTx" presStyleIdx="0" presStyleCnt="4"/>
      <dgm:spPr/>
    </dgm:pt>
    <dgm:pt modelId="{50A74E60-0145-E34D-91AB-94BEE27953E1}" type="pres">
      <dgm:prSet presAssocID="{0A8CDFBA-8644-4AAA-9D88-0778947A5637}" presName="vert1" presStyleCnt="0"/>
      <dgm:spPr/>
    </dgm:pt>
    <dgm:pt modelId="{066DCAA2-C755-8F43-BB4F-A6795BE22B51}" type="pres">
      <dgm:prSet presAssocID="{0FCE37BD-7F66-4FEB-AF53-21ED58907C22}" presName="thickLine" presStyleLbl="alignNode1" presStyleIdx="1" presStyleCnt="4"/>
      <dgm:spPr/>
    </dgm:pt>
    <dgm:pt modelId="{B26069CB-6742-9E4E-8E7C-B96B106F42A5}" type="pres">
      <dgm:prSet presAssocID="{0FCE37BD-7F66-4FEB-AF53-21ED58907C22}" presName="horz1" presStyleCnt="0"/>
      <dgm:spPr/>
    </dgm:pt>
    <dgm:pt modelId="{FFC5F503-31FF-2A4E-BB69-9002FCE9B4B9}" type="pres">
      <dgm:prSet presAssocID="{0FCE37BD-7F66-4FEB-AF53-21ED58907C22}" presName="tx1" presStyleLbl="revTx" presStyleIdx="1" presStyleCnt="4"/>
      <dgm:spPr/>
    </dgm:pt>
    <dgm:pt modelId="{22C6BE90-CC35-FC44-8187-D76DBED8C834}" type="pres">
      <dgm:prSet presAssocID="{0FCE37BD-7F66-4FEB-AF53-21ED58907C22}" presName="vert1" presStyleCnt="0"/>
      <dgm:spPr/>
    </dgm:pt>
    <dgm:pt modelId="{4AE2901F-859D-3D45-9AC0-583F2411D1C1}" type="pres">
      <dgm:prSet presAssocID="{6A9B54AC-F1B2-460D-ABC8-926D10030284}" presName="thickLine" presStyleLbl="alignNode1" presStyleIdx="2" presStyleCnt="4"/>
      <dgm:spPr/>
    </dgm:pt>
    <dgm:pt modelId="{D04BC959-BF66-2241-A9B5-BD379757DA8D}" type="pres">
      <dgm:prSet presAssocID="{6A9B54AC-F1B2-460D-ABC8-926D10030284}" presName="horz1" presStyleCnt="0"/>
      <dgm:spPr/>
    </dgm:pt>
    <dgm:pt modelId="{5F9B1B28-EC3E-E84D-81ED-FC8E8C3BB328}" type="pres">
      <dgm:prSet presAssocID="{6A9B54AC-F1B2-460D-ABC8-926D10030284}" presName="tx1" presStyleLbl="revTx" presStyleIdx="2" presStyleCnt="4"/>
      <dgm:spPr/>
    </dgm:pt>
    <dgm:pt modelId="{C0F1FE7C-8618-8242-A51A-AB45B988ECD1}" type="pres">
      <dgm:prSet presAssocID="{6A9B54AC-F1B2-460D-ABC8-926D10030284}" presName="vert1" presStyleCnt="0"/>
      <dgm:spPr/>
    </dgm:pt>
    <dgm:pt modelId="{E8D2F26C-A355-724B-9423-36912977011F}" type="pres">
      <dgm:prSet presAssocID="{AC5425BF-A146-4B20-83C9-86C51AEB94C9}" presName="thickLine" presStyleLbl="alignNode1" presStyleIdx="3" presStyleCnt="4"/>
      <dgm:spPr/>
    </dgm:pt>
    <dgm:pt modelId="{FBE941D6-6065-9241-9B72-6FFD7CD96DBF}" type="pres">
      <dgm:prSet presAssocID="{AC5425BF-A146-4B20-83C9-86C51AEB94C9}" presName="horz1" presStyleCnt="0"/>
      <dgm:spPr/>
    </dgm:pt>
    <dgm:pt modelId="{EEA82F88-9184-494A-8FA4-05042EFBDB79}" type="pres">
      <dgm:prSet presAssocID="{AC5425BF-A146-4B20-83C9-86C51AEB94C9}" presName="tx1" presStyleLbl="revTx" presStyleIdx="3" presStyleCnt="4"/>
      <dgm:spPr/>
    </dgm:pt>
    <dgm:pt modelId="{CD1620D3-F518-7743-A1F7-DE4369EB7DC4}" type="pres">
      <dgm:prSet presAssocID="{AC5425BF-A146-4B20-83C9-86C51AEB94C9}" presName="vert1" presStyleCnt="0"/>
      <dgm:spPr/>
    </dgm:pt>
  </dgm:ptLst>
  <dgm:cxnLst>
    <dgm:cxn modelId="{309CFD7C-FEF2-6D4B-B187-CA76DC37E93E}" type="presOf" srcId="{0A8CDFBA-8644-4AAA-9D88-0778947A5637}" destId="{B7DEA974-A7A6-3D4F-82DE-D6B72CBC7F6D}" srcOrd="0" destOrd="0" presId="urn:microsoft.com/office/officeart/2008/layout/LinedList"/>
    <dgm:cxn modelId="{D6A31F82-1712-4158-9376-7B1C5CA86162}" srcId="{6BB66C6D-0F14-4901-9D44-78BDA1E15F87}" destId="{0A8CDFBA-8644-4AAA-9D88-0778947A5637}" srcOrd="0" destOrd="0" parTransId="{62D87AA4-BE04-42FA-A27E-5E8C7BFB0219}" sibTransId="{D2B8A8F6-CC9F-441F-8D06-A7B9B0E97A8B}"/>
    <dgm:cxn modelId="{5F900A8C-7F07-534A-A354-7BA1C254556D}" type="presOf" srcId="{0FCE37BD-7F66-4FEB-AF53-21ED58907C22}" destId="{FFC5F503-31FF-2A4E-BB69-9002FCE9B4B9}" srcOrd="0" destOrd="0" presId="urn:microsoft.com/office/officeart/2008/layout/LinedList"/>
    <dgm:cxn modelId="{24B010A5-110C-EC49-8A2C-B413DD75B64E}" type="presOf" srcId="{6A9B54AC-F1B2-460D-ABC8-926D10030284}" destId="{5F9B1B28-EC3E-E84D-81ED-FC8E8C3BB328}" srcOrd="0" destOrd="0" presId="urn:microsoft.com/office/officeart/2008/layout/LinedList"/>
    <dgm:cxn modelId="{64E923A7-4016-FF4F-A5BD-5280120A8173}" type="presOf" srcId="{AC5425BF-A146-4B20-83C9-86C51AEB94C9}" destId="{EEA82F88-9184-494A-8FA4-05042EFBDB79}" srcOrd="0" destOrd="0" presId="urn:microsoft.com/office/officeart/2008/layout/LinedList"/>
    <dgm:cxn modelId="{8F7F01B5-53F6-4EEC-B948-6BD51F7D59BA}" srcId="{6BB66C6D-0F14-4901-9D44-78BDA1E15F87}" destId="{6A9B54AC-F1B2-460D-ABC8-926D10030284}" srcOrd="2" destOrd="0" parTransId="{BBD10F7D-D129-4E75-844F-87C0B7162BFE}" sibTransId="{35E345D6-5652-460A-A293-CA863E82844D}"/>
    <dgm:cxn modelId="{6A5691BF-7AA1-334A-951B-F0AC6302117A}" type="presOf" srcId="{6BB66C6D-0F14-4901-9D44-78BDA1E15F87}" destId="{08768344-E5E8-694B-82EA-037818ACAC07}" srcOrd="0" destOrd="0" presId="urn:microsoft.com/office/officeart/2008/layout/LinedList"/>
    <dgm:cxn modelId="{8781B6C8-4C4F-485F-BAE1-16DD0B8DDF2D}" srcId="{6BB66C6D-0F14-4901-9D44-78BDA1E15F87}" destId="{AC5425BF-A146-4B20-83C9-86C51AEB94C9}" srcOrd="3" destOrd="0" parTransId="{CFF59362-3A30-4933-88A7-25FE99F19A61}" sibTransId="{F0769F73-B182-46D6-A5B0-133E78507C9C}"/>
    <dgm:cxn modelId="{3B3B9DDB-48C0-4B5F-9075-88F37127C276}" srcId="{6BB66C6D-0F14-4901-9D44-78BDA1E15F87}" destId="{0FCE37BD-7F66-4FEB-AF53-21ED58907C22}" srcOrd="1" destOrd="0" parTransId="{F375B832-2597-495C-BC36-6870BB96A07E}" sibTransId="{593E970C-C315-4597-A357-390744A6FFC7}"/>
    <dgm:cxn modelId="{61CA211A-632A-894A-AB89-028FEC564065}" type="presParOf" srcId="{08768344-E5E8-694B-82EA-037818ACAC07}" destId="{74F94608-A201-A14D-80FB-07C41578A99E}" srcOrd="0" destOrd="0" presId="urn:microsoft.com/office/officeart/2008/layout/LinedList"/>
    <dgm:cxn modelId="{9931792A-F027-7046-87E5-937F77A29720}" type="presParOf" srcId="{08768344-E5E8-694B-82EA-037818ACAC07}" destId="{C36A5FDA-8870-2F44-82D1-EFE4CE4CF565}" srcOrd="1" destOrd="0" presId="urn:microsoft.com/office/officeart/2008/layout/LinedList"/>
    <dgm:cxn modelId="{947FD391-906B-E74F-8D02-683D0A7566CB}" type="presParOf" srcId="{C36A5FDA-8870-2F44-82D1-EFE4CE4CF565}" destId="{B7DEA974-A7A6-3D4F-82DE-D6B72CBC7F6D}" srcOrd="0" destOrd="0" presId="urn:microsoft.com/office/officeart/2008/layout/LinedList"/>
    <dgm:cxn modelId="{82228550-3076-6D4E-88E3-245516182E17}" type="presParOf" srcId="{C36A5FDA-8870-2F44-82D1-EFE4CE4CF565}" destId="{50A74E60-0145-E34D-91AB-94BEE27953E1}" srcOrd="1" destOrd="0" presId="urn:microsoft.com/office/officeart/2008/layout/LinedList"/>
    <dgm:cxn modelId="{5B756C3F-51D5-1E46-B19C-B48459018528}" type="presParOf" srcId="{08768344-E5E8-694B-82EA-037818ACAC07}" destId="{066DCAA2-C755-8F43-BB4F-A6795BE22B51}" srcOrd="2" destOrd="0" presId="urn:microsoft.com/office/officeart/2008/layout/LinedList"/>
    <dgm:cxn modelId="{5CCADB38-17CE-C345-B26F-6BAB444B5F30}" type="presParOf" srcId="{08768344-E5E8-694B-82EA-037818ACAC07}" destId="{B26069CB-6742-9E4E-8E7C-B96B106F42A5}" srcOrd="3" destOrd="0" presId="urn:microsoft.com/office/officeart/2008/layout/LinedList"/>
    <dgm:cxn modelId="{26F85C4F-B466-AD40-8ABA-B33104C3C591}" type="presParOf" srcId="{B26069CB-6742-9E4E-8E7C-B96B106F42A5}" destId="{FFC5F503-31FF-2A4E-BB69-9002FCE9B4B9}" srcOrd="0" destOrd="0" presId="urn:microsoft.com/office/officeart/2008/layout/LinedList"/>
    <dgm:cxn modelId="{D5065105-0276-0C41-8B1F-57B48AC10DF2}" type="presParOf" srcId="{B26069CB-6742-9E4E-8E7C-B96B106F42A5}" destId="{22C6BE90-CC35-FC44-8187-D76DBED8C834}" srcOrd="1" destOrd="0" presId="urn:microsoft.com/office/officeart/2008/layout/LinedList"/>
    <dgm:cxn modelId="{915BDE85-1258-454C-AA1D-5C7CDA3FD224}" type="presParOf" srcId="{08768344-E5E8-694B-82EA-037818ACAC07}" destId="{4AE2901F-859D-3D45-9AC0-583F2411D1C1}" srcOrd="4" destOrd="0" presId="urn:microsoft.com/office/officeart/2008/layout/LinedList"/>
    <dgm:cxn modelId="{0080B870-8425-1540-97AB-094CC75B84ED}" type="presParOf" srcId="{08768344-E5E8-694B-82EA-037818ACAC07}" destId="{D04BC959-BF66-2241-A9B5-BD379757DA8D}" srcOrd="5" destOrd="0" presId="urn:microsoft.com/office/officeart/2008/layout/LinedList"/>
    <dgm:cxn modelId="{33B05727-EC61-644B-9A5B-B8B2B31F7C13}" type="presParOf" srcId="{D04BC959-BF66-2241-A9B5-BD379757DA8D}" destId="{5F9B1B28-EC3E-E84D-81ED-FC8E8C3BB328}" srcOrd="0" destOrd="0" presId="urn:microsoft.com/office/officeart/2008/layout/LinedList"/>
    <dgm:cxn modelId="{06A2D2A3-F8D3-DD42-956B-744AA8FAEF41}" type="presParOf" srcId="{D04BC959-BF66-2241-A9B5-BD379757DA8D}" destId="{C0F1FE7C-8618-8242-A51A-AB45B988ECD1}" srcOrd="1" destOrd="0" presId="urn:microsoft.com/office/officeart/2008/layout/LinedList"/>
    <dgm:cxn modelId="{A966511F-CD3E-7A44-8200-BB60C7D74C50}" type="presParOf" srcId="{08768344-E5E8-694B-82EA-037818ACAC07}" destId="{E8D2F26C-A355-724B-9423-36912977011F}" srcOrd="6" destOrd="0" presId="urn:microsoft.com/office/officeart/2008/layout/LinedList"/>
    <dgm:cxn modelId="{BBE8EFEE-1462-FF47-94F6-539D4CB63DED}" type="presParOf" srcId="{08768344-E5E8-694B-82EA-037818ACAC07}" destId="{FBE941D6-6065-9241-9B72-6FFD7CD96DBF}" srcOrd="7" destOrd="0" presId="urn:microsoft.com/office/officeart/2008/layout/LinedList"/>
    <dgm:cxn modelId="{8BA146DA-B4FC-6C44-A147-6617791862EE}" type="presParOf" srcId="{FBE941D6-6065-9241-9B72-6FFD7CD96DBF}" destId="{EEA82F88-9184-494A-8FA4-05042EFBDB79}" srcOrd="0" destOrd="0" presId="urn:microsoft.com/office/officeart/2008/layout/LinedList"/>
    <dgm:cxn modelId="{27604FA1-B9F4-3348-BA64-1C12171C67A3}" type="presParOf" srcId="{FBE941D6-6065-9241-9B72-6FFD7CD96DBF}" destId="{CD1620D3-F518-7743-A1F7-DE4369EB7D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94608-A201-A14D-80FB-07C41578A99E}">
      <dsp:nvSpPr>
        <dsp:cNvPr id="0" name=""/>
        <dsp:cNvSpPr/>
      </dsp:nvSpPr>
      <dsp:spPr>
        <a:xfrm>
          <a:off x="0" y="0"/>
          <a:ext cx="60896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EA974-A7A6-3D4F-82DE-D6B72CBC7F6D}">
      <dsp:nvSpPr>
        <dsp:cNvPr id="0" name=""/>
        <dsp:cNvSpPr/>
      </dsp:nvSpPr>
      <dsp:spPr>
        <a:xfrm>
          <a:off x="0" y="0"/>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Question 1: </a:t>
          </a:r>
          <a:r>
            <a:rPr lang="en-GB" sz="2200" kern="1200"/>
            <a:t>Do discounts have a statistically significant effect on the number of products customers order? If so, at what level(s) of discount?</a:t>
          </a:r>
          <a:endParaRPr lang="en-US" sz="2200" kern="1200"/>
        </a:p>
      </dsp:txBody>
      <dsp:txXfrm>
        <a:off x="0" y="0"/>
        <a:ext cx="6089650" cy="1393031"/>
      </dsp:txXfrm>
    </dsp:sp>
    <dsp:sp modelId="{066DCAA2-C755-8F43-BB4F-A6795BE22B51}">
      <dsp:nvSpPr>
        <dsp:cNvPr id="0" name=""/>
        <dsp:cNvSpPr/>
      </dsp:nvSpPr>
      <dsp:spPr>
        <a:xfrm>
          <a:off x="0" y="1393031"/>
          <a:ext cx="608965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5F503-31FF-2A4E-BB69-9002FCE9B4B9}">
      <dsp:nvSpPr>
        <dsp:cNvPr id="0" name=""/>
        <dsp:cNvSpPr/>
      </dsp:nvSpPr>
      <dsp:spPr>
        <a:xfrm>
          <a:off x="0" y="1393031"/>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Question 2: Is there a significant different in the basket value (ie total sales revenue per order) when there is a discount?</a:t>
          </a:r>
          <a:endParaRPr lang="en-US" sz="2200" kern="1200"/>
        </a:p>
      </dsp:txBody>
      <dsp:txXfrm>
        <a:off x="0" y="1393031"/>
        <a:ext cx="6089650" cy="1393031"/>
      </dsp:txXfrm>
    </dsp:sp>
    <dsp:sp modelId="{4AE2901F-859D-3D45-9AC0-583F2411D1C1}">
      <dsp:nvSpPr>
        <dsp:cNvPr id="0" name=""/>
        <dsp:cNvSpPr/>
      </dsp:nvSpPr>
      <dsp:spPr>
        <a:xfrm>
          <a:off x="0" y="2786062"/>
          <a:ext cx="608965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B1B28-EC3E-E84D-81ED-FC8E8C3BB328}">
      <dsp:nvSpPr>
        <dsp:cNvPr id="0" name=""/>
        <dsp:cNvSpPr/>
      </dsp:nvSpPr>
      <dsp:spPr>
        <a:xfrm>
          <a:off x="0" y="2786062"/>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Question3: Is the average sales value per transaction higher in UK than the rest of the world?</a:t>
          </a:r>
          <a:endParaRPr lang="en-US" sz="2200" kern="1200"/>
        </a:p>
      </dsp:txBody>
      <dsp:txXfrm>
        <a:off x="0" y="2786062"/>
        <a:ext cx="6089650" cy="1393031"/>
      </dsp:txXfrm>
    </dsp:sp>
    <dsp:sp modelId="{E8D2F26C-A355-724B-9423-36912977011F}">
      <dsp:nvSpPr>
        <dsp:cNvPr id="0" name=""/>
        <dsp:cNvSpPr/>
      </dsp:nvSpPr>
      <dsp:spPr>
        <a:xfrm>
          <a:off x="0" y="4179093"/>
          <a:ext cx="608965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A82F88-9184-494A-8FA4-05042EFBDB79}">
      <dsp:nvSpPr>
        <dsp:cNvPr id="0" name=""/>
        <dsp:cNvSpPr/>
      </dsp:nvSpPr>
      <dsp:spPr>
        <a:xfrm>
          <a:off x="0" y="4179093"/>
          <a:ext cx="6089650"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Question 4: Is there a difference in sales value per order when it is executed by a younger employee vs an older employee?</a:t>
          </a:r>
          <a:endParaRPr lang="en-US" sz="2200" kern="1200"/>
        </a:p>
      </dsp:txBody>
      <dsp:txXfrm>
        <a:off x="0" y="4179093"/>
        <a:ext cx="6089650" cy="139303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91888-08F4-134F-B055-C3907F2B0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72066E-6FA3-EC46-B0A0-22DEBECCD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1225CF-77A4-A546-92F7-97D051D66064}"/>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B86196F2-A9DE-0D4E-84A2-7F4B67DBB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14346-A95F-EB43-BA1D-A54F745C5D7D}"/>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36316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EA69-C125-CB4B-9945-6F362FF893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3381C-8977-EF45-975F-92C81D688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294C8-6FAC-0846-A03C-AF5D161B4867}"/>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60D66F79-3B15-B84B-8C52-DED70D0F1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7D7C7-8B4B-D144-BD08-903A1AEB7C9E}"/>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130599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A95C4-4163-554A-8D44-5674F9A7E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E7D55-04AD-8345-B271-87BE4614B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AE053-B0CF-7F4B-98C8-12D5ADE8EE51}"/>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40C56918-D08A-1F40-BDC3-F9CCA17A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53D2-9937-4E4E-8A14-C96C81D4EE0B}"/>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717420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F867-96ED-1C4D-9A31-66771F952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0E0AB-A293-A04B-B9B7-47F51AA6A3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E72F2-C83F-484B-B846-CA88EA133F10}"/>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3E6BE5FC-4294-E94A-B8C8-B752A2EF1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98A22-D498-4C45-AE28-4B2FD026E340}"/>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81893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3D92F-3BD2-FA42-8A8A-E2943C08AD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6CDCE-3A84-5844-9BC8-9366F8CAA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471CF-8796-D64C-8107-077C49DBE7BC}"/>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DCD68A84-44F2-2443-8A86-B5C278725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97901-511A-AF43-A979-12623AF2812F}"/>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02437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A702-27D2-AD43-B541-04AAF8CB4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97CCC-8AA2-3143-B5F2-209B52D227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539453-AFC7-9248-8386-0094F989B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BB406D-5949-624B-9F17-69F6D6D86103}"/>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43F64B0E-68FC-AB45-A6EF-7F8881252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6DDF4-7DB7-364D-9AB0-21E5E0D0DBF9}"/>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27004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0DE1-D2C2-4F44-9C8B-D81FDD264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3F5588-E3D7-EC43-9A05-A51A3BD7A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DF681-6942-6A4F-B310-217288C5B4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FD021F-2D10-FA4B-980B-3866F5317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840454-1A7A-D444-AC21-E4214B0E63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F97083-13B7-D24A-A43F-2909978ED6AD}"/>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8" name="Footer Placeholder 7">
            <a:extLst>
              <a:ext uri="{FF2B5EF4-FFF2-40B4-BE49-F238E27FC236}">
                <a16:creationId xmlns:a16="http://schemas.microsoft.com/office/drawing/2014/main" id="{D6402AF5-6B59-364D-BFDB-19ED6641C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0612F1-F3D5-6941-82DF-14228E3EC1FC}"/>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15789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4F3D-4527-1A4B-A2C9-56AD0315B8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8107FA-2B45-1243-8F5B-9250B5D6AC60}"/>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4" name="Footer Placeholder 3">
            <a:extLst>
              <a:ext uri="{FF2B5EF4-FFF2-40B4-BE49-F238E27FC236}">
                <a16:creationId xmlns:a16="http://schemas.microsoft.com/office/drawing/2014/main" id="{90B23E3D-972D-3546-BDB1-7ABD4B1EE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506C33-4641-B34D-A6A9-787A1E669B5A}"/>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8308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F30AF-0EB1-BB4F-B006-C3BC0627CEBF}"/>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3" name="Footer Placeholder 2">
            <a:extLst>
              <a:ext uri="{FF2B5EF4-FFF2-40B4-BE49-F238E27FC236}">
                <a16:creationId xmlns:a16="http://schemas.microsoft.com/office/drawing/2014/main" id="{90101072-5516-6446-A201-E249532D8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521979-FF5A-4F44-8C74-808DAEFF3436}"/>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240941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FDBC-1FF8-B549-B568-E86F1EA4F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66FE7F-32EE-F141-82B3-91821EB0D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4ADB3-98BE-074F-A08F-CABB27A22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79019-7B86-D149-B0F3-4B142293F954}"/>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B361C477-05DC-2C43-989E-BC885A802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7043E-8922-A948-9B10-A0F190A65B62}"/>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9837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7660-9FA5-F946-9D50-38B317AF6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0A9711-6C80-274D-922B-AA103C425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2BB68E-1BA4-244A-8960-53DD04A2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C8481-6B00-524F-91AC-43786D67D15D}"/>
              </a:ext>
            </a:extLst>
          </p:cNvPr>
          <p:cNvSpPr>
            <a:spLocks noGrp="1"/>
          </p:cNvSpPr>
          <p:nvPr>
            <p:ph type="dt" sz="half" idx="10"/>
          </p:nvPr>
        </p:nvSpPr>
        <p:spPr/>
        <p:txBody>
          <a:bodyPr/>
          <a:lstStyle/>
          <a:p>
            <a:fld id="{8B352341-7752-454C-86F2-9B5C22303B6E}" type="datetimeFigureOut">
              <a:rPr lang="en-US" smtClean="0"/>
              <a:t>4/10/19</a:t>
            </a:fld>
            <a:endParaRPr lang="en-US"/>
          </a:p>
        </p:txBody>
      </p:sp>
      <p:sp>
        <p:nvSpPr>
          <p:cNvPr id="6" name="Footer Placeholder 5">
            <a:extLst>
              <a:ext uri="{FF2B5EF4-FFF2-40B4-BE49-F238E27FC236}">
                <a16:creationId xmlns:a16="http://schemas.microsoft.com/office/drawing/2014/main" id="{EC85EB49-185A-C747-8365-9DB1EEF48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8DFA2-C9C8-DF44-AF6B-5AB65AA5F486}"/>
              </a:ext>
            </a:extLst>
          </p:cNvPr>
          <p:cNvSpPr>
            <a:spLocks noGrp="1"/>
          </p:cNvSpPr>
          <p:nvPr>
            <p:ph type="sldNum" sz="quarter" idx="12"/>
          </p:nvPr>
        </p:nvSpPr>
        <p:spPr/>
        <p:txBody>
          <a:bodyPr/>
          <a:lstStyle/>
          <a:p>
            <a:fld id="{125A94BA-1D2B-4147-A94B-8F7AFF62198E}" type="slidenum">
              <a:rPr lang="en-US" smtClean="0"/>
              <a:t>‹#›</a:t>
            </a:fld>
            <a:endParaRPr lang="en-US"/>
          </a:p>
        </p:txBody>
      </p:sp>
    </p:spTree>
    <p:extLst>
      <p:ext uri="{BB962C8B-B14F-4D97-AF65-F5344CB8AC3E}">
        <p14:creationId xmlns:p14="http://schemas.microsoft.com/office/powerpoint/2010/main" val="39016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897E29-DC15-AD45-AA4F-1D2279463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0E627-C6B3-0C4B-8410-375334E4A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3BC47-B367-D74C-94D2-78F3CD446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52341-7752-454C-86F2-9B5C22303B6E}" type="datetimeFigureOut">
              <a:rPr lang="en-US" smtClean="0"/>
              <a:t>4/10/19</a:t>
            </a:fld>
            <a:endParaRPr lang="en-US"/>
          </a:p>
        </p:txBody>
      </p:sp>
      <p:sp>
        <p:nvSpPr>
          <p:cNvPr id="5" name="Footer Placeholder 4">
            <a:extLst>
              <a:ext uri="{FF2B5EF4-FFF2-40B4-BE49-F238E27FC236}">
                <a16:creationId xmlns:a16="http://schemas.microsoft.com/office/drawing/2014/main" id="{19404267-0EFD-D445-8A56-D3C5E56B74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184EF-368E-7543-B488-EBC5A2C248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A94BA-1D2B-4147-A94B-8F7AFF62198E}" type="slidenum">
              <a:rPr lang="en-US" smtClean="0"/>
              <a:t>‹#›</a:t>
            </a:fld>
            <a:endParaRPr lang="en-US"/>
          </a:p>
        </p:txBody>
      </p:sp>
    </p:spTree>
    <p:extLst>
      <p:ext uri="{BB962C8B-B14F-4D97-AF65-F5344CB8AC3E}">
        <p14:creationId xmlns:p14="http://schemas.microsoft.com/office/powerpoint/2010/main" val="1380385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62A24-361A-3C42-93F4-0627C02C2717}"/>
              </a:ext>
            </a:extLst>
          </p:cNvPr>
          <p:cNvSpPr>
            <a:spLocks noGrp="1"/>
          </p:cNvSpPr>
          <p:nvPr>
            <p:ph type="ctrTitle"/>
          </p:nvPr>
        </p:nvSpPr>
        <p:spPr>
          <a:xfrm>
            <a:off x="4380588" y="965199"/>
            <a:ext cx="6766078" cy="4927601"/>
          </a:xfrm>
        </p:spPr>
        <p:txBody>
          <a:bodyPr anchor="ctr">
            <a:normAutofit/>
          </a:bodyPr>
          <a:lstStyle/>
          <a:p>
            <a:pPr algn="l"/>
            <a:r>
              <a:rPr lang="en-US" sz="4800" dirty="0">
                <a:solidFill>
                  <a:schemeClr val="bg1"/>
                </a:solidFill>
              </a:rPr>
              <a:t>Project 2</a:t>
            </a:r>
          </a:p>
        </p:txBody>
      </p:sp>
      <p:sp>
        <p:nvSpPr>
          <p:cNvPr id="3" name="Subtitle 2">
            <a:extLst>
              <a:ext uri="{FF2B5EF4-FFF2-40B4-BE49-F238E27FC236}">
                <a16:creationId xmlns:a16="http://schemas.microsoft.com/office/drawing/2014/main" id="{261BE720-4AE4-B241-9FA7-26237CEA79CE}"/>
              </a:ext>
            </a:extLst>
          </p:cNvPr>
          <p:cNvSpPr>
            <a:spLocks noGrp="1"/>
          </p:cNvSpPr>
          <p:nvPr>
            <p:ph type="subTitle" idx="1"/>
          </p:nvPr>
        </p:nvSpPr>
        <p:spPr>
          <a:xfrm>
            <a:off x="1023257" y="965198"/>
            <a:ext cx="2707937" cy="4927602"/>
          </a:xfrm>
        </p:spPr>
        <p:txBody>
          <a:bodyPr anchor="ctr">
            <a:normAutofit/>
          </a:bodyPr>
          <a:lstStyle/>
          <a:p>
            <a:pPr algn="r"/>
            <a:endParaRPr lang="en-US" sz="2000" dirty="0">
              <a:solidFill>
                <a:srgbClr val="FFC000"/>
              </a:solidFill>
            </a:endParaRPr>
          </a:p>
          <a:p>
            <a:pPr algn="r"/>
            <a:r>
              <a:rPr lang="en-US" sz="2000" dirty="0">
                <a:solidFill>
                  <a:srgbClr val="FFC000"/>
                </a:solidFill>
              </a:rPr>
              <a:t>By Alex Lu</a:t>
            </a:r>
          </a:p>
          <a:p>
            <a:pPr algn="r"/>
            <a:r>
              <a:rPr lang="en-US" sz="2000" dirty="0">
                <a:solidFill>
                  <a:srgbClr val="FFC000"/>
                </a:solidFill>
              </a:rPr>
              <a:t>April 2019</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923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EAF9A-7599-5C4F-9549-7DF09DAC1AD6}"/>
              </a:ext>
            </a:extLst>
          </p:cNvPr>
          <p:cNvSpPr>
            <a:spLocks noGrp="1"/>
          </p:cNvSpPr>
          <p:nvPr>
            <p:ph type="title"/>
          </p:nvPr>
        </p:nvSpPr>
        <p:spPr>
          <a:xfrm>
            <a:off x="643466" y="643467"/>
            <a:ext cx="3814231" cy="1597315"/>
          </a:xfrm>
          <a:noFill/>
          <a:ln w="19050">
            <a:solidFill>
              <a:schemeClr val="bg1"/>
            </a:solidFill>
          </a:ln>
        </p:spPr>
        <p:txBody>
          <a:bodyPr wrap="square">
            <a:normAutofit/>
          </a:bodyPr>
          <a:lstStyle/>
          <a:p>
            <a:pPr algn="ctr"/>
            <a:r>
              <a:rPr lang="en-GB" sz="2800">
                <a:solidFill>
                  <a:schemeClr val="bg1"/>
                </a:solidFill>
              </a:rPr>
              <a:t>Question4</a:t>
            </a:r>
            <a:endParaRPr lang="en-US" sz="2800">
              <a:solidFill>
                <a:schemeClr val="bg1"/>
              </a:solidFill>
            </a:endParaRPr>
          </a:p>
        </p:txBody>
      </p:sp>
      <p:sp>
        <p:nvSpPr>
          <p:cNvPr id="3" name="Content Placeholder 2">
            <a:extLst>
              <a:ext uri="{FF2B5EF4-FFF2-40B4-BE49-F238E27FC236}">
                <a16:creationId xmlns:a16="http://schemas.microsoft.com/office/drawing/2014/main" id="{B4B39A84-FC95-B84D-83D3-7C41F8A411DA}"/>
              </a:ext>
            </a:extLst>
          </p:cNvPr>
          <p:cNvSpPr>
            <a:spLocks noGrp="1"/>
          </p:cNvSpPr>
          <p:nvPr>
            <p:ph idx="1"/>
          </p:nvPr>
        </p:nvSpPr>
        <p:spPr>
          <a:xfrm>
            <a:off x="643468" y="2638044"/>
            <a:ext cx="3814232" cy="3415622"/>
          </a:xfrm>
        </p:spPr>
        <p:txBody>
          <a:bodyPr>
            <a:normAutofit/>
          </a:bodyPr>
          <a:lstStyle/>
          <a:p>
            <a:pPr marL="0" indent="0">
              <a:buNone/>
            </a:pPr>
            <a:r>
              <a:rPr lang="en-GB" sz="1700" dirty="0">
                <a:solidFill>
                  <a:schemeClr val="bg1"/>
                </a:solidFill>
              </a:rPr>
              <a:t>Is there a difference in sales value per order when it is executed by a younger employee vs an older employee? </a:t>
            </a:r>
          </a:p>
          <a:p>
            <a:r>
              <a:rPr lang="en-GB" sz="1700" dirty="0">
                <a:solidFill>
                  <a:schemeClr val="bg1"/>
                </a:solidFill>
              </a:rPr>
              <a:t>H0: mu of sales value per order executed by a younger employee (under 30) = mu of sales value per order executed by an older employee (above 30)</a:t>
            </a:r>
          </a:p>
          <a:p>
            <a:r>
              <a:rPr lang="en-GB" sz="1700" dirty="0">
                <a:solidFill>
                  <a:schemeClr val="bg1"/>
                </a:solidFill>
              </a:rPr>
              <a:t>H1: mu of sales value per order executed by a younger employee != mu of sales value per order executed by an older employee </a:t>
            </a:r>
          </a:p>
          <a:p>
            <a:pPr marL="0" indent="0">
              <a:buNone/>
            </a:pPr>
            <a:endParaRPr lang="en-GB" sz="1700" dirty="0">
              <a:solidFill>
                <a:schemeClr val="bg1"/>
              </a:solidFill>
            </a:endParaRPr>
          </a:p>
        </p:txBody>
      </p:sp>
      <p:pic>
        <p:nvPicPr>
          <p:cNvPr id="4" name="Picture 3">
            <a:extLst>
              <a:ext uri="{FF2B5EF4-FFF2-40B4-BE49-F238E27FC236}">
                <a16:creationId xmlns:a16="http://schemas.microsoft.com/office/drawing/2014/main" id="{EB5D93D8-4AAF-0F47-8EFA-AF5963334BFE}"/>
              </a:ext>
            </a:extLst>
          </p:cNvPr>
          <p:cNvPicPr>
            <a:picLocks noChangeAspect="1"/>
          </p:cNvPicPr>
          <p:nvPr/>
        </p:nvPicPr>
        <p:blipFill>
          <a:blip r:embed="rId2"/>
          <a:stretch>
            <a:fillRect/>
          </a:stretch>
        </p:blipFill>
        <p:spPr>
          <a:xfrm>
            <a:off x="4655479" y="1785875"/>
            <a:ext cx="6893053" cy="3446525"/>
          </a:xfrm>
          <a:prstGeom prst="rect">
            <a:avLst/>
          </a:prstGeom>
        </p:spPr>
      </p:pic>
    </p:spTree>
    <p:extLst>
      <p:ext uri="{BB962C8B-B14F-4D97-AF65-F5344CB8AC3E}">
        <p14:creationId xmlns:p14="http://schemas.microsoft.com/office/powerpoint/2010/main" val="420056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D633-4591-1E45-8BC0-C2F067BAE01C}"/>
              </a:ext>
            </a:extLst>
          </p:cNvPr>
          <p:cNvSpPr>
            <a:spLocks noGrp="1"/>
          </p:cNvSpPr>
          <p:nvPr>
            <p:ph type="title"/>
          </p:nvPr>
        </p:nvSpPr>
        <p:spPr/>
        <p:txBody>
          <a:bodyPr/>
          <a:lstStyle/>
          <a:p>
            <a:r>
              <a:rPr lang="en-US" dirty="0"/>
              <a:t>Question4: Results</a:t>
            </a:r>
          </a:p>
        </p:txBody>
      </p:sp>
      <p:sp>
        <p:nvSpPr>
          <p:cNvPr id="3" name="Content Placeholder 2">
            <a:extLst>
              <a:ext uri="{FF2B5EF4-FFF2-40B4-BE49-F238E27FC236}">
                <a16:creationId xmlns:a16="http://schemas.microsoft.com/office/drawing/2014/main" id="{DA5D8285-D3D0-2442-81F2-B48557C3A88C}"/>
              </a:ext>
            </a:extLst>
          </p:cNvPr>
          <p:cNvSpPr>
            <a:spLocks noGrp="1"/>
          </p:cNvSpPr>
          <p:nvPr>
            <p:ph idx="1"/>
          </p:nvPr>
        </p:nvSpPr>
        <p:spPr/>
        <p:txBody>
          <a:bodyPr>
            <a:normAutofit/>
          </a:bodyPr>
          <a:lstStyle/>
          <a:p>
            <a:pPr marL="0" indent="0">
              <a:buNone/>
            </a:pPr>
            <a:r>
              <a:rPr lang="en-GB" sz="1800" b="1" dirty="0"/>
              <a:t>1) p-value = 0.97</a:t>
            </a:r>
          </a:p>
          <a:p>
            <a:pPr marL="0" indent="0">
              <a:buNone/>
            </a:pPr>
            <a:r>
              <a:rPr lang="en-GB" sz="1800" dirty="0" err="1"/>
              <a:t>Pvalue</a:t>
            </a:r>
            <a:r>
              <a:rPr lang="en-GB" sz="1800" dirty="0"/>
              <a:t> is greater than alpha 0.05, hence we accept our null hypothesis there is no difference in sales value per order when it is executed by a younger employee vs an older employee.. </a:t>
            </a:r>
          </a:p>
          <a:p>
            <a:pPr marL="0" indent="0">
              <a:buNone/>
            </a:pPr>
            <a:r>
              <a:rPr lang="en-GB" sz="1800" b="1" dirty="0"/>
              <a:t>2) Business Implication</a:t>
            </a:r>
          </a:p>
          <a:p>
            <a:pPr marL="0" indent="0">
              <a:buNone/>
            </a:pPr>
            <a:r>
              <a:rPr lang="en-GB" sz="1800" dirty="0"/>
              <a:t>From business' prospective, if it is cheaper to hire younger employee, then they should do so.</a:t>
            </a:r>
            <a:endParaRPr lang="en-US" sz="1800" dirty="0"/>
          </a:p>
          <a:p>
            <a:endParaRPr lang="en-US" sz="1800" dirty="0"/>
          </a:p>
        </p:txBody>
      </p:sp>
    </p:spTree>
    <p:extLst>
      <p:ext uri="{BB962C8B-B14F-4D97-AF65-F5344CB8AC3E}">
        <p14:creationId xmlns:p14="http://schemas.microsoft.com/office/powerpoint/2010/main" val="406607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68D0BD-09F5-2044-9DD1-EC4B7B3DE4CE}"/>
              </a:ext>
            </a:extLst>
          </p:cNvPr>
          <p:cNvSpPr>
            <a:spLocks noGrp="1"/>
          </p:cNvSpPr>
          <p:nvPr>
            <p:ph type="title"/>
          </p:nvPr>
        </p:nvSpPr>
        <p:spPr>
          <a:xfrm>
            <a:off x="838200" y="811161"/>
            <a:ext cx="3335594" cy="5403370"/>
          </a:xfrm>
        </p:spPr>
        <p:txBody>
          <a:bodyPr>
            <a:normAutofit/>
          </a:bodyPr>
          <a:lstStyle/>
          <a:p>
            <a:r>
              <a:rPr lang="en-US">
                <a:solidFill>
                  <a:srgbClr val="FFFFFF"/>
                </a:solidFill>
              </a:rPr>
              <a:t>Problem</a:t>
            </a:r>
          </a:p>
        </p:txBody>
      </p:sp>
      <p:sp>
        <p:nvSpPr>
          <p:cNvPr id="12" name="Rectangle 1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261005C-62DA-4F7B-BB58-4A097DC9429B}"/>
              </a:ext>
            </a:extLst>
          </p:cNvPr>
          <p:cNvGraphicFramePr>
            <a:graphicFrameLocks noGrp="1"/>
          </p:cNvGraphicFramePr>
          <p:nvPr>
            <p:ph idx="1"/>
            <p:extLst>
              <p:ext uri="{D42A27DB-BD31-4B8C-83A1-F6EECF244321}">
                <p14:modId xmlns:p14="http://schemas.microsoft.com/office/powerpoint/2010/main" val="3047848549"/>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40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500D-16FE-7047-98AD-3731C24E6129}"/>
              </a:ext>
            </a:extLst>
          </p:cNvPr>
          <p:cNvSpPr>
            <a:spLocks noGrp="1"/>
          </p:cNvSpPr>
          <p:nvPr>
            <p:ph type="title"/>
          </p:nvPr>
        </p:nvSpPr>
        <p:spPr/>
        <p:txBody>
          <a:bodyPr/>
          <a:lstStyle/>
          <a:p>
            <a:r>
              <a:rPr lang="en-US" dirty="0"/>
              <a:t>Methodology</a:t>
            </a:r>
          </a:p>
        </p:txBody>
      </p:sp>
      <p:pic>
        <p:nvPicPr>
          <p:cNvPr id="4" name="Content Placeholder 3">
            <a:extLst>
              <a:ext uri="{FF2B5EF4-FFF2-40B4-BE49-F238E27FC236}">
                <a16:creationId xmlns:a16="http://schemas.microsoft.com/office/drawing/2014/main" id="{6494D74E-B1B4-3F48-A65C-31099CBE2114}"/>
              </a:ext>
            </a:extLst>
          </p:cNvPr>
          <p:cNvPicPr>
            <a:picLocks noGrp="1" noChangeAspect="1"/>
          </p:cNvPicPr>
          <p:nvPr>
            <p:ph idx="1"/>
          </p:nvPr>
        </p:nvPicPr>
        <p:blipFill>
          <a:blip r:embed="rId2"/>
          <a:stretch>
            <a:fillRect/>
          </a:stretch>
        </p:blipFill>
        <p:spPr>
          <a:xfrm>
            <a:off x="2689412" y="1690688"/>
            <a:ext cx="6486338" cy="4226150"/>
          </a:xfrm>
          <a:prstGeom prst="rect">
            <a:avLst/>
          </a:prstGeom>
        </p:spPr>
      </p:pic>
    </p:spTree>
    <p:extLst>
      <p:ext uri="{BB962C8B-B14F-4D97-AF65-F5344CB8AC3E}">
        <p14:creationId xmlns:p14="http://schemas.microsoft.com/office/powerpoint/2010/main" val="79546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8ADD4-FB7D-7848-AC44-17EB7A20541D}"/>
              </a:ext>
            </a:extLst>
          </p:cNvPr>
          <p:cNvSpPr>
            <a:spLocks noGrp="1"/>
          </p:cNvSpPr>
          <p:nvPr>
            <p:ph type="title"/>
          </p:nvPr>
        </p:nvSpPr>
        <p:spPr>
          <a:xfrm>
            <a:off x="643466" y="643467"/>
            <a:ext cx="3865031" cy="1452033"/>
          </a:xfrm>
          <a:noFill/>
          <a:ln w="19050">
            <a:solidFill>
              <a:schemeClr val="bg1"/>
            </a:solidFill>
          </a:ln>
        </p:spPr>
        <p:txBody>
          <a:bodyPr wrap="square">
            <a:normAutofit/>
          </a:bodyPr>
          <a:lstStyle/>
          <a:p>
            <a:pPr algn="ctr"/>
            <a:r>
              <a:rPr lang="en-US" sz="2800">
                <a:solidFill>
                  <a:schemeClr val="bg1"/>
                </a:solidFill>
              </a:rPr>
              <a:t>Question1</a:t>
            </a:r>
          </a:p>
        </p:txBody>
      </p:sp>
      <p:sp>
        <p:nvSpPr>
          <p:cNvPr id="3" name="Content Placeholder 2">
            <a:extLst>
              <a:ext uri="{FF2B5EF4-FFF2-40B4-BE49-F238E27FC236}">
                <a16:creationId xmlns:a16="http://schemas.microsoft.com/office/drawing/2014/main" id="{E8FE5A1E-76F1-0641-B752-B18ED633FBF0}"/>
              </a:ext>
            </a:extLst>
          </p:cNvPr>
          <p:cNvSpPr>
            <a:spLocks noGrp="1"/>
          </p:cNvSpPr>
          <p:nvPr>
            <p:ph idx="1"/>
          </p:nvPr>
        </p:nvSpPr>
        <p:spPr>
          <a:xfrm>
            <a:off x="643468" y="2638044"/>
            <a:ext cx="4010828" cy="3406391"/>
          </a:xfrm>
        </p:spPr>
        <p:txBody>
          <a:bodyPr>
            <a:noAutofit/>
          </a:bodyPr>
          <a:lstStyle/>
          <a:p>
            <a:pPr marL="0" indent="0">
              <a:buNone/>
            </a:pPr>
            <a:r>
              <a:rPr lang="en-GB" sz="1600" dirty="0">
                <a:solidFill>
                  <a:schemeClr val="bg1"/>
                </a:solidFill>
              </a:rPr>
              <a:t>Do discounts have a statistically significant effect on the number of products customers order? If so, at what level(s) of discount?</a:t>
            </a:r>
          </a:p>
          <a:p>
            <a:r>
              <a:rPr lang="en-GB" sz="1600" dirty="0">
                <a:solidFill>
                  <a:schemeClr val="bg1"/>
                </a:solidFill>
              </a:rPr>
              <a:t>Null Hypothesis (H0): Discount has no statistical significant relationship to number of products customer orders. </a:t>
            </a:r>
            <a:r>
              <a:rPr lang="en-GB" sz="1600" dirty="0" err="1">
                <a:solidFill>
                  <a:schemeClr val="bg1"/>
                </a:solidFill>
              </a:rPr>
              <a:t>mu_fp</a:t>
            </a:r>
            <a:r>
              <a:rPr lang="en-GB" sz="1600" dirty="0">
                <a:solidFill>
                  <a:schemeClr val="bg1"/>
                </a:solidFill>
              </a:rPr>
              <a:t>=</a:t>
            </a:r>
            <a:r>
              <a:rPr lang="en-GB" sz="1600" dirty="0" err="1">
                <a:solidFill>
                  <a:schemeClr val="bg1"/>
                </a:solidFill>
              </a:rPr>
              <a:t>mu_disc</a:t>
            </a:r>
            <a:r>
              <a:rPr lang="en-GB" sz="1600" dirty="0">
                <a:solidFill>
                  <a:schemeClr val="bg1"/>
                </a:solidFill>
              </a:rPr>
              <a:t> (</a:t>
            </a:r>
            <a:r>
              <a:rPr lang="en-GB" sz="1600" dirty="0" err="1">
                <a:solidFill>
                  <a:schemeClr val="bg1"/>
                </a:solidFill>
              </a:rPr>
              <a:t>mu_fp</a:t>
            </a:r>
            <a:r>
              <a:rPr lang="en-GB" sz="1600" dirty="0">
                <a:solidFill>
                  <a:schemeClr val="bg1"/>
                </a:solidFill>
              </a:rPr>
              <a:t> is the mean of full price quantity. </a:t>
            </a:r>
            <a:r>
              <a:rPr lang="en-GB" sz="1600" dirty="0" err="1">
                <a:solidFill>
                  <a:schemeClr val="bg1"/>
                </a:solidFill>
              </a:rPr>
              <a:t>mu_disc</a:t>
            </a:r>
            <a:r>
              <a:rPr lang="en-GB" sz="1600" dirty="0">
                <a:solidFill>
                  <a:schemeClr val="bg1"/>
                </a:solidFill>
              </a:rPr>
              <a:t> is the mean of discount quantity.) </a:t>
            </a:r>
          </a:p>
          <a:p>
            <a:r>
              <a:rPr lang="en-GB" sz="1600" dirty="0">
                <a:solidFill>
                  <a:schemeClr val="bg1"/>
                </a:solidFill>
              </a:rPr>
              <a:t>Alternative(H-alpha): Discount has a statistically significant impact to the number of products customer orders. Alpha is set to 0.05. </a:t>
            </a:r>
            <a:r>
              <a:rPr lang="en-GB" sz="1600" dirty="0" err="1">
                <a:solidFill>
                  <a:schemeClr val="bg1"/>
                </a:solidFill>
              </a:rPr>
              <a:t>mu_fp</a:t>
            </a:r>
            <a:r>
              <a:rPr lang="en-GB" sz="1600" dirty="0">
                <a:solidFill>
                  <a:schemeClr val="bg1"/>
                </a:solidFill>
              </a:rPr>
              <a:t>!=</a:t>
            </a:r>
            <a:r>
              <a:rPr lang="en-GB" sz="1600" dirty="0" err="1">
                <a:solidFill>
                  <a:schemeClr val="bg1"/>
                </a:solidFill>
              </a:rPr>
              <a:t>mu_disc</a:t>
            </a:r>
            <a:endParaRPr lang="en-GB" sz="1600" dirty="0">
              <a:solidFill>
                <a:schemeClr val="bg1"/>
              </a:solidFill>
            </a:endParaRPr>
          </a:p>
          <a:p>
            <a:endParaRPr lang="en-GB" sz="1600" dirty="0">
              <a:solidFill>
                <a:schemeClr val="bg1"/>
              </a:solidFill>
            </a:endParaRPr>
          </a:p>
        </p:txBody>
      </p:sp>
      <p:pic>
        <p:nvPicPr>
          <p:cNvPr id="4" name="Picture 3" descr="A picture containing screenshot&#10;&#10;Description automatically generated">
            <a:extLst>
              <a:ext uri="{FF2B5EF4-FFF2-40B4-BE49-F238E27FC236}">
                <a16:creationId xmlns:a16="http://schemas.microsoft.com/office/drawing/2014/main" id="{C118B0C3-C70B-0E41-9629-0565929DCE7A}"/>
              </a:ext>
            </a:extLst>
          </p:cNvPr>
          <p:cNvPicPr>
            <a:picLocks noChangeAspect="1"/>
          </p:cNvPicPr>
          <p:nvPr/>
        </p:nvPicPr>
        <p:blipFill rotWithShape="1">
          <a:blip r:embed="rId2"/>
          <a:srcRect r="11501" b="1"/>
          <a:stretch/>
        </p:blipFill>
        <p:spPr>
          <a:xfrm>
            <a:off x="4811437" y="2095500"/>
            <a:ext cx="6786032" cy="3948935"/>
          </a:xfrm>
          <a:prstGeom prst="rect">
            <a:avLst/>
          </a:prstGeom>
        </p:spPr>
      </p:pic>
    </p:spTree>
    <p:extLst>
      <p:ext uri="{BB962C8B-B14F-4D97-AF65-F5344CB8AC3E}">
        <p14:creationId xmlns:p14="http://schemas.microsoft.com/office/powerpoint/2010/main" val="21207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F1F0-7335-F240-9BE5-569F87E1A9AF}"/>
              </a:ext>
            </a:extLst>
          </p:cNvPr>
          <p:cNvSpPr>
            <a:spLocks noGrp="1"/>
          </p:cNvSpPr>
          <p:nvPr>
            <p:ph type="title"/>
          </p:nvPr>
        </p:nvSpPr>
        <p:spPr>
          <a:xfrm>
            <a:off x="838200" y="365125"/>
            <a:ext cx="10515600" cy="1325563"/>
          </a:xfrm>
        </p:spPr>
        <p:txBody>
          <a:bodyPr/>
          <a:lstStyle/>
          <a:p>
            <a:r>
              <a:rPr lang="en-US" dirty="0"/>
              <a:t>Question1: Results</a:t>
            </a:r>
          </a:p>
        </p:txBody>
      </p:sp>
      <p:sp>
        <p:nvSpPr>
          <p:cNvPr id="3" name="Content Placeholder 2">
            <a:extLst>
              <a:ext uri="{FF2B5EF4-FFF2-40B4-BE49-F238E27FC236}">
                <a16:creationId xmlns:a16="http://schemas.microsoft.com/office/drawing/2014/main" id="{B109C0FD-35BA-FF47-B2CD-70B3BDA87491}"/>
              </a:ext>
            </a:extLst>
          </p:cNvPr>
          <p:cNvSpPr>
            <a:spLocks noGrp="1"/>
          </p:cNvSpPr>
          <p:nvPr>
            <p:ph idx="1"/>
          </p:nvPr>
        </p:nvSpPr>
        <p:spPr>
          <a:xfrm>
            <a:off x="838200" y="1825625"/>
            <a:ext cx="10515600" cy="4351338"/>
          </a:xfrm>
        </p:spPr>
        <p:txBody>
          <a:bodyPr lIns="90000">
            <a:noAutofit/>
          </a:bodyPr>
          <a:lstStyle/>
          <a:p>
            <a:pPr marL="0" indent="0">
              <a:buNone/>
            </a:pPr>
            <a:r>
              <a:rPr lang="en-GB" sz="1800" b="1" dirty="0"/>
              <a:t>1) p-value=1.1e-10</a:t>
            </a:r>
          </a:p>
          <a:p>
            <a:pPr marL="0" indent="0">
              <a:buNone/>
            </a:pPr>
            <a:r>
              <a:rPr lang="en-GB" sz="1800" dirty="0"/>
              <a:t>p&lt; alpha: reject null hypothesis. there is a statistical significance between discount and quantity purchase</a:t>
            </a:r>
          </a:p>
          <a:p>
            <a:pPr marL="0" indent="0">
              <a:buNone/>
            </a:pPr>
            <a:r>
              <a:rPr lang="en-GB" sz="1800" b="1" dirty="0"/>
              <a:t>2) Cohen D test =0.286 </a:t>
            </a:r>
          </a:p>
          <a:p>
            <a:pPr marL="0" indent="0">
              <a:buNone/>
            </a:pPr>
            <a:r>
              <a:rPr lang="en-GB" sz="1800" dirty="0"/>
              <a:t>Cohen d value seems to suggest that there is a small to medium effect difference.</a:t>
            </a:r>
          </a:p>
          <a:p>
            <a:pPr marL="0" indent="0">
              <a:buNone/>
            </a:pPr>
            <a:r>
              <a:rPr lang="en-GB" sz="1800" b="1" dirty="0"/>
              <a:t>3) Tukey Test</a:t>
            </a:r>
          </a:p>
          <a:p>
            <a:pPr marL="0" indent="0">
              <a:buNone/>
            </a:pPr>
            <a:r>
              <a:rPr lang="en-GB" sz="1800" dirty="0"/>
              <a:t>From the Tukey test,  only 5%, 15%, 20% and 25% are significant. among those, the mean difference in 15% is the greatest, so it is saying that 15% makes the biggest difference, however it is marginal. </a:t>
            </a:r>
          </a:p>
          <a:p>
            <a:pPr marL="0" indent="0">
              <a:buNone/>
            </a:pPr>
            <a:r>
              <a:rPr lang="en-GB" sz="1800" b="1" dirty="0"/>
              <a:t>4) Business implication</a:t>
            </a:r>
          </a:p>
          <a:p>
            <a:pPr marL="0" indent="0">
              <a:buNone/>
            </a:pPr>
            <a:r>
              <a:rPr lang="en-GB" sz="1800" dirty="0"/>
              <a:t>If the company's KPI is to sell as much quantity as possible, then they should certainly apply discount promotion, and 15% seems to be the most effective. However without knowing the net profit margin after discount (or amount of mark up before discount), it is difficult to make a recommendation to what discount should be applied. The company should further investigate what % discount would have the greatest effect and yet bring in the highest net profit.</a:t>
            </a:r>
            <a:endParaRPr lang="en-US" sz="1800" dirty="0"/>
          </a:p>
          <a:p>
            <a:endParaRPr lang="en-US" sz="1800" dirty="0"/>
          </a:p>
        </p:txBody>
      </p:sp>
    </p:spTree>
    <p:extLst>
      <p:ext uri="{BB962C8B-B14F-4D97-AF65-F5344CB8AC3E}">
        <p14:creationId xmlns:p14="http://schemas.microsoft.com/office/powerpoint/2010/main" val="323314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1DB4A-97ED-F54F-988C-D169627AD82C}"/>
              </a:ext>
            </a:extLst>
          </p:cNvPr>
          <p:cNvSpPr>
            <a:spLocks noGrp="1"/>
          </p:cNvSpPr>
          <p:nvPr>
            <p:ph type="title"/>
          </p:nvPr>
        </p:nvSpPr>
        <p:spPr>
          <a:xfrm>
            <a:off x="643466" y="643467"/>
            <a:ext cx="3877731" cy="1597315"/>
          </a:xfrm>
          <a:noFill/>
          <a:ln w="19050">
            <a:solidFill>
              <a:schemeClr val="bg1"/>
            </a:solidFill>
          </a:ln>
        </p:spPr>
        <p:txBody>
          <a:bodyPr wrap="square">
            <a:normAutofit/>
          </a:bodyPr>
          <a:lstStyle/>
          <a:p>
            <a:pPr algn="ctr"/>
            <a:r>
              <a:rPr lang="en-GB" sz="2800">
                <a:solidFill>
                  <a:schemeClr val="bg1"/>
                </a:solidFill>
              </a:rPr>
              <a:t>Question2</a:t>
            </a:r>
            <a:endParaRPr lang="en-US" sz="2800">
              <a:solidFill>
                <a:schemeClr val="bg1"/>
              </a:solidFill>
            </a:endParaRPr>
          </a:p>
        </p:txBody>
      </p:sp>
      <p:sp>
        <p:nvSpPr>
          <p:cNvPr id="3" name="Content Placeholder 2">
            <a:extLst>
              <a:ext uri="{FF2B5EF4-FFF2-40B4-BE49-F238E27FC236}">
                <a16:creationId xmlns:a16="http://schemas.microsoft.com/office/drawing/2014/main" id="{41108A00-ACCF-FC45-AFC5-155252E0D116}"/>
              </a:ext>
            </a:extLst>
          </p:cNvPr>
          <p:cNvSpPr>
            <a:spLocks noGrp="1"/>
          </p:cNvSpPr>
          <p:nvPr>
            <p:ph idx="1"/>
          </p:nvPr>
        </p:nvSpPr>
        <p:spPr>
          <a:xfrm>
            <a:off x="643468" y="2638044"/>
            <a:ext cx="3877732" cy="3415622"/>
          </a:xfrm>
        </p:spPr>
        <p:txBody>
          <a:bodyPr>
            <a:normAutofit/>
          </a:bodyPr>
          <a:lstStyle/>
          <a:p>
            <a:pPr marL="0" indent="0">
              <a:buNone/>
            </a:pPr>
            <a:r>
              <a:rPr lang="en-GB" sz="1600" dirty="0">
                <a:solidFill>
                  <a:schemeClr val="bg1"/>
                </a:solidFill>
              </a:rPr>
              <a:t>Is there a significant different in the basket value (</a:t>
            </a:r>
            <a:r>
              <a:rPr lang="en-GB" sz="1600" dirty="0" err="1">
                <a:solidFill>
                  <a:schemeClr val="bg1"/>
                </a:solidFill>
              </a:rPr>
              <a:t>ie</a:t>
            </a:r>
            <a:r>
              <a:rPr lang="en-GB" sz="1600" dirty="0">
                <a:solidFill>
                  <a:schemeClr val="bg1"/>
                </a:solidFill>
              </a:rPr>
              <a:t> total sales revenue per order) when there is a discount?</a:t>
            </a:r>
          </a:p>
          <a:p>
            <a:r>
              <a:rPr lang="en-GB" sz="1600" dirty="0">
                <a:solidFill>
                  <a:schemeClr val="bg1"/>
                </a:solidFill>
              </a:rPr>
              <a:t> H0: total sales per order is not influenced by any discount. </a:t>
            </a:r>
            <a:r>
              <a:rPr lang="en-GB" sz="1600" dirty="0" err="1">
                <a:solidFill>
                  <a:schemeClr val="bg1"/>
                </a:solidFill>
              </a:rPr>
              <a:t>ie</a:t>
            </a:r>
            <a:r>
              <a:rPr lang="en-GB" sz="1600" dirty="0">
                <a:solidFill>
                  <a:schemeClr val="bg1"/>
                </a:solidFill>
              </a:rPr>
              <a:t>. mu (total sales per order in the absence of any discount) = mu(total sales per order with presence of any discount) </a:t>
            </a:r>
          </a:p>
          <a:p>
            <a:r>
              <a:rPr lang="en-GB" sz="1600" dirty="0">
                <a:solidFill>
                  <a:schemeClr val="bg1"/>
                </a:solidFill>
              </a:rPr>
              <a:t>H1: total sales per order is influenced by presence of any discount. </a:t>
            </a:r>
            <a:r>
              <a:rPr lang="en-GB" sz="1600" dirty="0" err="1">
                <a:solidFill>
                  <a:schemeClr val="bg1"/>
                </a:solidFill>
              </a:rPr>
              <a:t>ie</a:t>
            </a:r>
            <a:r>
              <a:rPr lang="en-GB" sz="1600" dirty="0">
                <a:solidFill>
                  <a:schemeClr val="bg1"/>
                </a:solidFill>
              </a:rPr>
              <a:t>. mu (total sales per order in the absence of any discount) != mu(total sales per order with presence of any discount)</a:t>
            </a:r>
          </a:p>
          <a:p>
            <a:pPr marL="0" indent="0">
              <a:buNone/>
            </a:pPr>
            <a:endParaRPr lang="en-GB" sz="1600" dirty="0">
              <a:solidFill>
                <a:schemeClr val="bg1"/>
              </a:solidFill>
            </a:endParaRPr>
          </a:p>
        </p:txBody>
      </p:sp>
      <p:pic>
        <p:nvPicPr>
          <p:cNvPr id="4" name="Picture 3">
            <a:extLst>
              <a:ext uri="{FF2B5EF4-FFF2-40B4-BE49-F238E27FC236}">
                <a16:creationId xmlns:a16="http://schemas.microsoft.com/office/drawing/2014/main" id="{5CA18CEF-0EBE-E84D-B989-38D75C03D7A8}"/>
              </a:ext>
            </a:extLst>
          </p:cNvPr>
          <p:cNvPicPr>
            <a:picLocks noChangeAspect="1"/>
          </p:cNvPicPr>
          <p:nvPr/>
        </p:nvPicPr>
        <p:blipFill>
          <a:blip r:embed="rId2"/>
          <a:stretch>
            <a:fillRect/>
          </a:stretch>
        </p:blipFill>
        <p:spPr>
          <a:xfrm>
            <a:off x="4772153" y="2381806"/>
            <a:ext cx="6776379" cy="3472893"/>
          </a:xfrm>
          <a:prstGeom prst="rect">
            <a:avLst/>
          </a:prstGeom>
        </p:spPr>
      </p:pic>
    </p:spTree>
    <p:extLst>
      <p:ext uri="{BB962C8B-B14F-4D97-AF65-F5344CB8AC3E}">
        <p14:creationId xmlns:p14="http://schemas.microsoft.com/office/powerpoint/2010/main" val="128285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A8280-832D-B64B-A6FF-A578959A0C1C}"/>
              </a:ext>
            </a:extLst>
          </p:cNvPr>
          <p:cNvSpPr>
            <a:spLocks noGrp="1"/>
          </p:cNvSpPr>
          <p:nvPr>
            <p:ph type="title"/>
          </p:nvPr>
        </p:nvSpPr>
        <p:spPr/>
        <p:txBody>
          <a:bodyPr/>
          <a:lstStyle/>
          <a:p>
            <a:r>
              <a:rPr lang="en-US" dirty="0"/>
              <a:t>Question2: Results</a:t>
            </a:r>
          </a:p>
        </p:txBody>
      </p:sp>
      <p:sp>
        <p:nvSpPr>
          <p:cNvPr id="3" name="Content Placeholder 2">
            <a:extLst>
              <a:ext uri="{FF2B5EF4-FFF2-40B4-BE49-F238E27FC236}">
                <a16:creationId xmlns:a16="http://schemas.microsoft.com/office/drawing/2014/main" id="{A0B26177-3275-FC4E-A3D2-DC6B8E35A2DC}"/>
              </a:ext>
            </a:extLst>
          </p:cNvPr>
          <p:cNvSpPr>
            <a:spLocks noGrp="1"/>
          </p:cNvSpPr>
          <p:nvPr>
            <p:ph idx="1"/>
          </p:nvPr>
        </p:nvSpPr>
        <p:spPr/>
        <p:txBody>
          <a:bodyPr>
            <a:normAutofit/>
          </a:bodyPr>
          <a:lstStyle/>
          <a:p>
            <a:pPr marL="0" indent="0">
              <a:buNone/>
            </a:pPr>
            <a:r>
              <a:rPr lang="en-GB" sz="1800" b="1" dirty="0"/>
              <a:t>1) P-value=0.01</a:t>
            </a:r>
          </a:p>
          <a:p>
            <a:pPr marL="0" indent="0">
              <a:buNone/>
            </a:pPr>
            <a:r>
              <a:rPr lang="en-GB" sz="1800" dirty="0" err="1"/>
              <a:t>pvalue</a:t>
            </a:r>
            <a:r>
              <a:rPr lang="en-GB" sz="1800" dirty="0"/>
              <a:t> suggests that there is a statistical significance in the total purchase value when there is a presence of discount. (</a:t>
            </a:r>
            <a:r>
              <a:rPr lang="en-GB" sz="1800" dirty="0" err="1"/>
              <a:t>ie</a:t>
            </a:r>
            <a:r>
              <a:rPr lang="en-GB" sz="1800" dirty="0"/>
              <a:t> people are buying more per transaction.)</a:t>
            </a:r>
          </a:p>
          <a:p>
            <a:pPr marL="0" indent="0">
              <a:buNone/>
            </a:pPr>
            <a:r>
              <a:rPr lang="en-GB" sz="1800" b="1" dirty="0"/>
              <a:t>2) Cohen D=0.18</a:t>
            </a:r>
          </a:p>
          <a:p>
            <a:pPr marL="0" indent="0">
              <a:buNone/>
            </a:pPr>
            <a:r>
              <a:rPr lang="en-GB" sz="1800" dirty="0"/>
              <a:t>Cohen D test number suggests that the difference in the total transaction value is small, despite that there is a statistic significance when there is a presence of discount.</a:t>
            </a:r>
          </a:p>
          <a:p>
            <a:pPr marL="0" indent="0">
              <a:buNone/>
            </a:pPr>
            <a:r>
              <a:rPr lang="en-GB" sz="1800" b="1" dirty="0"/>
              <a:t>3) Business Implication</a:t>
            </a:r>
          </a:p>
          <a:p>
            <a:pPr marL="0" indent="0">
              <a:buNone/>
            </a:pPr>
            <a:r>
              <a:rPr lang="en-GB" sz="1800" dirty="0"/>
              <a:t>The total sales revenue per order does seem to increase when there is presence of discount, but not significant. This suggests that if the company’s KPI is to increase top line revenue, then they should always be running some sort of discount. However, if the KPI is to increase net profitability, further investigation is needed.</a:t>
            </a:r>
          </a:p>
          <a:p>
            <a:endParaRPr lang="en-US" sz="1800" dirty="0"/>
          </a:p>
        </p:txBody>
      </p:sp>
    </p:spTree>
    <p:extLst>
      <p:ext uri="{BB962C8B-B14F-4D97-AF65-F5344CB8AC3E}">
        <p14:creationId xmlns:p14="http://schemas.microsoft.com/office/powerpoint/2010/main" val="2968089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EAF9A-7599-5C4F-9549-7DF09DAC1AD6}"/>
              </a:ext>
            </a:extLst>
          </p:cNvPr>
          <p:cNvSpPr>
            <a:spLocks noGrp="1"/>
          </p:cNvSpPr>
          <p:nvPr>
            <p:ph type="title"/>
          </p:nvPr>
        </p:nvSpPr>
        <p:spPr>
          <a:xfrm>
            <a:off x="643466" y="643467"/>
            <a:ext cx="3750731" cy="1597315"/>
          </a:xfrm>
          <a:noFill/>
          <a:ln w="19050">
            <a:solidFill>
              <a:schemeClr val="bg1"/>
            </a:solidFill>
          </a:ln>
        </p:spPr>
        <p:txBody>
          <a:bodyPr wrap="square">
            <a:normAutofit/>
          </a:bodyPr>
          <a:lstStyle/>
          <a:p>
            <a:pPr algn="ctr"/>
            <a:r>
              <a:rPr lang="en-GB" sz="2800">
                <a:solidFill>
                  <a:schemeClr val="bg1"/>
                </a:solidFill>
              </a:rPr>
              <a:t>Question3</a:t>
            </a:r>
            <a:endParaRPr lang="en-US" sz="2800">
              <a:solidFill>
                <a:schemeClr val="bg1"/>
              </a:solidFill>
            </a:endParaRPr>
          </a:p>
        </p:txBody>
      </p:sp>
      <p:sp>
        <p:nvSpPr>
          <p:cNvPr id="3" name="Content Placeholder 2">
            <a:extLst>
              <a:ext uri="{FF2B5EF4-FFF2-40B4-BE49-F238E27FC236}">
                <a16:creationId xmlns:a16="http://schemas.microsoft.com/office/drawing/2014/main" id="{B4B39A84-FC95-B84D-83D3-7C41F8A411DA}"/>
              </a:ext>
            </a:extLst>
          </p:cNvPr>
          <p:cNvSpPr>
            <a:spLocks noGrp="1"/>
          </p:cNvSpPr>
          <p:nvPr>
            <p:ph idx="1"/>
          </p:nvPr>
        </p:nvSpPr>
        <p:spPr>
          <a:xfrm>
            <a:off x="643468" y="2638044"/>
            <a:ext cx="3750732" cy="3415622"/>
          </a:xfrm>
        </p:spPr>
        <p:txBody>
          <a:bodyPr>
            <a:normAutofit/>
          </a:bodyPr>
          <a:lstStyle/>
          <a:p>
            <a:pPr marL="0" indent="0">
              <a:buNone/>
            </a:pPr>
            <a:r>
              <a:rPr lang="en-GB" sz="1600" dirty="0">
                <a:solidFill>
                  <a:schemeClr val="bg1"/>
                </a:solidFill>
              </a:rPr>
              <a:t>Is the average sales value per transaction higher in UK than the rest of the world? </a:t>
            </a:r>
          </a:p>
          <a:p>
            <a:r>
              <a:rPr lang="en-GB" sz="1600" dirty="0">
                <a:solidFill>
                  <a:schemeClr val="bg1"/>
                </a:solidFill>
              </a:rPr>
              <a:t>H0: mu of UK sales value per transaction = mu of sales value per transaction other countries </a:t>
            </a:r>
          </a:p>
          <a:p>
            <a:r>
              <a:rPr lang="en-GB" sz="1600" dirty="0">
                <a:solidFill>
                  <a:schemeClr val="bg1"/>
                </a:solidFill>
              </a:rPr>
              <a:t>H1: mu of UK sales value per transaction != mu of sales value per transaction of other countries</a:t>
            </a:r>
          </a:p>
        </p:txBody>
      </p:sp>
      <p:pic>
        <p:nvPicPr>
          <p:cNvPr id="4" name="Picture 3">
            <a:extLst>
              <a:ext uri="{FF2B5EF4-FFF2-40B4-BE49-F238E27FC236}">
                <a16:creationId xmlns:a16="http://schemas.microsoft.com/office/drawing/2014/main" id="{11194010-23D1-6B41-9F10-C51EC780C625}"/>
              </a:ext>
            </a:extLst>
          </p:cNvPr>
          <p:cNvPicPr>
            <a:picLocks noChangeAspect="1"/>
          </p:cNvPicPr>
          <p:nvPr/>
        </p:nvPicPr>
        <p:blipFill>
          <a:blip r:embed="rId2"/>
          <a:stretch>
            <a:fillRect/>
          </a:stretch>
        </p:blipFill>
        <p:spPr>
          <a:xfrm>
            <a:off x="4724773" y="1778061"/>
            <a:ext cx="6823760" cy="3428939"/>
          </a:xfrm>
          <a:prstGeom prst="rect">
            <a:avLst/>
          </a:prstGeom>
        </p:spPr>
      </p:pic>
    </p:spTree>
    <p:extLst>
      <p:ext uri="{BB962C8B-B14F-4D97-AF65-F5344CB8AC3E}">
        <p14:creationId xmlns:p14="http://schemas.microsoft.com/office/powerpoint/2010/main" val="189193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969B-B503-3244-94CA-1F346E1639D6}"/>
              </a:ext>
            </a:extLst>
          </p:cNvPr>
          <p:cNvSpPr>
            <a:spLocks noGrp="1"/>
          </p:cNvSpPr>
          <p:nvPr>
            <p:ph type="title"/>
          </p:nvPr>
        </p:nvSpPr>
        <p:spPr/>
        <p:txBody>
          <a:bodyPr/>
          <a:lstStyle/>
          <a:p>
            <a:r>
              <a:rPr lang="en-US" dirty="0"/>
              <a:t>Question3: Results</a:t>
            </a:r>
          </a:p>
        </p:txBody>
      </p:sp>
      <p:sp>
        <p:nvSpPr>
          <p:cNvPr id="3" name="Content Placeholder 2">
            <a:extLst>
              <a:ext uri="{FF2B5EF4-FFF2-40B4-BE49-F238E27FC236}">
                <a16:creationId xmlns:a16="http://schemas.microsoft.com/office/drawing/2014/main" id="{96D39218-5681-8E41-9608-E1CBDA9986D9}"/>
              </a:ext>
            </a:extLst>
          </p:cNvPr>
          <p:cNvSpPr>
            <a:spLocks noGrp="1"/>
          </p:cNvSpPr>
          <p:nvPr>
            <p:ph idx="1"/>
          </p:nvPr>
        </p:nvSpPr>
        <p:spPr/>
        <p:txBody>
          <a:bodyPr>
            <a:normAutofit/>
          </a:bodyPr>
          <a:lstStyle/>
          <a:p>
            <a:pPr marL="0" indent="0">
              <a:buNone/>
            </a:pPr>
            <a:r>
              <a:rPr lang="en-GB" sz="1800" b="1" dirty="0"/>
              <a:t>1) p-value = 0.0576</a:t>
            </a:r>
          </a:p>
          <a:p>
            <a:pPr marL="0" indent="0">
              <a:buNone/>
            </a:pPr>
            <a:r>
              <a:rPr lang="en-GB" sz="1800" dirty="0" err="1"/>
              <a:t>Pvalue</a:t>
            </a:r>
            <a:r>
              <a:rPr lang="en-GB" sz="1800" dirty="0"/>
              <a:t> is greater than alpha 0.05. Hence we accept the null hypothesis that there is no statistical significant evidence that UK average sales value per order is different from the rest of the world. </a:t>
            </a:r>
          </a:p>
          <a:p>
            <a:pPr marL="0" indent="0">
              <a:buNone/>
            </a:pPr>
            <a:r>
              <a:rPr lang="en-GB" sz="1800" b="1" dirty="0"/>
              <a:t>2) Business Implication</a:t>
            </a:r>
          </a:p>
          <a:p>
            <a:pPr marL="0" indent="0">
              <a:buNone/>
            </a:pPr>
            <a:r>
              <a:rPr lang="en-GB" sz="1800" dirty="0"/>
              <a:t>From a business prospective, the company probably shouldn't spend above normal budget in UK marketing, as the purchasing power from UK seems to be average or inline with the rest of the world.</a:t>
            </a:r>
            <a:endParaRPr lang="en-US" sz="1800" dirty="0"/>
          </a:p>
          <a:p>
            <a:endParaRPr lang="en-US" sz="1800" dirty="0"/>
          </a:p>
        </p:txBody>
      </p:sp>
    </p:spTree>
    <p:extLst>
      <p:ext uri="{BB962C8B-B14F-4D97-AF65-F5344CB8AC3E}">
        <p14:creationId xmlns:p14="http://schemas.microsoft.com/office/powerpoint/2010/main" val="2437581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805</Words>
  <Application>Microsoft Macintosh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Project 2</vt:lpstr>
      <vt:lpstr>Problem</vt:lpstr>
      <vt:lpstr>Methodology</vt:lpstr>
      <vt:lpstr>Question1</vt:lpstr>
      <vt:lpstr>Question1: Results</vt:lpstr>
      <vt:lpstr>Question2</vt:lpstr>
      <vt:lpstr>Question2: Results</vt:lpstr>
      <vt:lpstr>Question3</vt:lpstr>
      <vt:lpstr>Question3: Results</vt:lpstr>
      <vt:lpstr>Question4</vt:lpstr>
      <vt:lpstr>Question4: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Alex Lu</dc:creator>
  <cp:lastModifiedBy>Alex Lu</cp:lastModifiedBy>
  <cp:revision>2</cp:revision>
  <dcterms:created xsi:type="dcterms:W3CDTF">2019-04-16T21:29:22Z</dcterms:created>
  <dcterms:modified xsi:type="dcterms:W3CDTF">2019-04-16T21:34:57Z</dcterms:modified>
</cp:coreProperties>
</file>