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>
        <p:scale>
          <a:sx n="89" d="100"/>
          <a:sy n="89" d="100"/>
        </p:scale>
        <p:origin x="7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B694B-90B5-40CF-85BB-6F1F1EFFE5F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24D4EC-0D66-4EB7-B074-323F3ED01E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300" b="1" dirty="0"/>
            <a:t>Background</a:t>
          </a:r>
          <a:r>
            <a:rPr lang="en-GB" sz="1300" dirty="0"/>
            <a:t>: Company X had created an app with energy report dashboard, energy breakdown etc for the domestic utility industry. Utility company Y had given the app a trial among its customer base for a duration of 9 months. The app has 10 screens: Activate, Breakdown, Challenge, </a:t>
          </a:r>
          <a:r>
            <a:rPr lang="en-GB" sz="1300" dirty="0" err="1"/>
            <a:t>Energy_History</a:t>
          </a:r>
          <a:r>
            <a:rPr lang="en-GB" sz="1300" dirty="0"/>
            <a:t>, </a:t>
          </a:r>
          <a:r>
            <a:rPr lang="en-GB" sz="1300" dirty="0" err="1"/>
            <a:t>Energy_Reports</a:t>
          </a:r>
          <a:r>
            <a:rPr lang="en-GB" sz="1300" dirty="0"/>
            <a:t>, Feed, </a:t>
          </a:r>
          <a:r>
            <a:rPr lang="en-GB" sz="1300" dirty="0" err="1"/>
            <a:t>Forgot_password</a:t>
          </a:r>
          <a:r>
            <a:rPr lang="en-GB" sz="1300" dirty="0"/>
            <a:t>, Other, Settings, Trend.</a:t>
          </a:r>
          <a:endParaRPr lang="en-US" sz="1300" dirty="0"/>
        </a:p>
      </dgm:t>
    </dgm:pt>
    <dgm:pt modelId="{1017AE97-5915-47F0-83EA-CB2100681B38}" type="parTrans" cxnId="{77CFE0B0-B4BC-4F07-B501-34143CBF3422}">
      <dgm:prSet/>
      <dgm:spPr/>
      <dgm:t>
        <a:bodyPr/>
        <a:lstStyle/>
        <a:p>
          <a:endParaRPr lang="en-US" sz="1300"/>
        </a:p>
      </dgm:t>
    </dgm:pt>
    <dgm:pt modelId="{76D7B0A6-71B9-4F4F-98F6-6094A46C1A08}" type="sibTrans" cxnId="{77CFE0B0-B4BC-4F07-B501-34143CBF3422}">
      <dgm:prSet/>
      <dgm:spPr/>
      <dgm:t>
        <a:bodyPr/>
        <a:lstStyle/>
        <a:p>
          <a:pPr>
            <a:lnSpc>
              <a:spcPct val="100000"/>
            </a:lnSpc>
          </a:pPr>
          <a:endParaRPr lang="en-US" sz="1300"/>
        </a:p>
      </dgm:t>
    </dgm:pt>
    <dgm:pt modelId="{DA23C559-FAAF-4FB3-9399-51C40FF0A1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300" b="1" dirty="0"/>
            <a:t>Problem</a:t>
          </a:r>
          <a:r>
            <a:rPr lang="en-GB" sz="1300" dirty="0"/>
            <a:t>: </a:t>
          </a:r>
          <a:r>
            <a:rPr lang="en-GB" sz="1300" b="0" i="0" u="none" dirty="0"/>
            <a:t>We would like to find out if we can build a model predicting an user will be active or inactive based on previous month screen usage breakdown.</a:t>
          </a:r>
          <a:endParaRPr lang="en-US" sz="1300" dirty="0"/>
        </a:p>
      </dgm:t>
    </dgm:pt>
    <dgm:pt modelId="{D005E07C-2D62-4886-AB45-DAB1E6C40AD5}" type="parTrans" cxnId="{2700625F-9B26-494E-9814-9481144C4B3B}">
      <dgm:prSet/>
      <dgm:spPr/>
      <dgm:t>
        <a:bodyPr/>
        <a:lstStyle/>
        <a:p>
          <a:endParaRPr lang="en-US" sz="1300"/>
        </a:p>
      </dgm:t>
    </dgm:pt>
    <dgm:pt modelId="{5B13AA16-81C3-4461-ABCE-16EF23481100}" type="sibTrans" cxnId="{2700625F-9B26-494E-9814-9481144C4B3B}">
      <dgm:prSet/>
      <dgm:spPr/>
      <dgm:t>
        <a:bodyPr/>
        <a:lstStyle/>
        <a:p>
          <a:endParaRPr lang="en-US" sz="1300"/>
        </a:p>
      </dgm:t>
    </dgm:pt>
    <dgm:pt modelId="{1283C1CB-9AE4-4EDA-996A-2C14702463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300" b="1" dirty="0"/>
            <a:t>Data</a:t>
          </a:r>
          <a:r>
            <a:rPr lang="en-GB" sz="1300" dirty="0"/>
            <a:t>: Each month there are different cohort of customer signed up for the app. We have a monthly app usage time by screens for each </a:t>
          </a:r>
          <a:r>
            <a:rPr lang="en-GB" sz="1300" dirty="0" err="1"/>
            <a:t>consumerID</a:t>
          </a:r>
          <a:r>
            <a:rPr lang="en-GB" sz="1300" dirty="0"/>
            <a:t>. (</a:t>
          </a:r>
          <a:r>
            <a:rPr lang="en-GB" sz="1300" dirty="0" err="1"/>
            <a:t>ie</a:t>
          </a:r>
          <a:r>
            <a:rPr lang="en-GB" sz="1300" dirty="0"/>
            <a:t>. consumer A accessed and stayed on 'Activation' screen for 3seconds, 'Energy Report' screen for 1minute etc.) There are 5286 unique customer ID * 10 columns screen usage time for each month (for 9 months) in the raw data. Albeit the users started using the app at different starting month.
</a:t>
          </a:r>
          <a:endParaRPr lang="en-US" sz="1300" dirty="0"/>
        </a:p>
      </dgm:t>
    </dgm:pt>
    <dgm:pt modelId="{2E0314DD-86F3-49B7-B61C-435675CCC557}" type="sibTrans" cxnId="{038953D6-2888-4137-9710-DC0FA0ABFF8D}">
      <dgm:prSet/>
      <dgm:spPr/>
      <dgm:t>
        <a:bodyPr/>
        <a:lstStyle/>
        <a:p>
          <a:pPr>
            <a:lnSpc>
              <a:spcPct val="100000"/>
            </a:lnSpc>
          </a:pPr>
          <a:endParaRPr lang="en-US" sz="1300"/>
        </a:p>
      </dgm:t>
    </dgm:pt>
    <dgm:pt modelId="{47A3174D-3B17-4948-AF89-95781C084E22}" type="parTrans" cxnId="{038953D6-2888-4137-9710-DC0FA0ABFF8D}">
      <dgm:prSet/>
      <dgm:spPr/>
      <dgm:t>
        <a:bodyPr/>
        <a:lstStyle/>
        <a:p>
          <a:endParaRPr lang="en-US" sz="1300"/>
        </a:p>
      </dgm:t>
    </dgm:pt>
    <dgm:pt modelId="{11087E58-7A9B-4A34-877F-27BF9C59BE22}" type="pres">
      <dgm:prSet presAssocID="{22FB694B-90B5-40CF-85BB-6F1F1EFFE5FD}" presName="root" presStyleCnt="0">
        <dgm:presLayoutVars>
          <dgm:dir/>
          <dgm:resizeHandles val="exact"/>
        </dgm:presLayoutVars>
      </dgm:prSet>
      <dgm:spPr/>
    </dgm:pt>
    <dgm:pt modelId="{A216FA68-93E2-4D6F-85EA-294A50215DBF}" type="pres">
      <dgm:prSet presAssocID="{22FB694B-90B5-40CF-85BB-6F1F1EFFE5FD}" presName="container" presStyleCnt="0">
        <dgm:presLayoutVars>
          <dgm:dir/>
          <dgm:resizeHandles val="exact"/>
        </dgm:presLayoutVars>
      </dgm:prSet>
      <dgm:spPr/>
    </dgm:pt>
    <dgm:pt modelId="{B3CA3288-D7FB-4927-8D80-B58204EC4D8B}" type="pres">
      <dgm:prSet presAssocID="{EB24D4EC-0D66-4EB7-B074-323F3ED01EE0}" presName="compNode" presStyleCnt="0"/>
      <dgm:spPr/>
    </dgm:pt>
    <dgm:pt modelId="{AD622AA1-1A2D-445E-810C-37C80475944D}" type="pres">
      <dgm:prSet presAssocID="{EB24D4EC-0D66-4EB7-B074-323F3ED01EE0}" presName="iconBgRect" presStyleLbl="bgShp" presStyleIdx="0" presStyleCnt="3"/>
      <dgm:spPr/>
    </dgm:pt>
    <dgm:pt modelId="{D211E1FC-1745-4AFA-B799-A6D668D24C86}" type="pres">
      <dgm:prSet presAssocID="{EB24D4EC-0D66-4EB7-B074-323F3ED01E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D9C49BB-13C4-43BC-83F3-AD3D0DF95000}" type="pres">
      <dgm:prSet presAssocID="{EB24D4EC-0D66-4EB7-B074-323F3ED01EE0}" presName="spaceRect" presStyleCnt="0"/>
      <dgm:spPr/>
    </dgm:pt>
    <dgm:pt modelId="{B7743BF2-9C04-41A0-ABA3-18D7917D8C6B}" type="pres">
      <dgm:prSet presAssocID="{EB24D4EC-0D66-4EB7-B074-323F3ED01EE0}" presName="textRect" presStyleLbl="revTx" presStyleIdx="0" presStyleCnt="3">
        <dgm:presLayoutVars>
          <dgm:chMax val="1"/>
          <dgm:chPref val="1"/>
        </dgm:presLayoutVars>
      </dgm:prSet>
      <dgm:spPr/>
    </dgm:pt>
    <dgm:pt modelId="{386940B5-3EE3-4DA4-A867-99A271654AFB}" type="pres">
      <dgm:prSet presAssocID="{76D7B0A6-71B9-4F4F-98F6-6094A46C1A08}" presName="sibTrans" presStyleLbl="sibTrans2D1" presStyleIdx="0" presStyleCnt="0"/>
      <dgm:spPr/>
    </dgm:pt>
    <dgm:pt modelId="{FFB62EB7-6E84-4155-83F8-1F4FC5BE56D2}" type="pres">
      <dgm:prSet presAssocID="{1283C1CB-9AE4-4EDA-996A-2C147024634C}" presName="compNode" presStyleCnt="0"/>
      <dgm:spPr/>
    </dgm:pt>
    <dgm:pt modelId="{E89B18B6-B501-4F27-9C13-E745D0764DA3}" type="pres">
      <dgm:prSet presAssocID="{1283C1CB-9AE4-4EDA-996A-2C147024634C}" presName="iconBgRect" presStyleLbl="bgShp" presStyleIdx="1" presStyleCnt="3"/>
      <dgm:spPr/>
    </dgm:pt>
    <dgm:pt modelId="{96370F72-DF99-4FBD-85ED-829C5A8C2B62}" type="pres">
      <dgm:prSet presAssocID="{1283C1CB-9AE4-4EDA-996A-2C14702463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53BBE16D-AFD8-4F9C-944B-22469769FE78}" type="pres">
      <dgm:prSet presAssocID="{1283C1CB-9AE4-4EDA-996A-2C147024634C}" presName="spaceRect" presStyleCnt="0"/>
      <dgm:spPr/>
    </dgm:pt>
    <dgm:pt modelId="{2858F3D3-68FF-4D4E-A9AA-C9FD4E7D4B55}" type="pres">
      <dgm:prSet presAssocID="{1283C1CB-9AE4-4EDA-996A-2C147024634C}" presName="textRect" presStyleLbl="revTx" presStyleIdx="1" presStyleCnt="3">
        <dgm:presLayoutVars>
          <dgm:chMax val="1"/>
          <dgm:chPref val="1"/>
        </dgm:presLayoutVars>
      </dgm:prSet>
      <dgm:spPr/>
    </dgm:pt>
    <dgm:pt modelId="{7F8FC2BB-AD63-43DB-863A-33EE107DCDC1}" type="pres">
      <dgm:prSet presAssocID="{2E0314DD-86F3-49B7-B61C-435675CCC557}" presName="sibTrans" presStyleLbl="sibTrans2D1" presStyleIdx="0" presStyleCnt="0"/>
      <dgm:spPr/>
    </dgm:pt>
    <dgm:pt modelId="{752A2A07-3387-4B68-B186-7D88CE63CF6F}" type="pres">
      <dgm:prSet presAssocID="{DA23C559-FAAF-4FB3-9399-51C40FF0A1B7}" presName="compNode" presStyleCnt="0"/>
      <dgm:spPr/>
    </dgm:pt>
    <dgm:pt modelId="{1A7FE6DB-F11C-42D5-9F13-69205F70F0C0}" type="pres">
      <dgm:prSet presAssocID="{DA23C559-FAAF-4FB3-9399-51C40FF0A1B7}" presName="iconBgRect" presStyleLbl="bgShp" presStyleIdx="2" presStyleCnt="3"/>
      <dgm:spPr/>
    </dgm:pt>
    <dgm:pt modelId="{78DC16B3-962E-4536-B9FC-3AAB9524E6FC}" type="pres">
      <dgm:prSet presAssocID="{DA23C559-FAAF-4FB3-9399-51C40FF0A1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0A1AB0F-CFB8-40E7-93D2-A0F523D670F2}" type="pres">
      <dgm:prSet presAssocID="{DA23C559-FAAF-4FB3-9399-51C40FF0A1B7}" presName="spaceRect" presStyleCnt="0"/>
      <dgm:spPr/>
    </dgm:pt>
    <dgm:pt modelId="{766B558B-8168-4249-AF7E-06700CD7C0D8}" type="pres">
      <dgm:prSet presAssocID="{DA23C559-FAAF-4FB3-9399-51C40FF0A1B7}" presName="textRect" presStyleLbl="revTx" presStyleIdx="2" presStyleCnt="3" custScaleY="172433">
        <dgm:presLayoutVars>
          <dgm:chMax val="1"/>
          <dgm:chPref val="1"/>
        </dgm:presLayoutVars>
      </dgm:prSet>
      <dgm:spPr/>
    </dgm:pt>
  </dgm:ptLst>
  <dgm:cxnLst>
    <dgm:cxn modelId="{EFFD1315-C52E-7E4F-AEFC-46D893F2FF21}" type="presOf" srcId="{DA23C559-FAAF-4FB3-9399-51C40FF0A1B7}" destId="{766B558B-8168-4249-AF7E-06700CD7C0D8}" srcOrd="0" destOrd="0" presId="urn:microsoft.com/office/officeart/2018/2/layout/IconCircleList"/>
    <dgm:cxn modelId="{EEA28B4B-05EC-A544-B964-D631DD3185F8}" type="presOf" srcId="{EB24D4EC-0D66-4EB7-B074-323F3ED01EE0}" destId="{B7743BF2-9C04-41A0-ABA3-18D7917D8C6B}" srcOrd="0" destOrd="0" presId="urn:microsoft.com/office/officeart/2018/2/layout/IconCircleList"/>
    <dgm:cxn modelId="{2700625F-9B26-494E-9814-9481144C4B3B}" srcId="{22FB694B-90B5-40CF-85BB-6F1F1EFFE5FD}" destId="{DA23C559-FAAF-4FB3-9399-51C40FF0A1B7}" srcOrd="2" destOrd="0" parTransId="{D005E07C-2D62-4886-AB45-DAB1E6C40AD5}" sibTransId="{5B13AA16-81C3-4461-ABCE-16EF23481100}"/>
    <dgm:cxn modelId="{F8E16E99-D740-8A4F-B57D-9C1AC2F99976}" type="presOf" srcId="{2E0314DD-86F3-49B7-B61C-435675CCC557}" destId="{7F8FC2BB-AD63-43DB-863A-33EE107DCDC1}" srcOrd="0" destOrd="0" presId="urn:microsoft.com/office/officeart/2018/2/layout/IconCircleList"/>
    <dgm:cxn modelId="{C5A15B9B-8B4A-CF48-A9C7-2CCB722990BD}" type="presOf" srcId="{76D7B0A6-71B9-4F4F-98F6-6094A46C1A08}" destId="{386940B5-3EE3-4DA4-A867-99A271654AFB}" srcOrd="0" destOrd="0" presId="urn:microsoft.com/office/officeart/2018/2/layout/IconCircleList"/>
    <dgm:cxn modelId="{A5308EA6-B9D6-9343-8F8F-685AB2515101}" type="presOf" srcId="{22FB694B-90B5-40CF-85BB-6F1F1EFFE5FD}" destId="{11087E58-7A9B-4A34-877F-27BF9C59BE22}" srcOrd="0" destOrd="0" presId="urn:microsoft.com/office/officeart/2018/2/layout/IconCircleList"/>
    <dgm:cxn modelId="{77CFE0B0-B4BC-4F07-B501-34143CBF3422}" srcId="{22FB694B-90B5-40CF-85BB-6F1F1EFFE5FD}" destId="{EB24D4EC-0D66-4EB7-B074-323F3ED01EE0}" srcOrd="0" destOrd="0" parTransId="{1017AE97-5915-47F0-83EA-CB2100681B38}" sibTransId="{76D7B0A6-71B9-4F4F-98F6-6094A46C1A08}"/>
    <dgm:cxn modelId="{038953D6-2888-4137-9710-DC0FA0ABFF8D}" srcId="{22FB694B-90B5-40CF-85BB-6F1F1EFFE5FD}" destId="{1283C1CB-9AE4-4EDA-996A-2C147024634C}" srcOrd="1" destOrd="0" parTransId="{47A3174D-3B17-4948-AF89-95781C084E22}" sibTransId="{2E0314DD-86F3-49B7-B61C-435675CCC557}"/>
    <dgm:cxn modelId="{0BF07DE2-F144-2E46-A7BB-999AD917362C}" type="presOf" srcId="{1283C1CB-9AE4-4EDA-996A-2C147024634C}" destId="{2858F3D3-68FF-4D4E-A9AA-C9FD4E7D4B55}" srcOrd="0" destOrd="0" presId="urn:microsoft.com/office/officeart/2018/2/layout/IconCircleList"/>
    <dgm:cxn modelId="{74714ED8-381B-EF49-98B0-2BA442D94139}" type="presParOf" srcId="{11087E58-7A9B-4A34-877F-27BF9C59BE22}" destId="{A216FA68-93E2-4D6F-85EA-294A50215DBF}" srcOrd="0" destOrd="0" presId="urn:microsoft.com/office/officeart/2018/2/layout/IconCircleList"/>
    <dgm:cxn modelId="{EB8B5811-6171-F74B-8786-66F2E0314CDC}" type="presParOf" srcId="{A216FA68-93E2-4D6F-85EA-294A50215DBF}" destId="{B3CA3288-D7FB-4927-8D80-B58204EC4D8B}" srcOrd="0" destOrd="0" presId="urn:microsoft.com/office/officeart/2018/2/layout/IconCircleList"/>
    <dgm:cxn modelId="{8119F4C3-C764-A742-8262-4D801FCC9649}" type="presParOf" srcId="{B3CA3288-D7FB-4927-8D80-B58204EC4D8B}" destId="{AD622AA1-1A2D-445E-810C-37C80475944D}" srcOrd="0" destOrd="0" presId="urn:microsoft.com/office/officeart/2018/2/layout/IconCircleList"/>
    <dgm:cxn modelId="{E061FF80-1752-F041-85BC-1A21644D3DE0}" type="presParOf" srcId="{B3CA3288-D7FB-4927-8D80-B58204EC4D8B}" destId="{D211E1FC-1745-4AFA-B799-A6D668D24C86}" srcOrd="1" destOrd="0" presId="urn:microsoft.com/office/officeart/2018/2/layout/IconCircleList"/>
    <dgm:cxn modelId="{6163E895-B18D-B34E-B9CC-63921B63C7D2}" type="presParOf" srcId="{B3CA3288-D7FB-4927-8D80-B58204EC4D8B}" destId="{BD9C49BB-13C4-43BC-83F3-AD3D0DF95000}" srcOrd="2" destOrd="0" presId="urn:microsoft.com/office/officeart/2018/2/layout/IconCircleList"/>
    <dgm:cxn modelId="{A31FFAF4-4E4D-6F4E-8953-8782CEAE79E3}" type="presParOf" srcId="{B3CA3288-D7FB-4927-8D80-B58204EC4D8B}" destId="{B7743BF2-9C04-41A0-ABA3-18D7917D8C6B}" srcOrd="3" destOrd="0" presId="urn:microsoft.com/office/officeart/2018/2/layout/IconCircleList"/>
    <dgm:cxn modelId="{1EBD5E9A-CC8E-FA42-95B8-91D810A0C140}" type="presParOf" srcId="{A216FA68-93E2-4D6F-85EA-294A50215DBF}" destId="{386940B5-3EE3-4DA4-A867-99A271654AFB}" srcOrd="1" destOrd="0" presId="urn:microsoft.com/office/officeart/2018/2/layout/IconCircleList"/>
    <dgm:cxn modelId="{24B6472E-9D8E-1D41-A6A4-987C4E5CFE4C}" type="presParOf" srcId="{A216FA68-93E2-4D6F-85EA-294A50215DBF}" destId="{FFB62EB7-6E84-4155-83F8-1F4FC5BE56D2}" srcOrd="2" destOrd="0" presId="urn:microsoft.com/office/officeart/2018/2/layout/IconCircleList"/>
    <dgm:cxn modelId="{03FD806A-D365-B04A-AA3F-C74A66F27CF7}" type="presParOf" srcId="{FFB62EB7-6E84-4155-83F8-1F4FC5BE56D2}" destId="{E89B18B6-B501-4F27-9C13-E745D0764DA3}" srcOrd="0" destOrd="0" presId="urn:microsoft.com/office/officeart/2018/2/layout/IconCircleList"/>
    <dgm:cxn modelId="{85C8E79D-317A-D14E-9E17-4EAD7C7ED481}" type="presParOf" srcId="{FFB62EB7-6E84-4155-83F8-1F4FC5BE56D2}" destId="{96370F72-DF99-4FBD-85ED-829C5A8C2B62}" srcOrd="1" destOrd="0" presId="urn:microsoft.com/office/officeart/2018/2/layout/IconCircleList"/>
    <dgm:cxn modelId="{7D81B5AB-6C5E-4945-A892-0A9D07F66178}" type="presParOf" srcId="{FFB62EB7-6E84-4155-83F8-1F4FC5BE56D2}" destId="{53BBE16D-AFD8-4F9C-944B-22469769FE78}" srcOrd="2" destOrd="0" presId="urn:microsoft.com/office/officeart/2018/2/layout/IconCircleList"/>
    <dgm:cxn modelId="{DF4A0005-EAF7-0548-8491-03D6B18585FE}" type="presParOf" srcId="{FFB62EB7-6E84-4155-83F8-1F4FC5BE56D2}" destId="{2858F3D3-68FF-4D4E-A9AA-C9FD4E7D4B55}" srcOrd="3" destOrd="0" presId="urn:microsoft.com/office/officeart/2018/2/layout/IconCircleList"/>
    <dgm:cxn modelId="{7D178436-7EE8-014F-8344-7BB5E3896D2B}" type="presParOf" srcId="{A216FA68-93E2-4D6F-85EA-294A50215DBF}" destId="{7F8FC2BB-AD63-43DB-863A-33EE107DCDC1}" srcOrd="3" destOrd="0" presId="urn:microsoft.com/office/officeart/2018/2/layout/IconCircleList"/>
    <dgm:cxn modelId="{16E74F7F-97B8-1A4F-B21F-7B642C2553BF}" type="presParOf" srcId="{A216FA68-93E2-4D6F-85EA-294A50215DBF}" destId="{752A2A07-3387-4B68-B186-7D88CE63CF6F}" srcOrd="4" destOrd="0" presId="urn:microsoft.com/office/officeart/2018/2/layout/IconCircleList"/>
    <dgm:cxn modelId="{65E666D3-E834-284E-9EAE-AD58FA7BA7C0}" type="presParOf" srcId="{752A2A07-3387-4B68-B186-7D88CE63CF6F}" destId="{1A7FE6DB-F11C-42D5-9F13-69205F70F0C0}" srcOrd="0" destOrd="0" presId="urn:microsoft.com/office/officeart/2018/2/layout/IconCircleList"/>
    <dgm:cxn modelId="{846EDC10-857F-3E40-99FF-2033872D6D4A}" type="presParOf" srcId="{752A2A07-3387-4B68-B186-7D88CE63CF6F}" destId="{78DC16B3-962E-4536-B9FC-3AAB9524E6FC}" srcOrd="1" destOrd="0" presId="urn:microsoft.com/office/officeart/2018/2/layout/IconCircleList"/>
    <dgm:cxn modelId="{00FB647B-FCCD-8E46-B73A-B044542D3998}" type="presParOf" srcId="{752A2A07-3387-4B68-B186-7D88CE63CF6F}" destId="{E0A1AB0F-CFB8-40E7-93D2-A0F523D670F2}" srcOrd="2" destOrd="0" presId="urn:microsoft.com/office/officeart/2018/2/layout/IconCircleList"/>
    <dgm:cxn modelId="{40F63D7D-279E-2548-8826-B5D8685543A2}" type="presParOf" srcId="{752A2A07-3387-4B68-B186-7D88CE63CF6F}" destId="{766B558B-8168-4249-AF7E-06700CD7C0D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C04F63-C09B-4FBE-9331-44E0E0BC6D3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4647872-AE53-4F0D-840A-EE7C9DCE7298}">
      <dgm:prSet/>
      <dgm:spPr/>
      <dgm:t>
        <a:bodyPr/>
        <a:lstStyle/>
        <a:p>
          <a:pPr>
            <a:defRPr b="1"/>
          </a:pPr>
          <a:r>
            <a:rPr lang="en-US"/>
            <a:t>Clean: </a:t>
          </a:r>
          <a:r>
            <a:rPr lang="en-GB"/>
            <a:t>set ID as index column, drop blanks, column naming convention</a:t>
          </a:r>
          <a:endParaRPr lang="en-US"/>
        </a:p>
      </dgm:t>
    </dgm:pt>
    <dgm:pt modelId="{18D189BA-246A-4FC4-92C8-8D0DECDC0EE3}" type="parTrans" cxnId="{5D4DF9AC-9712-4512-B78E-5B88F32BDC0F}">
      <dgm:prSet/>
      <dgm:spPr/>
      <dgm:t>
        <a:bodyPr/>
        <a:lstStyle/>
        <a:p>
          <a:endParaRPr lang="en-US"/>
        </a:p>
      </dgm:t>
    </dgm:pt>
    <dgm:pt modelId="{76C7E319-D582-45A9-8514-10A0ACBA024F}" type="sibTrans" cxnId="{5D4DF9AC-9712-4512-B78E-5B88F32BDC0F}">
      <dgm:prSet/>
      <dgm:spPr/>
      <dgm:t>
        <a:bodyPr/>
        <a:lstStyle/>
        <a:p>
          <a:endParaRPr lang="en-US"/>
        </a:p>
      </dgm:t>
    </dgm:pt>
    <dgm:pt modelId="{83026C34-17C6-426E-BD17-BFAECC150950}">
      <dgm:prSet/>
      <dgm:spPr/>
      <dgm:t>
        <a:bodyPr/>
        <a:lstStyle/>
        <a:p>
          <a:pPr>
            <a:defRPr b="1"/>
          </a:pPr>
          <a:r>
            <a:rPr lang="en-GB"/>
            <a:t>Create model dataset:</a:t>
          </a:r>
          <a:endParaRPr lang="en-US"/>
        </a:p>
      </dgm:t>
    </dgm:pt>
    <dgm:pt modelId="{B5E8462D-57C6-4CB7-B325-19293F9B7C05}" type="parTrans" cxnId="{B7C9085A-8791-4001-A505-1373BA7E1129}">
      <dgm:prSet/>
      <dgm:spPr/>
      <dgm:t>
        <a:bodyPr/>
        <a:lstStyle/>
        <a:p>
          <a:endParaRPr lang="en-US"/>
        </a:p>
      </dgm:t>
    </dgm:pt>
    <dgm:pt modelId="{E8B218C4-D935-409C-A4E8-A43FEF190F3D}" type="sibTrans" cxnId="{B7C9085A-8791-4001-A505-1373BA7E1129}">
      <dgm:prSet/>
      <dgm:spPr/>
      <dgm:t>
        <a:bodyPr/>
        <a:lstStyle/>
        <a:p>
          <a:endParaRPr lang="en-US"/>
        </a:p>
      </dgm:t>
    </dgm:pt>
    <dgm:pt modelId="{AF56C4D5-25C1-4A16-99C7-663089FB9CFD}">
      <dgm:prSet/>
      <dgm:spPr/>
      <dgm:t>
        <a:bodyPr/>
        <a:lstStyle/>
        <a:p>
          <a:r>
            <a:rPr lang="en-GB" dirty="0"/>
            <a:t>1. Define active/inactive flag: if an user accessed any screen more than 3 seconds on any given month (other than Setting, forgetting passwords or activation page)</a:t>
          </a:r>
          <a:endParaRPr lang="en-US" dirty="0"/>
        </a:p>
      </dgm:t>
    </dgm:pt>
    <dgm:pt modelId="{9AA1F8CB-E18E-4159-BD50-F83F95ED8FE4}" type="parTrans" cxnId="{330D623B-29FF-40DA-97E6-B6F4495E6DD9}">
      <dgm:prSet/>
      <dgm:spPr/>
      <dgm:t>
        <a:bodyPr/>
        <a:lstStyle/>
        <a:p>
          <a:endParaRPr lang="en-US"/>
        </a:p>
      </dgm:t>
    </dgm:pt>
    <dgm:pt modelId="{6F2532FD-ACFC-49F5-BDC8-0A6CFAB48721}" type="sibTrans" cxnId="{330D623B-29FF-40DA-97E6-B6F4495E6DD9}">
      <dgm:prSet/>
      <dgm:spPr/>
      <dgm:t>
        <a:bodyPr/>
        <a:lstStyle/>
        <a:p>
          <a:endParaRPr lang="en-US"/>
        </a:p>
      </dgm:t>
    </dgm:pt>
    <dgm:pt modelId="{96939461-884C-49E9-A7FC-73E7852C47BD}">
      <dgm:prSet/>
      <dgm:spPr/>
      <dgm:t>
        <a:bodyPr/>
        <a:lstStyle/>
        <a:p>
          <a:r>
            <a:rPr lang="en-GB" dirty="0"/>
            <a:t>2. Create Monthly dataset: Combine Month T screen usage breakdown data (10 columns) with Month T+1 active/inactive flag.</a:t>
          </a:r>
          <a:endParaRPr lang="en-US" dirty="0"/>
        </a:p>
      </dgm:t>
    </dgm:pt>
    <dgm:pt modelId="{65D2FAB9-D207-4C4B-A6C5-78F9C9529A1D}" type="parTrans" cxnId="{084EE0AC-6AB1-4BBC-849F-CE33AFFB252A}">
      <dgm:prSet/>
      <dgm:spPr/>
      <dgm:t>
        <a:bodyPr/>
        <a:lstStyle/>
        <a:p>
          <a:endParaRPr lang="en-US"/>
        </a:p>
      </dgm:t>
    </dgm:pt>
    <dgm:pt modelId="{41E1575D-8617-4587-98AD-AE88CF12A52B}" type="sibTrans" cxnId="{084EE0AC-6AB1-4BBC-849F-CE33AFFB252A}">
      <dgm:prSet/>
      <dgm:spPr/>
      <dgm:t>
        <a:bodyPr/>
        <a:lstStyle/>
        <a:p>
          <a:endParaRPr lang="en-US"/>
        </a:p>
      </dgm:t>
    </dgm:pt>
    <dgm:pt modelId="{6E1CB7D0-99E3-46DE-93DB-5DE2EF61F8D3}">
      <dgm:prSet/>
      <dgm:spPr/>
      <dgm:t>
        <a:bodyPr/>
        <a:lstStyle/>
        <a:p>
          <a:r>
            <a:rPr lang="en-GB" dirty="0"/>
            <a:t>3. Create combined dataset: merge all 9 month data, and get rid of outliers</a:t>
          </a:r>
          <a:endParaRPr lang="en-US" dirty="0"/>
        </a:p>
      </dgm:t>
    </dgm:pt>
    <dgm:pt modelId="{DC1C8EDA-6DFE-49D2-B035-86E2ECCA4384}" type="parTrans" cxnId="{123D58F6-07E0-4815-96A9-6F0B507537C7}">
      <dgm:prSet/>
      <dgm:spPr/>
      <dgm:t>
        <a:bodyPr/>
        <a:lstStyle/>
        <a:p>
          <a:endParaRPr lang="en-US"/>
        </a:p>
      </dgm:t>
    </dgm:pt>
    <dgm:pt modelId="{ABE0D851-5852-4034-90E4-6B0E154C0B55}" type="sibTrans" cxnId="{123D58F6-07E0-4815-96A9-6F0B507537C7}">
      <dgm:prSet/>
      <dgm:spPr/>
      <dgm:t>
        <a:bodyPr/>
        <a:lstStyle/>
        <a:p>
          <a:endParaRPr lang="en-US"/>
        </a:p>
      </dgm:t>
    </dgm:pt>
    <dgm:pt modelId="{8F356C52-A101-4127-ACC7-16EBE04BB437}" type="pres">
      <dgm:prSet presAssocID="{05C04F63-C09B-4FBE-9331-44E0E0BC6D31}" presName="root" presStyleCnt="0">
        <dgm:presLayoutVars>
          <dgm:dir/>
          <dgm:resizeHandles val="exact"/>
        </dgm:presLayoutVars>
      </dgm:prSet>
      <dgm:spPr/>
    </dgm:pt>
    <dgm:pt modelId="{DE203B30-91D1-4E8B-A675-81E731304A50}" type="pres">
      <dgm:prSet presAssocID="{D4647872-AE53-4F0D-840A-EE7C9DCE7298}" presName="compNode" presStyleCnt="0"/>
      <dgm:spPr/>
    </dgm:pt>
    <dgm:pt modelId="{1FFADA3D-15CE-4557-B59D-FFC70B69932E}" type="pres">
      <dgm:prSet presAssocID="{D4647872-AE53-4F0D-840A-EE7C9DCE72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C23E6C-E5FB-424F-B5A2-4FF6147522D5}" type="pres">
      <dgm:prSet presAssocID="{D4647872-AE53-4F0D-840A-EE7C9DCE7298}" presName="iconSpace" presStyleCnt="0"/>
      <dgm:spPr/>
    </dgm:pt>
    <dgm:pt modelId="{18A886E1-844C-4912-AF46-4F30E54F51A5}" type="pres">
      <dgm:prSet presAssocID="{D4647872-AE53-4F0D-840A-EE7C9DCE7298}" presName="parTx" presStyleLbl="revTx" presStyleIdx="0" presStyleCnt="4">
        <dgm:presLayoutVars>
          <dgm:chMax val="0"/>
          <dgm:chPref val="0"/>
        </dgm:presLayoutVars>
      </dgm:prSet>
      <dgm:spPr/>
    </dgm:pt>
    <dgm:pt modelId="{2DA87DF3-D045-40C3-8F83-451F1479307E}" type="pres">
      <dgm:prSet presAssocID="{D4647872-AE53-4F0D-840A-EE7C9DCE7298}" presName="txSpace" presStyleCnt="0"/>
      <dgm:spPr/>
    </dgm:pt>
    <dgm:pt modelId="{EFA68FD2-47B8-460F-9712-AC2DC88CE838}" type="pres">
      <dgm:prSet presAssocID="{D4647872-AE53-4F0D-840A-EE7C9DCE7298}" presName="desTx" presStyleLbl="revTx" presStyleIdx="1" presStyleCnt="4">
        <dgm:presLayoutVars/>
      </dgm:prSet>
      <dgm:spPr/>
    </dgm:pt>
    <dgm:pt modelId="{9362C6E9-74BE-4CFB-A00C-826316F244D1}" type="pres">
      <dgm:prSet presAssocID="{76C7E319-D582-45A9-8514-10A0ACBA024F}" presName="sibTrans" presStyleCnt="0"/>
      <dgm:spPr/>
    </dgm:pt>
    <dgm:pt modelId="{B0F27412-16BB-4B10-8785-1966DAD4F4A6}" type="pres">
      <dgm:prSet presAssocID="{83026C34-17C6-426E-BD17-BFAECC150950}" presName="compNode" presStyleCnt="0"/>
      <dgm:spPr/>
    </dgm:pt>
    <dgm:pt modelId="{05D7B467-6A4A-420A-AF84-36EB28518211}" type="pres">
      <dgm:prSet presAssocID="{83026C34-17C6-426E-BD17-BFAECC1509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4BE9F57-79C2-4749-8693-97B3ED494A9A}" type="pres">
      <dgm:prSet presAssocID="{83026C34-17C6-426E-BD17-BFAECC150950}" presName="iconSpace" presStyleCnt="0"/>
      <dgm:spPr/>
    </dgm:pt>
    <dgm:pt modelId="{3DF69F65-720B-47E3-AC38-0CD4FA8F0E92}" type="pres">
      <dgm:prSet presAssocID="{83026C34-17C6-426E-BD17-BFAECC150950}" presName="parTx" presStyleLbl="revTx" presStyleIdx="2" presStyleCnt="4">
        <dgm:presLayoutVars>
          <dgm:chMax val="0"/>
          <dgm:chPref val="0"/>
        </dgm:presLayoutVars>
      </dgm:prSet>
      <dgm:spPr/>
    </dgm:pt>
    <dgm:pt modelId="{2D074E3B-EB25-4BBF-AD43-9DBD33857054}" type="pres">
      <dgm:prSet presAssocID="{83026C34-17C6-426E-BD17-BFAECC150950}" presName="txSpace" presStyleCnt="0"/>
      <dgm:spPr/>
    </dgm:pt>
    <dgm:pt modelId="{6237C873-0398-47AF-89DF-3CD8AFF5C05B}" type="pres">
      <dgm:prSet presAssocID="{83026C34-17C6-426E-BD17-BFAECC150950}" presName="desTx" presStyleLbl="revTx" presStyleIdx="3" presStyleCnt="4">
        <dgm:presLayoutVars/>
      </dgm:prSet>
      <dgm:spPr/>
    </dgm:pt>
  </dgm:ptLst>
  <dgm:cxnLst>
    <dgm:cxn modelId="{586C4615-C117-40FE-8BDF-435C68541C26}" type="presOf" srcId="{05C04F63-C09B-4FBE-9331-44E0E0BC6D31}" destId="{8F356C52-A101-4127-ACC7-16EBE04BB437}" srcOrd="0" destOrd="0" presId="urn:microsoft.com/office/officeart/2018/5/layout/CenteredIconLabelDescriptionList"/>
    <dgm:cxn modelId="{1C8CE115-5461-47B5-BEAC-DA17D548D86E}" type="presOf" srcId="{D4647872-AE53-4F0D-840A-EE7C9DCE7298}" destId="{18A886E1-844C-4912-AF46-4F30E54F51A5}" srcOrd="0" destOrd="0" presId="urn:microsoft.com/office/officeart/2018/5/layout/CenteredIconLabelDescriptionList"/>
    <dgm:cxn modelId="{330D623B-29FF-40DA-97E6-B6F4495E6DD9}" srcId="{83026C34-17C6-426E-BD17-BFAECC150950}" destId="{AF56C4D5-25C1-4A16-99C7-663089FB9CFD}" srcOrd="0" destOrd="0" parTransId="{9AA1F8CB-E18E-4159-BD50-F83F95ED8FE4}" sibTransId="{6F2532FD-ACFC-49F5-BDC8-0A6CFAB48721}"/>
    <dgm:cxn modelId="{B7C9085A-8791-4001-A505-1373BA7E1129}" srcId="{05C04F63-C09B-4FBE-9331-44E0E0BC6D31}" destId="{83026C34-17C6-426E-BD17-BFAECC150950}" srcOrd="1" destOrd="0" parTransId="{B5E8462D-57C6-4CB7-B325-19293F9B7C05}" sibTransId="{E8B218C4-D935-409C-A4E8-A43FEF190F3D}"/>
    <dgm:cxn modelId="{74A8A75F-E436-4730-B917-5BE0DD24BAC2}" type="presOf" srcId="{96939461-884C-49E9-A7FC-73E7852C47BD}" destId="{6237C873-0398-47AF-89DF-3CD8AFF5C05B}" srcOrd="0" destOrd="1" presId="urn:microsoft.com/office/officeart/2018/5/layout/CenteredIconLabelDescriptionList"/>
    <dgm:cxn modelId="{35405565-82C8-4733-B4F5-DB1266AF24DB}" type="presOf" srcId="{6E1CB7D0-99E3-46DE-93DB-5DE2EF61F8D3}" destId="{6237C873-0398-47AF-89DF-3CD8AFF5C05B}" srcOrd="0" destOrd="2" presId="urn:microsoft.com/office/officeart/2018/5/layout/CenteredIconLabelDescriptionList"/>
    <dgm:cxn modelId="{79AD4987-A1B5-4E48-BAA6-1EAF32A2C24B}" type="presOf" srcId="{AF56C4D5-25C1-4A16-99C7-663089FB9CFD}" destId="{6237C873-0398-47AF-89DF-3CD8AFF5C05B}" srcOrd="0" destOrd="0" presId="urn:microsoft.com/office/officeart/2018/5/layout/CenteredIconLabelDescriptionList"/>
    <dgm:cxn modelId="{007B9DA6-4CDF-4960-A18A-6600621408FC}" type="presOf" srcId="{83026C34-17C6-426E-BD17-BFAECC150950}" destId="{3DF69F65-720B-47E3-AC38-0CD4FA8F0E92}" srcOrd="0" destOrd="0" presId="urn:microsoft.com/office/officeart/2018/5/layout/CenteredIconLabelDescriptionList"/>
    <dgm:cxn modelId="{084EE0AC-6AB1-4BBC-849F-CE33AFFB252A}" srcId="{83026C34-17C6-426E-BD17-BFAECC150950}" destId="{96939461-884C-49E9-A7FC-73E7852C47BD}" srcOrd="1" destOrd="0" parTransId="{65D2FAB9-D207-4C4B-A6C5-78F9C9529A1D}" sibTransId="{41E1575D-8617-4587-98AD-AE88CF12A52B}"/>
    <dgm:cxn modelId="{5D4DF9AC-9712-4512-B78E-5B88F32BDC0F}" srcId="{05C04F63-C09B-4FBE-9331-44E0E0BC6D31}" destId="{D4647872-AE53-4F0D-840A-EE7C9DCE7298}" srcOrd="0" destOrd="0" parTransId="{18D189BA-246A-4FC4-92C8-8D0DECDC0EE3}" sibTransId="{76C7E319-D582-45A9-8514-10A0ACBA024F}"/>
    <dgm:cxn modelId="{123D58F6-07E0-4815-96A9-6F0B507537C7}" srcId="{83026C34-17C6-426E-BD17-BFAECC150950}" destId="{6E1CB7D0-99E3-46DE-93DB-5DE2EF61F8D3}" srcOrd="2" destOrd="0" parTransId="{DC1C8EDA-6DFE-49D2-B035-86E2ECCA4384}" sibTransId="{ABE0D851-5852-4034-90E4-6B0E154C0B55}"/>
    <dgm:cxn modelId="{88E31149-94AC-4CF6-92C3-4FC8B0F6A4A6}" type="presParOf" srcId="{8F356C52-A101-4127-ACC7-16EBE04BB437}" destId="{DE203B30-91D1-4E8B-A675-81E731304A50}" srcOrd="0" destOrd="0" presId="urn:microsoft.com/office/officeart/2018/5/layout/CenteredIconLabelDescriptionList"/>
    <dgm:cxn modelId="{6C56E9F5-9A56-48E9-96B4-A70AED453C8B}" type="presParOf" srcId="{DE203B30-91D1-4E8B-A675-81E731304A50}" destId="{1FFADA3D-15CE-4557-B59D-FFC70B69932E}" srcOrd="0" destOrd="0" presId="urn:microsoft.com/office/officeart/2018/5/layout/CenteredIconLabelDescriptionList"/>
    <dgm:cxn modelId="{70C8C5F1-374C-4B8A-9CAE-F322A826FAD8}" type="presParOf" srcId="{DE203B30-91D1-4E8B-A675-81E731304A50}" destId="{6CC23E6C-E5FB-424F-B5A2-4FF6147522D5}" srcOrd="1" destOrd="0" presId="urn:microsoft.com/office/officeart/2018/5/layout/CenteredIconLabelDescriptionList"/>
    <dgm:cxn modelId="{C6A83A49-2032-4366-BBFE-41E682B1B5D3}" type="presParOf" srcId="{DE203B30-91D1-4E8B-A675-81E731304A50}" destId="{18A886E1-844C-4912-AF46-4F30E54F51A5}" srcOrd="2" destOrd="0" presId="urn:microsoft.com/office/officeart/2018/5/layout/CenteredIconLabelDescriptionList"/>
    <dgm:cxn modelId="{494D2270-04A1-4D5D-A24C-B59EFEC66634}" type="presParOf" srcId="{DE203B30-91D1-4E8B-A675-81E731304A50}" destId="{2DA87DF3-D045-40C3-8F83-451F1479307E}" srcOrd="3" destOrd="0" presId="urn:microsoft.com/office/officeart/2018/5/layout/CenteredIconLabelDescriptionList"/>
    <dgm:cxn modelId="{4F3BEB5B-B6E5-4DEE-A1C1-869DA0B5318F}" type="presParOf" srcId="{DE203B30-91D1-4E8B-A675-81E731304A50}" destId="{EFA68FD2-47B8-460F-9712-AC2DC88CE838}" srcOrd="4" destOrd="0" presId="urn:microsoft.com/office/officeart/2018/5/layout/CenteredIconLabelDescriptionList"/>
    <dgm:cxn modelId="{1515EF4C-8A32-43C3-81C2-DD9016025FFA}" type="presParOf" srcId="{8F356C52-A101-4127-ACC7-16EBE04BB437}" destId="{9362C6E9-74BE-4CFB-A00C-826316F244D1}" srcOrd="1" destOrd="0" presId="urn:microsoft.com/office/officeart/2018/5/layout/CenteredIconLabelDescriptionList"/>
    <dgm:cxn modelId="{13D3C814-65FA-42D2-B8F3-3520D97E210C}" type="presParOf" srcId="{8F356C52-A101-4127-ACC7-16EBE04BB437}" destId="{B0F27412-16BB-4B10-8785-1966DAD4F4A6}" srcOrd="2" destOrd="0" presId="urn:microsoft.com/office/officeart/2018/5/layout/CenteredIconLabelDescriptionList"/>
    <dgm:cxn modelId="{A559F026-8BF2-4461-8114-25D44A3140B4}" type="presParOf" srcId="{B0F27412-16BB-4B10-8785-1966DAD4F4A6}" destId="{05D7B467-6A4A-420A-AF84-36EB28518211}" srcOrd="0" destOrd="0" presId="urn:microsoft.com/office/officeart/2018/5/layout/CenteredIconLabelDescriptionList"/>
    <dgm:cxn modelId="{5A674C1A-C5E2-4083-96D0-94604544C3B4}" type="presParOf" srcId="{B0F27412-16BB-4B10-8785-1966DAD4F4A6}" destId="{54BE9F57-79C2-4749-8693-97B3ED494A9A}" srcOrd="1" destOrd="0" presId="urn:microsoft.com/office/officeart/2018/5/layout/CenteredIconLabelDescriptionList"/>
    <dgm:cxn modelId="{70871E44-2E62-4B80-99C6-1543F45A7B7E}" type="presParOf" srcId="{B0F27412-16BB-4B10-8785-1966DAD4F4A6}" destId="{3DF69F65-720B-47E3-AC38-0CD4FA8F0E92}" srcOrd="2" destOrd="0" presId="urn:microsoft.com/office/officeart/2018/5/layout/CenteredIconLabelDescriptionList"/>
    <dgm:cxn modelId="{F15C3D89-F6FF-4BB7-819F-70D0EFD89310}" type="presParOf" srcId="{B0F27412-16BB-4B10-8785-1966DAD4F4A6}" destId="{2D074E3B-EB25-4BBF-AD43-9DBD33857054}" srcOrd="3" destOrd="0" presId="urn:microsoft.com/office/officeart/2018/5/layout/CenteredIconLabelDescriptionList"/>
    <dgm:cxn modelId="{CB8333D3-B54F-4A30-A6FC-F86B8931121E}" type="presParOf" srcId="{B0F27412-16BB-4B10-8785-1966DAD4F4A6}" destId="{6237C873-0398-47AF-89DF-3CD8AFF5C05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22AA1-1A2D-445E-810C-37C80475944D}">
      <dsp:nvSpPr>
        <dsp:cNvPr id="0" name=""/>
        <dsp:cNvSpPr/>
      </dsp:nvSpPr>
      <dsp:spPr>
        <a:xfrm>
          <a:off x="390895" y="1401125"/>
          <a:ext cx="815594" cy="8155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1E1FC-1745-4AFA-B799-A6D668D24C86}">
      <dsp:nvSpPr>
        <dsp:cNvPr id="0" name=""/>
        <dsp:cNvSpPr/>
      </dsp:nvSpPr>
      <dsp:spPr>
        <a:xfrm>
          <a:off x="562170" y="1572400"/>
          <a:ext cx="473044" cy="473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43BF2-9C04-41A0-ABA3-18D7917D8C6B}">
      <dsp:nvSpPr>
        <dsp:cNvPr id="0" name=""/>
        <dsp:cNvSpPr/>
      </dsp:nvSpPr>
      <dsp:spPr>
        <a:xfrm>
          <a:off x="1381259" y="1401125"/>
          <a:ext cx="1922471" cy="81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Background</a:t>
          </a:r>
          <a:r>
            <a:rPr lang="en-GB" sz="1300" kern="1200" dirty="0"/>
            <a:t>: Company X had created an app with energy report dashboard, energy breakdown etc for the domestic utility industry. Utility company Y had given the app a trial among its customer base for a duration of 9 months. The app has 10 screens: Activate, Breakdown, Challenge, </a:t>
          </a:r>
          <a:r>
            <a:rPr lang="en-GB" sz="1300" kern="1200" dirty="0" err="1"/>
            <a:t>Energy_History</a:t>
          </a:r>
          <a:r>
            <a:rPr lang="en-GB" sz="1300" kern="1200" dirty="0"/>
            <a:t>, </a:t>
          </a:r>
          <a:r>
            <a:rPr lang="en-GB" sz="1300" kern="1200" dirty="0" err="1"/>
            <a:t>Energy_Reports</a:t>
          </a:r>
          <a:r>
            <a:rPr lang="en-GB" sz="1300" kern="1200" dirty="0"/>
            <a:t>, Feed, </a:t>
          </a:r>
          <a:r>
            <a:rPr lang="en-GB" sz="1300" kern="1200" dirty="0" err="1"/>
            <a:t>Forgot_password</a:t>
          </a:r>
          <a:r>
            <a:rPr lang="en-GB" sz="1300" kern="1200" dirty="0"/>
            <a:t>, Other, Settings, Trend.</a:t>
          </a:r>
          <a:endParaRPr lang="en-US" sz="1300" kern="1200" dirty="0"/>
        </a:p>
      </dsp:txBody>
      <dsp:txXfrm>
        <a:off x="1381259" y="1401125"/>
        <a:ext cx="1922471" cy="815594"/>
      </dsp:txXfrm>
    </dsp:sp>
    <dsp:sp modelId="{E89B18B6-B501-4F27-9C13-E745D0764DA3}">
      <dsp:nvSpPr>
        <dsp:cNvPr id="0" name=""/>
        <dsp:cNvSpPr/>
      </dsp:nvSpPr>
      <dsp:spPr>
        <a:xfrm>
          <a:off x="3638707" y="1401125"/>
          <a:ext cx="815594" cy="8155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70F72-DF99-4FBD-85ED-829C5A8C2B62}">
      <dsp:nvSpPr>
        <dsp:cNvPr id="0" name=""/>
        <dsp:cNvSpPr/>
      </dsp:nvSpPr>
      <dsp:spPr>
        <a:xfrm>
          <a:off x="3809982" y="1572400"/>
          <a:ext cx="473044" cy="473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8F3D3-68FF-4D4E-A9AA-C9FD4E7D4B55}">
      <dsp:nvSpPr>
        <dsp:cNvPr id="0" name=""/>
        <dsp:cNvSpPr/>
      </dsp:nvSpPr>
      <dsp:spPr>
        <a:xfrm>
          <a:off x="4629072" y="1401125"/>
          <a:ext cx="1922471" cy="81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Data</a:t>
          </a:r>
          <a:r>
            <a:rPr lang="en-GB" sz="1300" kern="1200" dirty="0"/>
            <a:t>: Each month there are different cohort of customer signed up for the app. We have a monthly app usage time by screens for each </a:t>
          </a:r>
          <a:r>
            <a:rPr lang="en-GB" sz="1300" kern="1200" dirty="0" err="1"/>
            <a:t>consumerID</a:t>
          </a:r>
          <a:r>
            <a:rPr lang="en-GB" sz="1300" kern="1200" dirty="0"/>
            <a:t>. (</a:t>
          </a:r>
          <a:r>
            <a:rPr lang="en-GB" sz="1300" kern="1200" dirty="0" err="1"/>
            <a:t>ie</a:t>
          </a:r>
          <a:r>
            <a:rPr lang="en-GB" sz="1300" kern="1200" dirty="0"/>
            <a:t>. consumer A accessed and stayed on 'Activation' screen for 3seconds, 'Energy Report' screen for 1minute etc.) There are 5286 unique customer ID * 10 columns screen usage time for each month (for 9 months) in the raw data. Albeit the users started using the app at different starting month.
</a:t>
          </a:r>
          <a:endParaRPr lang="en-US" sz="1300" kern="1200" dirty="0"/>
        </a:p>
      </dsp:txBody>
      <dsp:txXfrm>
        <a:off x="4629072" y="1401125"/>
        <a:ext cx="1922471" cy="815594"/>
      </dsp:txXfrm>
    </dsp:sp>
    <dsp:sp modelId="{1A7FE6DB-F11C-42D5-9F13-69205F70F0C0}">
      <dsp:nvSpPr>
        <dsp:cNvPr id="0" name=""/>
        <dsp:cNvSpPr/>
      </dsp:nvSpPr>
      <dsp:spPr>
        <a:xfrm>
          <a:off x="6886520" y="1401125"/>
          <a:ext cx="815594" cy="8155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C16B3-962E-4536-B9FC-3AAB9524E6FC}">
      <dsp:nvSpPr>
        <dsp:cNvPr id="0" name=""/>
        <dsp:cNvSpPr/>
      </dsp:nvSpPr>
      <dsp:spPr>
        <a:xfrm>
          <a:off x="7057794" y="1572400"/>
          <a:ext cx="473044" cy="473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B558B-8168-4249-AF7E-06700CD7C0D8}">
      <dsp:nvSpPr>
        <dsp:cNvPr id="0" name=""/>
        <dsp:cNvSpPr/>
      </dsp:nvSpPr>
      <dsp:spPr>
        <a:xfrm>
          <a:off x="7876884" y="1105745"/>
          <a:ext cx="1922471" cy="1406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Problem</a:t>
          </a:r>
          <a:r>
            <a:rPr lang="en-GB" sz="1300" kern="1200" dirty="0"/>
            <a:t>: </a:t>
          </a:r>
          <a:r>
            <a:rPr lang="en-GB" sz="1300" b="0" i="0" u="none" kern="1200" dirty="0"/>
            <a:t>We would like to find out if we can build a model predicting an user will be active or inactive based on previous month screen usage breakdown.</a:t>
          </a:r>
          <a:endParaRPr lang="en-US" sz="1300" kern="1200" dirty="0"/>
        </a:p>
      </dsp:txBody>
      <dsp:txXfrm>
        <a:off x="7876884" y="1105745"/>
        <a:ext cx="1922471" cy="1406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ADA3D-15CE-4557-B59D-FFC70B69932E}">
      <dsp:nvSpPr>
        <dsp:cNvPr id="0" name=""/>
        <dsp:cNvSpPr/>
      </dsp:nvSpPr>
      <dsp:spPr>
        <a:xfrm>
          <a:off x="1967016" y="0"/>
          <a:ext cx="1510523" cy="1377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886E1-844C-4912-AF46-4F30E54F51A5}">
      <dsp:nvSpPr>
        <dsp:cNvPr id="0" name=""/>
        <dsp:cNvSpPr/>
      </dsp:nvSpPr>
      <dsp:spPr>
        <a:xfrm>
          <a:off x="564387" y="1548244"/>
          <a:ext cx="4315781" cy="5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Clean: </a:t>
          </a:r>
          <a:r>
            <a:rPr lang="en-GB" sz="2100" kern="1200"/>
            <a:t>set ID as index column, drop blanks, column naming convention</a:t>
          </a:r>
          <a:endParaRPr lang="en-US" sz="2100" kern="1200"/>
        </a:p>
      </dsp:txBody>
      <dsp:txXfrm>
        <a:off x="564387" y="1548244"/>
        <a:ext cx="4315781" cy="590400"/>
      </dsp:txXfrm>
    </dsp:sp>
    <dsp:sp modelId="{EFA68FD2-47B8-460F-9712-AC2DC88CE838}">
      <dsp:nvSpPr>
        <dsp:cNvPr id="0" name=""/>
        <dsp:cNvSpPr/>
      </dsp:nvSpPr>
      <dsp:spPr>
        <a:xfrm>
          <a:off x="564387" y="2218014"/>
          <a:ext cx="4315781" cy="2133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7B467-6A4A-420A-AF84-36EB28518211}">
      <dsp:nvSpPr>
        <dsp:cNvPr id="0" name=""/>
        <dsp:cNvSpPr/>
      </dsp:nvSpPr>
      <dsp:spPr>
        <a:xfrm>
          <a:off x="7038059" y="0"/>
          <a:ext cx="1510523" cy="1377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69F65-720B-47E3-AC38-0CD4FA8F0E92}">
      <dsp:nvSpPr>
        <dsp:cNvPr id="0" name=""/>
        <dsp:cNvSpPr/>
      </dsp:nvSpPr>
      <dsp:spPr>
        <a:xfrm>
          <a:off x="5635430" y="1548244"/>
          <a:ext cx="4315781" cy="5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100" kern="1200"/>
            <a:t>Create model dataset:</a:t>
          </a:r>
          <a:endParaRPr lang="en-US" sz="2100" kern="1200"/>
        </a:p>
      </dsp:txBody>
      <dsp:txXfrm>
        <a:off x="5635430" y="1548244"/>
        <a:ext cx="4315781" cy="590400"/>
      </dsp:txXfrm>
    </dsp:sp>
    <dsp:sp modelId="{6237C873-0398-47AF-89DF-3CD8AFF5C05B}">
      <dsp:nvSpPr>
        <dsp:cNvPr id="0" name=""/>
        <dsp:cNvSpPr/>
      </dsp:nvSpPr>
      <dsp:spPr>
        <a:xfrm>
          <a:off x="5635430" y="2218014"/>
          <a:ext cx="4315781" cy="2133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1. Define active/inactive flag: if an user accessed any screen more than 3 seconds on any given month (other than Setting, forgetting passwords or activation page)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2. Create Monthly dataset: Combine Month T screen usage breakdown data (10 columns) with Month T+1 active/inactive flag.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3. Create combined dataset: merge all 9 month data, and get rid of outliers</a:t>
          </a:r>
          <a:endParaRPr lang="en-US" sz="1600" kern="1200" dirty="0"/>
        </a:p>
      </dsp:txBody>
      <dsp:txXfrm>
        <a:off x="5635430" y="2218014"/>
        <a:ext cx="4315781" cy="2133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BA9F-BB39-7C42-A1F9-A1D881D1E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E872C-F230-8A4A-8E7D-ACC830604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4181F-A552-C34E-9AF6-96453EE5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B321-BB0F-2446-AB12-BE3F6DAD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22D5A-7DD6-D94C-9076-6F3DD48C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4D3-08CF-9E47-99A1-2F3CEDC0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8AE83-9E91-594D-A3D2-DFFCB9892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D597D-9A87-7149-87BB-AD240562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62DF-35F8-C444-88D3-7F267B8F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56AD-F3A4-874A-BA39-7D1B95B8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2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66A97-46C4-4F47-881E-700D5F643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2C1C7-287C-0445-94A0-E4C2109E8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84C8B-F42E-4849-8626-D3AF4B54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9FE8-2E74-2242-AF53-01FCDA58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E063-9D40-6E4C-B478-C3945C2C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5745-0D99-6A40-A35A-E31DEE7F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EE83-E394-2343-9013-634731BAD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809A-48B4-EE4B-8D59-56DB13CD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DC896-341B-6C4C-BF8C-F3130420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C5E06-DA48-6C43-8EDE-B1FD9CF4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2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A994-9CDD-444D-BFF9-8CB1680D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F60AF-750D-F045-99A1-ABEF850F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B17F3-F201-F745-BE06-B013C4E1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C672-9CCE-6946-A34B-69999D35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3F83-BCFF-5147-B87C-2C0A442B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8348-69D0-F740-8B51-F4DA5743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D8B75-DDB5-614C-B724-FE864595E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7A438-06EE-FE4F-996B-FF86B3D56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83EFB-2CA2-CB45-A409-D40707B5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D829-2FE1-D841-92DF-78328CC2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B7A73-A08F-284B-9D73-A39996C1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6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B3F0-4068-1548-8E34-E3EFDE97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91F0-C83B-0046-AFB2-64B0B5A8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42DF7-C13F-0640-AE32-ED644F353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EB522-12C4-2C42-95E0-573201A6C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DB08C-CFF7-8C4D-A63F-3A649853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0ADC9-683E-504C-A2AE-ED0D519F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21958-78B3-B14C-B170-F0CAEDE3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30B04-6F03-A54A-B463-893004EB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B74B-8933-1741-A775-DF488F41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DA6F1-67BE-4447-BD09-84AA4727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37FCD-BECB-C44D-845C-4788539E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D432-3247-4541-BD7C-7C7F655D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7FD1A-AACA-7946-9218-BC67BBF8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7F815-DBA2-2E4B-A639-1C7C1FB5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60FA0-4BA3-6545-93E3-518B21C6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B150-CCB6-2841-B1F7-ADD6476D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E932-7476-5B4B-86C4-C216AFA1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17E33-B462-A840-AE80-0184EE58C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8E9F-915B-F745-860D-98D7265C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C3307-9DCE-0941-A093-AD961888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355C-4B3F-2E48-82A0-495A2844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EF1-380F-FE40-A5B7-1E668304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BF0DF-6AA4-9F47-81DD-49BE407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00D5D-F5E4-104F-9D85-D8B62CB46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38A3-1043-734A-A1A9-2AA420B2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66EC5-B7AE-AE4A-B9BF-8F622637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35D31-0400-3D4F-9921-4D1CE557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32401-CDDD-1C41-9A6A-59D9D967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E5F3-3E7C-C84C-A599-4DEF8D42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CA43C-46FF-934F-91F2-EE539CA35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83A0C-DE11-4B4E-B1E5-B64A7E9DBF4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7686-A289-D54D-8363-3736B3C67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8340-91E7-784C-84E1-BC93E792E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0D79-1F01-8343-B3A7-B816DDD51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2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3E2A-7926-1547-B3A9-A3891781A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BE1F0-B6BE-7949-A362-7FD7BC1E3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Lu</a:t>
            </a:r>
          </a:p>
          <a:p>
            <a:r>
              <a:rPr lang="en-US" dirty="0"/>
              <a:t>July 2019</a:t>
            </a:r>
          </a:p>
        </p:txBody>
      </p:sp>
    </p:spTree>
    <p:extLst>
      <p:ext uri="{BB962C8B-B14F-4D97-AF65-F5344CB8AC3E}">
        <p14:creationId xmlns:p14="http://schemas.microsoft.com/office/powerpoint/2010/main" val="113318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2D3CBB-6160-6B4F-9226-513D65C5669A}"/>
              </a:ext>
            </a:extLst>
          </p:cNvPr>
          <p:cNvSpPr txBox="1"/>
          <p:nvPr/>
        </p:nvSpPr>
        <p:spPr>
          <a:xfrm>
            <a:off x="1094704" y="2088322"/>
            <a:ext cx="520306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Random Forest produced the best f1 Score and AUC, albeit the difference between Decision Tree, Random Forest and Ada Boosting are negligible. 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 the Random Forest Model, top 4 feature screens of the app explains more than 50% of the outcome: trend, Energy History, and feed.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8A0EC5-853A-6647-86E1-AED9FD76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4" y="4818062"/>
            <a:ext cx="5318974" cy="548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BCF20B-CC71-8248-B56A-44098DF09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40" y="1960503"/>
            <a:ext cx="4902022" cy="446901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D7C1DB8D-6ADA-D440-8535-5D5580A5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 Results</a:t>
            </a:r>
          </a:p>
        </p:txBody>
      </p:sp>
    </p:spTree>
    <p:extLst>
      <p:ext uri="{BB962C8B-B14F-4D97-AF65-F5344CB8AC3E}">
        <p14:creationId xmlns:p14="http://schemas.microsoft.com/office/powerpoint/2010/main" val="36385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CA8D-DD49-E146-8B24-D59BCCEF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563868-44A8-604F-BA8E-FCE6B63CB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4847" y="1690688"/>
            <a:ext cx="4958953" cy="323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48C06D-186A-9E43-9FE5-501D8482FEA1}"/>
              </a:ext>
            </a:extLst>
          </p:cNvPr>
          <p:cNvSpPr txBox="1"/>
          <p:nvPr/>
        </p:nvSpPr>
        <p:spPr>
          <a:xfrm>
            <a:off x="942974" y="1500188"/>
            <a:ext cx="53863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 should focus design effort on Energy Report, Trend and feed pages of the app, and spend less time on the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a large number of users becoming inactive. Further cohort Analysis suggested that about 25% of user remain active after few months of using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company wants to improve user usage, they could prompt with feeds relevant to the user, when the model predicts that the user is likely to become inactive next month.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conclusion, this is not a sticky app for the consumer. Little evidence of longevity. The company’s value proposition needs to be re-assessed.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1B1B7-564F-D940-BC35-22A4F1872B93}"/>
              </a:ext>
            </a:extLst>
          </p:cNvPr>
          <p:cNvSpPr txBox="1"/>
          <p:nvPr/>
        </p:nvSpPr>
        <p:spPr>
          <a:xfrm>
            <a:off x="6686550" y="5100638"/>
            <a:ext cx="36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Cohort Analysis: 75% user becomes inactive over time.</a:t>
            </a:r>
          </a:p>
        </p:txBody>
      </p:sp>
    </p:spTree>
    <p:extLst>
      <p:ext uri="{BB962C8B-B14F-4D97-AF65-F5344CB8AC3E}">
        <p14:creationId xmlns:p14="http://schemas.microsoft.com/office/powerpoint/2010/main" val="161499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51E6-31E0-9B4F-92C0-78F0D711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Background + Data +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EF3C4-4A5B-430B-AD80-F074A1262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7679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59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2DAC-AF13-DD4A-80C3-2044E7BD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Clean + Create model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D32E2-0D9F-406B-81DF-695849B05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8633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16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09C0-FAF3-5D46-85A4-E9227E8E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Understanding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CC41C-3F48-354E-9FFA-40B7E866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GB" sz="2000" dirty="0"/>
              <a:t>The most valuable screen for this app is Energy Reports and Trend. The company should not be spending time on refining breakdown page.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01467-1534-3E43-B6B0-4F1265372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7" r="2" b="2"/>
          <a:stretch/>
        </p:blipFill>
        <p:spPr>
          <a:xfrm>
            <a:off x="978946" y="3263154"/>
            <a:ext cx="4250783" cy="2913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1A5BC9-1B0E-2244-83E1-2F372712F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38" y="2667733"/>
            <a:ext cx="5172262" cy="3569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C1E2DE-A476-7349-B070-B661D69349F9}"/>
              </a:ext>
            </a:extLst>
          </p:cNvPr>
          <p:cNvSpPr txBox="1"/>
          <p:nvPr/>
        </p:nvSpPr>
        <p:spPr>
          <a:xfrm>
            <a:off x="6181538" y="1881608"/>
            <a:ext cx="517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Inbalanced</a:t>
            </a:r>
            <a:r>
              <a:rPr lang="en-US" dirty="0"/>
              <a:t> dataset: Inactive 73% vs Active 27%</a:t>
            </a:r>
          </a:p>
        </p:txBody>
      </p:sp>
    </p:spTree>
    <p:extLst>
      <p:ext uri="{BB962C8B-B14F-4D97-AF65-F5344CB8AC3E}">
        <p14:creationId xmlns:p14="http://schemas.microsoft.com/office/powerpoint/2010/main" val="267411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8ECF-1884-E647-B98C-3604F8EF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/>
              <a:t>Step 3: Training + Test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F27E-E475-3C4A-BD6D-1C9DD92E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/>
              <a:t> For training set: selecting equal number of Inactive vs Active</a:t>
            </a:r>
          </a:p>
          <a:p>
            <a:r>
              <a:rPr lang="en-US" sz="1800"/>
              <a:t>Examine independence of the variables: couple high correlating points, otherwise, independent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32BD2-53C6-D340-A9B1-7B989DF7B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9" r="2171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0576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D5A0-BE4C-5348-A62B-4EBDEC1B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5" y="640263"/>
            <a:ext cx="9314157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Step 4: Modeling: Logistic Regression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5C2C1C-C534-1B4A-ABC5-C888CAB88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010" y="1880316"/>
            <a:ext cx="3297099" cy="32431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500" dirty="0"/>
              <a:t>Logistic Regression F1 Score is not great</a:t>
            </a:r>
          </a:p>
          <a:p>
            <a:pPr>
              <a:spcAft>
                <a:spcPts val="600"/>
              </a:spcAft>
            </a:pPr>
            <a:r>
              <a:rPr lang="en-US" sz="1500" dirty="0"/>
              <a:t>Confusion Matrix suggested that the model is very good at predicting True Positive (</a:t>
            </a:r>
            <a:r>
              <a:rPr lang="en-US" sz="1500" dirty="0" err="1"/>
              <a:t>ie</a:t>
            </a:r>
            <a:r>
              <a:rPr lang="en-US" sz="1500" dirty="0"/>
              <a:t> when someone is active)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CF18F-2061-0448-803B-900E2A52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90" y="1880316"/>
            <a:ext cx="3094949" cy="36304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B06B47-EA0D-7E45-BAD6-076A3D0F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38" y="1734502"/>
            <a:ext cx="3730171" cy="338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7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5509-A3E5-334F-98B5-EF3F1E70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Modeling: 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5F9ED-A12A-0C46-AFDA-89724D28AABA}"/>
              </a:ext>
            </a:extLst>
          </p:cNvPr>
          <p:cNvSpPr txBox="1"/>
          <p:nvPr/>
        </p:nvSpPr>
        <p:spPr>
          <a:xfrm>
            <a:off x="1149565" y="5916707"/>
            <a:ext cx="270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F8122-7F70-DC40-8277-75F82AE7234B}"/>
              </a:ext>
            </a:extLst>
          </p:cNvPr>
          <p:cNvSpPr txBox="1"/>
          <p:nvPr/>
        </p:nvSpPr>
        <p:spPr>
          <a:xfrm>
            <a:off x="4546293" y="5901464"/>
            <a:ext cx="309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Parameters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EE2FCE-FA5C-9146-8C90-39D40815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1" y="1498437"/>
            <a:ext cx="3608118" cy="42584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124623-A1EE-194A-ADFF-735E7D97F04A}"/>
              </a:ext>
            </a:extLst>
          </p:cNvPr>
          <p:cNvSpPr txBox="1"/>
          <p:nvPr/>
        </p:nvSpPr>
        <p:spPr>
          <a:xfrm>
            <a:off x="8229600" y="1498437"/>
            <a:ext cx="333562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Decision Tree significantly improved F1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Especially in predicting True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Between Default Model and Optimized model, Optimized model does a better job in predicting accuracy and f1.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However, it is worth noting that Optimized model did worse in predicting True Positive vs Default Model.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DDB9C2-AF76-A846-8980-755503864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73" y="1428358"/>
            <a:ext cx="3834953" cy="459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F7C0-BC4C-514C-B1FD-31D0B85E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Modeling: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F5840-173B-424D-9540-8F16CEDC0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36" y="1523604"/>
            <a:ext cx="4069725" cy="4795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998B8-DEE6-F941-8E4D-968ADAC0C603}"/>
              </a:ext>
            </a:extLst>
          </p:cNvPr>
          <p:cNvSpPr txBox="1"/>
          <p:nvPr/>
        </p:nvSpPr>
        <p:spPr>
          <a:xfrm>
            <a:off x="6452315" y="1523604"/>
            <a:ext cx="4468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with grid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f1 score as optimized Decision Tree, but better at predicting True Positive.</a:t>
            </a:r>
          </a:p>
        </p:txBody>
      </p:sp>
    </p:spTree>
    <p:extLst>
      <p:ext uri="{BB962C8B-B14F-4D97-AF65-F5344CB8AC3E}">
        <p14:creationId xmlns:p14="http://schemas.microsoft.com/office/powerpoint/2010/main" val="231024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A872-34C2-9C4D-AC2B-FF63A147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Modeling: Ada 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ACB6B-DD2D-2546-B7E3-798F04D8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2048"/>
            <a:ext cx="4073123" cy="4730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56371-A93B-1E49-B57E-C01E92A8653D}"/>
              </a:ext>
            </a:extLst>
          </p:cNvPr>
          <p:cNvSpPr txBox="1"/>
          <p:nvPr/>
        </p:nvSpPr>
        <p:spPr>
          <a:xfrm>
            <a:off x="6593983" y="1452048"/>
            <a:ext cx="4073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 boosting with default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f1 as Random Forest, and marginally lower by 1% in ROC</a:t>
            </a:r>
          </a:p>
        </p:txBody>
      </p:sp>
    </p:spTree>
    <p:extLst>
      <p:ext uri="{BB962C8B-B14F-4D97-AF65-F5344CB8AC3E}">
        <p14:creationId xmlns:p14="http://schemas.microsoft.com/office/powerpoint/2010/main" val="291857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{375DE25E-87C4-874F-A6DE-7BA411B78CF7}tf10001119</Template>
  <TotalTime>890</TotalTime>
  <Words>718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3</vt:lpstr>
      <vt:lpstr>Background + Data + Problem</vt:lpstr>
      <vt:lpstr>Step 1: Clean + Create model dataset</vt:lpstr>
      <vt:lpstr>Step 2: Understanding Dataset</vt:lpstr>
      <vt:lpstr>Step 3: Training + Test dataset</vt:lpstr>
      <vt:lpstr>Step 4: Modeling: Logistic Regression</vt:lpstr>
      <vt:lpstr>Step 4: Modeling: Decision Tree</vt:lpstr>
      <vt:lpstr>Step 4: Modeling: Random Forest</vt:lpstr>
      <vt:lpstr>Step 4: Modeling: Ada boosting</vt:lpstr>
      <vt:lpstr>Summary of Model Results</vt:lpstr>
      <vt:lpstr>Business Implication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Alex Lu</dc:creator>
  <cp:lastModifiedBy>Alex Lu</cp:lastModifiedBy>
  <cp:revision>8</cp:revision>
  <dcterms:created xsi:type="dcterms:W3CDTF">2019-07-26T22:36:31Z</dcterms:created>
  <dcterms:modified xsi:type="dcterms:W3CDTF">2019-07-27T13:27:25Z</dcterms:modified>
</cp:coreProperties>
</file>