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BA1B20-230E-4581-95D2-45F660095E3B}">
  <a:tblStyle styleId="{1BBA1B20-230E-4581-95D2-45F660095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1BA0CDF-F81F-4FE5-A097-0835F3B319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next.js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06c7a44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06c7a44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06c7a4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06c7a4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rgbClr val="595959"/>
                </a:solidFill>
              </a:rPr>
              <a:t>Процес авторизації відбувається наступним чином: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Я отримую API ключі для взаємодіі з google api.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Клієнт ініціює процес авторизації, звертаючись до сервісів Google.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Google проводить автентифікацію користувача та перенаправляє клієнт з цим токеном  на север через колбек ендпоінт.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Бекенд отримує код та здійснює його валідацію, надсилаючи запит до Google для підтвердження.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У разі успішної валідації, Google повертає бекенду дані про користувача, включаючи ім'я, фотографію, access token Google.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Бекенд на основі отриманих даних генерує власний JWT (JSON Web Token) access token.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uk" sz="1800">
                <a:solidFill>
                  <a:srgbClr val="595959"/>
                </a:solidFill>
              </a:rPr>
              <a:t>Згенерований JWT access token повертається клієнту через HTTP-заголовок Set-Cookie.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06c7a44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06c7a44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06c7a44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06c7a44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e06c7a44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e06c7a44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Користувач ініціює створення нового чату шляхом завантаження файлу на відповідний API-ендпоінт.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Бекенд здійснює валідацію завантаженого файлу (перевірка формату, розміру тощо).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Після успішної валідації відбувається парсинг файлу для вилучення сирого тексту.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Використовується модель для генерування векторних представлень тексту (embeddings) від OpenAI. Кожен фрагмент тексту конвертується у вектор фіксованої розмірності.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Для ізоляції даних конкретного файлу у векторній базі даних Pinecone створюється окремий namespace.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Згенеровані вектори разом з відповідними фрагментами тексту зберігаються у створеному namespace в Pinecone.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На завершення створюється новий чат, якому присвоюється назва, що відповідає назві завантаженого файлу. Цей чат асоціюється зі створеним namespace у Pinecone.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Клієнт надсилає запит, що містить унікальний ідентифікатор чату (chat_id) та власне питання.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Бекенд отримує chat_id та використовує його для визначення відповідного namespace у векторній базі даних Pinecone.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Питання користувача також конвертується у вектор за допомогою тієї ж embedding-моделі від OpenAI.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Здійснюється векторний пошук у відповідному namespace в Pinecone для знаходження найбільш релевантних фрагментів тексту (контексту) на основі семантичної близькості векторів питання та векторів тексту.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Створюється QA (Question Answering) chain. Цей ланцюжок включає отриманий контекст з векторної бази даних та формує запит до LLM.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LLM обробляє запит, використовуючи наданий контекст, та генерує відповідь.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●"/>
            </a:pPr>
            <a:r>
              <a:rPr lang="uk" sz="1300">
                <a:solidFill>
                  <a:srgbClr val="595959"/>
                </a:solidFill>
              </a:rPr>
              <a:t>Згенерована відповідь повертається клієнту.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e06c7a44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e06c7a44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rgbClr val="595959"/>
                </a:solidFill>
              </a:rPr>
              <a:t>Клієнтська частина вебзастосунку розроблена з використанням сучасного React-фреймворку </a:t>
            </a:r>
            <a:r>
              <a:rPr lang="uk" sz="1200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Next.js</a:t>
            </a:r>
            <a:r>
              <a:rPr lang="uk" sz="1200">
                <a:solidFill>
                  <a:srgbClr val="595959"/>
                </a:solidFill>
              </a:rPr>
              <a:t> (ssr, app router), що забезпечує високу продуктивність та зручну розробку. Для ефективного керування станом застосовано бібліотеку Redux Toolkit (RTK). Інтерфейс користувача реалізовано за допомогою бібліотек Shadcn UI (набір готових React-компонентів) та styled-components (для стилізації компонентів). Весь код клієнтської частини написаний з використанням статичної типізації TypeScript, що підвищує надійність та полегшує підтримку кодової бази.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uk">
                <a:solidFill>
                  <a:srgbClr val="595959"/>
                </a:solidFill>
              </a:rPr>
              <a:t>Для забезпечення гарної структури проєкту та полегшення масштабування застосовано методологію Feature Sliced Design. Згідно з цим підходом, усі елементи застосунку (компоненти, логіка, стилі) розділені на незалежні функціональні блоки (slices), які мають односторонню залежність, що сприяє кращій організації коду та його повторному використанню.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06c7a4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06c7a4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800">
                <a:solidFill>
                  <a:schemeClr val="dk1"/>
                </a:solidFill>
              </a:rPr>
              <a:t>Початкова взаємодія користувача з вебзастосунком відбувається на сторінці логіну. Користувачу доступний вибір між темною та білою темами оформлення, стан якої керується за допомогою Redux Toolkit (RTK).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e06c7a44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e06c7a44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e06c7a4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e06c7a4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e06c7a44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e06c7a44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06c7a4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06c7a4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06c7a44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06c7a44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06c7a4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06c7a4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06c7a44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06c7a44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FastAPI бекенд контейнеризований з Docker і запущений в Kubernetes як ReplicaSet, що керується Deployment.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Конфіденційні дані передаються через Kubernetes Secrets. Для моніторингу стану — health checks.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Сервіс відкриває доступ на порт 80 і перенаправляє запити на Pod'и (де запущено FastAPI на 8000 порту).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Для безпечного зовнішнього доступу використовуємо Ingress Controller, який маршрутизує HTTPS-запити всередину кластера.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SSL-сертифікати автоматично оновлює cert-manager. В GCP додано firewall-правила для дозволу трафіку, і пов’язано IP з доменом.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/>
              <a:t>Таким чином, користувачі можуть безпечно взаємодіяти з бекендом через HTTPS і домен.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06c7a44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06c7a44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e06c7a44a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e06c7a44a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повноцінний CI/CD пайплайн за допомогою Google Cloud Build та Google Cloud Deploy.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Cloud Build інтегрується з GitHub і автоматично тригериться при кожному </a:t>
            </a:r>
            <a:r>
              <a:rPr lang="uk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uk">
                <a:solidFill>
                  <a:schemeClr val="dk1"/>
                </a:solidFill>
              </a:rPr>
              <a:t> до </a:t>
            </a:r>
            <a:r>
              <a:rPr lang="uk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uk">
                <a:solidFill>
                  <a:schemeClr val="dk1"/>
                </a:solidFill>
              </a:rPr>
              <a:t>. Він збирає Docker-образ, пушить його в GCR і передає керування Cloud Deploy.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Далі Cloud Deploy із Skaffold розгортає нову версію застосунку на кластер Kubernetes. Весь процес повністю автоматизований і стабільний.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e06c7a44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e06c7a44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e06c7a44a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e06c7a44a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налаштував CI/CD через Google Cloud Build.</a:t>
            </a:r>
            <a:br>
              <a:rPr lang="uk">
                <a:solidFill>
                  <a:schemeClr val="dk1"/>
                </a:solidFill>
              </a:rPr>
            </a:br>
            <a:r>
              <a:rPr lang="uk">
                <a:solidFill>
                  <a:schemeClr val="dk1"/>
                </a:solidFill>
              </a:rPr>
              <a:t> Після push-комміту до </a:t>
            </a:r>
            <a:r>
              <a:rPr lang="uk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uk">
                <a:solidFill>
                  <a:schemeClr val="dk1"/>
                </a:solidFill>
              </a:rPr>
              <a:t>, пайплайн: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>
                <a:solidFill>
                  <a:schemeClr val="dk1"/>
                </a:solidFill>
              </a:rPr>
              <a:t>підтягує потрібні секрети (змінні середовища) з </a:t>
            </a:r>
            <a:r>
              <a:rPr b="1" lang="uk">
                <a:solidFill>
                  <a:schemeClr val="dk1"/>
                </a:solidFill>
              </a:rPr>
              <a:t>Google Cloud Secret Manager</a:t>
            </a:r>
            <a:r>
              <a:rPr lang="uk">
                <a:solidFill>
                  <a:schemeClr val="dk1"/>
                </a:solidFill>
              </a:rPr>
              <a:t>,</a:t>
            </a:r>
            <a:br>
              <a:rPr lang="uk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>
                <a:solidFill>
                  <a:schemeClr val="dk1"/>
                </a:solidFill>
              </a:rPr>
              <a:t>будує </a:t>
            </a:r>
            <a:r>
              <a:rPr b="1" lang="uk">
                <a:solidFill>
                  <a:schemeClr val="dk1"/>
                </a:solidFill>
              </a:rPr>
              <a:t>Next.js</a:t>
            </a:r>
            <a:r>
              <a:rPr lang="uk">
                <a:solidFill>
                  <a:schemeClr val="dk1"/>
                </a:solidFill>
              </a:rPr>
              <a:t> Docker-образ із цими ENV-змінними,</a:t>
            </a:r>
            <a:br>
              <a:rPr lang="uk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>
                <a:solidFill>
                  <a:schemeClr val="dk1"/>
                </a:solidFill>
              </a:rPr>
              <a:t>пушить його до </a:t>
            </a:r>
            <a:r>
              <a:rPr b="1" lang="uk">
                <a:solidFill>
                  <a:schemeClr val="dk1"/>
                </a:solidFill>
              </a:rPr>
              <a:t>GCR</a:t>
            </a:r>
            <a:r>
              <a:rPr lang="uk">
                <a:solidFill>
                  <a:schemeClr val="dk1"/>
                </a:solidFill>
              </a:rPr>
              <a:t>,</a:t>
            </a:r>
            <a:br>
              <a:rPr lang="uk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uk">
                <a:solidFill>
                  <a:schemeClr val="dk1"/>
                </a:solidFill>
              </a:rPr>
              <a:t>і оновлює сервіс на </a:t>
            </a:r>
            <a:r>
              <a:rPr b="1" lang="uk">
                <a:solidFill>
                  <a:schemeClr val="dk1"/>
                </a:solidFill>
              </a:rPr>
              <a:t>Cloud Run</a:t>
            </a:r>
            <a:r>
              <a:rPr lang="uk">
                <a:solidFill>
                  <a:schemeClr val="dk1"/>
                </a:solidFill>
              </a:rPr>
              <a:t>.</a:t>
            </a:r>
            <a:br>
              <a:rPr lang="uk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Новий фронтенд миттєво доступний на HTTPS-домені без даунтайму.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06c7a44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06c7a44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06c7a44a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e06c7a44a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06c7a44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e06c7a44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06c7a44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06c7a44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06c7a44a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06c7a44a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06c7a44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06c7a44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e06c7a44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e06c7a44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06c7a44a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06c7a44a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</a:rPr>
              <a:t>Вебзастосунок розроблено на базі </a:t>
            </a:r>
            <a:r>
              <a:rPr b="1" lang="uk">
                <a:solidFill>
                  <a:schemeClr val="dk1"/>
                </a:solidFill>
              </a:rPr>
              <a:t>Python</a:t>
            </a:r>
            <a:r>
              <a:rPr lang="uk">
                <a:solidFill>
                  <a:schemeClr val="dk1"/>
                </a:solidFill>
              </a:rPr>
              <a:t> з використанням фреймворку </a:t>
            </a:r>
            <a:r>
              <a:rPr b="1" lang="uk">
                <a:solidFill>
                  <a:schemeClr val="dk1"/>
                </a:solidFill>
              </a:rPr>
              <a:t>FastAPI</a:t>
            </a:r>
            <a:r>
              <a:rPr lang="uk">
                <a:solidFill>
                  <a:schemeClr val="dk1"/>
                </a:solidFill>
              </a:rPr>
              <a:t>. Для конфігурації та валідації даних застосовувалася бібліотека </a:t>
            </a:r>
            <a:r>
              <a:rPr b="1" lang="uk">
                <a:solidFill>
                  <a:schemeClr val="dk1"/>
                </a:solidFill>
              </a:rPr>
              <a:t>Pydantic</a:t>
            </a:r>
            <a:r>
              <a:rPr lang="uk">
                <a:solidFill>
                  <a:schemeClr val="dk1"/>
                </a:solidFill>
              </a:rPr>
              <a:t>, що забезпечує типізацію та перевірку. Для взаємодії з базою даних використовується </a:t>
            </a:r>
            <a:r>
              <a:rPr b="1" lang="uk">
                <a:solidFill>
                  <a:schemeClr val="dk1"/>
                </a:solidFill>
              </a:rPr>
              <a:t>SQLAlchemy</a:t>
            </a:r>
            <a:r>
              <a:rPr lang="uk">
                <a:solidFill>
                  <a:schemeClr val="dk1"/>
                </a:solidFill>
              </a:rPr>
              <a:t> як Object-Relational Mapper (ORM), що спрощує роботу з даними. Автентифікація користувачів реалізована за допомогою </a:t>
            </a:r>
            <a:r>
              <a:rPr b="1" lang="uk">
                <a:solidFill>
                  <a:schemeClr val="dk1"/>
                </a:solidFill>
              </a:rPr>
              <a:t>Google OAuth 2.0</a:t>
            </a:r>
            <a:r>
              <a:rPr lang="uk">
                <a:solidFill>
                  <a:schemeClr val="dk1"/>
                </a:solidFill>
              </a:rPr>
              <a:t>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10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27475" y="470125"/>
            <a:ext cx="5900100" cy="139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ІНТЕЛЕКТУАЛЬНОГО АГЕНТА З ВИКОРИСТАННЯМ RAG-ПІДХОДУ ДЛЯ КОНТЕКСТУАЛІЗАЦІЇ ВЗАЄМОДІЇ З LLM</a:t>
            </a:r>
            <a:endParaRPr sz="60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0500" y="3603300"/>
            <a:ext cx="3679800" cy="1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 студент групи ПМі-34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Шаповал Олександр Юрійович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Науковий керівник: Вовк О. В.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592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Frontend Архітектура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25" y="1346013"/>
            <a:ext cx="5112551" cy="2844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Screenshot 2025-05-29 at 08.51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1450" y="203450"/>
            <a:ext cx="1601975" cy="473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88" y="405225"/>
            <a:ext cx="8482627" cy="41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800" y="111375"/>
            <a:ext cx="6599477" cy="503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425" y="214375"/>
            <a:ext cx="5057775" cy="391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5"/>
          <p:cNvCxnSpPr/>
          <p:nvPr/>
        </p:nvCxnSpPr>
        <p:spPr>
          <a:xfrm flipH="1" rot="10800000">
            <a:off x="2899775" y="682400"/>
            <a:ext cx="674100" cy="4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title="Screenshot 2025-05-28 at 10.36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00" y="723075"/>
            <a:ext cx="8839204" cy="4259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3994800" y="215050"/>
            <a:ext cx="181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Swagger UI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13" y="251550"/>
            <a:ext cx="8339175" cy="46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633400" y="357225"/>
            <a:ext cx="23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Auth 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8" title="Screenshot 2025-05-28 at 10.40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1535026"/>
            <a:ext cx="3756808" cy="219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 title="Screenshot 2025-05-28 at 10.40.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650" y="1535025"/>
            <a:ext cx="4127801" cy="219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03575"/>
            <a:ext cx="862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2220">
                <a:latin typeface="Times New Roman"/>
                <a:ea typeface="Times New Roman"/>
                <a:cs typeface="Times New Roman"/>
                <a:sym typeface="Times New Roman"/>
              </a:rPr>
              <a:t>При успішній авторизації отримуємо доступ до застосунку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9" title="Screenshot 2025-05-28 at 10.51.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50" y="1109024"/>
            <a:ext cx="77312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 title="Screenshot 2025-05-29 at 08.57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3" y="430575"/>
            <a:ext cx="8883476" cy="437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 title="Screenshot 2025-05-28 at 10.53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900" y="487900"/>
            <a:ext cx="3103474" cy="30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25" y="1450275"/>
            <a:ext cx="3439999" cy="19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650" y="3439425"/>
            <a:ext cx="3741225" cy="12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 title="Screenshot 2025-05-29 at 09.16.1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2250" y="234600"/>
            <a:ext cx="3776600" cy="8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 title="Screenshot 2025-05-29 at 09.22.1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1424" y="1289100"/>
            <a:ext cx="1921076" cy="170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Вступ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3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Вебзастосунок, розроблений у межах даної роботи, призначений для створення інтерактивних чатів із контекстною прив’язкою до завантажених файлів різних форматів — зокрема PDF, TXT, DOCX, PPTX та інших. Кожен створений чат функціонує на основі змісту конкретного документа, що дозволяє забезпечити точність і релевантність відповідей на запити користувача.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Основна ідея полягає в інтеграції LLM з механізмом векторного пошуку по тексту завантаженого файлу. Це дозволяє користувачеві швидко отримувати відповіді на питання, що безпосередньо стосуються вмісту документа, не витрачаючи час на ручний перегляд великого обсягу інформації.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Інфраструктура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435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Platform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GKE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Run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Build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Deploy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DNS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SQL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Secret Manager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" y="116476"/>
            <a:ext cx="8726350" cy="4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469750" y="1079725"/>
            <a:ext cx="6319800" cy="383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855925" y="1613800"/>
            <a:ext cx="4899600" cy="3081300"/>
          </a:xfrm>
          <a:prstGeom prst="flowChartAlternateProcess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1855975" y="1101450"/>
            <a:ext cx="26916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Kubernetes Cluster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Google Shape;199;p34"/>
          <p:cNvSpPr/>
          <p:nvPr/>
        </p:nvSpPr>
        <p:spPr>
          <a:xfrm>
            <a:off x="1086875" y="2905450"/>
            <a:ext cx="2359500" cy="1529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1309475" y="2573425"/>
            <a:ext cx="1914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</a:rPr>
              <a:t>Deployment (ReplicaSet)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1" name="Google Shape;201;p34"/>
          <p:cNvSpPr/>
          <p:nvPr/>
        </p:nvSpPr>
        <p:spPr>
          <a:xfrm>
            <a:off x="1195125" y="3501675"/>
            <a:ext cx="829800" cy="82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FastAPI</a:t>
            </a:r>
            <a:br>
              <a:rPr lang="uk" sz="1100"/>
            </a:br>
            <a:r>
              <a:rPr lang="uk" sz="1100"/>
              <a:t>app:8000</a:t>
            </a:r>
            <a:endParaRPr sz="1100"/>
          </a:p>
        </p:txBody>
      </p:sp>
      <p:sp>
        <p:nvSpPr>
          <p:cNvPr id="202" name="Google Shape;202;p34"/>
          <p:cNvSpPr/>
          <p:nvPr/>
        </p:nvSpPr>
        <p:spPr>
          <a:xfrm>
            <a:off x="2300025" y="3501675"/>
            <a:ext cx="829800" cy="82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FastAPI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app:8000</a:t>
            </a:r>
            <a:endParaRPr sz="1100"/>
          </a:p>
        </p:txBody>
      </p:sp>
      <p:sp>
        <p:nvSpPr>
          <p:cNvPr id="203" name="Google Shape;203;p34"/>
          <p:cNvSpPr txBox="1"/>
          <p:nvPr/>
        </p:nvSpPr>
        <p:spPr>
          <a:xfrm>
            <a:off x="1328475" y="3137125"/>
            <a:ext cx="660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</a:rPr>
              <a:t>Pod 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2384775" y="3137125"/>
            <a:ext cx="660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dk1"/>
                </a:solidFill>
              </a:rPr>
              <a:t>Pod 2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5" name="Google Shape;205;p34"/>
          <p:cNvSpPr/>
          <p:nvPr/>
        </p:nvSpPr>
        <p:spPr>
          <a:xfrm>
            <a:off x="3699050" y="2044050"/>
            <a:ext cx="1277100" cy="75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:80 -&gt; :8000</a:t>
            </a:r>
            <a:endParaRPr/>
          </a:p>
        </p:txBody>
      </p:sp>
      <p:cxnSp>
        <p:nvCxnSpPr>
          <p:cNvPr id="206" name="Google Shape;206;p34"/>
          <p:cNvCxnSpPr/>
          <p:nvPr/>
        </p:nvCxnSpPr>
        <p:spPr>
          <a:xfrm flipH="1" rot="10800000">
            <a:off x="3289700" y="2568450"/>
            <a:ext cx="402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4"/>
          <p:cNvCxnSpPr/>
          <p:nvPr/>
        </p:nvCxnSpPr>
        <p:spPr>
          <a:xfrm flipH="1">
            <a:off x="3368475" y="2688500"/>
            <a:ext cx="342000" cy="3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34"/>
          <p:cNvSpPr/>
          <p:nvPr/>
        </p:nvSpPr>
        <p:spPr>
          <a:xfrm>
            <a:off x="1309475" y="1809925"/>
            <a:ext cx="930900" cy="53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700"/>
              <a:t>listen app:8000/health</a:t>
            </a:r>
            <a:endParaRPr sz="700"/>
          </a:p>
        </p:txBody>
      </p:sp>
      <p:sp>
        <p:nvSpPr>
          <p:cNvPr id="209" name="Google Shape;209;p34"/>
          <p:cNvSpPr/>
          <p:nvPr/>
        </p:nvSpPr>
        <p:spPr>
          <a:xfrm>
            <a:off x="5495475" y="2586775"/>
            <a:ext cx="1059900" cy="637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/>
              <a:t>manage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/>
              <a:t>domain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/>
              <a:t>ssl</a:t>
            </a:r>
            <a:endParaRPr sz="1000"/>
          </a:p>
        </p:txBody>
      </p:sp>
      <p:cxnSp>
        <p:nvCxnSpPr>
          <p:cNvPr id="210" name="Google Shape;210;p34"/>
          <p:cNvCxnSpPr>
            <a:endCxn id="205" idx="3"/>
          </p:cNvCxnSpPr>
          <p:nvPr/>
        </p:nvCxnSpPr>
        <p:spPr>
          <a:xfrm rot="10800000">
            <a:off x="4976150" y="2419350"/>
            <a:ext cx="5409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/>
          <p:nvPr/>
        </p:nvCxnSpPr>
        <p:spPr>
          <a:xfrm>
            <a:off x="5008475" y="2585325"/>
            <a:ext cx="480000" cy="2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4"/>
          <p:cNvSpPr/>
          <p:nvPr/>
        </p:nvSpPr>
        <p:spPr>
          <a:xfrm>
            <a:off x="8102325" y="2298875"/>
            <a:ext cx="660300" cy="660300"/>
          </a:xfrm>
          <a:prstGeom prst="smileyFace">
            <a:avLst>
              <a:gd fmla="val 465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8059975" y="1932900"/>
            <a:ext cx="8298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Client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14" name="Google Shape;214;p34"/>
          <p:cNvCxnSpPr>
            <a:endCxn id="209" idx="3"/>
          </p:cNvCxnSpPr>
          <p:nvPr/>
        </p:nvCxnSpPr>
        <p:spPr>
          <a:xfrm flipH="1">
            <a:off x="6555375" y="2642725"/>
            <a:ext cx="1547100" cy="2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34"/>
          <p:cNvCxnSpPr/>
          <p:nvPr/>
        </p:nvCxnSpPr>
        <p:spPr>
          <a:xfrm flipH="1" rot="10800000">
            <a:off x="6569725" y="2793100"/>
            <a:ext cx="1582800" cy="26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4"/>
          <p:cNvSpPr txBox="1"/>
          <p:nvPr/>
        </p:nvSpPr>
        <p:spPr>
          <a:xfrm>
            <a:off x="3897350" y="1643850"/>
            <a:ext cx="8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Service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5635300" y="2168250"/>
            <a:ext cx="8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Ingress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1410575" y="1572775"/>
            <a:ext cx="82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700">
                <a:solidFill>
                  <a:schemeClr val="dk1"/>
                </a:solidFill>
              </a:rPr>
              <a:t>Health Probe</a:t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 rot="-586490">
            <a:off x="6784013" y="2405700"/>
            <a:ext cx="1311134" cy="332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900">
                <a:solidFill>
                  <a:schemeClr val="dk1"/>
                </a:solidFill>
              </a:rPr>
              <a:t>https://api.detect.uno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050600" y="614575"/>
            <a:ext cx="88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GCP</a:t>
            </a:r>
            <a:endParaRPr/>
          </a:p>
        </p:txBody>
      </p:sp>
      <p:pic>
        <p:nvPicPr>
          <p:cNvPr id="221" name="Google Shape;2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450" y="3511700"/>
            <a:ext cx="264900" cy="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175" y="3511700"/>
            <a:ext cx="264900" cy="2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848" y="1101460"/>
            <a:ext cx="480000" cy="466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9775" y="574675"/>
            <a:ext cx="480000" cy="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4"/>
          <p:cNvSpPr txBox="1"/>
          <p:nvPr/>
        </p:nvSpPr>
        <p:spPr>
          <a:xfrm rot="-413478">
            <a:off x="6824773" y="2210680"/>
            <a:ext cx="830097" cy="3154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850">
                <a:solidFill>
                  <a:schemeClr val="dk1"/>
                </a:solidFill>
              </a:rPr>
              <a:t>34.54.74.10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593650" y="148375"/>
            <a:ext cx="39567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Розгортання на Kubernetes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950625" y="384125"/>
            <a:ext cx="1318800" cy="5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Vectors</a:t>
            </a:r>
            <a:endParaRPr/>
          </a:p>
        </p:txBody>
      </p:sp>
      <p:sp>
        <p:nvSpPr>
          <p:cNvPr id="228" name="Google Shape;228;p34"/>
          <p:cNvSpPr txBox="1"/>
          <p:nvPr/>
        </p:nvSpPr>
        <p:spPr>
          <a:xfrm>
            <a:off x="1020075" y="38425"/>
            <a:ext cx="12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Pinecone</a:t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5788275" y="3776600"/>
            <a:ext cx="977100" cy="578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Postgres</a:t>
            </a:r>
            <a:endParaRPr/>
          </a:p>
        </p:txBody>
      </p:sp>
      <p:sp>
        <p:nvSpPr>
          <p:cNvPr id="230" name="Google Shape;230;p34"/>
          <p:cNvSpPr txBox="1"/>
          <p:nvPr/>
        </p:nvSpPr>
        <p:spPr>
          <a:xfrm>
            <a:off x="5729625" y="3376400"/>
            <a:ext cx="10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Cloud SQL</a:t>
            </a:r>
            <a:endParaRPr/>
          </a:p>
        </p:txBody>
      </p:sp>
      <p:cxnSp>
        <p:nvCxnSpPr>
          <p:cNvPr id="231" name="Google Shape;231;p34"/>
          <p:cNvCxnSpPr>
            <a:endCxn id="229" idx="1"/>
          </p:cNvCxnSpPr>
          <p:nvPr/>
        </p:nvCxnSpPr>
        <p:spPr>
          <a:xfrm flipH="1" rot="10800000">
            <a:off x="3150675" y="4065650"/>
            <a:ext cx="2637600" cy="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4"/>
          <p:cNvCxnSpPr/>
          <p:nvPr/>
        </p:nvCxnSpPr>
        <p:spPr>
          <a:xfrm flipH="1">
            <a:off x="260400" y="4435150"/>
            <a:ext cx="2470800" cy="648000"/>
          </a:xfrm>
          <a:prstGeom prst="bentConnector3">
            <a:avLst>
              <a:gd fmla="val -17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34"/>
          <p:cNvCxnSpPr>
            <a:endCxn id="227" idx="1"/>
          </p:cNvCxnSpPr>
          <p:nvPr/>
        </p:nvCxnSpPr>
        <p:spPr>
          <a:xfrm rot="-5400000">
            <a:off x="-1607625" y="2552225"/>
            <a:ext cx="4437300" cy="67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5" title="Screenshot 2025-05-29 at 09.51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5" y="116900"/>
            <a:ext cx="2755300" cy="23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5" title="Screenshot 2025-05-29 at 09.51.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1975" y="116900"/>
            <a:ext cx="2504643" cy="236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5" title="Screenshot 2025-05-29 at 09.51.5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75" y="2634725"/>
            <a:ext cx="3815225" cy="16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 title="Screenshot 2025-05-29 at 09.52.1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7450" y="2267050"/>
            <a:ext cx="2697897" cy="16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271000" y="208950"/>
            <a:ext cx="87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CI/CD пайплайн: автоматичне розгортання в Kubernetes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0" y="4039325"/>
            <a:ext cx="549500" cy="5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1318875" y="2378350"/>
            <a:ext cx="952500" cy="47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code…</a:t>
            </a:r>
            <a:endParaRPr/>
          </a:p>
        </p:txBody>
      </p:sp>
      <p:sp>
        <p:nvSpPr>
          <p:cNvPr id="249" name="Google Shape;249;p36"/>
          <p:cNvSpPr txBox="1"/>
          <p:nvPr/>
        </p:nvSpPr>
        <p:spPr>
          <a:xfrm>
            <a:off x="1318875" y="1971275"/>
            <a:ext cx="95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GitHub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50" name="Google Shape;250;p36"/>
          <p:cNvCxnSpPr>
            <a:endCxn id="248" idx="1"/>
          </p:cNvCxnSpPr>
          <p:nvPr/>
        </p:nvCxnSpPr>
        <p:spPr>
          <a:xfrm flipH="1" rot="10800000">
            <a:off x="569775" y="2614450"/>
            <a:ext cx="749100" cy="14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6"/>
          <p:cNvSpPr txBox="1"/>
          <p:nvPr/>
        </p:nvSpPr>
        <p:spPr>
          <a:xfrm>
            <a:off x="271000" y="3054025"/>
            <a:ext cx="814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push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675675" y="1141200"/>
            <a:ext cx="19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Cloud Build</a:t>
            </a:r>
            <a:endParaRPr sz="1800"/>
          </a:p>
        </p:txBody>
      </p:sp>
      <p:sp>
        <p:nvSpPr>
          <p:cNvPr id="253" name="Google Shape;253;p36"/>
          <p:cNvSpPr/>
          <p:nvPr/>
        </p:nvSpPr>
        <p:spPr>
          <a:xfrm>
            <a:off x="3118025" y="1572500"/>
            <a:ext cx="2507400" cy="140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 </a:t>
            </a:r>
            <a:r>
              <a:rPr lang="uk" sz="1800"/>
              <a:t>cloudbuild.yaml 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docker build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push to GCR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uk"/>
              <a:t>trigger Cloud Deploy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4" name="Google Shape;254;p36"/>
          <p:cNvCxnSpPr>
            <a:stCxn id="248" idx="3"/>
            <a:endCxn id="253" idx="1"/>
          </p:cNvCxnSpPr>
          <p:nvPr/>
        </p:nvCxnSpPr>
        <p:spPr>
          <a:xfrm flipH="1" rot="10800000">
            <a:off x="2271375" y="2272450"/>
            <a:ext cx="8466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36"/>
          <p:cNvSpPr txBox="1"/>
          <p:nvPr/>
        </p:nvSpPr>
        <p:spPr>
          <a:xfrm rot="-1290391">
            <a:off x="2283538" y="2016867"/>
            <a:ext cx="952518" cy="439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trigger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6301175" y="1602900"/>
            <a:ext cx="1986300" cy="1335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uses Skaffold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/>
              <a:t>deploys to GKE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6533050" y="1141200"/>
            <a:ext cx="19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Cloud Deploy</a:t>
            </a:r>
            <a:endParaRPr sz="1800"/>
          </a:p>
        </p:txBody>
      </p:sp>
      <p:sp>
        <p:nvSpPr>
          <p:cNvPr id="258" name="Google Shape;258;p36"/>
          <p:cNvSpPr/>
          <p:nvPr/>
        </p:nvSpPr>
        <p:spPr>
          <a:xfrm>
            <a:off x="3215725" y="3553675"/>
            <a:ext cx="2051400" cy="10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900" y="3700225"/>
            <a:ext cx="749100" cy="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6"/>
          <p:cNvSpPr txBox="1"/>
          <p:nvPr/>
        </p:nvSpPr>
        <p:spPr>
          <a:xfrm>
            <a:off x="3693775" y="3161363"/>
            <a:ext cx="95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GCR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450" y="3700250"/>
            <a:ext cx="749100" cy="74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36"/>
          <p:cNvCxnSpPr/>
          <p:nvPr/>
        </p:nvCxnSpPr>
        <p:spPr>
          <a:xfrm>
            <a:off x="4656675" y="2978725"/>
            <a:ext cx="243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6"/>
          <p:cNvCxnSpPr>
            <a:endCxn id="256" idx="1"/>
          </p:cNvCxnSpPr>
          <p:nvPr/>
        </p:nvCxnSpPr>
        <p:spPr>
          <a:xfrm flipH="1" rot="10800000">
            <a:off x="5625575" y="2270400"/>
            <a:ext cx="675600" cy="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6"/>
          <p:cNvSpPr/>
          <p:nvPr/>
        </p:nvSpPr>
        <p:spPr>
          <a:xfrm>
            <a:off x="5942975" y="3700225"/>
            <a:ext cx="1986300" cy="95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/>
              <a:t>1. new image pulled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/>
              <a:t>2. Deployment updated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/>
              <a:t>3. Pods restarted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/>
              <a:t>4. ENV vars applied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5" name="Google Shape;265;p36"/>
          <p:cNvSpPr txBox="1"/>
          <p:nvPr/>
        </p:nvSpPr>
        <p:spPr>
          <a:xfrm>
            <a:off x="6193075" y="3293150"/>
            <a:ext cx="13536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Kubernetes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 flipH="1">
            <a:off x="7799125" y="2946150"/>
            <a:ext cx="301200" cy="7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6"/>
          <p:cNvCxnSpPr>
            <a:endCxn id="264" idx="1"/>
          </p:cNvCxnSpPr>
          <p:nvPr/>
        </p:nvCxnSpPr>
        <p:spPr>
          <a:xfrm>
            <a:off x="5283575" y="3890575"/>
            <a:ext cx="659400" cy="2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5050" y="4275475"/>
            <a:ext cx="301200" cy="3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/>
        </p:nvSpPr>
        <p:spPr>
          <a:xfrm rot="-518431">
            <a:off x="5585514" y="1926617"/>
            <a:ext cx="952511" cy="4393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trigger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/>
        </p:nvSpPr>
        <p:spPr>
          <a:xfrm rot="-133196">
            <a:off x="4654472" y="3043374"/>
            <a:ext cx="952615" cy="439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push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Google Shape;271;p36"/>
          <p:cNvSpPr txBox="1"/>
          <p:nvPr/>
        </p:nvSpPr>
        <p:spPr>
          <a:xfrm rot="1081011">
            <a:off x="5252055" y="3614779"/>
            <a:ext cx="741036" cy="4394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pull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36"/>
          <p:cNvSpPr txBox="1"/>
          <p:nvPr/>
        </p:nvSpPr>
        <p:spPr>
          <a:xfrm rot="388031">
            <a:off x="8030330" y="3123665"/>
            <a:ext cx="1270485" cy="603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apply manifest file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500" y="1971275"/>
            <a:ext cx="390750" cy="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/>
          <p:nvPr/>
        </p:nvSpPr>
        <p:spPr>
          <a:xfrm>
            <a:off x="834175" y="1744400"/>
            <a:ext cx="3996300" cy="154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 txBox="1"/>
          <p:nvPr/>
        </p:nvSpPr>
        <p:spPr>
          <a:xfrm>
            <a:off x="2119675" y="1328900"/>
            <a:ext cx="14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Cloud Run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75" y="1879675"/>
            <a:ext cx="1359625" cy="135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2824950" y="2237888"/>
            <a:ext cx="12537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Next.js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app:8080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2" name="Google Shape;282;p37"/>
          <p:cNvSpPr txBox="1"/>
          <p:nvPr/>
        </p:nvSpPr>
        <p:spPr>
          <a:xfrm>
            <a:off x="4656650" y="805975"/>
            <a:ext cx="36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</a:rPr>
              <a:t>https://aiqa-frontend-302252201440.europe-central2.run.app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flipH="1">
            <a:off x="4534500" y="1100175"/>
            <a:ext cx="5211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37"/>
          <p:cNvCxnSpPr>
            <a:stCxn id="285" idx="1"/>
          </p:cNvCxnSpPr>
          <p:nvPr/>
        </p:nvCxnSpPr>
        <p:spPr>
          <a:xfrm flipH="1">
            <a:off x="4852175" y="2186038"/>
            <a:ext cx="17052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7"/>
          <p:cNvSpPr txBox="1"/>
          <p:nvPr/>
        </p:nvSpPr>
        <p:spPr>
          <a:xfrm>
            <a:off x="6590225" y="2016688"/>
            <a:ext cx="135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>
                <a:solidFill>
                  <a:schemeClr val="dk1"/>
                </a:solidFill>
              </a:rPr>
              <a:t>https://detect.uno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6382575" y="2571750"/>
            <a:ext cx="26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Спільний домен з бекендом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Cookie = First-party</a:t>
            </a:r>
            <a:endParaRPr/>
          </a:p>
        </p:txBody>
      </p:sp>
      <p:sp>
        <p:nvSpPr>
          <p:cNvPr id="285" name="Google Shape;285;p37"/>
          <p:cNvSpPr/>
          <p:nvPr/>
        </p:nvSpPr>
        <p:spPr>
          <a:xfrm>
            <a:off x="6557375" y="1929538"/>
            <a:ext cx="1425300" cy="51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643075" y="1479475"/>
            <a:ext cx="115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Cloud DNS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309963" y="37359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Фронтенд розроблено на Next.js, тому він не статичний — його теж контейнеризовано.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907775" y="34762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Важливий нюанс у Next.js — змінні середовища інжектяться на етапі білду, тому пайплайн CI/CD має враховувати всі env значення до білду, а не після.</a:t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2687400" y="128300"/>
            <a:ext cx="376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Розгортання на Cloud Run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000" y="4039325"/>
            <a:ext cx="549500" cy="5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8"/>
          <p:cNvSpPr/>
          <p:nvPr/>
        </p:nvSpPr>
        <p:spPr>
          <a:xfrm>
            <a:off x="1318875" y="2378350"/>
            <a:ext cx="952500" cy="47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code…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1318875" y="1971275"/>
            <a:ext cx="95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GitHub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299" name="Google Shape;299;p38"/>
          <p:cNvCxnSpPr>
            <a:endCxn id="297" idx="1"/>
          </p:cNvCxnSpPr>
          <p:nvPr/>
        </p:nvCxnSpPr>
        <p:spPr>
          <a:xfrm flipH="1" rot="10800000">
            <a:off x="569775" y="2614450"/>
            <a:ext cx="749100" cy="14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8"/>
          <p:cNvSpPr txBox="1"/>
          <p:nvPr/>
        </p:nvSpPr>
        <p:spPr>
          <a:xfrm>
            <a:off x="271000" y="3054025"/>
            <a:ext cx="8142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push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3628975" y="1229275"/>
            <a:ext cx="198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Cloud Build</a:t>
            </a:r>
            <a:endParaRPr sz="1800"/>
          </a:p>
        </p:txBody>
      </p:sp>
      <p:sp>
        <p:nvSpPr>
          <p:cNvPr id="302" name="Google Shape;302;p38"/>
          <p:cNvSpPr/>
          <p:nvPr/>
        </p:nvSpPr>
        <p:spPr>
          <a:xfrm>
            <a:off x="3118025" y="1572500"/>
            <a:ext cx="2507400" cy="140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500"/>
              <a:t>cloudbuild.yaml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/>
              <a:t>1. завантаження секретів з Secrets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/>
              <a:t>2. docker build з ENV-ами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/>
              <a:t>3. push до GCR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/>
              <a:t>4. deploy to Cloud Run</a:t>
            </a:r>
            <a:endParaRPr sz="1100"/>
          </a:p>
        </p:txBody>
      </p:sp>
      <p:cxnSp>
        <p:nvCxnSpPr>
          <p:cNvPr id="303" name="Google Shape;303;p38"/>
          <p:cNvCxnSpPr>
            <a:stCxn id="297" idx="3"/>
            <a:endCxn id="302" idx="1"/>
          </p:cNvCxnSpPr>
          <p:nvPr/>
        </p:nvCxnSpPr>
        <p:spPr>
          <a:xfrm flipH="1" rot="10800000">
            <a:off x="2271375" y="2272450"/>
            <a:ext cx="8466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8"/>
          <p:cNvSpPr txBox="1"/>
          <p:nvPr/>
        </p:nvSpPr>
        <p:spPr>
          <a:xfrm rot="-1290391">
            <a:off x="2283538" y="2016867"/>
            <a:ext cx="952518" cy="4394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trigger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215725" y="3553675"/>
            <a:ext cx="2051400" cy="104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900" y="3700225"/>
            <a:ext cx="749100" cy="7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8"/>
          <p:cNvSpPr txBox="1"/>
          <p:nvPr/>
        </p:nvSpPr>
        <p:spPr>
          <a:xfrm>
            <a:off x="3693775" y="3161363"/>
            <a:ext cx="9525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GCR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8" name="Google Shape;30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450" y="3700250"/>
            <a:ext cx="749100" cy="74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38"/>
          <p:cNvCxnSpPr/>
          <p:nvPr/>
        </p:nvCxnSpPr>
        <p:spPr>
          <a:xfrm>
            <a:off x="4656675" y="2978725"/>
            <a:ext cx="24300" cy="59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38"/>
          <p:cNvCxnSpPr/>
          <p:nvPr/>
        </p:nvCxnSpPr>
        <p:spPr>
          <a:xfrm flipH="1" rot="10800000">
            <a:off x="5283575" y="2034250"/>
            <a:ext cx="1424700" cy="20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38"/>
          <p:cNvSpPr txBox="1"/>
          <p:nvPr/>
        </p:nvSpPr>
        <p:spPr>
          <a:xfrm rot="-133196">
            <a:off x="4654472" y="3043374"/>
            <a:ext cx="952615" cy="4395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push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5177655" y="3363263"/>
            <a:ext cx="7410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pull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626800" y="943475"/>
            <a:ext cx="2084100" cy="1180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000"/>
              <a:t>1. підтягує новий образ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000"/>
              <a:t>2. оновлює сервіс</a:t>
            </a:r>
            <a:endParaRPr sz="1000"/>
          </a:p>
        </p:txBody>
      </p:sp>
      <p:sp>
        <p:nvSpPr>
          <p:cNvPr id="314" name="Google Shape;314;p38"/>
          <p:cNvSpPr txBox="1"/>
          <p:nvPr/>
        </p:nvSpPr>
        <p:spPr>
          <a:xfrm>
            <a:off x="7017600" y="481775"/>
            <a:ext cx="13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Cloud Run</a:t>
            </a:r>
            <a:endParaRPr sz="1800"/>
          </a:p>
        </p:txBody>
      </p:sp>
      <p:cxnSp>
        <p:nvCxnSpPr>
          <p:cNvPr id="315" name="Google Shape;315;p38"/>
          <p:cNvCxnSpPr>
            <a:endCxn id="313" idx="1"/>
          </p:cNvCxnSpPr>
          <p:nvPr/>
        </p:nvCxnSpPr>
        <p:spPr>
          <a:xfrm flipH="1" rot="10800000">
            <a:off x="5633500" y="1533725"/>
            <a:ext cx="993300" cy="7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38"/>
          <p:cNvSpPr txBox="1"/>
          <p:nvPr>
            <p:ph type="title"/>
          </p:nvPr>
        </p:nvSpPr>
        <p:spPr>
          <a:xfrm>
            <a:off x="269775" y="70525"/>
            <a:ext cx="879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CI/CD пайплайн: автоматичне розгортання в Cloud Run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500" y="1971275"/>
            <a:ext cx="390750" cy="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idx="1" type="body"/>
          </p:nvPr>
        </p:nvSpPr>
        <p:spPr>
          <a:xfrm>
            <a:off x="1614250" y="2072400"/>
            <a:ext cx="6315000" cy="141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6100">
                <a:solidFill>
                  <a:schemeClr val="dk1"/>
                </a:solidFill>
              </a:rPr>
              <a:t>Дякую за увагу!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6325" y="153175"/>
            <a:ext cx="3829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400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задачі​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Метою даної роботи є створення вебзастосунку, який забезпечує: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зручне завантаження документів різних форматів;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автоматичне формування чату з прив’язкою до вмісту файлу;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можливість ставити запитання на основі тексту документа;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отримання відповідей, сформованих LLM із залученням векторного пошуку по контексту.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результаті реалізації проєкту очікується створення ефективного інструменту, який забезпечить: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сфокусовані, контекстуально релевантні відповіді;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підтримку широкого спектра форматів файлів;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застосування в освітній, технічній, дослідницькій та бізнес-сферах, зокрема для аналізу звітів, наукових статей, технічної документації та презентацій.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6364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реалізованому вебзастосунку використовуються дві основні системи зберігання даних — PostgreSQL та Pinecone, кожна з яких виконує свою окрему роль: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— використовується для зберігання структурованих даних. У базі даних є таблиці: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— зберігає інформацію про користувачів;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Chats — містить дані про створені чати;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— зберігає історію повідомлень у чатах.’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Pinecone — застосовується як векторна база даних. Вона відповідає за зберігання векторизованих фрагментів документів, на основі яких будуються відповіді системи.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Уся інформація зберігається в одній колекції (index), але ділиться на різні namespace.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uk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розділення даних між чатами або документами використовується механізм namespace — кожен чат має власний namespace, що дозволяє швидко виконувати пошук релевантного контексту в межах одного файлу.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353025" y="204875"/>
            <a:ext cx="51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Структура зберігання даних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574850" y="349900"/>
            <a:ext cx="17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uk" sz="1820">
                <a:latin typeface="Times New Roman"/>
                <a:ea typeface="Times New Roman"/>
                <a:cs typeface="Times New Roman"/>
                <a:sym typeface="Times New Roman"/>
              </a:rPr>
              <a:t>Таблиця users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1191325" y="1242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{1BBA1B20-230E-4581-95D2-45F660095E3B}</a:tableStyleId>
              </a:tblPr>
              <a:tblGrid>
                <a:gridCol w="2196225"/>
                <a:gridCol w="2196900"/>
                <a:gridCol w="2196900"/>
              </a:tblGrid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integer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primary key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email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User’s email </a:t>
                      </a: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from google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from google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picture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picture url from google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4128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created_at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creation timestamp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  <p:sp>
        <p:nvSpPr>
          <p:cNvPr id="80" name="Google Shape;80;p17"/>
          <p:cNvSpPr txBox="1"/>
          <p:nvPr/>
        </p:nvSpPr>
        <p:spPr>
          <a:xfrm>
            <a:off x="3811150" y="3895225"/>
            <a:ext cx="16470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392550" y="291400"/>
            <a:ext cx="235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20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Таблиця chats</a:t>
            </a:r>
            <a:endParaRPr sz="202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1762025" y="111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{31BA0CDF-F81F-4FE5-A097-0835F3B31964}</a:tableStyleId>
              </a:tblPr>
              <a:tblGrid>
                <a:gridCol w="2059175"/>
                <a:gridCol w="2059175"/>
                <a:gridCol w="2059175"/>
              </a:tblGrid>
              <a:tr h="4909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 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9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 title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9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pinecone_namespace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pinecone namespace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created_at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creation 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updated_at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 update 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6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is_active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boolean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 status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289500" y="276725"/>
            <a:ext cx="221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uk" sz="2022">
                <a:latin typeface="Times New Roman"/>
                <a:ea typeface="Times New Roman"/>
                <a:cs typeface="Times New Roman"/>
                <a:sym typeface="Times New Roman"/>
              </a:rPr>
              <a:t>Таблиця messages</a:t>
            </a:r>
            <a:endParaRPr sz="20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1703500" y="142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{31BA0CDF-F81F-4FE5-A097-0835F3B31964}</a:tableStyleId>
              </a:tblPr>
              <a:tblGrid>
                <a:gridCol w="2054300"/>
                <a:gridCol w="2054300"/>
                <a:gridCol w="2054300"/>
              </a:tblGrid>
              <a:tr h="5025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Column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msg 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chat_id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bigint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chat reference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 of msg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of creation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50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 varying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of msg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4100">
                <a:latin typeface="Times New Roman"/>
                <a:ea typeface="Times New Roman"/>
                <a:cs typeface="Times New Roman"/>
                <a:sym typeface="Times New Roman"/>
              </a:rPr>
              <a:t>Використаний набір технологій​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30411" l="14669" r="58951" t="27584"/>
          <a:stretch/>
        </p:blipFill>
        <p:spPr>
          <a:xfrm>
            <a:off x="724350" y="1413763"/>
            <a:ext cx="1123851" cy="93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9550" y="1445486"/>
            <a:ext cx="873125" cy="873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563" y="1293129"/>
            <a:ext cx="1123850" cy="109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8450" y="1341774"/>
            <a:ext cx="1620751" cy="10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05500" y="3322937"/>
            <a:ext cx="1164575" cy="11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4350" y="3414400"/>
            <a:ext cx="981650" cy="9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51025" y="3414400"/>
            <a:ext cx="981650" cy="9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67238" y="3364975"/>
            <a:ext cx="1080499" cy="1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70675" y="2282175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LangChain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451025" y="2282175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FastAPI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4663625" y="2318600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Kubernetes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7059150" y="2318600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Next.js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6905500" y="4329375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Pinecone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4767250" y="4329375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OpenAI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385200" y="4292775"/>
            <a:ext cx="15072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Docker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07300" y="4329375"/>
            <a:ext cx="9816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GCP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latin typeface="Times New Roman"/>
                <a:ea typeface="Times New Roman"/>
                <a:cs typeface="Times New Roman"/>
                <a:sym typeface="Times New Roman"/>
              </a:rPr>
              <a:t>Backend Архітектура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1" title="Screenshot 2025-05-29 at 08.49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450" y="200652"/>
            <a:ext cx="1652725" cy="482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