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6"/>
  </p:notesMasterIdLst>
  <p:handoutMasterIdLst>
    <p:handoutMasterId r:id="rId17"/>
  </p:handoutMasterIdLst>
  <p:sldIdLst>
    <p:sldId id="256" r:id="rId2"/>
    <p:sldId id="317" r:id="rId3"/>
    <p:sldId id="318" r:id="rId4"/>
    <p:sldId id="322" r:id="rId5"/>
    <p:sldId id="325" r:id="rId6"/>
    <p:sldId id="329" r:id="rId7"/>
    <p:sldId id="328" r:id="rId8"/>
    <p:sldId id="326" r:id="rId9"/>
    <p:sldId id="327" r:id="rId10"/>
    <p:sldId id="323" r:id="rId11"/>
    <p:sldId id="324" r:id="rId12"/>
    <p:sldId id="316" r:id="rId13"/>
    <p:sldId id="312" r:id="rId14"/>
    <p:sldId id="271" r:id="rId15"/>
  </p:sldIdLst>
  <p:sldSz cx="9144000" cy="5715000" type="screen16x10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41B513"/>
    <a:srgbClr val="9900CC"/>
    <a:srgbClr val="99FF33"/>
    <a:srgbClr val="D0D7A7"/>
    <a:srgbClr val="398A26"/>
    <a:srgbClr val="FF3399"/>
    <a:srgbClr val="A8183A"/>
    <a:srgbClr val="FF9900"/>
    <a:srgbClr val="231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3354" autoAdjust="0"/>
  </p:normalViewPr>
  <p:slideViewPr>
    <p:cSldViewPr>
      <p:cViewPr>
        <p:scale>
          <a:sx n="100" d="100"/>
          <a:sy n="100" d="100"/>
        </p:scale>
        <p:origin x="-534" y="7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1788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59D55C-9F56-4B71-A1D0-4BD95FE1089C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54448DE-3416-49B7-95BA-6BDF6CD9F810}">
      <dgm:prSet phldrT="[Text]" custT="1"/>
      <dgm:spPr>
        <a:solidFill>
          <a:srgbClr val="6666FF"/>
        </a:solidFill>
      </dgm:spPr>
      <dgm:t>
        <a:bodyPr/>
        <a:lstStyle/>
        <a:p>
          <a:r>
            <a:rPr lang="en-US" altLang="zh-CN" sz="2400" b="1" dirty="0" smtClean="0">
              <a:latin typeface="微软雅黑" pitchFamily="34" charset="-122"/>
              <a:ea typeface="微软雅黑" pitchFamily="34" charset="-122"/>
            </a:rPr>
            <a:t>2011.3-2013.7 NOVA-KT</a:t>
          </a:r>
          <a:r>
            <a:rPr lang="zh-CN" altLang="en-US" sz="2400" b="1" dirty="0" smtClean="0">
              <a:latin typeface="微软雅黑" pitchFamily="34" charset="-122"/>
              <a:ea typeface="微软雅黑" pitchFamily="34" charset="-122"/>
            </a:rPr>
            <a:t>产品线</a:t>
          </a:r>
          <a:endParaRPr lang="en-US" sz="2400" b="1" dirty="0">
            <a:latin typeface="微软雅黑" pitchFamily="34" charset="-122"/>
            <a:ea typeface="微软雅黑" pitchFamily="34" charset="-122"/>
          </a:endParaRPr>
        </a:p>
      </dgm:t>
    </dgm:pt>
    <dgm:pt modelId="{E44A1415-3EC6-4D60-A359-8E58EA15A756}" type="parTrans" cxnId="{A87C5381-6908-4BAE-8B33-3C1F7051CBBB}">
      <dgm:prSet/>
      <dgm:spPr/>
      <dgm:t>
        <a:bodyPr/>
        <a:lstStyle/>
        <a:p>
          <a:endParaRPr lang="en-US"/>
        </a:p>
      </dgm:t>
    </dgm:pt>
    <dgm:pt modelId="{8AB3C7CC-4954-420E-9A05-D3981AEA5149}" type="sibTrans" cxnId="{A87C5381-6908-4BAE-8B33-3C1F7051CBBB}">
      <dgm:prSet/>
      <dgm:spPr/>
      <dgm:t>
        <a:bodyPr/>
        <a:lstStyle/>
        <a:p>
          <a:endParaRPr lang="en-US"/>
        </a:p>
      </dgm:t>
    </dgm:pt>
    <dgm:pt modelId="{F3B7348B-6124-4697-AFA4-D77B9FC62C18}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2011.3-2011.11</a:t>
          </a:r>
        </a:p>
        <a:p>
          <a:r>
            <a: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CT</a:t>
          </a:r>
          <a:r>
            <a:rPr lang="zh-CN" altLang="en-US" sz="12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产品化相关工作，统计监控</a:t>
          </a:r>
          <a:endParaRPr lang="en-US" sz="1200" b="1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0B8B22A0-85B7-4519-AB20-DD805FC2ABA4}" type="parTrans" cxnId="{F8792ED3-6ED9-483F-AAE5-7C89526AE1A0}">
      <dgm:prSet/>
      <dgm:spPr/>
      <dgm:t>
        <a:bodyPr/>
        <a:lstStyle/>
        <a:p>
          <a:endParaRPr lang="en-US"/>
        </a:p>
      </dgm:t>
    </dgm:pt>
    <dgm:pt modelId="{D885CB91-5AB8-4CE0-8B2E-EB882972E8E3}" type="sibTrans" cxnId="{F8792ED3-6ED9-483F-AAE5-7C89526AE1A0}">
      <dgm:prSet/>
      <dgm:spPr/>
      <dgm:t>
        <a:bodyPr/>
        <a:lstStyle/>
        <a:p>
          <a:endParaRPr lang="en-US"/>
        </a:p>
      </dgm:t>
    </dgm:pt>
    <dgm:pt modelId="{15F41C1C-DC52-4180-8E8A-0ACFFA062659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altLang="zh-CN" sz="2400" b="1" dirty="0" smtClean="0">
              <a:latin typeface="微软雅黑" pitchFamily="34" charset="-122"/>
              <a:ea typeface="微软雅黑" pitchFamily="34" charset="-122"/>
            </a:rPr>
            <a:t>2013.7-</a:t>
          </a:r>
          <a:r>
            <a:rPr lang="zh-CN" altLang="en-US" sz="2400" b="1" dirty="0" smtClean="0">
              <a:latin typeface="微软雅黑" pitchFamily="34" charset="-122"/>
              <a:ea typeface="微软雅黑" pitchFamily="34" charset="-122"/>
            </a:rPr>
            <a:t>现在</a:t>
          </a:r>
          <a:r>
            <a:rPr lang="en-US" altLang="zh-CN" sz="2400" b="1" dirty="0" smtClean="0">
              <a:latin typeface="微软雅黑" pitchFamily="34" charset="-122"/>
              <a:ea typeface="微软雅黑" pitchFamily="34" charset="-122"/>
            </a:rPr>
            <a:t> NOVA-</a:t>
          </a:r>
          <a:r>
            <a:rPr lang="zh-CN" altLang="en-US" sz="2400" b="1" dirty="0" smtClean="0">
              <a:latin typeface="微软雅黑" pitchFamily="34" charset="-122"/>
              <a:ea typeface="微软雅黑" pitchFamily="34" charset="-122"/>
            </a:rPr>
            <a:t>特征策略</a:t>
          </a:r>
          <a:endParaRPr lang="en-US" sz="2400" b="1" dirty="0">
            <a:latin typeface="微软雅黑" pitchFamily="34" charset="-122"/>
            <a:ea typeface="微软雅黑" pitchFamily="34" charset="-122"/>
          </a:endParaRPr>
        </a:p>
      </dgm:t>
    </dgm:pt>
    <dgm:pt modelId="{A7BFD7BD-9412-4C5F-A718-FF31EFB5632A}" type="parTrans" cxnId="{04C54671-FA10-4E45-9231-20A2D0AB4EDA}">
      <dgm:prSet/>
      <dgm:spPr/>
      <dgm:t>
        <a:bodyPr/>
        <a:lstStyle/>
        <a:p>
          <a:endParaRPr lang="en-US"/>
        </a:p>
      </dgm:t>
    </dgm:pt>
    <dgm:pt modelId="{5DA0A45E-5A34-49EE-A308-20A105C405F1}" type="sibTrans" cxnId="{04C54671-FA10-4E45-9231-20A2D0AB4EDA}">
      <dgm:prSet/>
      <dgm:spPr/>
      <dgm:t>
        <a:bodyPr/>
        <a:lstStyle/>
        <a:p>
          <a:endParaRPr lang="en-US"/>
        </a:p>
      </dgm:t>
    </dgm:pt>
    <dgm:pt modelId="{AF3BA94D-8DCE-4084-B3A9-D9948A61B3A8}">
      <dgm:prSet phldrT="[Text]" custT="1"/>
      <dgm:spPr/>
      <dgm:t>
        <a:bodyPr/>
        <a:lstStyle/>
        <a:p>
          <a:r>
            <a:rPr lang="en-US" altLang="zh-CN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2013.7-2013.12</a:t>
          </a:r>
        </a:p>
        <a:p>
          <a:r>
            <a:rPr lang="zh-CN" alt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广告特征</a:t>
          </a:r>
          <a:r>
            <a:rPr lang="en-US" altLang="zh-CN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-AFS</a:t>
          </a:r>
          <a:r>
            <a:rPr lang="zh-CN" alt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广告分类优化</a:t>
          </a:r>
          <a:endParaRPr lang="en-US" sz="1200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66C7073-E6F5-4F4E-BDF9-82BE7371B5C5}" type="parTrans" cxnId="{2A792019-61EC-424C-8F8C-077106BCFC7C}">
      <dgm:prSet/>
      <dgm:spPr/>
      <dgm:t>
        <a:bodyPr/>
        <a:lstStyle/>
        <a:p>
          <a:endParaRPr lang="en-US"/>
        </a:p>
      </dgm:t>
    </dgm:pt>
    <dgm:pt modelId="{2F91AE73-9C87-42B2-AB72-C9C762C0D02B}" type="sibTrans" cxnId="{2A792019-61EC-424C-8F8C-077106BCFC7C}">
      <dgm:prSet/>
      <dgm:spPr/>
      <dgm:t>
        <a:bodyPr/>
        <a:lstStyle/>
        <a:p>
          <a:endParaRPr lang="en-US"/>
        </a:p>
      </dgm:t>
    </dgm:pt>
    <dgm:pt modelId="{0565734D-EF05-4E2B-8813-5A81D6A55741}">
      <dgm:prSet custT="1"/>
      <dgm:spPr/>
      <dgm:t>
        <a:bodyPr/>
        <a:lstStyle/>
        <a:p>
          <a:r>
            <a: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2011.11-2012.9</a:t>
          </a:r>
        </a:p>
        <a:p>
          <a:r>
            <a: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CT</a:t>
          </a:r>
          <a:r>
            <a:rPr lang="zh-CN" altLang="en-US" sz="12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相关性改善（</a:t>
          </a:r>
          <a:r>
            <a: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CT</a:t>
          </a:r>
          <a:r>
            <a:rPr lang="zh-CN" altLang="en-US" sz="12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行业矩阵）</a:t>
          </a:r>
          <a:endParaRPr lang="en-US" sz="1200" b="1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50F1FB4D-7FDA-4235-8BA4-7DF8DA1681E4}" type="parTrans" cxnId="{BDA2C1BC-4AB5-483A-96E5-9FAB4AFBC070}">
      <dgm:prSet/>
      <dgm:spPr/>
      <dgm:t>
        <a:bodyPr/>
        <a:lstStyle/>
        <a:p>
          <a:endParaRPr lang="en-US"/>
        </a:p>
      </dgm:t>
    </dgm:pt>
    <dgm:pt modelId="{4F8B52D7-BC68-4998-804E-E5E09E8439A7}" type="sibTrans" cxnId="{BDA2C1BC-4AB5-483A-96E5-9FAB4AFBC070}">
      <dgm:prSet/>
      <dgm:spPr/>
      <dgm:t>
        <a:bodyPr/>
        <a:lstStyle/>
        <a:p>
          <a:endParaRPr lang="en-US"/>
        </a:p>
      </dgm:t>
    </dgm:pt>
    <dgm:pt modelId="{EA9DA5C0-2719-4E2A-88AF-6E7949AF0653}">
      <dgm:prSet custT="1"/>
      <dgm:spPr/>
      <dgm:t>
        <a:bodyPr/>
        <a:lstStyle/>
        <a:p>
          <a:r>
            <a:rPr 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2012.9-2013.7</a:t>
          </a:r>
        </a:p>
        <a:p>
          <a:r>
            <a:rPr lang="zh-CN" alt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晋升</a:t>
          </a:r>
          <a:r>
            <a:rPr lang="en-US" altLang="zh-CN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T4</a:t>
          </a:r>
          <a:r>
            <a:rPr lang="zh-CN" alt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，</a:t>
          </a:r>
          <a:r>
            <a:rPr lang="en-US" altLang="zh-CN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KT</a:t>
          </a:r>
          <a:r>
            <a:rPr lang="zh-CN" alt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产品收入改善（</a:t>
          </a:r>
          <a:r>
            <a:rPr lang="en-US" altLang="zh-CN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KTE</a:t>
          </a:r>
          <a:r>
            <a:rPr lang="zh-CN" alt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）</a:t>
          </a:r>
          <a:endParaRPr lang="en-US" sz="1200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51E7A205-E09C-40F5-BCA4-0F2AB6B7CC76}" type="parTrans" cxnId="{233A6316-A908-49F1-80AB-879763B96EE0}">
      <dgm:prSet/>
      <dgm:spPr/>
      <dgm:t>
        <a:bodyPr/>
        <a:lstStyle/>
        <a:p>
          <a:endParaRPr lang="en-US"/>
        </a:p>
      </dgm:t>
    </dgm:pt>
    <dgm:pt modelId="{D10F2D4E-96B1-4C86-A5FE-A0B5F9B18D69}" type="sibTrans" cxnId="{233A6316-A908-49F1-80AB-879763B96EE0}">
      <dgm:prSet/>
      <dgm:spPr/>
      <dgm:t>
        <a:bodyPr/>
        <a:lstStyle/>
        <a:p>
          <a:endParaRPr lang="en-US"/>
        </a:p>
      </dgm:t>
    </dgm:pt>
    <dgm:pt modelId="{B85486D9-13FB-4E4D-897C-E54D382E4F4A}">
      <dgm:prSet custT="1"/>
      <dgm:spPr/>
      <dgm:t>
        <a:bodyPr/>
        <a:lstStyle/>
        <a:p>
          <a:r>
            <a:rPr lang="en-US" altLang="zh-CN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2013.12-</a:t>
          </a:r>
          <a:r>
            <a:rPr lang="zh-CN" alt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现在</a:t>
          </a:r>
          <a:endParaRPr lang="en-US" altLang="zh-CN" sz="1200" b="1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开</a:t>
          </a:r>
          <a:r>
            <a:rPr lang="zh-CN" alt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物</a:t>
          </a:r>
          <a:r>
            <a:rPr lang="en-US" altLang="zh-CN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EPA </a:t>
          </a:r>
          <a:r>
            <a:rPr lang="en-US" altLang="zh-CN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tag</a:t>
          </a:r>
          <a:r>
            <a:rPr lang="zh-CN" alt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构建及转投</a:t>
          </a:r>
          <a:endParaRPr lang="en-US" sz="1200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BA632178-169F-4A3B-B478-87FB56A597A5}" type="parTrans" cxnId="{28FD6CF5-A8D5-48B5-ACFC-709887236199}">
      <dgm:prSet/>
      <dgm:spPr/>
      <dgm:t>
        <a:bodyPr/>
        <a:lstStyle/>
        <a:p>
          <a:endParaRPr lang="en-US"/>
        </a:p>
      </dgm:t>
    </dgm:pt>
    <dgm:pt modelId="{DE79F439-8DFA-45D9-BA20-29BD3ED0FD56}" type="sibTrans" cxnId="{28FD6CF5-A8D5-48B5-ACFC-709887236199}">
      <dgm:prSet/>
      <dgm:spPr/>
      <dgm:t>
        <a:bodyPr/>
        <a:lstStyle/>
        <a:p>
          <a:endParaRPr lang="en-US"/>
        </a:p>
      </dgm:t>
    </dgm:pt>
    <dgm:pt modelId="{D2F70738-72D1-40DD-981C-F933497C0C65}" type="pres">
      <dgm:prSet presAssocID="{5359D55C-9F56-4B71-A1D0-4BD95FE1089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E2DD8D-47E5-48D8-AD03-E7315C4D358D}" type="pres">
      <dgm:prSet presAssocID="{15F41C1C-DC52-4180-8E8A-0ACFFA062659}" presName="boxAndChildren" presStyleCnt="0"/>
      <dgm:spPr/>
    </dgm:pt>
    <dgm:pt modelId="{79D0AEF3-7512-459F-AC88-15FA0F0C3AE5}" type="pres">
      <dgm:prSet presAssocID="{15F41C1C-DC52-4180-8E8A-0ACFFA062659}" presName="parentTextBox" presStyleLbl="node1" presStyleIdx="0" presStyleCnt="2"/>
      <dgm:spPr/>
      <dgm:t>
        <a:bodyPr/>
        <a:lstStyle/>
        <a:p>
          <a:endParaRPr lang="en-US"/>
        </a:p>
      </dgm:t>
    </dgm:pt>
    <dgm:pt modelId="{3C99A518-3684-4968-957E-7D72D2819F29}" type="pres">
      <dgm:prSet presAssocID="{15F41C1C-DC52-4180-8E8A-0ACFFA062659}" presName="entireBox" presStyleLbl="node1" presStyleIdx="0" presStyleCnt="2"/>
      <dgm:spPr/>
      <dgm:t>
        <a:bodyPr/>
        <a:lstStyle/>
        <a:p>
          <a:endParaRPr lang="en-US"/>
        </a:p>
      </dgm:t>
    </dgm:pt>
    <dgm:pt modelId="{020F5565-8830-493C-B291-EAA530E61359}" type="pres">
      <dgm:prSet presAssocID="{15F41C1C-DC52-4180-8E8A-0ACFFA062659}" presName="descendantBox" presStyleCnt="0"/>
      <dgm:spPr/>
    </dgm:pt>
    <dgm:pt modelId="{C2129290-645D-4A5E-A1CE-87FF7770BBD2}" type="pres">
      <dgm:prSet presAssocID="{AF3BA94D-8DCE-4084-B3A9-D9948A61B3A8}" presName="childTextBo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8989D7-0ABF-4D41-BB71-D1606498F327}" type="pres">
      <dgm:prSet presAssocID="{B85486D9-13FB-4E4D-897C-E54D382E4F4A}" presName="childTextBox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0849C7-0276-409F-B8E7-BFE7B426D450}" type="pres">
      <dgm:prSet presAssocID="{8AB3C7CC-4954-420E-9A05-D3981AEA5149}" presName="sp" presStyleCnt="0"/>
      <dgm:spPr/>
    </dgm:pt>
    <dgm:pt modelId="{02D44CFC-ABB4-4B32-AF46-374DF08B236B}" type="pres">
      <dgm:prSet presAssocID="{254448DE-3416-49B7-95BA-6BDF6CD9F810}" presName="arrowAndChildren" presStyleCnt="0"/>
      <dgm:spPr/>
    </dgm:pt>
    <dgm:pt modelId="{B904BC92-F050-40A8-91C6-8FCC8A700237}" type="pres">
      <dgm:prSet presAssocID="{254448DE-3416-49B7-95BA-6BDF6CD9F810}" presName="parentTextArrow" presStyleLbl="node1" presStyleIdx="0" presStyleCnt="2"/>
      <dgm:spPr/>
      <dgm:t>
        <a:bodyPr/>
        <a:lstStyle/>
        <a:p>
          <a:endParaRPr lang="en-US"/>
        </a:p>
      </dgm:t>
    </dgm:pt>
    <dgm:pt modelId="{340DC241-5C81-4569-A21F-D2B42CB81D78}" type="pres">
      <dgm:prSet presAssocID="{254448DE-3416-49B7-95BA-6BDF6CD9F810}" presName="arrow" presStyleLbl="node1" presStyleIdx="1" presStyleCnt="2"/>
      <dgm:spPr/>
      <dgm:t>
        <a:bodyPr/>
        <a:lstStyle/>
        <a:p>
          <a:endParaRPr lang="en-US"/>
        </a:p>
      </dgm:t>
    </dgm:pt>
    <dgm:pt modelId="{B6F5F861-415E-43B0-B8AE-33983D337DB4}" type="pres">
      <dgm:prSet presAssocID="{254448DE-3416-49B7-95BA-6BDF6CD9F810}" presName="descendantArrow" presStyleCnt="0"/>
      <dgm:spPr/>
    </dgm:pt>
    <dgm:pt modelId="{14DC8A94-C6CF-4CD9-9B2F-B86D3017440E}" type="pres">
      <dgm:prSet presAssocID="{F3B7348B-6124-4697-AFA4-D77B9FC62C18}" presName="childTextArrow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404BFD-1EED-447F-BFC1-75323FD8D65B}" type="pres">
      <dgm:prSet presAssocID="{0565734D-EF05-4E2B-8813-5A81D6A55741}" presName="childTextArrow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43AD43-811E-4778-8554-C6862924D7F6}" type="pres">
      <dgm:prSet presAssocID="{EA9DA5C0-2719-4E2A-88AF-6E7949AF0653}" presName="childTextArrow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810C02-74FE-4090-9EA0-DA0473C543E7}" type="presOf" srcId="{15F41C1C-DC52-4180-8E8A-0ACFFA062659}" destId="{3C99A518-3684-4968-957E-7D72D2819F29}" srcOrd="1" destOrd="0" presId="urn:microsoft.com/office/officeart/2005/8/layout/process4"/>
    <dgm:cxn modelId="{0477F7E0-DAD2-4F7B-B16E-707241E6C51C}" type="presOf" srcId="{AF3BA94D-8DCE-4084-B3A9-D9948A61B3A8}" destId="{C2129290-645D-4A5E-A1CE-87FF7770BBD2}" srcOrd="0" destOrd="0" presId="urn:microsoft.com/office/officeart/2005/8/layout/process4"/>
    <dgm:cxn modelId="{DF83675F-C79D-4ED6-850B-06BF809F76B9}" type="presOf" srcId="{0565734D-EF05-4E2B-8813-5A81D6A55741}" destId="{54404BFD-1EED-447F-BFC1-75323FD8D65B}" srcOrd="0" destOrd="0" presId="urn:microsoft.com/office/officeart/2005/8/layout/process4"/>
    <dgm:cxn modelId="{2847AD2B-6B08-4BE6-BB2C-0D1D40390FEB}" type="presOf" srcId="{254448DE-3416-49B7-95BA-6BDF6CD9F810}" destId="{B904BC92-F050-40A8-91C6-8FCC8A700237}" srcOrd="0" destOrd="0" presId="urn:microsoft.com/office/officeart/2005/8/layout/process4"/>
    <dgm:cxn modelId="{0AEE5DB4-F47C-45FA-8C45-CAF172C026FC}" type="presOf" srcId="{B85486D9-13FB-4E4D-897C-E54D382E4F4A}" destId="{F38989D7-0ABF-4D41-BB71-D1606498F327}" srcOrd="0" destOrd="0" presId="urn:microsoft.com/office/officeart/2005/8/layout/process4"/>
    <dgm:cxn modelId="{04DEC746-9165-4163-A432-45255267E245}" type="presOf" srcId="{254448DE-3416-49B7-95BA-6BDF6CD9F810}" destId="{340DC241-5C81-4569-A21F-D2B42CB81D78}" srcOrd="1" destOrd="0" presId="urn:microsoft.com/office/officeart/2005/8/layout/process4"/>
    <dgm:cxn modelId="{BDA2C1BC-4AB5-483A-96E5-9FAB4AFBC070}" srcId="{254448DE-3416-49B7-95BA-6BDF6CD9F810}" destId="{0565734D-EF05-4E2B-8813-5A81D6A55741}" srcOrd="1" destOrd="0" parTransId="{50F1FB4D-7FDA-4235-8BA4-7DF8DA1681E4}" sibTransId="{4F8B52D7-BC68-4998-804E-E5E09E8439A7}"/>
    <dgm:cxn modelId="{3AD9B6EC-C14A-4CA3-AB6E-B604AC7FCCC9}" type="presOf" srcId="{5359D55C-9F56-4B71-A1D0-4BD95FE1089C}" destId="{D2F70738-72D1-40DD-981C-F933497C0C65}" srcOrd="0" destOrd="0" presId="urn:microsoft.com/office/officeart/2005/8/layout/process4"/>
    <dgm:cxn modelId="{A87C5381-6908-4BAE-8B33-3C1F7051CBBB}" srcId="{5359D55C-9F56-4B71-A1D0-4BD95FE1089C}" destId="{254448DE-3416-49B7-95BA-6BDF6CD9F810}" srcOrd="0" destOrd="0" parTransId="{E44A1415-3EC6-4D60-A359-8E58EA15A756}" sibTransId="{8AB3C7CC-4954-420E-9A05-D3981AEA5149}"/>
    <dgm:cxn modelId="{2A792019-61EC-424C-8F8C-077106BCFC7C}" srcId="{15F41C1C-DC52-4180-8E8A-0ACFFA062659}" destId="{AF3BA94D-8DCE-4084-B3A9-D9948A61B3A8}" srcOrd="0" destOrd="0" parTransId="{266C7073-E6F5-4F4E-BDF9-82BE7371B5C5}" sibTransId="{2F91AE73-9C87-42B2-AB72-C9C762C0D02B}"/>
    <dgm:cxn modelId="{F91732DB-BE65-44BD-B622-B4080F340762}" type="presOf" srcId="{EA9DA5C0-2719-4E2A-88AF-6E7949AF0653}" destId="{A643AD43-811E-4778-8554-C6862924D7F6}" srcOrd="0" destOrd="0" presId="urn:microsoft.com/office/officeart/2005/8/layout/process4"/>
    <dgm:cxn modelId="{B82F8BD5-CC45-4204-9607-DA9E30DCED97}" type="presOf" srcId="{15F41C1C-DC52-4180-8E8A-0ACFFA062659}" destId="{79D0AEF3-7512-459F-AC88-15FA0F0C3AE5}" srcOrd="0" destOrd="0" presId="urn:microsoft.com/office/officeart/2005/8/layout/process4"/>
    <dgm:cxn modelId="{28FD6CF5-A8D5-48B5-ACFC-709887236199}" srcId="{15F41C1C-DC52-4180-8E8A-0ACFFA062659}" destId="{B85486D9-13FB-4E4D-897C-E54D382E4F4A}" srcOrd="1" destOrd="0" parTransId="{BA632178-169F-4A3B-B478-87FB56A597A5}" sibTransId="{DE79F439-8DFA-45D9-BA20-29BD3ED0FD56}"/>
    <dgm:cxn modelId="{233A6316-A908-49F1-80AB-879763B96EE0}" srcId="{254448DE-3416-49B7-95BA-6BDF6CD9F810}" destId="{EA9DA5C0-2719-4E2A-88AF-6E7949AF0653}" srcOrd="2" destOrd="0" parTransId="{51E7A205-E09C-40F5-BCA4-0F2AB6B7CC76}" sibTransId="{D10F2D4E-96B1-4C86-A5FE-A0B5F9B18D69}"/>
    <dgm:cxn modelId="{F8792ED3-6ED9-483F-AAE5-7C89526AE1A0}" srcId="{254448DE-3416-49B7-95BA-6BDF6CD9F810}" destId="{F3B7348B-6124-4697-AFA4-D77B9FC62C18}" srcOrd="0" destOrd="0" parTransId="{0B8B22A0-85B7-4519-AB20-DD805FC2ABA4}" sibTransId="{D885CB91-5AB8-4CE0-8B2E-EB882972E8E3}"/>
    <dgm:cxn modelId="{04C54671-FA10-4E45-9231-20A2D0AB4EDA}" srcId="{5359D55C-9F56-4B71-A1D0-4BD95FE1089C}" destId="{15F41C1C-DC52-4180-8E8A-0ACFFA062659}" srcOrd="1" destOrd="0" parTransId="{A7BFD7BD-9412-4C5F-A718-FF31EFB5632A}" sibTransId="{5DA0A45E-5A34-49EE-A308-20A105C405F1}"/>
    <dgm:cxn modelId="{90FFAF88-1BCC-462E-8090-0EE7E183239F}" type="presOf" srcId="{F3B7348B-6124-4697-AFA4-D77B9FC62C18}" destId="{14DC8A94-C6CF-4CD9-9B2F-B86D3017440E}" srcOrd="0" destOrd="0" presId="urn:microsoft.com/office/officeart/2005/8/layout/process4"/>
    <dgm:cxn modelId="{B34F0932-C236-43C6-8B39-6FA11C33CF10}" type="presParOf" srcId="{D2F70738-72D1-40DD-981C-F933497C0C65}" destId="{03E2DD8D-47E5-48D8-AD03-E7315C4D358D}" srcOrd="0" destOrd="0" presId="urn:microsoft.com/office/officeart/2005/8/layout/process4"/>
    <dgm:cxn modelId="{CBC8ED59-C4DC-46E7-8080-EFC2D7FC4A9D}" type="presParOf" srcId="{03E2DD8D-47E5-48D8-AD03-E7315C4D358D}" destId="{79D0AEF3-7512-459F-AC88-15FA0F0C3AE5}" srcOrd="0" destOrd="0" presId="urn:microsoft.com/office/officeart/2005/8/layout/process4"/>
    <dgm:cxn modelId="{32994A41-6423-4803-AD78-FFDA07A704D4}" type="presParOf" srcId="{03E2DD8D-47E5-48D8-AD03-E7315C4D358D}" destId="{3C99A518-3684-4968-957E-7D72D2819F29}" srcOrd="1" destOrd="0" presId="urn:microsoft.com/office/officeart/2005/8/layout/process4"/>
    <dgm:cxn modelId="{BFE165CA-FF29-48A7-9E88-3E517CFE694F}" type="presParOf" srcId="{03E2DD8D-47E5-48D8-AD03-E7315C4D358D}" destId="{020F5565-8830-493C-B291-EAA530E61359}" srcOrd="2" destOrd="0" presId="urn:microsoft.com/office/officeart/2005/8/layout/process4"/>
    <dgm:cxn modelId="{DF0D374C-25D7-4EE0-BD80-2A914ACD6253}" type="presParOf" srcId="{020F5565-8830-493C-B291-EAA530E61359}" destId="{C2129290-645D-4A5E-A1CE-87FF7770BBD2}" srcOrd="0" destOrd="0" presId="urn:microsoft.com/office/officeart/2005/8/layout/process4"/>
    <dgm:cxn modelId="{6515FD78-B3AA-45D6-986C-E6E76B3C68A1}" type="presParOf" srcId="{020F5565-8830-493C-B291-EAA530E61359}" destId="{F38989D7-0ABF-4D41-BB71-D1606498F327}" srcOrd="1" destOrd="0" presId="urn:microsoft.com/office/officeart/2005/8/layout/process4"/>
    <dgm:cxn modelId="{4F2D3950-B5FA-4B4F-BF4B-C346EDDA7A60}" type="presParOf" srcId="{D2F70738-72D1-40DD-981C-F933497C0C65}" destId="{BA0849C7-0276-409F-B8E7-BFE7B426D450}" srcOrd="1" destOrd="0" presId="urn:microsoft.com/office/officeart/2005/8/layout/process4"/>
    <dgm:cxn modelId="{0A2B5561-45C7-4B59-916F-D23F530008BD}" type="presParOf" srcId="{D2F70738-72D1-40DD-981C-F933497C0C65}" destId="{02D44CFC-ABB4-4B32-AF46-374DF08B236B}" srcOrd="2" destOrd="0" presId="urn:microsoft.com/office/officeart/2005/8/layout/process4"/>
    <dgm:cxn modelId="{0A42697C-406B-4AB0-8D17-FA6A98A0267C}" type="presParOf" srcId="{02D44CFC-ABB4-4B32-AF46-374DF08B236B}" destId="{B904BC92-F050-40A8-91C6-8FCC8A700237}" srcOrd="0" destOrd="0" presId="urn:microsoft.com/office/officeart/2005/8/layout/process4"/>
    <dgm:cxn modelId="{08B88D6C-85DD-4BAC-B251-4FC63BA7836C}" type="presParOf" srcId="{02D44CFC-ABB4-4B32-AF46-374DF08B236B}" destId="{340DC241-5C81-4569-A21F-D2B42CB81D78}" srcOrd="1" destOrd="0" presId="urn:microsoft.com/office/officeart/2005/8/layout/process4"/>
    <dgm:cxn modelId="{8A15A60D-7ED0-4595-A37B-390D852B684B}" type="presParOf" srcId="{02D44CFC-ABB4-4B32-AF46-374DF08B236B}" destId="{B6F5F861-415E-43B0-B8AE-33983D337DB4}" srcOrd="2" destOrd="0" presId="urn:microsoft.com/office/officeart/2005/8/layout/process4"/>
    <dgm:cxn modelId="{7EFE033C-E4E0-4B6A-9620-86908765AD88}" type="presParOf" srcId="{B6F5F861-415E-43B0-B8AE-33983D337DB4}" destId="{14DC8A94-C6CF-4CD9-9B2F-B86D3017440E}" srcOrd="0" destOrd="0" presId="urn:microsoft.com/office/officeart/2005/8/layout/process4"/>
    <dgm:cxn modelId="{99C746FD-1E1F-430F-9EBA-4D4D5525B21A}" type="presParOf" srcId="{B6F5F861-415E-43B0-B8AE-33983D337DB4}" destId="{54404BFD-1EED-447F-BFC1-75323FD8D65B}" srcOrd="1" destOrd="0" presId="urn:microsoft.com/office/officeart/2005/8/layout/process4"/>
    <dgm:cxn modelId="{51B2CB36-ADDE-4C32-97C8-860E5554C39C}" type="presParOf" srcId="{B6F5F861-415E-43B0-B8AE-33983D337DB4}" destId="{A643AD43-811E-4778-8554-C6862924D7F6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9A518-3684-4968-957E-7D72D2819F29}">
      <dsp:nvSpPr>
        <dsp:cNvPr id="0" name=""/>
        <dsp:cNvSpPr/>
      </dsp:nvSpPr>
      <dsp:spPr>
        <a:xfrm>
          <a:off x="0" y="2064792"/>
          <a:ext cx="8496300" cy="1354727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latin typeface="微软雅黑" pitchFamily="34" charset="-122"/>
              <a:ea typeface="微软雅黑" pitchFamily="34" charset="-122"/>
            </a:rPr>
            <a:t>2013.7-</a:t>
          </a:r>
          <a:r>
            <a:rPr lang="zh-CN" altLang="en-US" sz="2400" b="1" kern="1200" dirty="0" smtClean="0">
              <a:latin typeface="微软雅黑" pitchFamily="34" charset="-122"/>
              <a:ea typeface="微软雅黑" pitchFamily="34" charset="-122"/>
            </a:rPr>
            <a:t>现在</a:t>
          </a:r>
          <a:r>
            <a:rPr lang="en-US" altLang="zh-CN" sz="2400" b="1" kern="1200" dirty="0" smtClean="0">
              <a:latin typeface="微软雅黑" pitchFamily="34" charset="-122"/>
              <a:ea typeface="微软雅黑" pitchFamily="34" charset="-122"/>
            </a:rPr>
            <a:t> NOVA-</a:t>
          </a:r>
          <a:r>
            <a:rPr lang="zh-CN" altLang="en-US" sz="2400" b="1" kern="1200" dirty="0" smtClean="0">
              <a:latin typeface="微软雅黑" pitchFamily="34" charset="-122"/>
              <a:ea typeface="微软雅黑" pitchFamily="34" charset="-122"/>
            </a:rPr>
            <a:t>特征策略</a:t>
          </a:r>
          <a:endParaRPr lang="en-US" sz="2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2064792"/>
        <a:ext cx="8496300" cy="731552"/>
      </dsp:txXfrm>
    </dsp:sp>
    <dsp:sp modelId="{C2129290-645D-4A5E-A1CE-87FF7770BBD2}">
      <dsp:nvSpPr>
        <dsp:cNvPr id="0" name=""/>
        <dsp:cNvSpPr/>
      </dsp:nvSpPr>
      <dsp:spPr>
        <a:xfrm>
          <a:off x="0" y="2769251"/>
          <a:ext cx="4248149" cy="62317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2013.7-2013.12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广告特征</a:t>
          </a:r>
          <a:r>
            <a:rPr lang="en-US" altLang="zh-CN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-AFS</a:t>
          </a:r>
          <a:r>
            <a:rPr lang="zh-CN" alt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广告分类优化</a:t>
          </a:r>
          <a:endParaRPr lang="en-US" sz="1200" b="1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0" y="2769251"/>
        <a:ext cx="4248149" cy="623174"/>
      </dsp:txXfrm>
    </dsp:sp>
    <dsp:sp modelId="{F38989D7-0ABF-4D41-BB71-D1606498F327}">
      <dsp:nvSpPr>
        <dsp:cNvPr id="0" name=""/>
        <dsp:cNvSpPr/>
      </dsp:nvSpPr>
      <dsp:spPr>
        <a:xfrm>
          <a:off x="4248150" y="2769251"/>
          <a:ext cx="4248149" cy="623174"/>
        </a:xfrm>
        <a:prstGeom prst="rect">
          <a:avLst/>
        </a:prstGeom>
        <a:solidFill>
          <a:schemeClr val="accent5">
            <a:tint val="40000"/>
            <a:alpha val="90000"/>
            <a:hueOff val="811271"/>
            <a:satOff val="-5754"/>
            <a:lumOff val="-327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2013.12-</a:t>
          </a:r>
          <a:r>
            <a:rPr lang="zh-CN" alt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现在</a:t>
          </a:r>
          <a:endParaRPr lang="en-US" altLang="zh-CN" sz="1200" b="1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开</a:t>
          </a:r>
          <a:r>
            <a:rPr lang="zh-CN" alt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物</a:t>
          </a:r>
          <a:r>
            <a:rPr lang="en-US" altLang="zh-CN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EPA </a:t>
          </a:r>
          <a:r>
            <a:rPr lang="en-US" altLang="zh-CN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tag</a:t>
          </a:r>
          <a:r>
            <a:rPr lang="zh-CN" alt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构建及转投</a:t>
          </a:r>
          <a:endParaRPr lang="en-US" sz="1200" b="1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4248150" y="2769251"/>
        <a:ext cx="4248149" cy="623174"/>
      </dsp:txXfrm>
    </dsp:sp>
    <dsp:sp modelId="{340DC241-5C81-4569-A21F-D2B42CB81D78}">
      <dsp:nvSpPr>
        <dsp:cNvPr id="0" name=""/>
        <dsp:cNvSpPr/>
      </dsp:nvSpPr>
      <dsp:spPr>
        <a:xfrm rot="10800000">
          <a:off x="0" y="1542"/>
          <a:ext cx="8496300" cy="2083571"/>
        </a:xfrm>
        <a:prstGeom prst="upArrowCallout">
          <a:avLst/>
        </a:prstGeom>
        <a:solidFill>
          <a:srgbClr val="6666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latin typeface="微软雅黑" pitchFamily="34" charset="-122"/>
              <a:ea typeface="微软雅黑" pitchFamily="34" charset="-122"/>
            </a:rPr>
            <a:t>2011.3-2013.7 NOVA-KT</a:t>
          </a:r>
          <a:r>
            <a:rPr lang="zh-CN" altLang="en-US" sz="2400" b="1" kern="1200" dirty="0" smtClean="0">
              <a:latin typeface="微软雅黑" pitchFamily="34" charset="-122"/>
              <a:ea typeface="微软雅黑" pitchFamily="34" charset="-122"/>
            </a:rPr>
            <a:t>产品线</a:t>
          </a:r>
          <a:endParaRPr lang="en-US" sz="2400" b="1" kern="1200" dirty="0">
            <a:latin typeface="微软雅黑" pitchFamily="34" charset="-122"/>
            <a:ea typeface="微软雅黑" pitchFamily="34" charset="-122"/>
          </a:endParaRPr>
        </a:p>
      </dsp:txBody>
      <dsp:txXfrm rot="-10800000">
        <a:off x="0" y="1542"/>
        <a:ext cx="8496300" cy="731333"/>
      </dsp:txXfrm>
    </dsp:sp>
    <dsp:sp modelId="{14DC8A94-C6CF-4CD9-9B2F-B86D3017440E}">
      <dsp:nvSpPr>
        <dsp:cNvPr id="0" name=""/>
        <dsp:cNvSpPr/>
      </dsp:nvSpPr>
      <dsp:spPr>
        <a:xfrm>
          <a:off x="4148" y="732876"/>
          <a:ext cx="2829334" cy="622987"/>
        </a:xfrm>
        <a:prstGeom prst="rect">
          <a:avLst/>
        </a:prstGeom>
        <a:solidFill>
          <a:schemeClr val="accent5">
            <a:tint val="40000"/>
            <a:alpha val="90000"/>
            <a:hueOff val="1622542"/>
            <a:satOff val="-11507"/>
            <a:lumOff val="-654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2011.3-2011.11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CT</a:t>
          </a:r>
          <a:r>
            <a:rPr lang="zh-CN" altLang="en-US" sz="1200" b="1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产品化相关工作，统计监控</a:t>
          </a:r>
          <a:endParaRPr lang="en-US" sz="1200" b="1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4148" y="732876"/>
        <a:ext cx="2829334" cy="622987"/>
      </dsp:txXfrm>
    </dsp:sp>
    <dsp:sp modelId="{54404BFD-1EED-447F-BFC1-75323FD8D65B}">
      <dsp:nvSpPr>
        <dsp:cNvPr id="0" name=""/>
        <dsp:cNvSpPr/>
      </dsp:nvSpPr>
      <dsp:spPr>
        <a:xfrm>
          <a:off x="2833482" y="732876"/>
          <a:ext cx="2829334" cy="622987"/>
        </a:xfrm>
        <a:prstGeom prst="rect">
          <a:avLst/>
        </a:prstGeom>
        <a:solidFill>
          <a:schemeClr val="accent5">
            <a:tint val="40000"/>
            <a:alpha val="90000"/>
            <a:hueOff val="2433812"/>
            <a:satOff val="-17261"/>
            <a:lumOff val="-982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2011.11-2012.9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CT</a:t>
          </a:r>
          <a:r>
            <a:rPr lang="zh-CN" altLang="en-US" sz="1200" b="1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相关性改善（</a:t>
          </a:r>
          <a:r>
            <a:rPr lang="en-US" altLang="zh-CN" sz="1200" b="1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CT</a:t>
          </a:r>
          <a:r>
            <a:rPr lang="zh-CN" altLang="en-US" sz="1200" b="1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行业矩阵）</a:t>
          </a:r>
          <a:endParaRPr lang="en-US" sz="1200" b="1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833482" y="732876"/>
        <a:ext cx="2829334" cy="622987"/>
      </dsp:txXfrm>
    </dsp:sp>
    <dsp:sp modelId="{A643AD43-811E-4778-8554-C6862924D7F6}">
      <dsp:nvSpPr>
        <dsp:cNvPr id="0" name=""/>
        <dsp:cNvSpPr/>
      </dsp:nvSpPr>
      <dsp:spPr>
        <a:xfrm>
          <a:off x="5662817" y="732876"/>
          <a:ext cx="2829334" cy="622987"/>
        </a:xfrm>
        <a:prstGeom prst="rect">
          <a:avLst/>
        </a:prstGeom>
        <a:solidFill>
          <a:schemeClr val="accent5">
            <a:tint val="40000"/>
            <a:alpha val="90000"/>
            <a:hueOff val="3245083"/>
            <a:satOff val="-23015"/>
            <a:lumOff val="-13095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2012.9-2013.7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晋升</a:t>
          </a:r>
          <a:r>
            <a:rPr lang="en-US" altLang="zh-CN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T4</a:t>
          </a:r>
          <a:r>
            <a:rPr lang="zh-CN" alt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，</a:t>
          </a:r>
          <a:r>
            <a:rPr lang="en-US" altLang="zh-CN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KT</a:t>
          </a:r>
          <a:r>
            <a:rPr lang="zh-CN" alt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产品收入改善（</a:t>
          </a:r>
          <a:r>
            <a:rPr lang="en-US" altLang="zh-CN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KTE</a:t>
          </a:r>
          <a:r>
            <a:rPr lang="zh-CN" alt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）</a:t>
          </a:r>
          <a:endParaRPr lang="en-US" sz="1200" b="1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5662817" y="732876"/>
        <a:ext cx="2829334" cy="622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6A7081D-06FC-44EB-B732-C29BD4D14D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3491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38150" y="741363"/>
            <a:ext cx="592296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79A1142-4716-4610-AE74-C7D834E0EA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97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072FF4F-29EC-4C75-B9CA-E194ADA99504}" type="slidenum">
              <a:rPr lang="en-US" altLang="zh-CN" smtClean="0"/>
              <a:pPr eaLnBrk="1" hangingPunct="1"/>
              <a:t>1</a:t>
            </a:fld>
            <a:endParaRPr lang="en-US" altLang="zh-CN" dirty="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主要工作</a:t>
            </a:r>
            <a:r>
              <a:rPr lang="en-US" altLang="zh-CN" dirty="0" smtClean="0"/>
              <a:t>focus</a:t>
            </a:r>
            <a:r>
              <a:rPr lang="zh-CN" altLang="en-US" dirty="0" smtClean="0"/>
              <a:t>在线下部分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9A1142-4716-4610-AE74-C7D834E0EA1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8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LP+Text+Flash</a:t>
            </a:r>
            <a:r>
              <a:rPr lang="zh-CN" altLang="en-US" dirty="0" smtClean="0"/>
              <a:t>提词</a:t>
            </a:r>
            <a:r>
              <a:rPr lang="zh-CN" altLang="en-US" baseline="0" dirty="0" smtClean="0"/>
              <a:t>得到</a:t>
            </a:r>
            <a:r>
              <a:rPr lang="en-US" altLang="zh-CN" baseline="0" dirty="0" smtClean="0"/>
              <a:t>idea core-words</a:t>
            </a:r>
            <a:r>
              <a:rPr lang="zh-CN" altLang="en-US" baseline="0" dirty="0" smtClean="0"/>
              <a:t>，加</a:t>
            </a:r>
            <a:r>
              <a:rPr lang="en-US" altLang="zh-CN" baseline="0" dirty="0" smtClean="0"/>
              <a:t>group bid-words</a:t>
            </a:r>
            <a:r>
              <a:rPr lang="zh-CN" altLang="en-US" baseline="0" dirty="0" smtClean="0"/>
              <a:t>，分别分类合并得到</a:t>
            </a:r>
            <a:r>
              <a:rPr lang="en-US" altLang="zh-CN" baseline="0" dirty="0" err="1" smtClean="0"/>
              <a:t>afs</a:t>
            </a:r>
            <a:r>
              <a:rPr lang="zh-CN" altLang="en-US" baseline="0" dirty="0" smtClean="0"/>
              <a:t>广告分类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9A1142-4716-4610-AE74-C7D834E0EA1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63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ea typeface="宋体" charset="-122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DC193DB-5C1C-41DC-890E-4A0DD2BBFDE2}" type="slidenum">
              <a:rPr lang="en-US" altLang="zh-CN" smtClean="0"/>
              <a:pPr eaLnBrk="1" hangingPunct="1"/>
              <a:t>12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9A1142-4716-4610-AE74-C7D834E0EA1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58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3439DA0-5310-4002-A5B4-23EA613F4FE7}" type="slidenum">
              <a:rPr lang="en-US" altLang="zh-CN" smtClean="0"/>
              <a:pPr eaLnBrk="1" hangingPunct="1"/>
              <a:t>14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5800" y="2222500"/>
            <a:ext cx="7848600" cy="120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0" rIns="164592" bIns="0" anchor="ctr"/>
          <a:lstStyle/>
          <a:p>
            <a:pPr fontAlgn="ctr"/>
            <a:endParaRPr lang="en-US" altLang="zh-CN" sz="4800">
              <a:solidFill>
                <a:schemeClr val="bg2"/>
              </a:solidFill>
            </a:endParaRPr>
          </a:p>
        </p:txBody>
      </p:sp>
      <p:sp>
        <p:nvSpPr>
          <p:cNvPr id="3" name="Rectangle 3"/>
          <p:cNvSpPr>
            <a:spLocks/>
          </p:cNvSpPr>
          <p:nvPr/>
        </p:nvSpPr>
        <p:spPr bwMode="auto">
          <a:xfrm>
            <a:off x="3744913" y="3429000"/>
            <a:ext cx="827087" cy="1270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4572000" y="3429000"/>
            <a:ext cx="827088" cy="1270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pic>
        <p:nvPicPr>
          <p:cNvPr id="5" name="Picture 16" descr="logonew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913" y="1201738"/>
            <a:ext cx="1619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578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08100"/>
            <a:ext cx="8496944" cy="3421608"/>
          </a:xfrm>
        </p:spPr>
        <p:txBody>
          <a:bodyPr/>
          <a:lstStyle>
            <a:lvl2pPr>
              <a:buClrTx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矩形 5"/>
          <p:cNvSpPr/>
          <p:nvPr userDrawn="1"/>
        </p:nvSpPr>
        <p:spPr bwMode="auto">
          <a:xfrm>
            <a:off x="6948264" y="4801716"/>
            <a:ext cx="2016224" cy="9100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4" name="Picture 16" descr="logonew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228" y="5134048"/>
            <a:ext cx="1619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037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081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pic>
        <p:nvPicPr>
          <p:cNvPr id="1030" name="Picture 6" descr="logonew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953000"/>
            <a:ext cx="15240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 userDrawn="1"/>
        </p:nvGrpSpPr>
        <p:grpSpPr>
          <a:xfrm>
            <a:off x="288210" y="254000"/>
            <a:ext cx="8550990" cy="825500"/>
            <a:chOff x="288210" y="254000"/>
            <a:chExt cx="8550990" cy="825500"/>
          </a:xfrm>
        </p:grpSpPr>
        <p:sp>
          <p:nvSpPr>
            <p:cNvPr id="1027" name="Rectangle 3"/>
            <p:cNvSpPr>
              <a:spLocks noChangeArrowheads="1"/>
            </p:cNvSpPr>
            <p:nvPr/>
          </p:nvSpPr>
          <p:spPr bwMode="auto">
            <a:xfrm>
              <a:off x="304800" y="254000"/>
              <a:ext cx="8534400" cy="69850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37160" tIns="0" rIns="164592" bIns="0" anchor="ctr"/>
            <a:lstStyle/>
            <a:p>
              <a:pPr algn="l"/>
              <a:endParaRPr lang="en-US" altLang="zh-CN" sz="3200" b="1">
                <a:solidFill>
                  <a:schemeClr val="bg1"/>
                </a:solidFill>
              </a:endParaRPr>
            </a:p>
          </p:txBody>
        </p:sp>
        <p:sp>
          <p:nvSpPr>
            <p:cNvPr id="7" name="Rectangle 3"/>
            <p:cNvSpPr>
              <a:spLocks/>
            </p:cNvSpPr>
            <p:nvPr userDrawn="1"/>
          </p:nvSpPr>
          <p:spPr bwMode="auto">
            <a:xfrm>
              <a:off x="288210" y="952500"/>
              <a:ext cx="827087" cy="127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8" name="Rectangle 4"/>
            <p:cNvSpPr>
              <a:spLocks/>
            </p:cNvSpPr>
            <p:nvPr userDrawn="1"/>
          </p:nvSpPr>
          <p:spPr bwMode="auto">
            <a:xfrm>
              <a:off x="1115297" y="952500"/>
              <a:ext cx="827088" cy="1270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46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华文黑体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sz="2800">
          <a:solidFill>
            <a:schemeClr val="tx1"/>
          </a:solidFill>
          <a:latin typeface="+mj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sz="2400">
          <a:solidFill>
            <a:schemeClr val="tx1"/>
          </a:solidFill>
          <a:latin typeface="+mj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sz="2000">
          <a:solidFill>
            <a:schemeClr val="tx1"/>
          </a:solidFill>
          <a:latin typeface="+mj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cooder.baidu.com/236075" TargetMode="External"/><Relationship Id="rId3" Type="http://schemas.openxmlformats.org/officeDocument/2006/relationships/hyperlink" Target="http://cooder.baidu.com/613671" TargetMode="External"/><Relationship Id="rId7" Type="http://schemas.openxmlformats.org/officeDocument/2006/relationships/hyperlink" Target="http://cooder.baidu.com/235022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oder.baidu.com/320116/" TargetMode="External"/><Relationship Id="rId5" Type="http://schemas.openxmlformats.org/officeDocument/2006/relationships/hyperlink" Target="http://cooder.baidu.com/246414/" TargetMode="External"/><Relationship Id="rId4" Type="http://schemas.openxmlformats.org/officeDocument/2006/relationships/hyperlink" Target="http://cooder.baidu.com/488665/" TargetMode="External"/><Relationship Id="rId9" Type="http://schemas.openxmlformats.org/officeDocument/2006/relationships/hyperlink" Target="http://cooder.baidu.com/152737/&#65292;http:/cooder.baidu.com/139201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sp.baidu.com:8080/survey/public?type=task&amp;name=/nova/A720/crowd_repor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4213" y="2257425"/>
            <a:ext cx="7848600" cy="116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0" rIns="164592" bIns="0" anchor="ctr"/>
          <a:lstStyle/>
          <a:p>
            <a:pPr algn="ctr" eaLnBrk="1" fontAlgn="ctr" hangingPunct="1"/>
            <a:r>
              <a:rPr lang="en-US" altLang="zh-CN" sz="4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2015</a:t>
            </a:r>
            <a:r>
              <a:rPr lang="zh-CN" altLang="en-US" sz="4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年</a:t>
            </a:r>
            <a:r>
              <a:rPr lang="zh-CN" altLang="en-US" sz="4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春</a:t>
            </a:r>
            <a:r>
              <a:rPr lang="zh-CN" altLang="en-US" sz="4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工作述职</a:t>
            </a:r>
            <a:endParaRPr lang="zh-CN" altLang="en-US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6516216" y="4021138"/>
            <a:ext cx="20165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蒋学渊</a:t>
            </a:r>
            <a:endParaRPr lang="en-US" altLang="zh-CN" sz="2000" dirty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 eaLnBrk="1" hangingPunct="1"/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2015-01-19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为关联层（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L2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）特征调研及特征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调研特征逻辑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endParaRPr lang="en-US" sz="1800" dirty="0">
              <a:latin typeface="微软雅黑" pitchFamily="34" charset="-122"/>
              <a:ea typeface="微软雅黑" pitchFamily="34" charset="-122"/>
            </a:endParaRPr>
          </a:p>
          <a:p>
            <a:endParaRPr lang="en-US" sz="1800" dirty="0">
              <a:latin typeface="微软雅黑" pitchFamily="34" charset="-122"/>
              <a:ea typeface="微软雅黑" pitchFamily="34" charset="-122"/>
            </a:endParaRPr>
          </a:p>
          <a:p>
            <a:endParaRPr lang="en-US" sz="1800" dirty="0">
              <a:latin typeface="微软雅黑" pitchFamily="34" charset="-122"/>
              <a:ea typeface="微软雅黑" pitchFamily="34" charset="-122"/>
            </a:endParaRPr>
          </a:p>
          <a:p>
            <a:endParaRPr lang="en-US" sz="1800" dirty="0">
              <a:latin typeface="微软雅黑" pitchFamily="34" charset="-122"/>
              <a:ea typeface="微软雅黑" pitchFamily="34" charset="-122"/>
            </a:endParaRPr>
          </a:p>
          <a:p>
            <a:endParaRPr lang="en-US" sz="18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线特征逻辑：使用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Top-EPA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方式，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UPS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行为还原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EPA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组合覆盖面约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80%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；过滤不置信行为后行为准确表述当前链接主旨准确率约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%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1" y="1705372"/>
            <a:ext cx="81724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43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AFS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广告分类特征优化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主要工作：整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理逻辑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，取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消影响不大的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原特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征凤巢同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user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买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词；用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展现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bid-words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取代全库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bid-words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，降低计算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量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策略效果：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AFS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广告分类准确率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85%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，全通道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特征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覆盖率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78%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CT 92%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），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计算时间从平均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小时降低至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小时内，最大内存占用从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40G+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降至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10G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内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应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用方：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KT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行业矩阵相关性改善效果稳定（行业矩阵大约可以解决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7%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bad-case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收入稳定（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有禁止未分类广告在敏感流量展现策略，至多影响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26%CT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收入）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2318DE"/>
              </a:buClr>
              <a:buChar char="•"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+mn-cs"/>
              </a:rPr>
              <a:t>KTE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+mn-cs"/>
              </a:rPr>
              <a:t>广告拓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展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主要工作：</a:t>
            </a:r>
            <a:r>
              <a:rPr lang="en-US" sz="1400" dirty="0">
                <a:latin typeface="微软雅黑" pitchFamily="34" charset="-122"/>
                <a:ea typeface="微软雅黑" pitchFamily="34" charset="-122"/>
              </a:rPr>
              <a:t> KTE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作为</a:t>
            </a:r>
            <a:r>
              <a:rPr lang="en-US" sz="1400" dirty="0">
                <a:latin typeface="微软雅黑" pitchFamily="34" charset="-122"/>
                <a:ea typeface="微软雅黑" pitchFamily="34" charset="-122"/>
              </a:rPr>
              <a:t>KT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整体统一的扩展框架，可以保持以相同的方式扩展</a:t>
            </a:r>
            <a:r>
              <a:rPr lang="en-US" sz="1400" dirty="0">
                <a:latin typeface="微软雅黑" pitchFamily="34" charset="-122"/>
                <a:ea typeface="微软雅黑" pitchFamily="34" charset="-122"/>
              </a:rPr>
              <a:t>QT/CT/HCT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的触发词，增加</a:t>
            </a:r>
            <a:r>
              <a:rPr lang="en-US" sz="1400" dirty="0">
                <a:latin typeface="微软雅黑" pitchFamily="34" charset="-122"/>
                <a:ea typeface="微软雅黑" pitchFamily="34" charset="-122"/>
              </a:rPr>
              <a:t>KT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的触发机会，支持以同义词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上位词方式改写触发词，并避免对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QT/HCT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二次改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写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策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略效果：不影响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KT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相关性的基础上，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KT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展现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+1.2%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，收入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+1.1%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，整体收入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+0.4%</a:t>
            </a:r>
            <a:endParaRPr lang="en-US" sz="14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endParaRPr lang="en-US" altLang="zh-CN" sz="2000" b="1" dirty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T4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晋升以来的其他工作</a:t>
            </a:r>
          </a:p>
        </p:txBody>
      </p:sp>
    </p:spTree>
    <p:extLst>
      <p:ext uri="{BB962C8B-B14F-4D97-AF65-F5344CB8AC3E}">
        <p14:creationId xmlns:p14="http://schemas.microsoft.com/office/powerpoint/2010/main" val="40625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323528" y="265113"/>
            <a:ext cx="8301360" cy="70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成长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点小结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308100"/>
            <a:ext cx="8496944" cy="37096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 项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目全局观、技术开发及架构理解提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高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903288" lvl="1" indent="-347663">
              <a:lnSpc>
                <a:spcPct val="130000"/>
              </a:lnSpc>
              <a:buSzPct val="100000"/>
              <a:buFont typeface="Arial" pitchFamily="34" charset="0"/>
              <a:buChar char="–"/>
            </a:pPr>
            <a:r>
              <a:rPr lang="zh-CN" altLang="en-US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整合多个工具流程（</a:t>
            </a:r>
            <a:r>
              <a:rPr lang="en-US" altLang="zh-CN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L2</a:t>
            </a:r>
            <a:r>
              <a:rPr lang="zh-CN" altLang="en-US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，</a:t>
            </a:r>
            <a:r>
              <a:rPr lang="en-US" altLang="zh-CN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A720</a:t>
            </a:r>
            <a:r>
              <a:rPr lang="zh-CN" altLang="en-US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），优化策略调研环境</a:t>
            </a:r>
            <a:endParaRPr lang="en-US" altLang="zh-CN" sz="16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903288" lvl="1" indent="-347663">
              <a:lnSpc>
                <a:spcPct val="130000"/>
              </a:lnSpc>
              <a:buSzPct val="100000"/>
              <a:buFont typeface="Arial" pitchFamily="34" charset="0"/>
              <a:buChar char="–"/>
            </a:pPr>
            <a:r>
              <a:rPr lang="zh-CN" altLang="en-US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开物行为链接层</a:t>
            </a:r>
            <a:r>
              <a:rPr lang="en-US" altLang="zh-CN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L2</a:t>
            </a:r>
            <a:r>
              <a:rPr lang="zh-CN" altLang="en-US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，人群构建层</a:t>
            </a:r>
            <a:r>
              <a:rPr lang="en-US" altLang="zh-CN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L3-L5</a:t>
            </a:r>
            <a:r>
              <a:rPr lang="zh-CN" altLang="en-US" sz="16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持</a:t>
            </a:r>
            <a:r>
              <a:rPr lang="zh-CN" altLang="en-US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续调研迭代，把握项目层次关联</a:t>
            </a:r>
            <a:endParaRPr lang="en-US" altLang="zh-CN" sz="16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903288" lvl="1" indent="-347663">
              <a:lnSpc>
                <a:spcPct val="130000"/>
              </a:lnSpc>
              <a:buSzPct val="100000"/>
              <a:buFont typeface="Arial" pitchFamily="34" charset="0"/>
              <a:buChar char="–"/>
            </a:pPr>
            <a:r>
              <a:rPr lang="en-US" altLang="zh-CN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AFS</a:t>
            </a:r>
            <a:r>
              <a:rPr lang="zh-CN" altLang="en-US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广告分类优化的工作，解决了内存时间占用的痛点，保证了其他策略效果</a:t>
            </a:r>
            <a:endParaRPr lang="en-US" altLang="zh-CN" sz="16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0" lvl="1" indent="0">
              <a:buClr>
                <a:srgbClr val="2318DE"/>
              </a:buCl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2.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+mn-cs"/>
              </a:rPr>
              <a:t>需求理解及沟通能力提升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903288" lvl="1" indent="-347663">
              <a:lnSpc>
                <a:spcPct val="130000"/>
              </a:lnSpc>
              <a:buSzPct val="100000"/>
              <a:buFont typeface="Arial" pitchFamily="34" charset="0"/>
              <a:buChar char="–"/>
            </a:pPr>
            <a:r>
              <a:rPr lang="zh-CN" altLang="en-US" sz="16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与</a:t>
            </a:r>
            <a:r>
              <a:rPr lang="en-US" altLang="zh-CN" sz="16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PM</a:t>
            </a:r>
            <a:r>
              <a:rPr lang="zh-CN" altLang="en-US" sz="16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，移动，</a:t>
            </a:r>
            <a:r>
              <a:rPr lang="en-US" altLang="zh-CN" sz="16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NLP</a:t>
            </a:r>
            <a:r>
              <a:rPr lang="zh-CN" altLang="en-US" sz="16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紧密配合，迅速跟进产出各方需求的开物策略特</a:t>
            </a:r>
            <a:r>
              <a:rPr lang="zh-CN" altLang="en-US" sz="16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征</a:t>
            </a:r>
            <a:endParaRPr lang="en-US" altLang="zh-CN" sz="160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903288" lvl="1" indent="-347663">
              <a:lnSpc>
                <a:spcPct val="130000"/>
              </a:lnSpc>
              <a:buSzPct val="100000"/>
              <a:buFont typeface="Arial" pitchFamily="34" charset="0"/>
              <a:buChar char="–"/>
            </a:pPr>
            <a:r>
              <a:rPr lang="zh-CN" altLang="en-US" sz="16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主导调研实现各应用方需求人群：包括人群定向广告、</a:t>
            </a:r>
            <a:r>
              <a:rPr lang="en-US" altLang="zh-CN" sz="16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ADX</a:t>
            </a:r>
            <a:r>
              <a:rPr lang="zh-CN" altLang="en-US" sz="16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广告交易平台特征、</a:t>
            </a:r>
            <a:r>
              <a:rPr lang="en-US" altLang="zh-CN" sz="16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A720</a:t>
            </a:r>
            <a:r>
              <a:rPr lang="zh-CN" altLang="en-US" sz="16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精准营销人群、</a:t>
            </a:r>
            <a:r>
              <a:rPr lang="en-US" altLang="zh-CN" sz="16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NLP</a:t>
            </a:r>
            <a:r>
              <a:rPr lang="zh-CN" altLang="en-US" sz="16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自然属性人群</a:t>
            </a:r>
            <a:endParaRPr lang="en-US" altLang="zh-CN" sz="160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80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idx="4294967295"/>
          </p:nvPr>
        </p:nvSpPr>
        <p:spPr>
          <a:xfrm>
            <a:off x="323528" y="311150"/>
            <a:ext cx="8229600" cy="746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补</a:t>
            </a:r>
            <a:r>
              <a:rPr lang="zh-CN" altLang="en-US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充材料</a:t>
            </a:r>
            <a:endParaRPr lang="zh-CN" altLang="en-US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23850" y="1104900"/>
            <a:ext cx="8496300" cy="3984848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1"/>
          <p:cNvSpPr txBox="1">
            <a:spLocks/>
          </p:cNvSpPr>
          <p:nvPr/>
        </p:nvSpPr>
        <p:spPr bwMode="auto">
          <a:xfrm>
            <a:off x="323528" y="1308100"/>
            <a:ext cx="8496944" cy="370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50000"/>
              <a:buChar char="–"/>
              <a:defRPr sz="2800">
                <a:solidFill>
                  <a:schemeClr val="tx1"/>
                </a:solidFill>
                <a:latin typeface="+mj-lt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+mj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–"/>
              <a:defRPr sz="2000">
                <a:solidFill>
                  <a:schemeClr val="tx1"/>
                </a:solidFill>
                <a:latin typeface="+mj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j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j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j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j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j-lt"/>
                <a:ea typeface="宋体" pitchFamily="2" charset="-122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相关代码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30000"/>
              </a:lnSpc>
              <a:buClr>
                <a:srgbClr val="2318DE"/>
              </a:buClr>
              <a:buNone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开物特征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】</a:t>
            </a:r>
          </a:p>
          <a:p>
            <a:pPr marL="0" lvl="1" indent="0">
              <a:lnSpc>
                <a:spcPct val="130000"/>
              </a:lnSpc>
              <a:buClr>
                <a:srgbClr val="2318DE"/>
              </a:buCl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L3-L5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工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具：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hlinkClick r:id="rId3"/>
              </a:rPr>
              <a:t>http://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hlinkClick r:id="rId3"/>
              </a:rPr>
              <a:t>cooder.baidu.com/613671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30000"/>
              </a:lnSpc>
              <a:buClr>
                <a:srgbClr val="2318DE"/>
              </a:buCl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L3-L5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电商人群：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hlinkClick r:id="rId4"/>
              </a:rPr>
              <a:t>http://cooder.baidu.com/488665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hlinkClick r:id="rId4"/>
              </a:rPr>
              <a:t>/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30000"/>
              </a:lnSpc>
              <a:buClr>
                <a:srgbClr val="2318DE"/>
              </a:buCl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L2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调研环境：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hlinkClick r:id="rId5"/>
              </a:rPr>
              <a:t>http://cooder.baidu.com/246414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hlinkClick r:id="rId5"/>
              </a:rPr>
              <a:t>/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hlinkClick r:id="rId6"/>
              </a:rPr>
              <a:t>http://cooder.baidu.com/320116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hlinkClick r:id="rId6"/>
              </a:rPr>
              <a:t>/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30000"/>
              </a:lnSpc>
              <a:buClr>
                <a:srgbClr val="2318DE"/>
              </a:buClr>
              <a:buNone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其他工作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】</a:t>
            </a:r>
          </a:p>
          <a:p>
            <a:pPr marL="0" lvl="1" indent="0">
              <a:lnSpc>
                <a:spcPct val="130000"/>
              </a:lnSpc>
              <a:buClr>
                <a:srgbClr val="2318DE"/>
              </a:buClr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广告分类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afs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优化：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hlinkClick r:id="rId7"/>
              </a:rPr>
              <a:t>http://cooder.baidu.com/235022/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hlinkClick r:id="rId8"/>
              </a:rPr>
              <a:t>http://cooder.baidu.com/236075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30000"/>
              </a:lnSpc>
              <a:buClr>
                <a:srgbClr val="2318DE"/>
              </a:buCl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KTE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hlinkClick r:id="rId9"/>
              </a:rPr>
              <a:t>http://cooder.baidu.com/152737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hlinkClick r:id="rId9"/>
              </a:rPr>
              <a:t>/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hlinkClick r:id="rId9"/>
              </a:rPr>
              <a:t>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hlinkClick r:id="rId9"/>
              </a:rPr>
              <a:t>http://cooder.baidu.com/139201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hlinkClick r:id="rId9"/>
              </a:rPr>
              <a:t>/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30000"/>
              </a:lnSpc>
              <a:buClr>
                <a:srgbClr val="2318DE"/>
              </a:buCl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30000"/>
              </a:lnSpc>
              <a:buClr>
                <a:srgbClr val="2318DE"/>
              </a:buCl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30000"/>
              </a:lnSpc>
              <a:buClr>
                <a:srgbClr val="2318DE"/>
              </a:buCl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30000"/>
              </a:lnSpc>
              <a:buClr>
                <a:srgbClr val="2318DE"/>
              </a:buCl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806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457200" y="300038"/>
            <a:ext cx="8229600" cy="75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</a:p>
        </p:txBody>
      </p:sp>
      <p:sp>
        <p:nvSpPr>
          <p:cNvPr id="13315" name="TextBox 3"/>
          <p:cNvSpPr txBox="1">
            <a:spLocks noChangeArrowheads="1"/>
          </p:cNvSpPr>
          <p:nvPr/>
        </p:nvSpPr>
        <p:spPr bwMode="auto">
          <a:xfrm>
            <a:off x="2411413" y="1957388"/>
            <a:ext cx="3433762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 sz="12000" dirty="0"/>
              <a:t>Q&amp;A</a:t>
            </a:r>
            <a:endParaRPr lang="zh-CN" altLang="en-US" sz="1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7066427"/>
              </p:ext>
            </p:extLst>
          </p:nvPr>
        </p:nvGraphicFramePr>
        <p:xfrm>
          <a:off x="323850" y="1308100"/>
          <a:ext cx="8496300" cy="3421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百度工作履历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137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开物特征相关工作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开物人群流程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从行为特征到人群</a:t>
            </a:r>
          </a:p>
          <a:p>
            <a:pPr lvl="1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为关联层（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）特征调研及特征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2318DE"/>
              </a:buClr>
              <a:buChar char="•"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T4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+mn-cs"/>
              </a:rPr>
              <a:t>晋升以来的其他工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作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KTE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广告扩词提升展现量，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AFS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广告分类特征改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善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2318DE"/>
              </a:buClr>
              <a:buChar char="•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+mn-cs"/>
              </a:rPr>
              <a:t>成长点小结</a:t>
            </a:r>
            <a:endParaRPr lang="en-US" altLang="zh-CN" sz="2400" b="1" dirty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77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9314" y="3936199"/>
            <a:ext cx="8206415" cy="1594750"/>
          </a:xfrm>
          <a:solidFill>
            <a:srgbClr val="FFFF00"/>
          </a:solidFill>
        </p:spPr>
        <p:txBody>
          <a:bodyPr/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TODO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：描述）</a:t>
            </a:r>
            <a:endParaRPr lang="en-US" altLang="zh-CN" sz="1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开</a:t>
            </a:r>
            <a:r>
              <a:rPr lang="zh-CN" altLang="en-US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物基础特征层实现了对每个用户行为（搜索，浏览）分析结构化的特征产出；</a:t>
            </a:r>
          </a:p>
          <a:p>
            <a:r>
              <a:rPr lang="zh-CN" altLang="en-US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人群构建的工作实现了行为级特征到人群的描述，实现开物特征快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速构建定</a:t>
            </a:r>
            <a:r>
              <a:rPr lang="zh-CN" altLang="en-US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向人群投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放；</a:t>
            </a:r>
            <a:endParaRPr lang="en-US" altLang="zh-CN" sz="1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人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群定向工具的快速构建帮助开物实现应用方的构建需求；</a:t>
            </a:r>
            <a:endParaRPr lang="zh-CN" altLang="en-US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开物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从行为特征到人群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15" y="1129308"/>
            <a:ext cx="8206415" cy="2776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85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自用电商系列节点：构建开物人群节点，补充定向电商类人群，配合实现“双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”等电商节日的电商开物投放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解决的问题：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200150" lvl="3" indent="-342900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电商站点的实现：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生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成访问量较大的站点列表，由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pm review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过后定义电商站点；原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UPS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存储的开物数据，不支持引入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url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站点类型页面类型；使用站点类型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mock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成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action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行为的方式加入投放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200150" lvl="3" indent="-342900"/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+mn-cs"/>
              </a:rPr>
              <a:t>RT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数据源的补充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：电商节点构建量比较小，调研引入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RT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数据源，确认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电商行为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可以获得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+109%PV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+62%UV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的增益；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rt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全行为的增益是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+247%PV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+70%UV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，目前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rt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端高级代码使用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url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填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充暂时不能获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取</a:t>
            </a:r>
            <a:endParaRPr lang="en-US" altLang="zh-CN" sz="1200" dirty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742950" lvl="2" indent="-34290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取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+mn-cs"/>
              </a:rPr>
              <a:t>得的成果：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200150" lvl="3" indent="-342900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电商构建节点整体占检索总量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21%PV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15%UV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PM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评估准确率达标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80%</a:t>
            </a:r>
          </a:p>
          <a:p>
            <a:pPr marL="1200150" lvl="3" indent="-342900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配合整体投放策略，完成双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11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投放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500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万消费额目标（客户天猫消费总额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567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万，开物贡献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46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万）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742950" lvl="2" indent="-34290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未来待解决的已知问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+mn-cs"/>
              </a:rPr>
              <a:t>题：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200150" lvl="3" indent="-342900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IT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通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道压力：双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+mn-cs"/>
              </a:rPr>
              <a:t>12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的电商投放，没有达到双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+mn-cs"/>
              </a:rPr>
              <a:t>11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类似的预期效果，排查结论是人群覆盖并不差于对比组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+mn-cs"/>
              </a:rPr>
              <a:t>RT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，但是单位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  <a:cs typeface="+mn-cs"/>
              </a:rPr>
              <a:t>uv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展现量仅为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+mn-cs"/>
              </a:rPr>
              <a:t>30%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+mn-cs"/>
              </a:rPr>
              <a:t>it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通道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+mn-cs"/>
              </a:rPr>
              <a:t>12.12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日当天检索量打满，通道竞争激烈导致检索放量不足，完成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  <a:cs typeface="+mn-cs"/>
              </a:rPr>
              <a:t>ei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迁移后需要调研放量的可能性</a:t>
            </a:r>
            <a:endParaRPr lang="en-US" altLang="zh-CN" sz="1200" dirty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200150" lvl="3" indent="-342900"/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电商站点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的特征迁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移：由于电商站点原先使用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+mn-cs"/>
              </a:rPr>
              <a:t>mock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成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+mn-cs"/>
              </a:rPr>
              <a:t>action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方式执行，后续迁移到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  <a:cs typeface="+mn-cs"/>
              </a:rPr>
              <a:t>ei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后，需要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  <a:cs typeface="+mn-cs"/>
              </a:rPr>
              <a:t>pfs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（网页特征端）浏览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  <a:cs typeface="+mn-cs"/>
              </a:rPr>
              <a:t>ei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框架支持迁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移</a:t>
            </a:r>
            <a:endParaRPr lang="en-US" altLang="zh-CN" sz="1200" dirty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前序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准确的描述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行为关联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300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自用电商系列节点：构建开物人群节点，补充定向电商类人群，配合实现“双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”等电商节日的电商开物投放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解决的问题：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200150" lvl="3" indent="-342900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电商站点的实现：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生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成访问量较大的站点列表，由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pm review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过后定义电商站点；原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UPS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存储的开物数据，不支持引入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url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站点类型页面类型；使用站点类型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mock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成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action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行为的方式加入投放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200150" lvl="3" indent="-342900"/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+mn-cs"/>
              </a:rPr>
              <a:t>RT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数据源的补充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：电商节点构建量比较小，调研引入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RT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数据源，确认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电商行为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可以获得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+109%PV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+62%UV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的增益；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rt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全行为的增益是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+247%PV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+70%UV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，目前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rt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端高级代码使用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url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填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充暂时不能获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取</a:t>
            </a:r>
            <a:endParaRPr lang="en-US" altLang="zh-CN" sz="1200" dirty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742950" lvl="2" indent="-34290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取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+mn-cs"/>
              </a:rPr>
              <a:t>得的成果：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200150" lvl="3" indent="-342900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电商构建节点整体占检索总量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21%PV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15%UV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PM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评估准确率达标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80%</a:t>
            </a:r>
          </a:p>
          <a:p>
            <a:pPr marL="1200150" lvl="3" indent="-342900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配合整体投放策略，完成双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11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投放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500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万消费额目标（客户天猫消费总额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567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万，开物贡献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46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万）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742950" lvl="2" indent="-34290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未来待解决的已知问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+mn-cs"/>
              </a:rPr>
              <a:t>题：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200150" lvl="3" indent="-342900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IT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通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道压力：双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+mn-cs"/>
              </a:rPr>
              <a:t>12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的电商投放，没有达到双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+mn-cs"/>
              </a:rPr>
              <a:t>11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类似的预期效果，排查结论是人群覆盖并不差于对比组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+mn-cs"/>
              </a:rPr>
              <a:t>RT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，但是单位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  <a:cs typeface="+mn-cs"/>
              </a:rPr>
              <a:t>uv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展现量仅为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+mn-cs"/>
              </a:rPr>
              <a:t>30%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+mn-cs"/>
              </a:rPr>
              <a:t>it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通道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+mn-cs"/>
              </a:rPr>
              <a:t>12.12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日当天检索量打满，通道竞争激烈导致检索放量不足，完成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  <a:cs typeface="+mn-cs"/>
              </a:rPr>
              <a:t>ei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迁移后需要调研放量的可能性</a:t>
            </a:r>
            <a:endParaRPr lang="en-US" altLang="zh-CN" sz="1200" dirty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200150" lvl="3" indent="-342900"/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电商站点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的特征迁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移：由于电商站点原先使用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+mn-cs"/>
              </a:rPr>
              <a:t>mock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成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  <a:cs typeface="+mn-cs"/>
              </a:rPr>
              <a:t>action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方式执行，后续迁移到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  <a:cs typeface="+mn-cs"/>
              </a:rPr>
              <a:t>ei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后，需要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  <a:cs typeface="+mn-cs"/>
              </a:rPr>
              <a:t>pfs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（网页特征端）浏览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  <a:cs typeface="+mn-cs"/>
              </a:rPr>
              <a:t>ei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框架支持迁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移</a:t>
            </a:r>
            <a:endParaRPr lang="en-US" altLang="zh-CN" sz="1200" dirty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前序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准确的描述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行为关联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861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游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戏节点构建，与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ADX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人群的对比：构建开物游戏人群，与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ADX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第三方游戏人群对比，调研差异点及调研平台完善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解决的问题：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200150" lvl="3" indent="-342900"/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调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研平台的完善：修复调研平台的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bug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，整理调研平台流程；利用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开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物全数据源构建游戏人群，与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ADX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第三方游戏人群（第三方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DSP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愿意为游戏广告主高价购买的流量，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cpm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-bid 5.00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元以上）重合率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85%</a:t>
            </a:r>
          </a:p>
          <a:p>
            <a:pPr marL="1200150" lvl="3" indent="-342900"/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剩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余差异的跟进：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理想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化的开物，可以和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ADX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游戏人群基本一致，一致率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94%</a:t>
            </a:r>
          </a:p>
          <a:p>
            <a:pPr marL="742950" lvl="2" indent="-342900"/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+mn-cs"/>
              </a:rPr>
              <a:t>取得的成果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200150" lvl="3" indent="-342900"/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基于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A720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与开物对比调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+mn-cs"/>
              </a:rPr>
              <a:t>研平台完善，可以用于分析各类差异人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+mn-cs"/>
              </a:rPr>
              <a:t>群</a:t>
            </a:r>
            <a:endParaRPr lang="en-US" altLang="zh-CN" sz="1200" dirty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人群定义层（</a:t>
            </a: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L3-L5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）人群定义构建及应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用（</a:t>
            </a:r>
            <a:r>
              <a:rPr lang="en-US" altLang="zh-CN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6" y="3216771"/>
            <a:ext cx="7386439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0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其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他应用中，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L3-L5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人群已经构造的节点，效果列表如下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总体上，开物节点总数已经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达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300+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节点池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1024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个节点，剩余不足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，待扩容）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各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个应用方使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用过程中陆续反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馈了一定问题，跟进修复（如移动反馈的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applist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过滤问题），总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体应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方数量在增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长中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人群定义层（</a:t>
            </a: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L3-L5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）人群定义构建及应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用（</a:t>
            </a:r>
            <a:r>
              <a:rPr lang="en-US" altLang="zh-CN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258451"/>
              </p:ext>
            </p:extLst>
          </p:nvPr>
        </p:nvGraphicFramePr>
        <p:xfrm>
          <a:off x="755576" y="1705372"/>
          <a:ext cx="773557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005"/>
                <a:gridCol w="2932430"/>
                <a:gridCol w="1081405"/>
                <a:gridCol w="266573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节点组</a:t>
                      </a:r>
                      <a:endParaRPr lang="en-US" sz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主要规则</a:t>
                      </a:r>
                      <a:endParaRPr lang="en-US" sz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PV</a:t>
                      </a:r>
                      <a:endParaRPr lang="en-US" sz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应用情况</a:t>
                      </a:r>
                      <a:endParaRPr lang="en-US" sz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开物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招商类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E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（招商），设定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P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（加盟等）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0.2%-2.0%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测试出价偏低消费不足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开物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医疗类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E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（游戏），设定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P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（祛斑，美容等）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0.1%-3.0%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投放实验待开启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开物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影视类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E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（影视），设定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P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（欧美，日韩等）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0.1%-8.0%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投放实验待开启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NLP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类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E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（娱乐），设定关联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P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小时时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间响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应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&lt;0.1%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特殊需求，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小时内行为，比例较小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移动类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网盟移动流量上，支持游戏节点构建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0.3%-0.7%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构建效果良好，业务端即将上线实验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8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2781" y="1273324"/>
            <a:ext cx="8537691" cy="3421608"/>
          </a:xfrm>
        </p:spPr>
        <p:txBody>
          <a:bodyPr/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人群分析工具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A720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hlinkClick r:id="rId2"/>
              </a:rPr>
              <a:t>http://sp.baidu.com:8080/survey/public?type=task&amp;name=/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hlinkClick r:id="rId2"/>
              </a:rPr>
              <a:t>nova/A720/crowd_report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支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持对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it-tag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kate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分类，地域特征等分析，可以同时给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RD/PM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提供支持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人群定义层（</a:t>
            </a: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L3-L5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）人群定义构建及应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38" y="1921396"/>
            <a:ext cx="6081866" cy="219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0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idu_PPT">
  <a:themeElements>
    <a:clrScheme name="Baidu_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idu_PPT">
      <a:majorFont>
        <a:latin typeface="Arial"/>
        <a:ea typeface="华文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Baidu_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538ff41f03099</Template>
  <TotalTime>12385</TotalTime>
  <Words>2537</Words>
  <Application>Microsoft Office PowerPoint</Application>
  <PresentationFormat>On-screen Show (16:10)</PresentationFormat>
  <Paragraphs>151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Baidu_PPT</vt:lpstr>
      <vt:lpstr>2015年春工作述职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成长点小结</vt:lpstr>
      <vt:lpstr>补充材料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2012年春工作述职T4/T5参考模板</dc:title>
  <dc:creator>Zhang,Wenbin</dc:creator>
  <cp:lastModifiedBy>Jiang,Xueyuan</cp:lastModifiedBy>
  <cp:revision>1494</cp:revision>
  <dcterms:created xsi:type="dcterms:W3CDTF">2005-07-11T03:26:51Z</dcterms:created>
  <dcterms:modified xsi:type="dcterms:W3CDTF">2015-01-19T12:14:58Z</dcterms:modified>
</cp:coreProperties>
</file>