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7" r:id="rId3"/>
    <p:sldId id="318" r:id="rId4"/>
    <p:sldId id="341" r:id="rId5"/>
    <p:sldId id="322" r:id="rId6"/>
    <p:sldId id="335" r:id="rId7"/>
    <p:sldId id="337" r:id="rId8"/>
    <p:sldId id="326" r:id="rId9"/>
    <p:sldId id="340" r:id="rId10"/>
    <p:sldId id="324" r:id="rId11"/>
    <p:sldId id="333" r:id="rId12"/>
    <p:sldId id="316" r:id="rId13"/>
    <p:sldId id="336" r:id="rId14"/>
    <p:sldId id="271" r:id="rId15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75F"/>
    <a:srgbClr val="87AFFF"/>
    <a:srgbClr val="87D7FF"/>
    <a:srgbClr val="41B513"/>
    <a:srgbClr val="398A26"/>
    <a:srgbClr val="6666FF"/>
    <a:srgbClr val="9900CC"/>
    <a:srgbClr val="99FF33"/>
    <a:srgbClr val="D0D7A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7389" autoAdjust="0"/>
  </p:normalViewPr>
  <p:slideViewPr>
    <p:cSldViewPr>
      <p:cViewPr>
        <p:scale>
          <a:sx n="100" d="100"/>
          <a:sy n="100" d="100"/>
        </p:scale>
        <p:origin x="-546" y="14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 custT="1"/>
      <dgm:spPr>
        <a:solidFill>
          <a:srgbClr val="87AFFF"/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0565734D-EF05-4E2B-8813-5A81D6A55741}">
      <dgm:prSet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开物人群构建及转投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2DD8D-47E5-48D8-AD03-E7315C4D358D}" type="pres">
      <dgm:prSet presAssocID="{15F41C1C-DC52-4180-8E8A-0ACFFA062659}" presName="boxAndChildren" presStyleCnt="0"/>
      <dgm:spPr/>
    </dgm:pt>
    <dgm:pt modelId="{79D0AEF3-7512-459F-AC88-15FA0F0C3AE5}" type="pres">
      <dgm:prSet presAssocID="{15F41C1C-DC52-4180-8E8A-0ACFFA062659}" presName="parentTextBox" presStyleLbl="node1" presStyleIdx="0" presStyleCnt="2"/>
      <dgm:spPr/>
      <dgm:t>
        <a:bodyPr/>
        <a:lstStyle/>
        <a:p>
          <a:endParaRPr lang="en-US"/>
        </a:p>
      </dgm:t>
    </dgm:pt>
    <dgm:pt modelId="{3C99A518-3684-4968-957E-7D72D2819F29}" type="pres">
      <dgm:prSet presAssocID="{15F41C1C-DC52-4180-8E8A-0ACFFA062659}" presName="entireBox" presStyleLbl="node1" presStyleIdx="0" presStyleCnt="2"/>
      <dgm:spPr/>
      <dgm:t>
        <a:bodyPr/>
        <a:lstStyle/>
        <a:p>
          <a:endParaRPr lang="en-US"/>
        </a:p>
      </dgm:t>
    </dgm:pt>
    <dgm:pt modelId="{020F5565-8830-493C-B291-EAA530E61359}" type="pres">
      <dgm:prSet presAssocID="{15F41C1C-DC52-4180-8E8A-0ACFFA062659}" presName="descendantBox" presStyleCnt="0"/>
      <dgm:spPr/>
    </dgm:pt>
    <dgm:pt modelId="{C2129290-645D-4A5E-A1CE-87FF7770BBD2}" type="pres">
      <dgm:prSet presAssocID="{AF3BA94D-8DCE-4084-B3A9-D9948A61B3A8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89D7-0ABF-4D41-BB71-D1606498F327}" type="pres">
      <dgm:prSet presAssocID="{B85486D9-13FB-4E4D-897C-E54D382E4F4A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1" presStyleCnt="2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10C02-74FE-4090-9EA0-DA0473C543E7}" type="presOf" srcId="{15F41C1C-DC52-4180-8E8A-0ACFFA062659}" destId="{3C99A518-3684-4968-957E-7D72D2819F29}" srcOrd="1" destOrd="0" presId="urn:microsoft.com/office/officeart/2005/8/layout/process4"/>
    <dgm:cxn modelId="{0477F7E0-DAD2-4F7B-B16E-707241E6C51C}" type="presOf" srcId="{AF3BA94D-8DCE-4084-B3A9-D9948A61B3A8}" destId="{C2129290-645D-4A5E-A1CE-87FF7770BBD2}" srcOrd="0" destOrd="0" presId="urn:microsoft.com/office/officeart/2005/8/layout/process4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0AEE5DB4-F47C-45FA-8C45-CAF172C026FC}" type="presOf" srcId="{B85486D9-13FB-4E4D-897C-E54D382E4F4A}" destId="{F38989D7-0ABF-4D41-BB71-D1606498F327}" srcOrd="0" destOrd="0" presId="urn:microsoft.com/office/officeart/2005/8/layout/process4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B82F8BD5-CC45-4204-9607-DA9E30DCED97}" type="presOf" srcId="{15F41C1C-DC52-4180-8E8A-0ACFFA062659}" destId="{79D0AEF3-7512-459F-AC88-15FA0F0C3AE5}" srcOrd="0" destOrd="0" presId="urn:microsoft.com/office/officeart/2005/8/layout/process4"/>
    <dgm:cxn modelId="{28FD6CF5-A8D5-48B5-ACFC-709887236199}" srcId="{15F41C1C-DC52-4180-8E8A-0ACFFA062659}" destId="{B85486D9-13FB-4E4D-897C-E54D382E4F4A}" srcOrd="1" destOrd="0" parTransId="{BA632178-169F-4A3B-B478-87FB56A597A5}" sibTransId="{DE79F439-8DFA-45D9-BA20-29BD3ED0FD56}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34F0932-C236-43C6-8B39-6FA11C33CF10}" type="presParOf" srcId="{D2F70738-72D1-40DD-981C-F933497C0C65}" destId="{03E2DD8D-47E5-48D8-AD03-E7315C4D358D}" srcOrd="0" destOrd="0" presId="urn:microsoft.com/office/officeart/2005/8/layout/process4"/>
    <dgm:cxn modelId="{CBC8ED59-C4DC-46E7-8080-EFC2D7FC4A9D}" type="presParOf" srcId="{03E2DD8D-47E5-48D8-AD03-E7315C4D358D}" destId="{79D0AEF3-7512-459F-AC88-15FA0F0C3AE5}" srcOrd="0" destOrd="0" presId="urn:microsoft.com/office/officeart/2005/8/layout/process4"/>
    <dgm:cxn modelId="{32994A41-6423-4803-AD78-FFDA07A704D4}" type="presParOf" srcId="{03E2DD8D-47E5-48D8-AD03-E7315C4D358D}" destId="{3C99A518-3684-4968-957E-7D72D2819F29}" srcOrd="1" destOrd="0" presId="urn:microsoft.com/office/officeart/2005/8/layout/process4"/>
    <dgm:cxn modelId="{BFE165CA-FF29-48A7-9E88-3E517CFE694F}" type="presParOf" srcId="{03E2DD8D-47E5-48D8-AD03-E7315C4D358D}" destId="{020F5565-8830-493C-B291-EAA530E61359}" srcOrd="2" destOrd="0" presId="urn:microsoft.com/office/officeart/2005/8/layout/process4"/>
    <dgm:cxn modelId="{DF0D374C-25D7-4EE0-BD80-2A914ACD6253}" type="presParOf" srcId="{020F5565-8830-493C-B291-EAA530E61359}" destId="{C2129290-645D-4A5E-A1CE-87FF7770BBD2}" srcOrd="0" destOrd="0" presId="urn:microsoft.com/office/officeart/2005/8/layout/process4"/>
    <dgm:cxn modelId="{6515FD78-B3AA-45D6-986C-E6E76B3C68A1}" type="presParOf" srcId="{020F5565-8830-493C-B291-EAA530E61359}" destId="{F38989D7-0ABF-4D41-BB71-D1606498F327}" srcOrd="1" destOrd="0" presId="urn:microsoft.com/office/officeart/2005/8/layout/process4"/>
    <dgm:cxn modelId="{4F2D3950-B5FA-4B4F-BF4B-C346EDDA7A60}" type="presParOf" srcId="{D2F70738-72D1-40DD-981C-F933497C0C65}" destId="{BA0849C7-0276-409F-B8E7-BFE7B426D450}" srcOrd="1" destOrd="0" presId="urn:microsoft.com/office/officeart/2005/8/layout/process4"/>
    <dgm:cxn modelId="{0A2B5561-45C7-4B59-916F-D23F530008BD}" type="presParOf" srcId="{D2F70738-72D1-40DD-981C-F933497C0C65}" destId="{02D44CFC-ABB4-4B32-AF46-374DF08B236B}" srcOrd="2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A518-3684-4968-957E-7D72D2819F29}">
      <dsp:nvSpPr>
        <dsp:cNvPr id="0" name=""/>
        <dsp:cNvSpPr/>
      </dsp:nvSpPr>
      <dsp:spPr>
        <a:xfrm>
          <a:off x="0" y="2064792"/>
          <a:ext cx="8496300" cy="1354727"/>
        </a:xfrm>
        <a:prstGeom prst="rect">
          <a:avLst/>
        </a:prstGeom>
        <a:solidFill>
          <a:srgbClr val="87A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4792"/>
        <a:ext cx="8496300" cy="731552"/>
      </dsp:txXfrm>
    </dsp:sp>
    <dsp:sp modelId="{C2129290-645D-4A5E-A1CE-87FF7770BBD2}">
      <dsp:nvSpPr>
        <dsp:cNvPr id="0" name=""/>
        <dsp:cNvSpPr/>
      </dsp:nvSpPr>
      <dsp:spPr>
        <a:xfrm>
          <a:off x="0" y="2769251"/>
          <a:ext cx="4248149" cy="623174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2769251"/>
        <a:ext cx="4248149" cy="623174"/>
      </dsp:txXfrm>
    </dsp:sp>
    <dsp:sp modelId="{F38989D7-0ABF-4D41-BB71-D1606498F327}">
      <dsp:nvSpPr>
        <dsp:cNvPr id="0" name=""/>
        <dsp:cNvSpPr/>
      </dsp:nvSpPr>
      <dsp:spPr>
        <a:xfrm>
          <a:off x="4248150" y="2769251"/>
          <a:ext cx="4248149" cy="623174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开物人群构建及转投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248150" y="2769251"/>
        <a:ext cx="4248149" cy="623174"/>
      </dsp:txXfrm>
    </dsp:sp>
    <dsp:sp modelId="{340DC241-5C81-4569-A21F-D2B42CB81D78}">
      <dsp:nvSpPr>
        <dsp:cNvPr id="0" name=""/>
        <dsp:cNvSpPr/>
      </dsp:nvSpPr>
      <dsp:spPr>
        <a:xfrm rot="10800000">
          <a:off x="0" y="1542"/>
          <a:ext cx="8496300" cy="2083571"/>
        </a:xfrm>
        <a:prstGeom prst="upArrowCallou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542"/>
        <a:ext cx="8496300" cy="731333"/>
      </dsp:txXfrm>
    </dsp:sp>
    <dsp:sp modelId="{14DC8A94-C6CF-4CD9-9B2F-B86D3017440E}">
      <dsp:nvSpPr>
        <dsp:cNvPr id="0" name=""/>
        <dsp:cNvSpPr/>
      </dsp:nvSpPr>
      <dsp:spPr>
        <a:xfrm>
          <a:off x="4148" y="732876"/>
          <a:ext cx="2829334" cy="622987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148" y="732876"/>
        <a:ext cx="2829334" cy="622987"/>
      </dsp:txXfrm>
    </dsp:sp>
    <dsp:sp modelId="{54404BFD-1EED-447F-BFC1-75323FD8D65B}">
      <dsp:nvSpPr>
        <dsp:cNvPr id="0" name=""/>
        <dsp:cNvSpPr/>
      </dsp:nvSpPr>
      <dsp:spPr>
        <a:xfrm>
          <a:off x="2833482" y="732876"/>
          <a:ext cx="2829334" cy="622987"/>
        </a:xfrm>
        <a:prstGeom prst="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kern="1200" dirty="0">
            <a:solidFill>
              <a:schemeClr val="bg1">
                <a:lumMod val="6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3482" y="732876"/>
        <a:ext cx="2829334" cy="622987"/>
      </dsp:txXfrm>
    </dsp:sp>
    <dsp:sp modelId="{A643AD43-811E-4778-8554-C6862924D7F6}">
      <dsp:nvSpPr>
        <dsp:cNvPr id="0" name=""/>
        <dsp:cNvSpPr/>
      </dsp:nvSpPr>
      <dsp:spPr>
        <a:xfrm>
          <a:off x="5662817" y="732876"/>
          <a:ext cx="2829334" cy="622987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T4】KT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662817" y="732876"/>
        <a:ext cx="2829334" cy="62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T4</a:t>
            </a:r>
            <a:r>
              <a:rPr lang="zh-CN" altLang="en-US" dirty="0" smtClean="0"/>
              <a:t>后的三个工作：</a:t>
            </a:r>
            <a:r>
              <a:rPr lang="en-US" altLang="zh-CN" dirty="0" smtClean="0"/>
              <a:t>KTE</a:t>
            </a:r>
            <a:r>
              <a:rPr lang="zh-CN" altLang="en-US" dirty="0" smtClean="0"/>
              <a:t>收入提升，</a:t>
            </a:r>
            <a:r>
              <a:rPr lang="zh-CN" altLang="en-US" dirty="0" smtClean="0"/>
              <a:t>广告分类优化，</a:t>
            </a:r>
            <a:r>
              <a:rPr lang="zh-CN" altLang="en-US" dirty="0" smtClean="0"/>
              <a:t>开物人群构建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项目全局观，技术架构理解提高；需求理解，与其他团队合作沟通能力提升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主要工作在人群层面；从用户行为中得到的</a:t>
            </a:r>
            <a:r>
              <a:rPr lang="en-US" altLang="zh-CN" dirty="0" smtClean="0"/>
              <a:t>EPA</a:t>
            </a:r>
            <a:r>
              <a:rPr lang="zh-CN" altLang="en-US" dirty="0" smtClean="0"/>
              <a:t>结构化数据，可以快速有效转换为</a:t>
            </a:r>
            <a:r>
              <a:rPr lang="en-US" altLang="zh-CN" dirty="0" smtClean="0"/>
              <a:t>it-tag</a:t>
            </a:r>
            <a:r>
              <a:rPr lang="zh-CN" altLang="en-US" dirty="0" smtClean="0"/>
              <a:t>投放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词性打折下线，为什么？影响收入，相关性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LP+Text+Flash</a:t>
            </a:r>
            <a:r>
              <a:rPr lang="zh-CN" altLang="en-US" dirty="0" smtClean="0"/>
              <a:t>提词</a:t>
            </a:r>
            <a:r>
              <a:rPr lang="zh-CN" altLang="en-US" baseline="0" dirty="0" smtClean="0"/>
              <a:t>得到</a:t>
            </a:r>
            <a:r>
              <a:rPr lang="en-US" altLang="zh-CN" baseline="0" dirty="0" smtClean="0"/>
              <a:t>idea core-words</a:t>
            </a:r>
            <a:r>
              <a:rPr lang="zh-CN" altLang="en-US" baseline="0" dirty="0" smtClean="0"/>
              <a:t>，加</a:t>
            </a:r>
            <a:r>
              <a:rPr lang="en-US" altLang="zh-CN" baseline="0" dirty="0" smtClean="0"/>
              <a:t>group bid-words</a:t>
            </a:r>
            <a:r>
              <a:rPr lang="zh-CN" altLang="en-US" baseline="0" dirty="0" smtClean="0"/>
              <a:t>，分别分类合并得到</a:t>
            </a:r>
            <a:r>
              <a:rPr lang="en-US" altLang="zh-CN" baseline="0" dirty="0" err="1" smtClean="0"/>
              <a:t>afs</a:t>
            </a:r>
            <a:r>
              <a:rPr lang="zh-CN" altLang="en-US" baseline="0" dirty="0" smtClean="0"/>
              <a:t>广告分类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138397&#65292;http:/cooder.baidu.com/139201" TargetMode="External"/><Relationship Id="rId3" Type="http://schemas.openxmlformats.org/officeDocument/2006/relationships/hyperlink" Target="http://cooder.baidu.com/246414" TargetMode="External"/><Relationship Id="rId7" Type="http://schemas.openxmlformats.org/officeDocument/2006/relationships/hyperlink" Target="http://cooder.baidu.com/13839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488665" TargetMode="External"/><Relationship Id="rId11" Type="http://schemas.openxmlformats.org/officeDocument/2006/relationships/hyperlink" Target="http://cooder.baidu.com/236075" TargetMode="External"/><Relationship Id="rId5" Type="http://schemas.openxmlformats.org/officeDocument/2006/relationships/hyperlink" Target="http://cooder.baidu.com/613671" TargetMode="External"/><Relationship Id="rId10" Type="http://schemas.openxmlformats.org/officeDocument/2006/relationships/hyperlink" Target="http://cooder.baidu.com/235022" TargetMode="External"/><Relationship Id="rId4" Type="http://schemas.openxmlformats.org/officeDocument/2006/relationships/hyperlink" Target="http://cooder.baidu.com/320116" TargetMode="External"/><Relationship Id="rId9" Type="http://schemas.openxmlformats.org/officeDocument/2006/relationships/hyperlink" Target="http://cooder.baidu.com/15273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p.baidu.com:8080/survey/public?type=task&amp;name=/nova/kaiwu/l2_analysis_pb_join_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p.baidu.com:8080/survey/public?type=task&amp;name=/nova/A720/crowd_re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2015-01-19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1621408"/>
          </a:xfrm>
        </p:spPr>
        <p:txBody>
          <a:bodyPr/>
          <a:lstStyle/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KTE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告收入拓展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要工作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KT Extend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框架，使用统一改写逻辑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历史数据及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数据作为新的改写数据源；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在检索端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QT/CT/HCT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的触发词（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bid-word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），增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的触发机会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，扩大广告召回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增加收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入；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策略效果：不影响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相关性的基础上，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+1.2%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+1.1%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，网盟整体收入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+0.4%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来其他工作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-KTE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广告收入拓展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0" y="3073524"/>
            <a:ext cx="7608632" cy="203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5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2053456"/>
          </a:xfrm>
        </p:spPr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广告分类特征优化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要工作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化策略原始特征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（用展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，原始特征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landing-page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提词支持增量化）；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优化策略计算逻辑，提高计算效率（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取消影响不大的凤巢同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词）特征更新加快，新广告主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广告分类可以较快计算上线，结果准确率没有明显变化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略效果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广告分</a:t>
            </a:r>
            <a:r>
              <a:rPr lang="zh-CN" altLang="en-US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类准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确</a:t>
            </a:r>
            <a:r>
              <a:rPr lang="zh-CN" altLang="en-US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率维持在</a:t>
            </a:r>
            <a:r>
              <a:rPr lang="en-US" altLang="zh-CN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85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的基础上，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全通道特征覆盖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率从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提升至 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道从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略升至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92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，计算时间从平均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小时降低至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小时内，最大内存占用从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降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晋升以来其他工作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告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类优化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7580"/>
            <a:ext cx="5472608" cy="179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目全局观，技术架构理解提高；需求理解，与其他团队合作沟通能力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人群分析到构建全套流程整合，调研周期数据产出从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周缩短至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天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预估工具，支持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人群点构建约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个节点调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研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受众构建工具，半年时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间内支持网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盟开物，移动秋实，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LBS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，新首页，百度金融等多方应用需求，实现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开物电商人群定向，双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当日投放贡献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入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产品收入导向，目的导向能力提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为首的收入提升系列策略，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+1.1%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，网盟收入增长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+0.4%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项目痛点解决，优化效率意识提高</a:t>
            </a: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AFS-Kate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告分类维持准确率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，覆盖率从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提升至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78%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92%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），计算时间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小时缩至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小时，内存占用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降至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10G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相关代码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链接层，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cooder.baidu.com/246414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4"/>
              </a:rPr>
              <a:t>http://cooder.baidu.com/320116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5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5"/>
              </a:rPr>
              <a:t>://cooder.baidu.com/613671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人群构建代码（电商为例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6"/>
              </a:rPr>
              <a:t>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cooder.baidu.com/488665</a:t>
            </a:r>
            <a:endParaRPr lang="en-US" sz="1400" u="sng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扩展及功能补强：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http://cooder.baidu.com/138397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8"/>
              </a:rPr>
              <a:t>http://cooder.baidu.com/139201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http://cooder.baidu.com/152737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0"/>
              </a:rPr>
              <a:t>http://cooder.baidu.com/235022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1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11"/>
              </a:rPr>
              <a:t>cooder.baidu.com/236075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286000" y="1828800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937846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开物人群构建及转投</a:t>
            </a:r>
            <a:endParaRPr lang="en-US" sz="2400" dirty="0"/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行为到人群构建的流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求人群的预判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建人群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的方案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建人群的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T4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晋升以来的其他工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广告扩词策略（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广告分类优化</a:t>
            </a: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物人群构建及转投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主要工作及收益：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30000"/>
              </a:lnSpc>
              <a:buClr>
                <a:srgbClr val="2318DE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受众人群构建流程实现，完成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速人群构建平台的搭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负责人群分析到构建全套流程，优化构建流程，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数据产出从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周缩短至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1400" dirty="0">
              <a:solidFill>
                <a:srgbClr val="00D75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物电商人群快速构建，双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前短时间完</a:t>
            </a:r>
            <a:r>
              <a:rPr lang="zh-CN" altLang="en-US" sz="14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成电商人群快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速上线，双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当日投放贡献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万收入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（电商活动期间除双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外日均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半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年时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内完成网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盟开物，移动秋实，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+mn-cs"/>
              </a:rPr>
              <a:t>NLP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+mn-cs"/>
              </a:rPr>
              <a:t>LBS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，新首页，百度金融等多方应用需求，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  <a:r>
              <a:rPr lang="en-US" altLang="zh-CN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300+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个人群构</a:t>
            </a:r>
            <a:r>
              <a:rPr lang="zh-CN" altLang="en-US" sz="14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建</a:t>
            </a:r>
            <a:endParaRPr lang="en-US" altLang="zh-CN" sz="1400" dirty="0">
              <a:solidFill>
                <a:srgbClr val="00D75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lnSpc>
                <a:spcPct val="130000"/>
              </a:lnSpc>
              <a:buClr>
                <a:srgbClr val="2318DE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电商引入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数据源，提升对应人群构建召回，用户行为量级增加收益</a:t>
            </a:r>
            <a:r>
              <a:rPr lang="en-US" altLang="zh-CN" sz="18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8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109%PV</a:t>
            </a:r>
            <a:r>
              <a:rPr lang="zh-CN" altLang="en-US" sz="18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8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62%UV</a:t>
            </a:r>
          </a:p>
          <a:p>
            <a:pPr marL="342900" lvl="1" indent="-342900">
              <a:lnSpc>
                <a:spcPct val="130000"/>
              </a:lnSpc>
              <a:buClr>
                <a:srgbClr val="2318DE"/>
              </a:buCl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分析工具回溯构建人群，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使用其进行了约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50+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人群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节点的预估调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研，移动手游通过分析找到了构建人群的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14" y="3936199"/>
            <a:ext cx="8206415" cy="1594750"/>
          </a:xfrm>
          <a:noFill/>
        </p:spPr>
        <p:txBody>
          <a:bodyPr/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征层实现了对每个用户行为（搜索，浏览）分析结构化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建的工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作实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现行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为级特征到人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别特征的计算，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实现开物特征快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速构建定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向人群投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放；支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持构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件有：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结构要求、行为时间、频次，行为类型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人群构建的流程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1" y="1264940"/>
            <a:ext cx="8022547" cy="269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129308"/>
            <a:ext cx="8496944" cy="1656184"/>
          </a:xfrm>
        </p:spPr>
        <p:txBody>
          <a:bodyPr/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行为分析及人群链接工具流程的整合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，将原先复杂的人群分析工作简化；快速给出人群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的行为数据，分析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本关系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条件对应什么样的人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开物行为链接层（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，完成用户行为的关联和去噪；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UPS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80%</a:t>
            </a: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线下分析工具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2"/>
              </a:rPr>
              <a:t>://sp.baidu.com:8080/survey/public?type=task&amp;name=/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hlinkClick r:id="rId2"/>
              </a:rPr>
              <a:t>nova/kaiwu/l2_analysis_pb_join_kt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需求人群的预判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39184"/>
              </p:ext>
            </p:extLst>
          </p:nvPr>
        </p:nvGraphicFramePr>
        <p:xfrm>
          <a:off x="730027" y="2137420"/>
          <a:ext cx="6680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021"/>
                <a:gridCol w="2959462"/>
                <a:gridCol w="311171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中关村在线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【amd a10-6800k </a:t>
                      </a:r>
                      <a:r>
                        <a:rPr lang="zh-CN" altLang="en-US" sz="1100" u="none" strike="noStrike">
                          <a:effectLst/>
                        </a:rPr>
                        <a:t>盒 参数</a:t>
                      </a:r>
                      <a:r>
                        <a:rPr lang="en-US" altLang="zh-CN" sz="1100" u="none" strike="noStrike">
                          <a:effectLst/>
                        </a:rPr>
                        <a:t>】amd a10-6800k </a:t>
                      </a:r>
                      <a:r>
                        <a:rPr lang="zh-CN" altLang="en-US" sz="1100" u="none" strike="noStrike">
                          <a:effectLst/>
                        </a:rPr>
                        <a:t>盒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参数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规格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性能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功能</a:t>
                      </a:r>
                      <a:r>
                        <a:rPr lang="en-US" altLang="zh-CN" sz="1100" u="none" strike="noStrike">
                          <a:effectLst/>
                        </a:rPr>
                        <a:t>-zol</a:t>
                      </a:r>
                      <a:r>
                        <a:rPr lang="zh-CN" altLang="en-US" sz="1100" u="none" strike="noStrike">
                          <a:effectLst/>
                        </a:rPr>
                        <a:t>中关村在线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http://detail.zol.com.cn/356/355601/param.shtml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【</a:t>
                      </a:r>
                      <a:r>
                        <a:rPr lang="en-US" sz="1100" u="none" strike="noStrike" dirty="0" err="1">
                          <a:effectLst/>
                        </a:rPr>
                        <a:t>amd</a:t>
                      </a:r>
                      <a:r>
                        <a:rPr lang="en-US" sz="1100" u="none" strike="noStrike" dirty="0">
                          <a:effectLst/>
                        </a:rPr>
                        <a:t> a10-6800k </a:t>
                      </a:r>
                      <a:r>
                        <a:rPr lang="zh-CN" altLang="en-US" sz="1100" u="none" strike="noStrike" dirty="0">
                          <a:effectLst/>
                        </a:rPr>
                        <a:t>盒 怎么样</a:t>
                      </a:r>
                      <a:r>
                        <a:rPr lang="en-US" altLang="zh-CN" sz="1100" u="none" strike="noStrike" dirty="0">
                          <a:effectLst/>
                        </a:rPr>
                        <a:t>】</a:t>
                      </a:r>
                      <a:r>
                        <a:rPr lang="en-US" sz="1100" u="none" strike="noStrike" dirty="0" err="1">
                          <a:effectLst/>
                        </a:rPr>
                        <a:t>amd</a:t>
                      </a:r>
                      <a:r>
                        <a:rPr lang="en-US" sz="1100" u="none" strike="noStrike" dirty="0">
                          <a:effectLst/>
                        </a:rPr>
                        <a:t> a10-6800k 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盒好</a:t>
                      </a:r>
                      <a:r>
                        <a:rPr lang="zh-CN" altLang="en-US" sz="1100" u="none" strike="noStrike" dirty="0">
                          <a:effectLst/>
                        </a:rPr>
                        <a:t>用吗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en-US" sz="1100" u="none" strike="noStrike" dirty="0">
                          <a:effectLst/>
                        </a:rPr>
                        <a:t>a10-6800k </a:t>
                      </a:r>
                      <a:r>
                        <a:rPr lang="zh-CN" altLang="en-US" sz="1100" u="none" strike="noStrike" dirty="0">
                          <a:effectLst/>
                        </a:rPr>
                        <a:t>盒优缺点</a:t>
                      </a:r>
                      <a:r>
                        <a:rPr lang="en-US" altLang="zh-CN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 err="1">
                          <a:effectLst/>
                        </a:rPr>
                        <a:t>zol</a:t>
                      </a:r>
                      <a:r>
                        <a:rPr lang="zh-CN" altLang="en-US" sz="1100" u="none" strike="noStrike" dirty="0">
                          <a:effectLst/>
                        </a:rPr>
                        <a:t>中关村在线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http://detail.zol.com.cn/356/355601/review.shtml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中关村电脑报价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55576" y="3331426"/>
            <a:ext cx="3575349" cy="365596"/>
            <a:chOff x="755576" y="3444081"/>
            <a:chExt cx="3575349" cy="365596"/>
          </a:xfrm>
        </p:grpSpPr>
        <p:sp>
          <p:nvSpPr>
            <p:cNvPr id="4" name="Right Arrow 3"/>
            <p:cNvSpPr/>
            <p:nvPr/>
          </p:nvSpPr>
          <p:spPr bwMode="auto">
            <a:xfrm>
              <a:off x="755576" y="3444081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5656" y="3471123"/>
              <a:ext cx="2855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E</a:t>
              </a:r>
              <a:r>
                <a:rPr lang="zh-CN" altLang="en-US" sz="1600" dirty="0" smtClean="0"/>
                <a:t>：电脑配件；</a:t>
              </a:r>
              <a:r>
                <a:rPr lang="en-US" altLang="zh-CN" sz="1600" dirty="0" smtClean="0"/>
                <a:t>P</a:t>
              </a:r>
              <a:r>
                <a:rPr lang="zh-CN" altLang="en-US" sz="1600" dirty="0" smtClean="0"/>
                <a:t>：产品</a:t>
              </a:r>
              <a:r>
                <a:rPr lang="en-US" altLang="zh-CN" sz="1600" dirty="0" smtClean="0"/>
                <a:t>=CPU</a:t>
              </a:r>
              <a:endParaRPr lang="en-US" sz="16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3691466"/>
            <a:ext cx="7639395" cy="360040"/>
            <a:chOff x="755576" y="3916134"/>
            <a:chExt cx="7639395" cy="360040"/>
          </a:xfrm>
        </p:grpSpPr>
        <p:sp>
          <p:nvSpPr>
            <p:cNvPr id="7" name="Right Arrow 6"/>
            <p:cNvSpPr/>
            <p:nvPr/>
          </p:nvSpPr>
          <p:spPr bwMode="auto">
            <a:xfrm>
              <a:off x="755576" y="3916134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2502" y="3937620"/>
              <a:ext cx="6912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约</a:t>
              </a:r>
              <a:r>
                <a:rPr lang="zh-CN" altLang="en-US" sz="1600" dirty="0" smtClean="0"/>
                <a:t>束条件（</a:t>
              </a:r>
              <a:r>
                <a:rPr lang="en-US" altLang="zh-CN" sz="1600" dirty="0" smtClean="0"/>
                <a:t>E=</a:t>
              </a:r>
              <a:r>
                <a:rPr lang="zh-CN" altLang="en-US" sz="1600" dirty="0" smtClean="0"/>
                <a:t>电脑配件，</a:t>
              </a:r>
              <a:r>
                <a:rPr lang="en-US" altLang="zh-CN" sz="1600" dirty="0" err="1" smtClean="0"/>
                <a:t>Pkey</a:t>
              </a:r>
              <a:r>
                <a:rPr lang="en-US" altLang="zh-CN" sz="1600" dirty="0" smtClean="0"/>
                <a:t>=</a:t>
              </a:r>
              <a:r>
                <a:rPr lang="zh-CN" altLang="en-US" sz="1600" dirty="0" smtClean="0"/>
                <a:t>产品，</a:t>
              </a:r>
              <a:r>
                <a:rPr lang="en-US" altLang="zh-CN" sz="1600" dirty="0" err="1" smtClean="0"/>
                <a:t>Pvalue</a:t>
              </a:r>
              <a:r>
                <a:rPr lang="en-US" altLang="zh-CN" sz="1600" dirty="0" smtClean="0"/>
                <a:t>=CPU</a:t>
              </a:r>
              <a:r>
                <a:rPr lang="zh-CN" altLang="en-US" sz="1600" dirty="0" smtClean="0"/>
                <a:t>）定义为电脑组装人群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576" y="4051506"/>
            <a:ext cx="6552239" cy="360040"/>
            <a:chOff x="755576" y="4297660"/>
            <a:chExt cx="6552239" cy="36004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755576" y="4297660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2502" y="4308115"/>
              <a:ext cx="5825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使</a:t>
              </a:r>
              <a:r>
                <a:rPr lang="zh-CN" altLang="en-US" sz="1600" dirty="0" smtClean="0"/>
                <a:t>用约束条件构建人群</a:t>
              </a:r>
              <a:r>
                <a:rPr lang="en-US" altLang="zh-CN" sz="1600" dirty="0" smtClean="0"/>
                <a:t>Tag</a:t>
              </a:r>
              <a:r>
                <a:rPr lang="zh-CN" altLang="en-US" sz="1600" dirty="0" smtClean="0"/>
                <a:t>，给类似行为的</a:t>
              </a:r>
              <a:r>
                <a:rPr lang="en-US" altLang="zh-CN" sz="1600" dirty="0" smtClean="0"/>
                <a:t>cookie</a:t>
              </a:r>
              <a:r>
                <a:rPr lang="zh-CN" altLang="en-US" sz="1600" dirty="0" smtClean="0"/>
                <a:t>打上相同标签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4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3840170" cy="3709640"/>
          </a:xfrm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急需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求快速完成，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月下旬提出构建电商人群，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11.7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日完成人群构建及灌库，参与双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电商投放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商系列人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群构建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商站点的抽取及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review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：电商站点列表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数据源的补充：电商节点构建量比较小，调研引入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数据源，确认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电商行为可以获得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+109%PV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+62%UV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的增益</a:t>
            </a:r>
            <a:endParaRPr lang="en-US" altLang="zh-CN" sz="1200" dirty="0">
              <a:solidFill>
                <a:srgbClr val="00D75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商构建节点整体占检索总量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21%PV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15%UV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评估准确率达标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物构建的电商人群，作为“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”等电商节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日整体策略中的一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环；</a:t>
            </a:r>
            <a:r>
              <a:rPr lang="zh-CN" altLang="en-US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成双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投放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万消费额目标（客户天</a:t>
            </a:r>
            <a:r>
              <a:rPr lang="zh-CN" altLang="en-US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猫双</a:t>
            </a:r>
            <a:r>
              <a:rPr lang="en-US" altLang="zh-CN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 smtClean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单日消费开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物贡献</a:t>
            </a:r>
            <a:r>
              <a:rPr lang="en-US" altLang="zh-CN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1200" dirty="0">
                <a:solidFill>
                  <a:srgbClr val="00D75F"/>
                </a:solidFill>
                <a:latin typeface="微软雅黑" pitchFamily="34" charset="-122"/>
                <a:ea typeface="微软雅黑" pitchFamily="34" charset="-122"/>
              </a:rPr>
              <a:t>万）</a:t>
            </a:r>
            <a:endParaRPr lang="en-US" altLang="zh-CN" sz="1200" dirty="0">
              <a:solidFill>
                <a:srgbClr val="00D75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电商人群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95936" y="1767508"/>
            <a:ext cx="5275567" cy="523220"/>
            <a:chOff x="3995936" y="1658620"/>
            <a:chExt cx="5275567" cy="523220"/>
          </a:xfrm>
        </p:grpSpPr>
        <p:sp>
          <p:nvSpPr>
            <p:cNvPr id="9" name="Rectangle 8"/>
            <p:cNvSpPr/>
            <p:nvPr/>
          </p:nvSpPr>
          <p:spPr bwMode="auto">
            <a:xfrm>
              <a:off x="3995936" y="1767508"/>
              <a:ext cx="1296144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商站点实现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92080" y="1658620"/>
              <a:ext cx="397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时间紧张，无法打通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-pattern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灌库全流程；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-pattern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构建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action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接入原方案，简洁有效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95935" y="2389738"/>
            <a:ext cx="4782612" cy="523220"/>
            <a:chOff x="3995935" y="2389738"/>
            <a:chExt cx="4782612" cy="52322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995935" y="2497460"/>
              <a:ext cx="1296144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召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回量不足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2389738"/>
              <a:ext cx="348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数据源中有大量访问电商站点的数据，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对比组也是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投放；引入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行为数据扩量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95935" y="2965802"/>
            <a:ext cx="4712464" cy="523220"/>
            <a:chOff x="3995935" y="2965802"/>
            <a:chExt cx="4712464" cy="52322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995935" y="3073524"/>
              <a:ext cx="1296144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节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点构建冗长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92079" y="2965802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使用事前开发的人群构建工具；快速完成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商节点的分析构建，上线构建规则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4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565624"/>
          </a:xfrm>
        </p:spPr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他应用中，部分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人群已经构造的节点，效果列表如下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总体上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，目前开物节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点总数已经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个应用方使用过程中陆续反馈了一定问题，快速响应跟进修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复，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总体应用方数量在增长中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其他线上人群的概况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58451"/>
              </p:ext>
            </p:extLst>
          </p:nvPr>
        </p:nvGraphicFramePr>
        <p:xfrm>
          <a:off x="755576" y="1705372"/>
          <a:ext cx="7735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/>
                <a:gridCol w="2932430"/>
                <a:gridCol w="1081405"/>
                <a:gridCol w="26657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节点组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主要规则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应用情况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招商类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（招商），设定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（加盟等）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0.2%-2.0%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测试出价偏低消费不足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医疗类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（游戏），设定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（祛斑，美容等）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0.1%-3.0%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开物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影视类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（影视），设定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（欧美，日韩等）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0.1%-8.0%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投放实验待开启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NLP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（娱乐），设定关联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小时时间响应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&lt;0.1%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特殊需求，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小时内行为，比例较小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移动类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网盟移动流量上，支持游戏节点构建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0.3%-0.7%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构建效果良好，业务端即将上线实验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273324"/>
            <a:ext cx="8537691" cy="3421608"/>
          </a:xfrm>
        </p:spPr>
        <p:txBody>
          <a:bodyPr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系列工具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跟进构建人群分析，保证构建人群的质量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系列工具的升级，支持对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cookie-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的分析，可以统计规则上线后实际覆盖的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情况，用于排查问题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移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动手游节点构建过程中，利用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工具发现问题，找到人群不合预期的原因并顺利修复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方应用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善医疗，电商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期节点的分析构建（春节电商计划）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  <a:hlinkClick r:id="rId2"/>
              </a:rPr>
              <a:t>http://sp.baidu.com:8080/survey/public?type=task&amp;name=/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nova/A720/crowd_report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行为占比统计及复现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4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16102</TotalTime>
  <Words>2479</Words>
  <Application>Microsoft Office PowerPoint</Application>
  <PresentationFormat>On-screen Show (16:10)</PresentationFormat>
  <Paragraphs>160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Baidu_PPT</vt:lpstr>
      <vt:lpstr>2015年春工作述职</vt:lpstr>
      <vt:lpstr>PowerPoint Presentation</vt:lpstr>
      <vt:lpstr>PowerPoint Presentation</vt:lpstr>
      <vt:lpstr>开物人群构建及转投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1660</cp:revision>
  <dcterms:created xsi:type="dcterms:W3CDTF">2005-07-11T03:26:51Z</dcterms:created>
  <dcterms:modified xsi:type="dcterms:W3CDTF">2015-01-27T12:08:20Z</dcterms:modified>
</cp:coreProperties>
</file>