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2" r:id="rId3"/>
    <p:sldId id="283" r:id="rId4"/>
    <p:sldId id="300" r:id="rId5"/>
    <p:sldId id="309" r:id="rId6"/>
    <p:sldId id="296" r:id="rId7"/>
    <p:sldId id="301" r:id="rId8"/>
    <p:sldId id="302" r:id="rId9"/>
    <p:sldId id="288" r:id="rId10"/>
    <p:sldId id="289" r:id="rId11"/>
    <p:sldId id="290" r:id="rId12"/>
    <p:sldId id="292" r:id="rId13"/>
    <p:sldId id="293" r:id="rId14"/>
    <p:sldId id="310" r:id="rId15"/>
    <p:sldId id="311" r:id="rId16"/>
    <p:sldId id="312" r:id="rId17"/>
    <p:sldId id="294" r:id="rId18"/>
    <p:sldId id="308" r:id="rId19"/>
    <p:sldId id="303" r:id="rId20"/>
    <p:sldId id="304" r:id="rId21"/>
    <p:sldId id="305" r:id="rId22"/>
    <p:sldId id="306" r:id="rId23"/>
    <p:sldId id="30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>
    <p:restoredLeft sz="15620"/>
    <p:restoredTop sz="94660"/>
  </p:normalViewPr>
  <p:slideViewPr>
    <p:cSldViewPr snapToObjects="1">
      <p:cViewPr varScale="1">
        <p:scale>
          <a:sx n="115" d="100"/>
          <a:sy n="115" d="100"/>
        </p:scale>
        <p:origin x="-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424"/>
    </p:cViewPr>
  </p:sorterViewPr>
  <p:notesViewPr>
    <p:cSldViewPr snapToObjects="1">
      <p:cViewPr varScale="1">
        <p:scale>
          <a:sx n="97" d="100"/>
          <a:sy n="97" d="100"/>
        </p:scale>
        <p:origin x="-2704" y="-11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ableStyles" Target="tableStyle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printerSettings" Target="printerSettings/printerSettings1.bin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11" Type="http://schemas.openxmlformats.org/officeDocument/2006/relationships/slide" Target="slides/slide10.xml"/><Relationship Id="rId29" Type="http://schemas.openxmlformats.org/officeDocument/2006/relationships/viewProps" Target="viewProp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6552-CCFF-5142-968A-15E1C7FD5A3D}" type="datetimeFigureOut">
              <a:rPr lang="en-US" smtClean="0"/>
              <a:pPr/>
              <a:t>8/17/09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3C853-1172-AB45-B906-9083C685D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026C2-3841-844C-BD4B-3EA0210B8893}" type="datetimeFigureOut">
              <a:rPr lang="en-US" smtClean="0"/>
              <a:pPr/>
              <a:t>8/17/09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B1125-3F0D-C84F-ACE6-5EE3822B8E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remarks; coming up with interesting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B1125-3F0D-C84F-ACE6-5EE3822B8E8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HBM at Dartmouth, theory questions,</a:t>
            </a:r>
            <a:r>
              <a:rPr lang="en-US" baseline="0" dirty="0" smtClean="0"/>
              <a:t> two methods, networked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B1125-3F0D-C84F-ACE6-5EE3822B8E8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B4A66F-1924-1243-B1B3-141B79F9035E}" type="slidenum">
              <a:rPr lang="en-US"/>
              <a:pPr/>
              <a:t>6</a:t>
            </a:fld>
            <a:endParaRPr 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diagram</a:t>
            </a:r>
            <a:r>
              <a:rPr lang="en-US" baseline="0" dirty="0" smtClean="0"/>
              <a:t> is confusing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B1125-3F0D-C84F-ACE6-5EE3822B8E8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6AC3C9-CD90-574A-95D7-76B6FAE8E185}" type="slidenum">
              <a:rPr lang="en-US"/>
              <a:pPr/>
              <a:t>21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16BB-759A-E54F-B5E0-12B97EB85517}" type="datetime1">
              <a:rPr lang="en-US" smtClean="0"/>
              <a:pPr/>
              <a:t>8/17/09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9ECE-9DF3-5144-84ED-8FFF8B82FA66}" type="datetime1">
              <a:rPr lang="en-US" smtClean="0"/>
              <a:pPr/>
              <a:t>8/17/09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85AA-3547-F14C-9896-75CF7134B962}" type="datetime1">
              <a:rPr lang="en-US" smtClean="0"/>
              <a:pPr/>
              <a:t>8/17/09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3524-5398-D047-9889-D63FF59F302B}" type="datetime1">
              <a:rPr lang="en-US" smtClean="0"/>
              <a:pPr/>
              <a:t>8/17/09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D9EF-CD47-B344-A86B-08449E2EA3B4}" type="datetime1">
              <a:rPr lang="en-US" smtClean="0"/>
              <a:pPr/>
              <a:t>8/17/09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7283-C4B7-CF4E-9265-7614B07B35CD}" type="datetime1">
              <a:rPr lang="en-US" smtClean="0"/>
              <a:pPr/>
              <a:t>8/17/09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64C3-EB23-FC46-9BF8-E51A628917DF}" type="datetime1">
              <a:rPr lang="en-US" smtClean="0"/>
              <a:pPr/>
              <a:t>8/17/09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11F1-3496-FF40-966E-657A9A8E9B31}" type="datetime1">
              <a:rPr lang="en-US" smtClean="0"/>
              <a:pPr/>
              <a:t>8/17/09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F51E-33F1-AE4F-BBD4-AE9F2C867CCE}" type="datetime1">
              <a:rPr lang="en-US" smtClean="0"/>
              <a:pPr/>
              <a:t>8/17/09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3B9-3B25-D34A-BC0F-74EA13E32974}" type="datetime1">
              <a:rPr lang="en-US" smtClean="0"/>
              <a:pPr/>
              <a:t>8/17/09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2601-9320-624F-BD0B-CDC64575FD15}" type="datetime1">
              <a:rPr lang="en-US" smtClean="0"/>
              <a:pPr/>
              <a:t>8/17/09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A3D2D-E747-4B4A-9A55-5EDC637BEFF1}" type="datetime1">
              <a:rPr lang="en-US" smtClean="0"/>
              <a:pPr/>
              <a:t>8/17/09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CA4FE-87EA-914E-A0EE-85BCAF299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981199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solidFill>
                  <a:srgbClr val="93CDDD"/>
                </a:solidFill>
              </a:rPr>
              <a:t>Alexy Khrabrov and Gabe Stocco</a:t>
            </a:r>
            <a:br>
              <a:rPr lang="en-US" sz="4000" dirty="0" smtClean="0">
                <a:solidFill>
                  <a:srgbClr val="93CDDD"/>
                </a:solidFill>
              </a:rPr>
            </a:br>
            <a:r>
              <a:rPr lang="en-US" sz="3111" dirty="0" smtClean="0">
                <a:solidFill>
                  <a:srgbClr val="93CDDD"/>
                </a:solidFill>
              </a:rPr>
              <a:t>Thayer School at Dartmouth</a:t>
            </a:r>
            <a:endParaRPr lang="en-US" sz="3111" dirty="0">
              <a:solidFill>
                <a:srgbClr val="93CDD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twitter </a:t>
            </a:r>
            <a:r>
              <a:rPr lang="en-US" smtClean="0">
                <a:solidFill>
                  <a:srgbClr val="000090"/>
                </a:solidFill>
              </a:rPr>
              <a:t>as</a:t>
            </a:r>
            <a:r>
              <a:rPr lang="en-US" smtClean="0">
                <a:solidFill>
                  <a:srgbClr val="008000"/>
                </a:solidFill>
              </a:rPr>
              <a:t> a </a:t>
            </a:r>
            <a:r>
              <a:rPr lang="en-US" smtClean="0">
                <a:solidFill>
                  <a:srgbClr val="FFFF00"/>
                </a:solidFill>
              </a:rPr>
              <a:t>human </a:t>
            </a:r>
            <a:r>
              <a:rPr lang="en-US" dirty="0" smtClean="0">
                <a:solidFill>
                  <a:srgbClr val="FFFF00"/>
                </a:solidFill>
              </a:rPr>
              <a:t>terrain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Repliers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top pairs chatting about?</a:t>
            </a:r>
          </a:p>
          <a:p>
            <a:pPr lvl="1"/>
            <a:r>
              <a:rPr lang="en-US" dirty="0" smtClean="0"/>
              <a:t>Sex, flirt, innuendo</a:t>
            </a:r>
          </a:p>
          <a:p>
            <a:pPr lvl="2"/>
            <a:r>
              <a:rPr lang="en-US" dirty="0" smtClean="0"/>
              <a:t>Parawhore182: Lick, #</a:t>
            </a:r>
            <a:r>
              <a:rPr lang="en-US" dirty="0" err="1" smtClean="0"/>
              <a:t>givemeablowjob</a:t>
            </a:r>
            <a:endParaRPr lang="en-US" dirty="0" smtClean="0"/>
          </a:p>
          <a:p>
            <a:pPr lvl="1"/>
            <a:r>
              <a:rPr lang="en-US" dirty="0" smtClean="0"/>
              <a:t>Couples</a:t>
            </a:r>
          </a:p>
          <a:p>
            <a:pPr lvl="2"/>
            <a:r>
              <a:rPr lang="en-US" dirty="0" smtClean="0"/>
              <a:t>Love, </a:t>
            </a:r>
            <a:r>
              <a:rPr lang="en-US" dirty="0" err="1" smtClean="0"/>
              <a:t>lol</a:t>
            </a:r>
            <a:r>
              <a:rPr lang="en-US" dirty="0" smtClean="0"/>
              <a:t>, love, horny, </a:t>
            </a:r>
            <a:r>
              <a:rPr lang="en-US" dirty="0" err="1" smtClean="0"/>
              <a:t>letsmakeamemory</a:t>
            </a:r>
            <a:r>
              <a:rPr lang="en-US" dirty="0" smtClean="0"/>
              <a:t>, </a:t>
            </a:r>
            <a:r>
              <a:rPr lang="en-US" dirty="0" err="1" smtClean="0"/>
              <a:t>IluvyouAndrew</a:t>
            </a:r>
            <a:r>
              <a:rPr lang="en-US" dirty="0" smtClean="0"/>
              <a:t>, </a:t>
            </a:r>
            <a:r>
              <a:rPr lang="en-US" dirty="0" err="1" smtClean="0"/>
              <a:t>TAYlovesANDREW</a:t>
            </a:r>
            <a:r>
              <a:rPr lang="en-US" dirty="0" smtClean="0"/>
              <a:t>, </a:t>
            </a:r>
            <a:r>
              <a:rPr lang="en-US" dirty="0" err="1" smtClean="0"/>
              <a:t>Iloveyoutaybaby</a:t>
            </a:r>
            <a:r>
              <a:rPr lang="en-US" dirty="0" smtClean="0"/>
              <a:t>, haveissues2, </a:t>
            </a:r>
            <a:r>
              <a:rPr lang="en-US" dirty="0" err="1" smtClean="0"/>
              <a:t>haveissue</a:t>
            </a:r>
            <a:endParaRPr lang="en-US" dirty="0" smtClean="0"/>
          </a:p>
          <a:p>
            <a:pPr lvl="1"/>
            <a:r>
              <a:rPr lang="en-US" dirty="0" smtClean="0"/>
              <a:t>Across continents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Replier-Based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A and B, mutual repliers (e.g. top pairs)</a:t>
            </a:r>
          </a:p>
          <a:p>
            <a:r>
              <a:rPr lang="en-US" dirty="0" smtClean="0"/>
              <a:t>Find C such that</a:t>
            </a:r>
          </a:p>
          <a:p>
            <a:pPr lvl="1"/>
            <a:r>
              <a:rPr lang="en-US" dirty="0" smtClean="0"/>
              <a:t>{A,C} and {B,C} are repliers</a:t>
            </a:r>
          </a:p>
          <a:p>
            <a:pPr lvl="1"/>
            <a:r>
              <a:rPr lang="en-US" dirty="0" smtClean="0"/>
              <a:t>such C has the most ties (repliers) with A and B</a:t>
            </a:r>
          </a:p>
          <a:p>
            <a:r>
              <a:rPr lang="en-US" dirty="0" smtClean="0"/>
              <a:t>Add C to community and queue all edges {C,X}</a:t>
            </a:r>
          </a:p>
          <a:p>
            <a:r>
              <a:rPr lang="en-US" dirty="0" smtClean="0"/>
              <a:t>Repeat until the queue is empty – no triangles left to add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Edge and The Fringe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Everybody who replies with a community member</a:t>
            </a:r>
          </a:p>
          <a:p>
            <a:pPr lvl="1"/>
            <a:r>
              <a:rPr lang="en-US" dirty="0" smtClean="0"/>
              <a:t>But doesn’t get replied to</a:t>
            </a:r>
          </a:p>
          <a:p>
            <a:r>
              <a:rPr lang="en-US" dirty="0" smtClean="0"/>
              <a:t>Edge members</a:t>
            </a:r>
          </a:p>
          <a:p>
            <a:pPr lvl="1"/>
            <a:r>
              <a:rPr lang="en-US" dirty="0" smtClean="0"/>
              <a:t> those who are not parents of any members</a:t>
            </a:r>
          </a:p>
          <a:p>
            <a:r>
              <a:rPr lang="en-US" dirty="0" smtClean="0"/>
              <a:t>Far fringe: repliers with the edge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Meanings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the community</a:t>
            </a:r>
          </a:p>
          <a:p>
            <a:pPr lvl="1"/>
            <a:r>
              <a:rPr lang="en-US" dirty="0" smtClean="0"/>
              <a:t>most frequent words barring </a:t>
            </a:r>
            <a:r>
              <a:rPr lang="en-US" dirty="0" err="1" smtClean="0"/>
              <a:t>stoplist</a:t>
            </a:r>
            <a:endParaRPr lang="en-US" dirty="0" smtClean="0"/>
          </a:p>
          <a:p>
            <a:pPr lvl="1"/>
            <a:r>
              <a:rPr lang="en-US" dirty="0" smtClean="0"/>
              <a:t>concert, photo… you wish: </a:t>
            </a:r>
            <a:r>
              <a:rPr lang="en-US" dirty="0" err="1" smtClean="0"/>
              <a:t>haha</a:t>
            </a:r>
            <a:r>
              <a:rPr lang="en-US" dirty="0" smtClean="0"/>
              <a:t>, </a:t>
            </a:r>
            <a:r>
              <a:rPr lang="en-US" dirty="0" err="1" smtClean="0"/>
              <a:t>hahaha</a:t>
            </a:r>
            <a:endParaRPr lang="en-US" dirty="0" smtClean="0"/>
          </a:p>
          <a:p>
            <a:r>
              <a:rPr lang="en-US" dirty="0" err="1" smtClean="0"/>
              <a:t>Statictically</a:t>
            </a:r>
            <a:r>
              <a:rPr lang="en-US" dirty="0" smtClean="0"/>
              <a:t> Improbable Phrases (</a:t>
            </a:r>
            <a:r>
              <a:rPr lang="en-US" dirty="0" err="1" smtClean="0"/>
              <a:t>SIPs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characterizing the community </a:t>
            </a:r>
            <a:r>
              <a:rPr lang="en-US" dirty="0" err="1" smtClean="0"/>
              <a:t>vs</a:t>
            </a:r>
            <a:r>
              <a:rPr lang="en-US" dirty="0" smtClean="0"/>
              <a:t> all tweets</a:t>
            </a:r>
          </a:p>
          <a:p>
            <a:pPr lvl="1"/>
            <a:r>
              <a:rPr lang="en-US" dirty="0" smtClean="0"/>
              <a:t>Like Amazon </a:t>
            </a:r>
            <a:r>
              <a:rPr lang="en-US" dirty="0" err="1" smtClean="0"/>
              <a:t>SIPs</a:t>
            </a:r>
            <a:r>
              <a:rPr lang="en-US" dirty="0" smtClean="0"/>
              <a:t> for books</a:t>
            </a:r>
          </a:p>
          <a:p>
            <a:pPr lvl="1"/>
            <a:r>
              <a:rPr lang="en-US" dirty="0" smtClean="0"/>
              <a:t>Capitalized </a:t>
            </a:r>
            <a:r>
              <a:rPr lang="en-US" dirty="0" err="1" smtClean="0"/>
              <a:t>SIPs</a:t>
            </a:r>
            <a:endParaRPr lang="en-US" dirty="0" smtClean="0"/>
          </a:p>
          <a:p>
            <a:r>
              <a:rPr lang="en-US" dirty="0" err="1" smtClean="0"/>
              <a:t>LingPipe</a:t>
            </a:r>
            <a:r>
              <a:rPr lang="en-US" dirty="0" smtClean="0"/>
              <a:t> – a Machine Learning NLP toolkit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LingPipe</a:t>
            </a:r>
            <a:r>
              <a:rPr lang="en-US" dirty="0" smtClean="0"/>
              <a:t> Bigrams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27432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4264424.0: </a:t>
            </a:r>
            <a:r>
              <a:rPr lang="en-US" dirty="0" err="1" smtClean="0"/>
              <a:t>bit,ly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4243748.0: </a:t>
            </a:r>
            <a:r>
              <a:rPr lang="en-US" dirty="0" err="1" smtClean="0"/>
              <a:t>http,bit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1955615.0: </a:t>
            </a:r>
            <a:r>
              <a:rPr lang="en-US" dirty="0" err="1" smtClean="0"/>
              <a:t>i,m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1535025.0: </a:t>
            </a:r>
            <a:r>
              <a:rPr lang="en-US" dirty="0" err="1" smtClean="0"/>
              <a:t>tinyurl,com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1528962.0: </a:t>
            </a:r>
            <a:r>
              <a:rPr lang="en-US" dirty="0" err="1" smtClean="0"/>
              <a:t>http,tinyurl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921949.0: </a:t>
            </a:r>
            <a:r>
              <a:rPr lang="en-US" dirty="0" err="1" smtClean="0"/>
              <a:t>don,t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817905.0: </a:t>
            </a:r>
            <a:r>
              <a:rPr lang="en-US" dirty="0" err="1" smtClean="0"/>
              <a:t>twitpic,com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810468.0: </a:t>
            </a:r>
            <a:r>
              <a:rPr lang="en-US" dirty="0" err="1" smtClean="0"/>
              <a:t>http,twitpic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726402.0: </a:t>
            </a:r>
            <a:r>
              <a:rPr lang="en-US" dirty="0" err="1" smtClean="0"/>
              <a:t>i,just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630736.0: </a:t>
            </a:r>
            <a:r>
              <a:rPr lang="en-US" dirty="0" err="1" smtClean="0"/>
              <a:t>http,www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611461.0: </a:t>
            </a:r>
            <a:r>
              <a:rPr lang="en-US" dirty="0" err="1" smtClean="0"/>
              <a:t>i,am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531035.0: </a:t>
            </a:r>
            <a:r>
              <a:rPr lang="en-US" dirty="0" err="1" smtClean="0"/>
              <a:t>i,love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437206.0: </a:t>
            </a:r>
            <a:r>
              <a:rPr lang="en-US" dirty="0" err="1" smtClean="0"/>
              <a:t>i,think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357564.0: </a:t>
            </a:r>
            <a:r>
              <a:rPr lang="en-US" dirty="0" err="1" smtClean="0"/>
              <a:t>i,ll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342370.0: </a:t>
            </a:r>
            <a:r>
              <a:rPr lang="en-US" dirty="0" err="1" smtClean="0"/>
              <a:t>i,</a:t>
            </a:r>
            <a:r>
              <a:rPr lang="en-US" dirty="0" err="1" smtClean="0"/>
              <a:t>ve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336068.0: </a:t>
            </a:r>
            <a:r>
              <a:rPr lang="en-US" dirty="0" err="1" smtClean="0"/>
              <a:t>you,re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200" y="1600200"/>
            <a:ext cx="29718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330725.0</a:t>
            </a:r>
            <a:r>
              <a:rPr lang="en-US" dirty="0" smtClean="0"/>
              <a:t>: </a:t>
            </a:r>
            <a:r>
              <a:rPr lang="en-US" dirty="0" err="1" smtClean="0"/>
              <a:t>i,don</a:t>
            </a:r>
            <a:endParaRPr lang="en-US" dirty="0" smtClean="0"/>
          </a:p>
          <a:p>
            <a:r>
              <a:rPr lang="en-US" dirty="0" smtClean="0"/>
              <a:t>287174.0: </a:t>
            </a:r>
            <a:r>
              <a:rPr lang="en-US" dirty="0" err="1" smtClean="0"/>
              <a:t>i,know</a:t>
            </a:r>
            <a:endParaRPr lang="en-US" dirty="0" smtClean="0"/>
          </a:p>
          <a:p>
            <a:r>
              <a:rPr lang="en-US" dirty="0" smtClean="0"/>
              <a:t>276062.0: </a:t>
            </a:r>
            <a:r>
              <a:rPr lang="en-US" dirty="0" err="1" smtClean="0"/>
              <a:t>michael,jackson</a:t>
            </a:r>
            <a:endParaRPr lang="en-US" dirty="0" smtClean="0"/>
          </a:p>
          <a:p>
            <a:r>
              <a:rPr lang="en-US" dirty="0" smtClean="0"/>
              <a:t>273289.0: </a:t>
            </a:r>
            <a:r>
              <a:rPr lang="en-US" dirty="0" err="1" smtClean="0"/>
              <a:t>i,need</a:t>
            </a:r>
            <a:endParaRPr lang="en-US" dirty="0" smtClean="0"/>
          </a:p>
          <a:p>
            <a:r>
              <a:rPr lang="en-US" dirty="0" smtClean="0"/>
              <a:t>264837.0: </a:t>
            </a:r>
            <a:r>
              <a:rPr lang="en-US" dirty="0" err="1" smtClean="0"/>
              <a:t>do,you</a:t>
            </a:r>
            <a:endParaRPr lang="en-US" dirty="0" smtClean="0"/>
          </a:p>
          <a:p>
            <a:r>
              <a:rPr lang="en-US" dirty="0" smtClean="0"/>
              <a:t>248544.0: </a:t>
            </a:r>
            <a:r>
              <a:rPr lang="en-US" dirty="0" err="1" smtClean="0"/>
              <a:t>i,want</a:t>
            </a:r>
            <a:endParaRPr lang="en-US" dirty="0" smtClean="0"/>
          </a:p>
          <a:p>
            <a:r>
              <a:rPr lang="en-US" dirty="0" smtClean="0"/>
              <a:t>248290.0: </a:t>
            </a:r>
            <a:r>
              <a:rPr lang="en-US" dirty="0" err="1" smtClean="0"/>
              <a:t>didn,t</a:t>
            </a:r>
            <a:endParaRPr lang="en-US" dirty="0" smtClean="0"/>
          </a:p>
          <a:p>
            <a:r>
              <a:rPr lang="en-US" dirty="0" smtClean="0"/>
              <a:t>218069.0: </a:t>
            </a:r>
            <a:r>
              <a:rPr lang="en-US" dirty="0" err="1" smtClean="0"/>
              <a:t>right,now</a:t>
            </a:r>
            <a:endParaRPr lang="en-US" dirty="0" smtClean="0"/>
          </a:p>
          <a:p>
            <a:r>
              <a:rPr lang="en-US" dirty="0" smtClean="0"/>
              <a:t>216272.0: </a:t>
            </a:r>
            <a:r>
              <a:rPr lang="en-US" dirty="0" err="1" smtClean="0"/>
              <a:t>quiz,got</a:t>
            </a:r>
            <a:endParaRPr lang="en-US" dirty="0" smtClean="0"/>
          </a:p>
          <a:p>
            <a:r>
              <a:rPr lang="en-US" dirty="0" smtClean="0"/>
              <a:t>213638.0: </a:t>
            </a:r>
            <a:r>
              <a:rPr lang="en-US" dirty="0" err="1" smtClean="0"/>
              <a:t>i,got</a:t>
            </a:r>
            <a:endParaRPr lang="en-US" dirty="0" smtClean="0"/>
          </a:p>
          <a:p>
            <a:r>
              <a:rPr lang="en-US" dirty="0" smtClean="0"/>
              <a:t>204561.0: </a:t>
            </a:r>
            <a:r>
              <a:rPr lang="en-US" dirty="0" err="1" smtClean="0"/>
              <a:t>i,t</a:t>
            </a:r>
            <a:endParaRPr lang="en-US" dirty="0" smtClean="0"/>
          </a:p>
          <a:p>
            <a:r>
              <a:rPr lang="en-US" dirty="0" smtClean="0"/>
              <a:t>199537.0: </a:t>
            </a:r>
            <a:r>
              <a:rPr lang="en-US" dirty="0" err="1" smtClean="0"/>
              <a:t>now</a:t>
            </a:r>
            <a:r>
              <a:rPr lang="en-US" dirty="0" err="1" smtClean="0"/>
              <a:t>,I</a:t>
            </a:r>
            <a:endParaRPr lang="en-US" dirty="0" smtClean="0"/>
          </a:p>
          <a:p>
            <a:r>
              <a:rPr lang="en-US" dirty="0" smtClean="0"/>
              <a:t>199385.0: </a:t>
            </a:r>
            <a:r>
              <a:rPr lang="en-US" dirty="0" err="1" smtClean="0"/>
              <a:t>http,gd</a:t>
            </a:r>
            <a:endParaRPr lang="en-US" dirty="0" smtClean="0"/>
          </a:p>
          <a:p>
            <a:r>
              <a:rPr lang="en-US" dirty="0" smtClean="0"/>
              <a:t>199353.0: </a:t>
            </a:r>
            <a:r>
              <a:rPr lang="en-US" dirty="0" err="1" smtClean="0"/>
              <a:t>you,know</a:t>
            </a:r>
            <a:endParaRPr lang="en-US" dirty="0" smtClean="0"/>
          </a:p>
          <a:p>
            <a:r>
              <a:rPr lang="en-US" dirty="0" smtClean="0"/>
              <a:t>196253.0: </a:t>
            </a:r>
            <a:r>
              <a:rPr lang="en-US" dirty="0" err="1" smtClean="0"/>
              <a:t>what,</a:t>
            </a:r>
            <a:r>
              <a:rPr lang="en-US" dirty="0" err="1" smtClean="0"/>
              <a:t>you</a:t>
            </a:r>
            <a:endParaRPr lang="en-US" dirty="0" smtClean="0"/>
          </a:p>
          <a:p>
            <a:r>
              <a:rPr lang="en-US" dirty="0" smtClean="0"/>
              <a:t>194824.0: </a:t>
            </a:r>
            <a:r>
              <a:rPr lang="en-US" dirty="0" err="1" smtClean="0"/>
              <a:t>just,took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600201"/>
            <a:ext cx="3276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187374.0: </a:t>
            </a:r>
            <a:r>
              <a:rPr lang="en-US" dirty="0" err="1" smtClean="0"/>
              <a:t>try,http</a:t>
            </a:r>
            <a:endParaRPr lang="en-US" dirty="0" smtClean="0"/>
          </a:p>
          <a:p>
            <a:r>
              <a:rPr lang="en-US" dirty="0" smtClean="0"/>
              <a:t>187156.0: </a:t>
            </a:r>
            <a:r>
              <a:rPr lang="en-US" dirty="0" err="1" smtClean="0"/>
              <a:t>i,get</a:t>
            </a:r>
            <a:endParaRPr lang="en-US" dirty="0" smtClean="0"/>
          </a:p>
          <a:p>
            <a:r>
              <a:rPr lang="en-US" dirty="0" smtClean="0"/>
              <a:t>184745.0: </a:t>
            </a:r>
            <a:r>
              <a:rPr lang="en-US" dirty="0" err="1" smtClean="0"/>
              <a:t>just,got</a:t>
            </a:r>
            <a:endParaRPr lang="en-US" dirty="0" smtClean="0"/>
          </a:p>
          <a:p>
            <a:r>
              <a:rPr lang="en-US" dirty="0" smtClean="0"/>
              <a:t>181398.0: </a:t>
            </a:r>
            <a:r>
              <a:rPr lang="en-US" dirty="0" err="1" smtClean="0"/>
              <a:t>com,p</a:t>
            </a:r>
            <a:endParaRPr lang="en-US" dirty="0" smtClean="0"/>
          </a:p>
          <a:p>
            <a:r>
              <a:rPr lang="en-US" dirty="0" smtClean="0"/>
              <a:t>180721.0: </a:t>
            </a:r>
            <a:r>
              <a:rPr lang="en-US" dirty="0" err="1" smtClean="0"/>
              <a:t>think,i</a:t>
            </a:r>
            <a:endParaRPr lang="en-US" dirty="0" smtClean="0"/>
          </a:p>
          <a:p>
            <a:r>
              <a:rPr lang="en-US" dirty="0" smtClean="0"/>
              <a:t>179177.0: </a:t>
            </a:r>
            <a:r>
              <a:rPr lang="en-US" dirty="0" err="1" smtClean="0"/>
              <a:t>thank,you</a:t>
            </a:r>
            <a:endParaRPr lang="en-US" dirty="0" smtClean="0"/>
          </a:p>
          <a:p>
            <a:r>
              <a:rPr lang="en-US" dirty="0" smtClean="0"/>
              <a:t>175137.0: </a:t>
            </a:r>
            <a:r>
              <a:rPr lang="en-US" dirty="0" err="1" smtClean="0"/>
              <a:t>i,do</a:t>
            </a:r>
            <a:endParaRPr lang="en-US" dirty="0" smtClean="0"/>
          </a:p>
          <a:p>
            <a:r>
              <a:rPr lang="en-US" dirty="0" smtClean="0"/>
              <a:t>174407.0: </a:t>
            </a:r>
            <a:r>
              <a:rPr lang="en-US" dirty="0" err="1" smtClean="0"/>
              <a:t>i,like</a:t>
            </a:r>
            <a:endParaRPr lang="en-US" dirty="0" smtClean="0"/>
          </a:p>
          <a:p>
            <a:r>
              <a:rPr lang="en-US" dirty="0" smtClean="0"/>
              <a:t>169919.0: </a:t>
            </a:r>
            <a:r>
              <a:rPr lang="en-US" dirty="0" err="1" smtClean="0"/>
              <a:t>followers,http</a:t>
            </a:r>
            <a:endParaRPr lang="en-US" dirty="0" smtClean="0"/>
          </a:p>
          <a:p>
            <a:r>
              <a:rPr lang="en-US" dirty="0" smtClean="0"/>
              <a:t>166941.0: </a:t>
            </a:r>
            <a:r>
              <a:rPr lang="en-US" dirty="0" err="1" smtClean="0"/>
              <a:t>i,feel</a:t>
            </a:r>
            <a:endParaRPr lang="en-US" dirty="0" smtClean="0"/>
          </a:p>
          <a:p>
            <a:r>
              <a:rPr lang="en-US" dirty="0" smtClean="0"/>
              <a:t>163079.0: </a:t>
            </a:r>
            <a:r>
              <a:rPr lang="en-US" dirty="0" err="1" smtClean="0"/>
              <a:t>what,i</a:t>
            </a:r>
            <a:endParaRPr lang="en-US" dirty="0" smtClean="0"/>
          </a:p>
          <a:p>
            <a:r>
              <a:rPr lang="en-US" dirty="0" smtClean="0"/>
              <a:t>161895.0: </a:t>
            </a:r>
            <a:r>
              <a:rPr lang="en-US" dirty="0" err="1" smtClean="0"/>
              <a:t>doesn,t</a:t>
            </a:r>
            <a:endParaRPr lang="en-US" dirty="0" smtClean="0"/>
          </a:p>
          <a:p>
            <a:r>
              <a:rPr lang="en-US" dirty="0" smtClean="0"/>
              <a:t>161140.0: </a:t>
            </a:r>
            <a:r>
              <a:rPr lang="en-US" dirty="0" err="1" smtClean="0"/>
              <a:t>me,i</a:t>
            </a:r>
            <a:endParaRPr lang="en-US" dirty="0" smtClean="0"/>
          </a:p>
          <a:p>
            <a:r>
              <a:rPr lang="en-US" dirty="0" smtClean="0"/>
              <a:t>160703.0: </a:t>
            </a:r>
            <a:r>
              <a:rPr lang="en-US" dirty="0" err="1" smtClean="0"/>
              <a:t>harry,potter</a:t>
            </a:r>
            <a:endParaRPr lang="en-US" dirty="0" smtClean="0"/>
          </a:p>
          <a:p>
            <a:r>
              <a:rPr lang="en-US" dirty="0" smtClean="0"/>
              <a:t>160552.0: </a:t>
            </a:r>
            <a:r>
              <a:rPr lang="en-US" dirty="0" err="1" smtClean="0"/>
              <a:t>i,hate</a:t>
            </a:r>
            <a:endParaRPr lang="en-US" dirty="0" smtClean="0"/>
          </a:p>
          <a:p>
            <a:r>
              <a:rPr lang="en-US" dirty="0" smtClean="0"/>
              <a:t>158337.0: </a:t>
            </a:r>
            <a:r>
              <a:rPr lang="en-US" dirty="0" err="1" smtClean="0"/>
              <a:t>love,</a:t>
            </a:r>
            <a:r>
              <a:rPr lang="en-US" dirty="0" err="1" smtClean="0"/>
              <a:t>you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</a:t>
            </a:r>
            <a:r>
              <a:rPr lang="en-US" dirty="0" err="1" smtClean="0"/>
              <a:t>LingPipe</a:t>
            </a:r>
            <a:r>
              <a:rPr lang="en-US" dirty="0" smtClean="0"/>
              <a:t> Trigrams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1600200"/>
            <a:ext cx="3048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84355.0</a:t>
            </a:r>
            <a:r>
              <a:rPr lang="en-US" dirty="0" smtClean="0"/>
              <a:t>: </a:t>
            </a:r>
            <a:r>
              <a:rPr lang="en-US" dirty="0" err="1" smtClean="0"/>
              <a:t>i,m,going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82173.0: </a:t>
            </a:r>
            <a:r>
              <a:rPr lang="en-US" dirty="0" err="1" smtClean="0"/>
              <a:t>http,myloc,me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78900.0: </a:t>
            </a:r>
            <a:r>
              <a:rPr lang="en-US" dirty="0" err="1" smtClean="0"/>
              <a:t>http,ustre,am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78182.0: </a:t>
            </a:r>
            <a:r>
              <a:rPr lang="en-US" dirty="0" err="1" smtClean="0"/>
              <a:t>live,http,ustre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78156.0: </a:t>
            </a:r>
            <a:r>
              <a:rPr lang="en-US" dirty="0" err="1" smtClean="0"/>
              <a:t>new,blog,</a:t>
            </a:r>
            <a:r>
              <a:rPr lang="en-US" dirty="0" err="1" smtClean="0"/>
              <a:t>post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75005.0: </a:t>
            </a:r>
            <a:r>
              <a:rPr lang="en-US" dirty="0" err="1" smtClean="0"/>
              <a:t>http,cli,gs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71246.0: </a:t>
            </a:r>
            <a:r>
              <a:rPr lang="en-US" dirty="0" err="1" smtClean="0"/>
              <a:t>i,didn,t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69599.0: </a:t>
            </a:r>
            <a:r>
              <a:rPr lang="en-US" dirty="0" err="1" smtClean="0"/>
              <a:t>i,love,you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64109.0: </a:t>
            </a:r>
            <a:r>
              <a:rPr lang="en-US" dirty="0" err="1" smtClean="0"/>
              <a:t>daily,twittascope,http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58649.0: </a:t>
            </a:r>
            <a:r>
              <a:rPr lang="en-US" dirty="0" err="1" smtClean="0"/>
              <a:t>you,don,t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55452.0: </a:t>
            </a:r>
            <a:r>
              <a:rPr lang="en-US" dirty="0" err="1" smtClean="0"/>
              <a:t>twittascope,http,bit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53151.0: </a:t>
            </a:r>
            <a:r>
              <a:rPr lang="en-US" dirty="0" err="1" smtClean="0"/>
              <a:t>http,twurl,nl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52351.0: </a:t>
            </a:r>
            <a:r>
              <a:rPr lang="en-US" dirty="0" err="1" smtClean="0"/>
              <a:t>http,yfrog,com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49473.0: </a:t>
            </a:r>
            <a:r>
              <a:rPr lang="en-US" dirty="0" err="1" smtClean="0"/>
              <a:t>site,gets,you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49177.0: </a:t>
            </a:r>
            <a:r>
              <a:rPr lang="en-US" dirty="0" err="1" smtClean="0"/>
              <a:t>i,just,</a:t>
            </a:r>
            <a:r>
              <a:rPr lang="en-US" dirty="0" err="1" smtClean="0"/>
              <a:t>become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49160.0: </a:t>
            </a:r>
            <a:r>
              <a:rPr lang="en-US" dirty="0" err="1" smtClean="0"/>
              <a:t>you,tons,</a:t>
            </a:r>
            <a:r>
              <a:rPr lang="en-US" dirty="0" err="1" smtClean="0"/>
              <a:t>followers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1555035"/>
            <a:ext cx="34290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3069103.0: </a:t>
            </a:r>
            <a:r>
              <a:rPr lang="en-US" dirty="0" err="1" smtClean="0"/>
              <a:t>http,bit,ly</a:t>
            </a:r>
            <a:endParaRPr lang="en-US" dirty="0" smtClean="0"/>
          </a:p>
          <a:p>
            <a:r>
              <a:rPr lang="en-US" dirty="0" smtClean="0"/>
              <a:t>1343836.0: </a:t>
            </a:r>
            <a:r>
              <a:rPr lang="en-US" dirty="0" err="1" smtClean="0"/>
              <a:t>http,tinyurl,com</a:t>
            </a:r>
            <a:endParaRPr lang="en-US" dirty="0" smtClean="0"/>
          </a:p>
          <a:p>
            <a:r>
              <a:rPr lang="en-US" dirty="0" smtClean="0"/>
              <a:t>631385.0: </a:t>
            </a:r>
            <a:r>
              <a:rPr lang="en-US" dirty="0" err="1" smtClean="0"/>
              <a:t>http,twitpic,com</a:t>
            </a:r>
            <a:endParaRPr lang="en-US" dirty="0" smtClean="0"/>
          </a:p>
          <a:p>
            <a:r>
              <a:rPr lang="en-US" dirty="0" smtClean="0"/>
              <a:t>259424.0: </a:t>
            </a:r>
            <a:r>
              <a:rPr lang="en-US" dirty="0" err="1" smtClean="0"/>
              <a:t>i,don,t</a:t>
            </a:r>
            <a:endParaRPr lang="en-US" dirty="0" smtClean="0"/>
          </a:p>
          <a:p>
            <a:r>
              <a:rPr lang="en-US" dirty="0" smtClean="0"/>
              <a:t>125444.0: </a:t>
            </a:r>
            <a:r>
              <a:rPr lang="en-US" dirty="0" err="1" smtClean="0"/>
              <a:t>i,just,took</a:t>
            </a:r>
            <a:endParaRPr lang="en-US" dirty="0" smtClean="0"/>
          </a:p>
          <a:p>
            <a:r>
              <a:rPr lang="en-US" dirty="0" smtClean="0"/>
              <a:t>124691.0: </a:t>
            </a:r>
            <a:r>
              <a:rPr lang="en-US" dirty="0" err="1" smtClean="0"/>
              <a:t>plurk,com,p</a:t>
            </a:r>
            <a:endParaRPr lang="en-US" dirty="0" smtClean="0"/>
          </a:p>
          <a:p>
            <a:r>
              <a:rPr lang="en-US" dirty="0" smtClean="0"/>
              <a:t>124443.0: </a:t>
            </a:r>
            <a:r>
              <a:rPr lang="en-US" dirty="0" err="1" smtClean="0"/>
              <a:t>http,plurk,com</a:t>
            </a:r>
            <a:endParaRPr lang="en-US" dirty="0" smtClean="0"/>
          </a:p>
          <a:p>
            <a:r>
              <a:rPr lang="en-US" dirty="0" smtClean="0"/>
              <a:t>124015.0: </a:t>
            </a:r>
            <a:r>
              <a:rPr lang="en-US" dirty="0" err="1" smtClean="0"/>
              <a:t>try,http,bit</a:t>
            </a:r>
            <a:endParaRPr lang="en-US" dirty="0" smtClean="0"/>
          </a:p>
          <a:p>
            <a:r>
              <a:rPr lang="en-US" dirty="0" smtClean="0"/>
              <a:t>109500.0: </a:t>
            </a:r>
            <a:r>
              <a:rPr lang="en-US" dirty="0" err="1" smtClean="0"/>
              <a:t>http,blip,fm</a:t>
            </a:r>
            <a:endParaRPr lang="en-US" dirty="0" smtClean="0"/>
          </a:p>
          <a:p>
            <a:r>
              <a:rPr lang="en-US" dirty="0" smtClean="0"/>
              <a:t>109277.0: </a:t>
            </a:r>
            <a:r>
              <a:rPr lang="en-US" dirty="0" err="1" smtClean="0"/>
              <a:t>http,ow,ly</a:t>
            </a:r>
            <a:endParaRPr lang="en-US" dirty="0" smtClean="0"/>
          </a:p>
          <a:p>
            <a:r>
              <a:rPr lang="en-US" dirty="0" smtClean="0"/>
              <a:t>108782.0: </a:t>
            </a:r>
            <a:r>
              <a:rPr lang="en-US" dirty="0" err="1" smtClean="0"/>
              <a:t>http,tr,im</a:t>
            </a:r>
            <a:endParaRPr lang="en-US" dirty="0" smtClean="0"/>
          </a:p>
          <a:p>
            <a:r>
              <a:rPr lang="en-US" dirty="0" smtClean="0"/>
              <a:t>101013.0: </a:t>
            </a:r>
            <a:r>
              <a:rPr lang="en-US" dirty="0" err="1" smtClean="0"/>
              <a:t>my,daily,twittascope</a:t>
            </a:r>
            <a:endParaRPr lang="en-US" dirty="0" smtClean="0"/>
          </a:p>
          <a:p>
            <a:r>
              <a:rPr lang="en-US" dirty="0" smtClean="0"/>
              <a:t>100545.0: </a:t>
            </a:r>
            <a:r>
              <a:rPr lang="en-US" dirty="0" err="1" smtClean="0"/>
              <a:t>http,ff,</a:t>
            </a:r>
            <a:r>
              <a:rPr lang="en-US" dirty="0" err="1" smtClean="0"/>
              <a:t>im</a:t>
            </a:r>
            <a:endParaRPr lang="en-US" dirty="0" smtClean="0"/>
          </a:p>
          <a:p>
            <a:r>
              <a:rPr lang="en-US" dirty="0" smtClean="0"/>
              <a:t>95500.0</a:t>
            </a:r>
            <a:r>
              <a:rPr lang="en-US" dirty="0" smtClean="0"/>
              <a:t>: </a:t>
            </a:r>
            <a:r>
              <a:rPr lang="en-US" dirty="0" err="1" smtClean="0"/>
              <a:t>i,think,i</a:t>
            </a:r>
            <a:endParaRPr lang="en-US" dirty="0" smtClean="0"/>
          </a:p>
          <a:p>
            <a:r>
              <a:rPr lang="en-US" dirty="0" smtClean="0"/>
              <a:t>90436.0: </a:t>
            </a:r>
            <a:r>
              <a:rPr lang="en-US" dirty="0" err="1" smtClean="0"/>
              <a:t>http,tumblr,</a:t>
            </a:r>
            <a:r>
              <a:rPr lang="en-US" dirty="0" err="1" smtClean="0"/>
              <a:t>com</a:t>
            </a:r>
            <a:endParaRPr lang="en-US" dirty="0" smtClean="0"/>
          </a:p>
          <a:p>
            <a:r>
              <a:rPr lang="en-US" dirty="0" smtClean="0"/>
              <a:t>86328.0: </a:t>
            </a:r>
            <a:r>
              <a:rPr lang="en-US" dirty="0" err="1" smtClean="0"/>
              <a:t>don,t,know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019800" y="1600200"/>
            <a:ext cx="2926081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49154.0: </a:t>
            </a:r>
            <a:r>
              <a:rPr lang="en-US" sz="1700" dirty="0" err="1" smtClean="0"/>
              <a:t>member,awesome,site</a:t>
            </a:r>
            <a:endParaRPr lang="en-US" sz="1700" dirty="0" smtClean="0"/>
          </a:p>
          <a:p>
            <a:r>
              <a:rPr lang="en-US" sz="1700" dirty="0" smtClean="0"/>
              <a:t>49151.0: </a:t>
            </a:r>
            <a:r>
              <a:rPr lang="en-US" sz="1700" dirty="0" err="1" smtClean="0"/>
              <a:t>gets,you,tons</a:t>
            </a:r>
            <a:endParaRPr lang="en-US" sz="1700" dirty="0" smtClean="0"/>
          </a:p>
          <a:p>
            <a:r>
              <a:rPr lang="en-US" sz="1700" dirty="0" smtClean="0"/>
              <a:t>49145.0: </a:t>
            </a:r>
            <a:r>
              <a:rPr lang="en-US" sz="1700" dirty="0" err="1" smtClean="0"/>
              <a:t>just,become,member</a:t>
            </a:r>
            <a:endParaRPr lang="en-US" sz="1700" dirty="0" smtClean="0"/>
          </a:p>
          <a:p>
            <a:r>
              <a:rPr lang="en-US" sz="1700" dirty="0" smtClean="0"/>
              <a:t>49142.0: </a:t>
            </a:r>
            <a:r>
              <a:rPr lang="en-US" sz="1700" dirty="0" err="1" smtClean="0"/>
              <a:t>awesome,site,gets</a:t>
            </a:r>
            <a:endParaRPr lang="en-US" sz="1700" dirty="0" smtClean="0"/>
          </a:p>
          <a:p>
            <a:r>
              <a:rPr lang="en-US" sz="1700" dirty="0" smtClean="0"/>
              <a:t>49136.0: </a:t>
            </a:r>
            <a:r>
              <a:rPr lang="en-US" sz="1700" dirty="0" err="1" smtClean="0"/>
              <a:t>become,member,awesome</a:t>
            </a:r>
            <a:endParaRPr lang="en-US" sz="1700" dirty="0" smtClean="0"/>
          </a:p>
          <a:p>
            <a:r>
              <a:rPr lang="en-US" sz="1700" dirty="0" smtClean="0"/>
              <a:t>49132.0: </a:t>
            </a:r>
            <a:r>
              <a:rPr lang="en-US" sz="1700" dirty="0" err="1" smtClean="0"/>
              <a:t>tons,followers,http</a:t>
            </a:r>
            <a:endParaRPr lang="en-US" sz="1700" dirty="0" smtClean="0"/>
          </a:p>
          <a:p>
            <a:r>
              <a:rPr lang="en-US" sz="1700" dirty="0" smtClean="0"/>
              <a:t>47868.0: </a:t>
            </a:r>
            <a:r>
              <a:rPr lang="en-US" sz="1700" dirty="0" err="1" smtClean="0"/>
              <a:t>i,wish,i</a:t>
            </a:r>
            <a:endParaRPr lang="en-US" sz="1700" dirty="0" smtClean="0"/>
          </a:p>
          <a:p>
            <a:r>
              <a:rPr lang="en-US" sz="1700" dirty="0" smtClean="0"/>
              <a:t>44765.0: </a:t>
            </a:r>
            <a:r>
              <a:rPr lang="en-US" sz="1700" dirty="0" err="1" smtClean="0"/>
              <a:t>i,m,gonna</a:t>
            </a:r>
            <a:endParaRPr lang="en-US" sz="1700" dirty="0" smtClean="0"/>
          </a:p>
          <a:p>
            <a:r>
              <a:rPr lang="en-US" sz="1700" dirty="0" smtClean="0"/>
              <a:t>44028.0: </a:t>
            </a:r>
            <a:r>
              <a:rPr lang="en-US" sz="1700" dirty="0" err="1" smtClean="0"/>
              <a:t>you,quiz,got</a:t>
            </a:r>
            <a:endParaRPr lang="en-US" sz="1700" dirty="0" smtClean="0"/>
          </a:p>
          <a:p>
            <a:r>
              <a:rPr lang="en-US" sz="1700" dirty="0" smtClean="0"/>
              <a:t>43881.0: </a:t>
            </a:r>
            <a:r>
              <a:rPr lang="en-US" sz="1700" dirty="0" err="1" smtClean="0"/>
              <a:t>http,migre,me</a:t>
            </a:r>
            <a:endParaRPr lang="en-US" sz="1700" dirty="0" smtClean="0"/>
          </a:p>
          <a:p>
            <a:r>
              <a:rPr lang="en-US" sz="1700" dirty="0" smtClean="0"/>
              <a:t>40627.0: </a:t>
            </a:r>
            <a:r>
              <a:rPr lang="en-US" sz="1700" dirty="0" err="1" smtClean="0"/>
              <a:t>i,haven,t</a:t>
            </a:r>
            <a:endParaRPr lang="en-US" sz="1700" dirty="0" smtClean="0"/>
          </a:p>
          <a:p>
            <a:r>
              <a:rPr lang="en-US" sz="1700" dirty="0" smtClean="0"/>
              <a:t>40201.0: </a:t>
            </a:r>
            <a:r>
              <a:rPr lang="en-US" sz="1700" dirty="0" err="1" smtClean="0"/>
              <a:t>http,u,mavrev</a:t>
            </a:r>
            <a:endParaRPr lang="en-US" sz="1700" dirty="0" smtClean="0"/>
          </a:p>
          <a:p>
            <a:r>
              <a:rPr lang="en-US" sz="1700" dirty="0" smtClean="0"/>
              <a:t>40194.0: </a:t>
            </a:r>
            <a:r>
              <a:rPr lang="en-US" sz="1700" dirty="0" err="1" smtClean="0"/>
              <a:t>u,mavrev,com</a:t>
            </a:r>
            <a:endParaRPr lang="en-US" sz="1700" dirty="0" smtClean="0"/>
          </a:p>
          <a:p>
            <a:r>
              <a:rPr lang="en-US" sz="1700" dirty="0" smtClean="0"/>
              <a:t>40186.0: </a:t>
            </a:r>
            <a:r>
              <a:rPr lang="en-US" sz="1700" dirty="0" err="1" smtClean="0"/>
              <a:t>i,m,sure</a:t>
            </a:r>
            <a:endParaRPr lang="en-US" sz="1700" dirty="0" smtClean="0"/>
          </a:p>
          <a:p>
            <a:r>
              <a:rPr lang="en-US" sz="1700" dirty="0" smtClean="0"/>
              <a:t>40169.0: </a:t>
            </a:r>
            <a:r>
              <a:rPr lang="en-US" sz="1700" dirty="0" err="1" smtClean="0"/>
              <a:t>i,feel,like</a:t>
            </a:r>
            <a:endParaRPr lang="en-US" sz="17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</a:t>
            </a:r>
            <a:r>
              <a:rPr lang="en-US" dirty="0" err="1" smtClean="0"/>
              <a:t>LingPipe</a:t>
            </a:r>
            <a:r>
              <a:rPr lang="en-US" dirty="0" smtClean="0"/>
              <a:t> 4-grams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41148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89834.0: </a:t>
            </a:r>
            <a:r>
              <a:rPr lang="en-US" dirty="0" err="1" smtClean="0"/>
              <a:t>http,plurk,com,p</a:t>
            </a:r>
            <a:endParaRPr lang="en-US" dirty="0" smtClean="0"/>
          </a:p>
          <a:p>
            <a:r>
              <a:rPr lang="en-US" dirty="0" smtClean="0"/>
              <a:t>70060.0: </a:t>
            </a:r>
            <a:r>
              <a:rPr lang="en-US" dirty="0" err="1" smtClean="0"/>
              <a:t>try,http,bit,ly</a:t>
            </a:r>
            <a:endParaRPr lang="en-US" dirty="0" smtClean="0"/>
          </a:p>
          <a:p>
            <a:r>
              <a:rPr lang="en-US" dirty="0" smtClean="0"/>
              <a:t>57867.0: </a:t>
            </a:r>
            <a:r>
              <a:rPr lang="en-US" dirty="0" err="1" smtClean="0"/>
              <a:t>my,daily,twittascope,http</a:t>
            </a:r>
            <a:endParaRPr lang="en-US" dirty="0" smtClean="0"/>
          </a:p>
          <a:p>
            <a:r>
              <a:rPr lang="en-US" dirty="0" smtClean="0"/>
              <a:t>50670.0: </a:t>
            </a:r>
            <a:r>
              <a:rPr lang="en-US" dirty="0" err="1" smtClean="0"/>
              <a:t>live,http,ustre,am</a:t>
            </a:r>
            <a:endParaRPr lang="en-US" dirty="0" smtClean="0"/>
          </a:p>
          <a:p>
            <a:r>
              <a:rPr lang="en-US" dirty="0" smtClean="0"/>
              <a:t>49331.0: </a:t>
            </a:r>
            <a:r>
              <a:rPr lang="en-US" dirty="0" err="1" smtClean="0"/>
              <a:t>twittascope,http,bit,ly</a:t>
            </a:r>
            <a:endParaRPr lang="en-US" dirty="0" smtClean="0"/>
          </a:p>
          <a:p>
            <a:r>
              <a:rPr lang="en-US" dirty="0" smtClean="0"/>
              <a:t>49322.0: </a:t>
            </a:r>
            <a:r>
              <a:rPr lang="en-US" dirty="0" err="1" smtClean="0"/>
              <a:t>daily,twittascope,http,bit</a:t>
            </a:r>
            <a:endParaRPr lang="en-US" dirty="0" smtClean="0"/>
          </a:p>
          <a:p>
            <a:r>
              <a:rPr lang="en-US" dirty="0" smtClean="0"/>
              <a:t>37555.0: </a:t>
            </a:r>
            <a:r>
              <a:rPr lang="en-US" dirty="0" err="1" smtClean="0"/>
              <a:t>i,don,t,know</a:t>
            </a:r>
            <a:endParaRPr lang="en-US" dirty="0" smtClean="0"/>
          </a:p>
          <a:p>
            <a:r>
              <a:rPr lang="en-US" dirty="0" smtClean="0"/>
              <a:t>35735.0: </a:t>
            </a:r>
            <a:r>
              <a:rPr lang="en-US" dirty="0" err="1" smtClean="0"/>
              <a:t>show,support,democracy,iran</a:t>
            </a:r>
            <a:endParaRPr lang="en-US" dirty="0" smtClean="0"/>
          </a:p>
          <a:p>
            <a:r>
              <a:rPr lang="en-US" dirty="0" smtClean="0"/>
              <a:t>35691.0: </a:t>
            </a:r>
            <a:r>
              <a:rPr lang="en-US" dirty="0" err="1" smtClean="0"/>
              <a:t>democracy,iran,add,green</a:t>
            </a:r>
            <a:endParaRPr lang="en-US" dirty="0" smtClean="0"/>
          </a:p>
          <a:p>
            <a:r>
              <a:rPr lang="en-US" dirty="0" smtClean="0"/>
              <a:t>35686.0: </a:t>
            </a:r>
            <a:r>
              <a:rPr lang="en-US" dirty="0" err="1" smtClean="0"/>
              <a:t>support,democracy,iran,add</a:t>
            </a:r>
            <a:endParaRPr lang="en-US" dirty="0" smtClean="0"/>
          </a:p>
          <a:p>
            <a:r>
              <a:rPr lang="en-US" dirty="0" smtClean="0"/>
              <a:t>35607.0: </a:t>
            </a:r>
            <a:r>
              <a:rPr lang="en-US" dirty="0" err="1" smtClean="0"/>
              <a:t>your,twitter,avatar,click</a:t>
            </a:r>
            <a:endParaRPr lang="en-US" dirty="0" smtClean="0"/>
          </a:p>
          <a:p>
            <a:r>
              <a:rPr lang="en-US" dirty="0" smtClean="0"/>
              <a:t>35605.0: </a:t>
            </a:r>
            <a:r>
              <a:rPr lang="en-US" dirty="0" err="1" smtClean="0"/>
              <a:t>twitter,avatar,click,http</a:t>
            </a:r>
            <a:endParaRPr lang="en-US" dirty="0" smtClean="0"/>
          </a:p>
          <a:p>
            <a:r>
              <a:rPr lang="en-US" dirty="0" smtClean="0"/>
              <a:t>35575.0: </a:t>
            </a:r>
            <a:r>
              <a:rPr lang="en-US" dirty="0" err="1" smtClean="0"/>
              <a:t>click,http,helpiranelection,com</a:t>
            </a:r>
            <a:endParaRPr lang="en-US" dirty="0" smtClean="0"/>
          </a:p>
          <a:p>
            <a:r>
              <a:rPr lang="en-US" dirty="0" smtClean="0"/>
              <a:t>35414.0: </a:t>
            </a:r>
            <a:r>
              <a:rPr lang="en-US" dirty="0" err="1" smtClean="0"/>
              <a:t>avatar,click,http,</a:t>
            </a:r>
            <a:r>
              <a:rPr lang="en-US" dirty="0" err="1" smtClean="0"/>
              <a:t>helpiranelection</a:t>
            </a:r>
            <a:endParaRPr lang="en-US" dirty="0" smtClean="0"/>
          </a:p>
          <a:p>
            <a:r>
              <a:rPr lang="en-US" dirty="0" smtClean="0"/>
              <a:t>30237.0: </a:t>
            </a:r>
            <a:r>
              <a:rPr lang="en-US" dirty="0" err="1" smtClean="0"/>
              <a:t>add,green,overlay,your</a:t>
            </a:r>
            <a:endParaRPr lang="en-US" dirty="0" smtClean="0"/>
          </a:p>
          <a:p>
            <a:r>
              <a:rPr lang="en-US" dirty="0" smtClean="0"/>
              <a:t>30216.0: </a:t>
            </a:r>
            <a:r>
              <a:rPr lang="en-US" dirty="0" err="1" smtClean="0"/>
              <a:t>green,overlay,your,twitter</a:t>
            </a:r>
            <a:endParaRPr lang="en-US" dirty="0" smtClean="0"/>
          </a:p>
          <a:p>
            <a:r>
              <a:rPr lang="en-US" dirty="0" smtClean="0"/>
              <a:t>30203.0: </a:t>
            </a:r>
            <a:r>
              <a:rPr lang="en-US" dirty="0" err="1" smtClean="0"/>
              <a:t>overlay,your,twitter,avatar</a:t>
            </a:r>
            <a:endParaRPr lang="en-US" dirty="0" smtClean="0"/>
          </a:p>
          <a:p>
            <a:r>
              <a:rPr lang="en-US" dirty="0" smtClean="0"/>
              <a:t>30197.0: </a:t>
            </a:r>
            <a:r>
              <a:rPr lang="en-US" dirty="0" err="1" smtClean="0"/>
              <a:t>iran,add,green,</a:t>
            </a:r>
            <a:r>
              <a:rPr lang="en-US" dirty="0" err="1" smtClean="0"/>
              <a:t>overlay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1417638"/>
            <a:ext cx="41148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23638.0: </a:t>
            </a:r>
            <a:r>
              <a:rPr lang="en-US" dirty="0" err="1" smtClean="0"/>
              <a:t>i,just,took,what</a:t>
            </a:r>
            <a:endParaRPr lang="en-US" dirty="0" smtClean="0"/>
          </a:p>
          <a:p>
            <a:r>
              <a:rPr lang="en-US" dirty="0" smtClean="0"/>
              <a:t>21678.0: </a:t>
            </a:r>
            <a:r>
              <a:rPr lang="en-US" dirty="0" err="1" smtClean="0"/>
              <a:t>i,don,t,think</a:t>
            </a:r>
            <a:endParaRPr lang="en-US" dirty="0" smtClean="0"/>
          </a:p>
          <a:p>
            <a:r>
              <a:rPr lang="en-US" dirty="0" smtClean="0"/>
              <a:t>14516.0: </a:t>
            </a:r>
            <a:r>
              <a:rPr lang="en-US" dirty="0" err="1" smtClean="0"/>
              <a:t>i,think,i,m</a:t>
            </a:r>
            <a:endParaRPr lang="en-US" dirty="0" smtClean="0"/>
          </a:p>
          <a:p>
            <a:r>
              <a:rPr lang="en-US" dirty="0" smtClean="0"/>
              <a:t>14485.0: </a:t>
            </a:r>
            <a:r>
              <a:rPr lang="en-US" dirty="0" err="1" smtClean="0"/>
              <a:t>i,don,t,want</a:t>
            </a:r>
            <a:endParaRPr lang="en-US" dirty="0" smtClean="0"/>
          </a:p>
          <a:p>
            <a:r>
              <a:rPr lang="en-US" dirty="0" smtClean="0"/>
              <a:t>13523.0: </a:t>
            </a:r>
            <a:r>
              <a:rPr lang="en-US" dirty="0" err="1" smtClean="0"/>
              <a:t>don,t,know,what</a:t>
            </a:r>
            <a:endParaRPr lang="en-US" dirty="0" smtClean="0"/>
          </a:p>
          <a:p>
            <a:r>
              <a:rPr lang="en-US" dirty="0" smtClean="0"/>
              <a:t>11964.0: </a:t>
            </a:r>
            <a:r>
              <a:rPr lang="en-US" dirty="0" err="1" smtClean="0"/>
              <a:t>r,i,p,michael</a:t>
            </a:r>
            <a:endParaRPr lang="en-US" dirty="0" smtClean="0"/>
          </a:p>
          <a:p>
            <a:r>
              <a:rPr lang="en-US" dirty="0" smtClean="0"/>
              <a:t>11310.0: </a:t>
            </a:r>
            <a:r>
              <a:rPr lang="en-US" dirty="0" err="1" smtClean="0"/>
              <a:t>tons,followers,http,morefollowers</a:t>
            </a:r>
            <a:endParaRPr lang="en-US" dirty="0" smtClean="0"/>
          </a:p>
          <a:p>
            <a:r>
              <a:rPr lang="en-US" dirty="0" smtClean="0"/>
              <a:t>8978.0: </a:t>
            </a:r>
            <a:r>
              <a:rPr lang="en-US" dirty="0" err="1" smtClean="0"/>
              <a:t>i,feel,like,i</a:t>
            </a:r>
            <a:endParaRPr lang="en-US" dirty="0" smtClean="0"/>
          </a:p>
          <a:p>
            <a:r>
              <a:rPr lang="en-US" dirty="0" smtClean="0"/>
              <a:t>8457.0: </a:t>
            </a:r>
            <a:r>
              <a:rPr lang="en-US" dirty="0" err="1" smtClean="0"/>
              <a:t>don,t,think,i</a:t>
            </a:r>
            <a:endParaRPr lang="en-US" dirty="0" smtClean="0"/>
          </a:p>
          <a:p>
            <a:r>
              <a:rPr lang="en-US" dirty="0" smtClean="0"/>
              <a:t>8332.0: </a:t>
            </a:r>
            <a:r>
              <a:rPr lang="en-US" dirty="0" err="1" smtClean="0"/>
              <a:t>i,didn,t,know</a:t>
            </a:r>
            <a:endParaRPr lang="en-US" dirty="0" smtClean="0"/>
          </a:p>
          <a:p>
            <a:r>
              <a:rPr lang="en-US" dirty="0" smtClean="0"/>
              <a:t>8182.0: </a:t>
            </a:r>
            <a:r>
              <a:rPr lang="en-US" dirty="0" err="1" smtClean="0"/>
              <a:t>what,do,you,think</a:t>
            </a:r>
            <a:endParaRPr lang="en-US" dirty="0" smtClean="0"/>
          </a:p>
          <a:p>
            <a:r>
              <a:rPr lang="en-US" dirty="0" smtClean="0"/>
              <a:t>7958.0: </a:t>
            </a:r>
            <a:r>
              <a:rPr lang="en-US" dirty="0" err="1" smtClean="0"/>
              <a:t>don,t,know,how</a:t>
            </a:r>
            <a:endParaRPr lang="en-US" dirty="0" smtClean="0"/>
          </a:p>
          <a:p>
            <a:r>
              <a:rPr lang="en-US" dirty="0" smtClean="0"/>
              <a:t>7897.0: </a:t>
            </a:r>
            <a:r>
              <a:rPr lang="en-US" dirty="0" err="1" smtClean="0"/>
              <a:t>i,just,took,</a:t>
            </a:r>
            <a:r>
              <a:rPr lang="en-US" dirty="0" err="1" smtClean="0"/>
              <a:t>you</a:t>
            </a:r>
            <a:endParaRPr lang="en-US" dirty="0" smtClean="0"/>
          </a:p>
          <a:p>
            <a:r>
              <a:rPr lang="en-US" dirty="0" smtClean="0"/>
              <a:t>-- skipped:</a:t>
            </a:r>
          </a:p>
          <a:p>
            <a:r>
              <a:rPr lang="en-US" dirty="0" smtClean="0"/>
              <a:t>8373.0: </a:t>
            </a:r>
            <a:r>
              <a:rPr lang="en-US" dirty="0" err="1" smtClean="0"/>
              <a:t>once,you,add,everyone</a:t>
            </a:r>
            <a:endParaRPr lang="en-US" dirty="0" smtClean="0"/>
          </a:p>
          <a:p>
            <a:r>
              <a:rPr lang="en-US" dirty="0" smtClean="0"/>
              <a:t>8372.0: </a:t>
            </a:r>
            <a:r>
              <a:rPr lang="en-US" dirty="0" err="1" smtClean="0"/>
              <a:t>add,everyone,you,train</a:t>
            </a:r>
            <a:endParaRPr lang="en-US" dirty="0" smtClean="0"/>
          </a:p>
          <a:p>
            <a:r>
              <a:rPr lang="en-US" dirty="0" smtClean="0"/>
              <a:t>8370.0</a:t>
            </a:r>
            <a:r>
              <a:rPr lang="en-US" dirty="0" smtClean="0"/>
              <a:t>: </a:t>
            </a:r>
            <a:r>
              <a:rPr lang="en-US" dirty="0" err="1" smtClean="0"/>
              <a:t>everyone,you,train,pay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to Adjacent but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 all users on similarity to the community</a:t>
            </a:r>
          </a:p>
          <a:p>
            <a:pPr lvl="1"/>
            <a:r>
              <a:rPr lang="en-US" dirty="0" err="1" smtClean="0"/>
              <a:t>Lucene</a:t>
            </a:r>
            <a:endParaRPr lang="en-US" dirty="0" smtClean="0"/>
          </a:p>
          <a:p>
            <a:r>
              <a:rPr lang="en-US" dirty="0" smtClean="0"/>
              <a:t>Rank the Fringe members by similarity</a:t>
            </a:r>
          </a:p>
          <a:p>
            <a:pPr lvl="1"/>
            <a:r>
              <a:rPr lang="en-US" dirty="0" smtClean="0"/>
              <a:t>Most similar</a:t>
            </a:r>
          </a:p>
          <a:p>
            <a:pPr lvl="1"/>
            <a:r>
              <a:rPr lang="en-US" dirty="0" smtClean="0"/>
              <a:t>Most different</a:t>
            </a:r>
          </a:p>
          <a:p>
            <a:r>
              <a:rPr lang="en-US" dirty="0" smtClean="0"/>
              <a:t>Seed adjacent community from those users</a:t>
            </a:r>
          </a:p>
          <a:p>
            <a:r>
              <a:rPr lang="en-US" dirty="0" smtClean="0"/>
              <a:t>Label them and provide exploratory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2.0 exposure – APIs for everything</a:t>
            </a:r>
          </a:p>
          <a:p>
            <a:r>
              <a:rPr lang="en-US" dirty="0" smtClean="0"/>
              <a:t>REST API – XML by pull request</a:t>
            </a:r>
          </a:p>
          <a:p>
            <a:pPr lvl="1"/>
            <a:r>
              <a:rPr lang="en-US" dirty="0" smtClean="0"/>
              <a:t>User tweets, friends, public timeline</a:t>
            </a:r>
          </a:p>
          <a:p>
            <a:pPr lvl="1"/>
            <a:r>
              <a:rPr lang="en-US" dirty="0" smtClean="0"/>
              <a:t>Search API – randomized under threshold</a:t>
            </a:r>
          </a:p>
          <a:p>
            <a:r>
              <a:rPr lang="en-US" dirty="0" smtClean="0"/>
              <a:t>Streaming API – new! nouveau!</a:t>
            </a:r>
          </a:p>
          <a:p>
            <a:pPr lvl="1"/>
            <a:r>
              <a:rPr lang="en-US" dirty="0" smtClean="0"/>
              <a:t>Push data stream</a:t>
            </a:r>
          </a:p>
          <a:p>
            <a:pPr lvl="1"/>
            <a:r>
              <a:rPr lang="en-US" dirty="0" err="1" smtClean="0"/>
              <a:t>Gardenhose</a:t>
            </a:r>
            <a:r>
              <a:rPr lang="en-US" dirty="0" smtClean="0"/>
              <a:t>: 2 GB /day, 2 M tweets/1-2 M users</a:t>
            </a:r>
          </a:p>
          <a:p>
            <a:pPr lvl="1"/>
            <a:r>
              <a:rPr lang="en-US" dirty="0" smtClean="0"/>
              <a:t>Shadow: 2 GB /day, follow select 50 K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Overview of Twitter</a:t>
            </a:r>
          </a:p>
          <a:p>
            <a:r>
              <a:rPr lang="en-US" dirty="0" smtClean="0"/>
              <a:t>Storing and Indexing Tweets</a:t>
            </a:r>
          </a:p>
          <a:p>
            <a:r>
              <a:rPr lang="en-US" dirty="0" smtClean="0"/>
              <a:t>Topics of Exploration</a:t>
            </a:r>
          </a:p>
          <a:p>
            <a:pPr lvl="1"/>
            <a:r>
              <a:rPr lang="en-US" dirty="0" smtClean="0"/>
              <a:t>Top Repliers and Social Dynamics</a:t>
            </a:r>
          </a:p>
          <a:p>
            <a:pPr lvl="1"/>
            <a:r>
              <a:rPr lang="en-US" dirty="0" smtClean="0"/>
              <a:t>Replier Communities and Fringes</a:t>
            </a:r>
          </a:p>
          <a:p>
            <a:pPr lvl="1"/>
            <a:r>
              <a:rPr lang="en-US" dirty="0" smtClean="0"/>
              <a:t>Labeling and Transitioning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Graph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Berkeley DB Java Edition</a:t>
            </a:r>
          </a:p>
          <a:p>
            <a:r>
              <a:rPr lang="en-US" dirty="0" smtClean="0"/>
              <a:t>Direct Persistent Layer for Java objects</a:t>
            </a:r>
          </a:p>
          <a:p>
            <a:r>
              <a:rPr lang="en-US" dirty="0" smtClean="0"/>
              <a:t>Indices, Cursors, simple Joins</a:t>
            </a:r>
          </a:p>
          <a:p>
            <a:r>
              <a:rPr lang="en-US" dirty="0" smtClean="0"/>
              <a:t>Graphs can be stored as</a:t>
            </a:r>
          </a:p>
          <a:p>
            <a:pPr lvl="1"/>
            <a:r>
              <a:rPr lang="en-US" dirty="0" smtClean="0"/>
              <a:t>edge </a:t>
            </a:r>
            <a:r>
              <a:rPr lang="en-US" dirty="0" err="1" smtClean="0"/>
              <a:t>tripes</a:t>
            </a:r>
            <a:r>
              <a:rPr lang="en-US" dirty="0" smtClean="0"/>
              <a:t> (</a:t>
            </a:r>
            <a:r>
              <a:rPr lang="en-US" dirty="0" err="1" smtClean="0"/>
              <a:t>A,B,weight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adjacency lists as </a:t>
            </a:r>
            <a:r>
              <a:rPr lang="en-US" dirty="0" err="1" smtClean="0"/>
              <a:t>hashmaps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Map(A1-&gt;List((B1,w1),(B2,w2),…),A2-&gt;List(…))</a:t>
            </a:r>
          </a:p>
          <a:p>
            <a:r>
              <a:rPr lang="en-US" dirty="0" smtClean="0"/>
              <a:t>Cached access, fast, self-contained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  <a:ln/>
        </p:spPr>
        <p:txBody>
          <a:bodyPr tIns="20116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Lucene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460000" cy="4526396"/>
          </a:xfrm>
          <a:ln/>
        </p:spPr>
        <p:txBody>
          <a:bodyPr/>
          <a:lstStyle/>
          <a:p>
            <a:pPr marL="391686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900" dirty="0"/>
              <a:t>Powerful open source search engine which integrates with Java/</a:t>
            </a:r>
            <a:r>
              <a:rPr lang="en-US" sz="2900" dirty="0" err="1"/>
              <a:t>Scala</a:t>
            </a:r>
            <a:endParaRPr lang="en-US" sz="2900" dirty="0"/>
          </a:p>
          <a:p>
            <a:pPr marL="783372" lvl="1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Provides </a:t>
            </a:r>
            <a:r>
              <a:rPr lang="en-US" sz="2500" u="sng" dirty="0"/>
              <a:t>fast</a:t>
            </a:r>
            <a:r>
              <a:rPr lang="en-US" sz="2500" dirty="0"/>
              <a:t> full-text indexing and searching.</a:t>
            </a:r>
          </a:p>
          <a:p>
            <a:pPr marL="783372" lvl="1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Fundamental unit is a Document which contains a number of Fields.</a:t>
            </a:r>
          </a:p>
          <a:p>
            <a:pPr marL="783372" lvl="1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Allows for custom analyzers for parsing searchable tokens.</a:t>
            </a:r>
          </a:p>
          <a:p>
            <a:pPr marL="783372" lvl="1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Allows for mixed document types in a single index.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in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Modern language in the JVM ecosystem</a:t>
            </a:r>
          </a:p>
          <a:p>
            <a:pPr lvl="1"/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</a:t>
            </a:r>
            <a:r>
              <a:rPr lang="en-US" dirty="0" err="1" smtClean="0"/>
              <a:t>Clojure</a:t>
            </a:r>
            <a:r>
              <a:rPr lang="en-US" dirty="0" smtClean="0"/>
              <a:t>, </a:t>
            </a:r>
            <a:r>
              <a:rPr lang="en-US" dirty="0" err="1" smtClean="0"/>
              <a:t>Jruby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r>
              <a:rPr lang="en-US" dirty="0" smtClean="0"/>
              <a:t>, Groovy…</a:t>
            </a:r>
          </a:p>
          <a:p>
            <a:r>
              <a:rPr lang="en-US" dirty="0" smtClean="0"/>
              <a:t>Ecumenical:</a:t>
            </a:r>
          </a:p>
          <a:p>
            <a:pPr lvl="1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Statically typed with type inference,</a:t>
            </a:r>
            <a:br>
              <a:rPr lang="en-US" dirty="0" smtClean="0"/>
            </a:br>
            <a:r>
              <a:rPr lang="en-US" dirty="0" smtClean="0"/>
              <a:t>like Haskell/</a:t>
            </a:r>
            <a:r>
              <a:rPr lang="en-US" dirty="0" err="1" smtClean="0"/>
              <a:t>Ocaml</a:t>
            </a:r>
            <a:endParaRPr lang="en-US" dirty="0" smtClean="0"/>
          </a:p>
          <a:p>
            <a:pPr lvl="1"/>
            <a:r>
              <a:rPr lang="en-US" dirty="0" smtClean="0"/>
              <a:t>Fully OO</a:t>
            </a:r>
          </a:p>
          <a:p>
            <a:r>
              <a:rPr lang="en-US" dirty="0" smtClean="0"/>
              <a:t>Martin </a:t>
            </a:r>
            <a:r>
              <a:rPr lang="en-US" dirty="0" err="1" smtClean="0"/>
              <a:t>Odersky</a:t>
            </a:r>
            <a:r>
              <a:rPr lang="en-US" dirty="0" smtClean="0"/>
              <a:t> EPFL after Modula, </a:t>
            </a:r>
            <a:r>
              <a:rPr lang="en-US" dirty="0" err="1" smtClean="0"/>
              <a:t>javac</a:t>
            </a:r>
            <a:r>
              <a:rPr lang="en-US" dirty="0" smtClean="0"/>
              <a:t> author</a:t>
            </a:r>
          </a:p>
          <a:p>
            <a:r>
              <a:rPr lang="en-US" dirty="0" smtClean="0"/>
              <a:t>Fast uptake – bestseller in Java world</a:t>
            </a:r>
          </a:p>
          <a:p>
            <a:r>
              <a:rPr lang="en-US" dirty="0" smtClean="0"/>
              <a:t>Elegant and concise expression of algorithms</a:t>
            </a:r>
            <a:br>
              <a:rPr lang="en-US" dirty="0" smtClean="0"/>
            </a:br>
            <a:r>
              <a:rPr lang="en-US" dirty="0" smtClean="0"/>
              <a:t>and data structures – 3 times less verbose than Java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Replier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Some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FF00"/>
                </a:solidFill>
              </a:rPr>
              <a:t>Map</a:t>
            </a:r>
            <a:r>
              <a:rPr lang="en-US" dirty="0" smtClean="0"/>
              <a:t>(17757358 -&gt; (1,1), 22117182 -&gt; (3,3), 17632200 -&gt; (3,3), 21922807 -&gt; (1,1), 17813312 -&gt; (1,1), 55821372 -&gt; (1,1), 12921202 -&gt; (187,187)))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List</a:t>
            </a:r>
            <a:r>
              <a:rPr lang="en-US" dirty="0" smtClean="0"/>
              <a:t>((29524566,(0,0),(0,0),0), (12921202,(0,0),(0,0),0), (17757358,(12921202,29524566),(15,1),1))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(member,(parent1,parent2),(ties1,ties2),gen)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as a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is a Social network</a:t>
            </a:r>
          </a:p>
          <a:p>
            <a:pPr lvl="1"/>
            <a:r>
              <a:rPr lang="en-US" dirty="0" smtClean="0"/>
              <a:t>followers, </a:t>
            </a:r>
            <a:r>
              <a:rPr lang="en-US" dirty="0" err="1" smtClean="0"/>
              <a:t>followees</a:t>
            </a:r>
            <a:endParaRPr lang="en-US" dirty="0" smtClean="0"/>
          </a:p>
          <a:p>
            <a:r>
              <a:rPr lang="en-US" dirty="0" smtClean="0"/>
              <a:t>Replies and repliers: @to, @reply</a:t>
            </a:r>
          </a:p>
          <a:p>
            <a:r>
              <a:rPr lang="en-US" dirty="0" smtClean="0"/>
              <a:t>Hot #topics #</a:t>
            </a:r>
            <a:r>
              <a:rPr lang="en-US" dirty="0" err="1" smtClean="0"/>
              <a:t>obama</a:t>
            </a:r>
            <a:r>
              <a:rPr lang="en-US" dirty="0" smtClean="0"/>
              <a:t> #</a:t>
            </a:r>
            <a:r>
              <a:rPr lang="en-US" dirty="0" err="1" smtClean="0"/>
              <a:t>michaeljackson</a:t>
            </a:r>
            <a:endParaRPr lang="en-US" dirty="0" smtClean="0"/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Short, often frequent messages</a:t>
            </a:r>
          </a:p>
          <a:p>
            <a:r>
              <a:rPr lang="en-US" dirty="0" smtClean="0"/>
              <a:t>Public broadcast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getting about 2 GB of Tweets per day.</a:t>
            </a:r>
          </a:p>
          <a:p>
            <a:r>
              <a:rPr lang="en-US" dirty="0" smtClean="0"/>
              <a:t>Indexing: </a:t>
            </a:r>
          </a:p>
          <a:p>
            <a:pPr lvl="1"/>
            <a:r>
              <a:rPr lang="en-US" dirty="0" err="1" smtClean="0"/>
              <a:t>BerkeleyDB</a:t>
            </a:r>
            <a:endParaRPr lang="en-US" dirty="0" smtClean="0"/>
          </a:p>
          <a:p>
            <a:pPr lvl="1"/>
            <a:r>
              <a:rPr lang="en-US" dirty="0" err="1" smtClean="0"/>
              <a:t>Lucene</a:t>
            </a:r>
            <a:r>
              <a:rPr lang="en-US" dirty="0" smtClean="0"/>
              <a:t> by Tweet</a:t>
            </a:r>
          </a:p>
          <a:p>
            <a:pPr lvl="1"/>
            <a:r>
              <a:rPr lang="en-US" dirty="0" err="1" smtClean="0"/>
              <a:t>Lucene</a:t>
            </a:r>
            <a:r>
              <a:rPr lang="en-US" dirty="0" smtClean="0"/>
              <a:t> by User</a:t>
            </a:r>
          </a:p>
          <a:p>
            <a:r>
              <a:rPr lang="en-US" dirty="0" smtClean="0"/>
              <a:t>Processing:</a:t>
            </a:r>
          </a:p>
          <a:p>
            <a:pPr lvl="1"/>
            <a:r>
              <a:rPr lang="en-US" dirty="0" smtClean="0"/>
              <a:t>Code to analyze stored data written in </a:t>
            </a:r>
            <a:r>
              <a:rPr lang="en-US" dirty="0" err="1" smtClean="0"/>
              <a:t>Scala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and Indexing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Scala</a:t>
            </a:r>
            <a:r>
              <a:rPr lang="en-US" dirty="0" smtClean="0"/>
              <a:t> Actors library we’ve created a multi-threaded Tweet parser usable with </a:t>
            </a:r>
            <a:r>
              <a:rPr lang="en-US" dirty="0" smtClean="0"/>
              <a:t>an </a:t>
            </a:r>
            <a:r>
              <a:rPr lang="en-US" dirty="0" smtClean="0"/>
              <a:t>arbitrary database (connectors for </a:t>
            </a:r>
            <a:r>
              <a:rPr lang="en-US" dirty="0" err="1" smtClean="0"/>
              <a:t>psql</a:t>
            </a:r>
            <a:r>
              <a:rPr lang="en-US" dirty="0" smtClean="0"/>
              <a:t>, </a:t>
            </a:r>
            <a:r>
              <a:rPr lang="en-US" dirty="0" err="1" smtClean="0"/>
              <a:t>Bdb</a:t>
            </a:r>
            <a:r>
              <a:rPr lang="en-US" dirty="0" smtClean="0"/>
              <a:t> already written) and </a:t>
            </a:r>
            <a:r>
              <a:rPr lang="en-US" dirty="0" err="1" smtClean="0"/>
              <a:t>Lucene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0" y="4348655"/>
            <a:ext cx="1676400" cy="92333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Tweet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4571667" y="3591123"/>
            <a:ext cx="685800" cy="6096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571667" y="4505521"/>
            <a:ext cx="685800" cy="6096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4571667" y="5419923"/>
            <a:ext cx="685800" cy="6096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1"/>
            <a:endCxn id="20" idx="2"/>
          </p:cNvCxnSpPr>
          <p:nvPr/>
        </p:nvCxnSpPr>
        <p:spPr>
          <a:xfrm rot="10800000" flipV="1">
            <a:off x="2962275" y="3895922"/>
            <a:ext cx="1780843" cy="914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  <a:endCxn id="20" idx="2"/>
          </p:cNvCxnSpPr>
          <p:nvPr/>
        </p:nvCxnSpPr>
        <p:spPr>
          <a:xfrm rot="10800000" flipV="1">
            <a:off x="2962275" y="4810320"/>
            <a:ext cx="178084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  <a:endCxn id="20" idx="2"/>
          </p:cNvCxnSpPr>
          <p:nvPr/>
        </p:nvCxnSpPr>
        <p:spPr>
          <a:xfrm rot="10800000">
            <a:off x="2962275" y="4810323"/>
            <a:ext cx="1780843" cy="914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4800" y="6396870"/>
            <a:ext cx="159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Parsers (pull)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6705600" y="3895921"/>
            <a:ext cx="990600" cy="18288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 Engine</a:t>
            </a:r>
            <a:endParaRPr lang="en-US" dirty="0"/>
          </a:p>
        </p:txBody>
      </p:sp>
      <p:sp>
        <p:nvSpPr>
          <p:cNvPr id="20" name="Parallelogram 19"/>
          <p:cNvSpPr/>
          <p:nvPr/>
        </p:nvSpPr>
        <p:spPr>
          <a:xfrm>
            <a:off x="1828800" y="3820516"/>
            <a:ext cx="1295399" cy="1979611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Buffer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8" idx="5"/>
            <a:endCxn id="19" idx="2"/>
          </p:cNvCxnSpPr>
          <p:nvPr/>
        </p:nvCxnSpPr>
        <p:spPr>
          <a:xfrm>
            <a:off x="5086017" y="3895923"/>
            <a:ext cx="1619583" cy="914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5"/>
            <a:endCxn id="19" idx="2"/>
          </p:cNvCxnSpPr>
          <p:nvPr/>
        </p:nvCxnSpPr>
        <p:spPr>
          <a:xfrm>
            <a:off x="5086017" y="4810321"/>
            <a:ext cx="161958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5"/>
            <a:endCxn id="19" idx="2"/>
          </p:cNvCxnSpPr>
          <p:nvPr/>
        </p:nvCxnSpPr>
        <p:spPr>
          <a:xfrm flipV="1">
            <a:off x="5086017" y="4810321"/>
            <a:ext cx="1619583" cy="914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0" idx="5"/>
          </p:cNvCxnSpPr>
          <p:nvPr/>
        </p:nvCxnSpPr>
        <p:spPr>
          <a:xfrm>
            <a:off x="1676400" y="4810321"/>
            <a:ext cx="31432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  <a:ln/>
        </p:spPr>
        <p:txBody>
          <a:bodyPr tIns="20116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Our </a:t>
            </a:r>
            <a:r>
              <a:rPr lang="en-US" dirty="0" err="1"/>
              <a:t>Lucene</a:t>
            </a:r>
            <a:r>
              <a:rPr lang="en-US" dirty="0"/>
              <a:t> Indices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4526396"/>
          </a:xfrm>
          <a:ln/>
        </p:spPr>
        <p:txBody>
          <a:bodyPr/>
          <a:lstStyle/>
          <a:p>
            <a:pPr marL="391686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900" dirty="0"/>
              <a:t>We've created a </a:t>
            </a:r>
            <a:r>
              <a:rPr lang="en-US" sz="2900" dirty="0" err="1"/>
              <a:t>Lucene</a:t>
            </a:r>
            <a:r>
              <a:rPr lang="en-US" sz="2900" dirty="0"/>
              <a:t> search index on a month's worth of tweets from</a:t>
            </a:r>
            <a:r>
              <a:rPr lang="en-US" sz="2900" dirty="0" smtClean="0"/>
              <a:t> Twitter</a:t>
            </a:r>
          </a:p>
          <a:p>
            <a:pPr marL="783372" lvl="1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Building on top of </a:t>
            </a:r>
            <a:r>
              <a:rPr lang="en-US" sz="2500" dirty="0" err="1"/>
              <a:t>Lucene</a:t>
            </a:r>
            <a:r>
              <a:rPr lang="en-US" sz="2500" dirty="0"/>
              <a:t> we created a rich API for querying the textual information in the tweets</a:t>
            </a:r>
            <a:r>
              <a:rPr lang="en-US" sz="2500" dirty="0" smtClean="0"/>
              <a:t>.</a:t>
            </a:r>
          </a:p>
          <a:p>
            <a:pPr marL="383322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900" dirty="0" smtClean="0"/>
              <a:t>Also created a </a:t>
            </a:r>
            <a:r>
              <a:rPr lang="en-US" sz="2900" dirty="0" err="1" smtClean="0"/>
              <a:t>Lucene</a:t>
            </a:r>
            <a:r>
              <a:rPr lang="en-US" sz="2900" dirty="0" smtClean="0"/>
              <a:t> search index of the user corpora from the same data</a:t>
            </a:r>
          </a:p>
          <a:p>
            <a:pPr marL="383322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900" dirty="0" smtClean="0"/>
          </a:p>
          <a:p>
            <a:pPr marL="783372" lvl="1" indent="-293764">
              <a:buSzPct val="45000"/>
              <a:buFont typeface="Wingdings" pitchFamily="28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usersTwitsForWord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a term or number of terms, get a descending list of users who use that term and the twits they use it in.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xbox</a:t>
            </a:r>
            <a:r>
              <a:rPr lang="en-US" dirty="0" smtClean="0"/>
              <a:t>’ – discovered a spammer with 3 accounts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4191000"/>
          <a:ext cx="609600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Twit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Gameworld82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Xbox for</a:t>
                      </a:r>
                      <a:r>
                        <a:rPr lang="en-US" baseline="0" dirty="0" smtClean="0"/>
                        <a:t> sale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Gamedevil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Xbox for sale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Daniellemyah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Xbox for sale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usersTwitsForWord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trend is seen with Apple, PS3, </a:t>
            </a:r>
            <a:r>
              <a:rPr lang="en-US" dirty="0" err="1" smtClean="0"/>
              <a:t>Wii</a:t>
            </a:r>
            <a:endParaRPr lang="en-US" dirty="0" smtClean="0"/>
          </a:p>
          <a:p>
            <a:r>
              <a:rPr lang="en-US" dirty="0" err="1" smtClean="0"/>
              <a:t>Ubuntu</a:t>
            </a:r>
            <a:r>
              <a:rPr lang="en-US" dirty="0" smtClean="0"/>
              <a:t> top users: 68,42,32 tweets each</a:t>
            </a:r>
          </a:p>
          <a:p>
            <a:r>
              <a:rPr lang="en-US" dirty="0" smtClean="0"/>
              <a:t>Vista top users: 19,17,15 tweets each</a:t>
            </a:r>
          </a:p>
          <a:p>
            <a:r>
              <a:rPr lang="en-US" dirty="0" smtClean="0"/>
              <a:t>Unfortunately most of the top tweeters for each query are not having conversations – it is unlikely that they form a community.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Conversations between pairs abound</a:t>
            </a:r>
          </a:p>
          <a:p>
            <a:r>
              <a:rPr lang="en-US" dirty="0" smtClean="0"/>
              <a:t>Like email, but easier: email’s too old!</a:t>
            </a:r>
          </a:p>
          <a:p>
            <a:r>
              <a:rPr lang="en-US" dirty="0" smtClean="0"/>
              <a:t>Top repliers generate inordinate content</a:t>
            </a:r>
          </a:p>
          <a:p>
            <a:r>
              <a:rPr lang="en-US" dirty="0" smtClean="0"/>
              <a:t>Score is optimized for long threads and </a:t>
            </a:r>
            <a:r>
              <a:rPr lang="en-US" dirty="0" err="1" smtClean="0"/>
              <a:t>inits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4FE-87EA-914E-A0EE-85BCAF299FA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398" y="4419600"/>
          <a:ext cx="73152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911"/>
                <a:gridCol w="1115291"/>
                <a:gridCol w="914400"/>
                <a:gridCol w="903513"/>
                <a:gridCol w="1045029"/>
                <a:gridCol w="1045029"/>
                <a:gridCol w="1045029"/>
              </a:tblGrid>
              <a:tr h="123190"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trep12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trep21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123190">
                <a:tc>
                  <a:txBody>
                    <a:bodyPr/>
                    <a:lstStyle/>
                    <a:p>
                      <a:r>
                        <a:rPr lang="en-US" dirty="0" smtClean="0"/>
                        <a:t>25688017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14742479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25440</a:t>
                      </a:r>
                      <a:endParaRPr lang="en-US" dirty="0"/>
                    </a:p>
                  </a:txBody>
                  <a:tcPr/>
                </a:tc>
              </a:tr>
              <a:tr h="123190">
                <a:tc>
                  <a:txBody>
                    <a:bodyPr/>
                    <a:lstStyle/>
                    <a:p>
                      <a:r>
                        <a:rPr lang="en-US" dirty="0" smtClean="0"/>
                        <a:t>30271870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26073346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23752</a:t>
                      </a:r>
                      <a:endParaRPr lang="en-US" dirty="0"/>
                    </a:p>
                  </a:txBody>
                  <a:tcPr/>
                </a:tc>
              </a:tr>
              <a:tr h="123190">
                <a:tc>
                  <a:txBody>
                    <a:bodyPr/>
                    <a:lstStyle/>
                    <a:p>
                      <a:r>
                        <a:rPr lang="en-US" dirty="0" smtClean="0"/>
                        <a:t>12921202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29524566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9002</TotalTime>
  <Words>1929</Words>
  <Application>Microsoft Macintosh PowerPoint</Application>
  <PresentationFormat>On-screen Show (4:3)</PresentationFormat>
  <Paragraphs>330</Paragraphs>
  <Slides>23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Alexy Khrabrov and Gabe Stocco Thayer School at Dartmouth</vt:lpstr>
      <vt:lpstr>Outline</vt:lpstr>
      <vt:lpstr>Twitter as a Sensor</vt:lpstr>
      <vt:lpstr>The Data</vt:lpstr>
      <vt:lpstr>Collecting and Indexing Tweets</vt:lpstr>
      <vt:lpstr>Our Lucene Indices</vt:lpstr>
      <vt:lpstr>Example: usersTwitsForWord</vt:lpstr>
      <vt:lpstr>usersTwitsForWord cont.</vt:lpstr>
      <vt:lpstr>Top Pairs</vt:lpstr>
      <vt:lpstr>Top Repliers</vt:lpstr>
      <vt:lpstr>Replier-Based Communities</vt:lpstr>
      <vt:lpstr>The Edge and The Fringe</vt:lpstr>
      <vt:lpstr>Label Meanings</vt:lpstr>
      <vt:lpstr>LingPipe Bigrams</vt:lpstr>
      <vt:lpstr>Top LingPipe Trigrams</vt:lpstr>
      <vt:lpstr>Top LingPipe 4-grams</vt:lpstr>
      <vt:lpstr>Jump to Adjacent but Different</vt:lpstr>
      <vt:lpstr>Questions?</vt:lpstr>
      <vt:lpstr>Twitter APIs</vt:lpstr>
      <vt:lpstr>Efficient Graph Storage</vt:lpstr>
      <vt:lpstr>Lucene</vt:lpstr>
      <vt:lpstr>Implemented in Scala</vt:lpstr>
      <vt:lpstr>Replier Communities</vt:lpstr>
    </vt:vector>
  </TitlesOfParts>
  <Company>Cicero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of Life Patterns</dc:title>
  <dc:creator>Alexy Khrabrov</dc:creator>
  <cp:lastModifiedBy>Alexy Khrabrov</cp:lastModifiedBy>
  <cp:revision>359</cp:revision>
  <dcterms:created xsi:type="dcterms:W3CDTF">2009-08-17T21:16:33Z</dcterms:created>
  <dcterms:modified xsi:type="dcterms:W3CDTF">2009-08-17T21:38:00Z</dcterms:modified>
</cp:coreProperties>
</file>