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3" r:id="rId3"/>
    <p:sldId id="294" r:id="rId4"/>
    <p:sldId id="305" r:id="rId5"/>
    <p:sldId id="318" r:id="rId6"/>
    <p:sldId id="296" r:id="rId7"/>
    <p:sldId id="302" r:id="rId8"/>
    <p:sldId id="303" r:id="rId9"/>
    <p:sldId id="297" r:id="rId10"/>
    <p:sldId id="276" r:id="rId11"/>
    <p:sldId id="320" r:id="rId12"/>
    <p:sldId id="321" r:id="rId13"/>
    <p:sldId id="312" r:id="rId14"/>
    <p:sldId id="315" r:id="rId15"/>
    <p:sldId id="316" r:id="rId16"/>
    <p:sldId id="317" r:id="rId17"/>
    <p:sldId id="280" r:id="rId18"/>
    <p:sldId id="322" r:id="rId19"/>
    <p:sldId id="285" r:id="rId20"/>
    <p:sldId id="286" r:id="rId21"/>
    <p:sldId id="300" r:id="rId22"/>
    <p:sldId id="301" r:id="rId23"/>
    <p:sldId id="304" r:id="rId24"/>
    <p:sldId id="264" r:id="rId25"/>
    <p:sldId id="265" r:id="rId26"/>
    <p:sldId id="266" r:id="rId27"/>
    <p:sldId id="267" r:id="rId28"/>
    <p:sldId id="306" r:id="rId29"/>
    <p:sldId id="319" r:id="rId30"/>
    <p:sldId id="323" r:id="rId31"/>
    <p:sldId id="309" r:id="rId32"/>
    <p:sldId id="308" r:id="rId33"/>
    <p:sldId id="311" r:id="rId34"/>
    <p:sldId id="273" r:id="rId35"/>
    <p:sldId id="259" r:id="rId36"/>
    <p:sldId id="261" r:id="rId37"/>
    <p:sldId id="260" r:id="rId38"/>
    <p:sldId id="26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506"/>
    <a:srgbClr val="897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00" autoAdjust="0"/>
  </p:normalViewPr>
  <p:slideViewPr>
    <p:cSldViewPr>
      <p:cViewPr>
        <p:scale>
          <a:sx n="100" d="100"/>
          <a:sy n="100" d="100"/>
        </p:scale>
        <p:origin x="-194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MapReduce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Patches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Patches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Yarn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Patches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Patches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950592"/>
        <c:axId val="120376704"/>
      </c:barChart>
      <c:catAx>
        <c:axId val="15595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76704"/>
        <c:crosses val="autoZero"/>
        <c:auto val="1"/>
        <c:lblAlgn val="ctr"/>
        <c:lblOffset val="100"/>
        <c:noMultiLvlLbl val="0"/>
      </c:catAx>
      <c:valAx>
        <c:axId val="12037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5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MapReduce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Lines Added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Lines Added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1232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Yarn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Lines Added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3126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Lines Added</c:v>
                </c:pt>
              </c:strCache>
            </c:strRef>
          </c:cat>
          <c:val>
            <c:numRef>
              <c:f>Sheet1!$E$2</c:f>
              <c:numCache>
                <c:formatCode>#,##0</c:formatCode>
                <c:ptCount val="1"/>
                <c:pt idx="0">
                  <c:v>38619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962112"/>
        <c:axId val="120378432"/>
      </c:barChart>
      <c:catAx>
        <c:axId val="8796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78432"/>
        <c:crosses val="autoZero"/>
        <c:auto val="1"/>
        <c:lblAlgn val="ctr"/>
        <c:lblOffset val="100"/>
        <c:noMultiLvlLbl val="0"/>
      </c:catAx>
      <c:valAx>
        <c:axId val="12037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6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MapReduce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Lines Removed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Lines Removed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Yarn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Lines Removed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348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Lines Removed</c:v>
                </c:pt>
              </c:strCache>
            </c:strRef>
          </c:cat>
          <c:val>
            <c:numRef>
              <c:f>Sheet1!$E$2</c:f>
              <c:numCache>
                <c:formatCode>#,##0</c:formatCode>
                <c:ptCount val="1"/>
                <c:pt idx="0">
                  <c:v>13988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854400"/>
        <c:axId val="120380160"/>
      </c:barChart>
      <c:catAx>
        <c:axId val="17885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80160"/>
        <c:crosses val="autoZero"/>
        <c:auto val="1"/>
        <c:lblAlgn val="ctr"/>
        <c:lblOffset val="100"/>
        <c:noMultiLvlLbl val="0"/>
      </c:catAx>
      <c:valAx>
        <c:axId val="12038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5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68000</c:v>
                </c:pt>
                <c:pt idx="2">
                  <c:v>87000</c:v>
                </c:pt>
                <c:pt idx="3">
                  <c:v>74000</c:v>
                </c:pt>
                <c:pt idx="4">
                  <c:v>31370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339072"/>
        <c:axId val="198195968"/>
      </c:barChart>
      <c:catAx>
        <c:axId val="198339072"/>
        <c:scaling>
          <c:orientation val="minMax"/>
        </c:scaling>
        <c:delete val="0"/>
        <c:axPos val="b"/>
        <c:majorTickMark val="out"/>
        <c:minorTickMark val="none"/>
        <c:tickLblPos val="nextTo"/>
        <c:crossAx val="198195968"/>
        <c:crosses val="autoZero"/>
        <c:auto val="1"/>
        <c:lblAlgn val="ctr"/>
        <c:lblOffset val="100"/>
        <c:noMultiLvlLbl val="0"/>
      </c:catAx>
      <c:valAx>
        <c:axId val="198195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8339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0</c:v>
                </c:pt>
                <c:pt idx="2">
                  <c:v>87000</c:v>
                </c:pt>
                <c:pt idx="3">
                  <c:v>74000</c:v>
                </c:pt>
                <c:pt idx="4">
                  <c:v>31370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68000</c:v>
                </c:pt>
                <c:pt idx="2">
                  <c:v>0</c:v>
                </c:pt>
                <c:pt idx="3">
                  <c:v>0</c:v>
                </c:pt>
                <c:pt idx="4">
                  <c:v>5413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340096"/>
        <c:axId val="120363776"/>
      </c:barChart>
      <c:catAx>
        <c:axId val="198340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20363776"/>
        <c:crosses val="autoZero"/>
        <c:auto val="1"/>
        <c:lblAlgn val="ctr"/>
        <c:lblOffset val="100"/>
        <c:noMultiLvlLbl val="0"/>
      </c:catAx>
      <c:valAx>
        <c:axId val="120363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834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0</c:v>
                </c:pt>
                <c:pt idx="2">
                  <c:v>0</c:v>
                </c:pt>
                <c:pt idx="3">
                  <c:v>74000</c:v>
                </c:pt>
                <c:pt idx="4">
                  <c:v>31370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68000</c:v>
                </c:pt>
                <c:pt idx="2">
                  <c:v>0</c:v>
                </c:pt>
                <c:pt idx="3">
                  <c:v>0</c:v>
                </c:pt>
                <c:pt idx="4">
                  <c:v>5413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87000</c:v>
                </c:pt>
                <c:pt idx="3">
                  <c:v>0</c:v>
                </c:pt>
                <c:pt idx="4">
                  <c:v>9488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094400"/>
        <c:axId val="198222976"/>
      </c:barChart>
      <c:catAx>
        <c:axId val="205094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98222976"/>
        <c:crosses val="autoZero"/>
        <c:auto val="1"/>
        <c:lblAlgn val="ctr"/>
        <c:lblOffset val="100"/>
        <c:noMultiLvlLbl val="0"/>
      </c:catAx>
      <c:valAx>
        <c:axId val="198222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094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31370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68000</c:v>
                </c:pt>
                <c:pt idx="2">
                  <c:v>0</c:v>
                </c:pt>
                <c:pt idx="3">
                  <c:v>0</c:v>
                </c:pt>
                <c:pt idx="4">
                  <c:v>5413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87000</c:v>
                </c:pt>
                <c:pt idx="3">
                  <c:v>0</c:v>
                </c:pt>
                <c:pt idx="4">
                  <c:v>9488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74000</c:v>
                </c:pt>
                <c:pt idx="4">
                  <c:v>4129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308416"/>
        <c:axId val="198225280"/>
      </c:barChart>
      <c:catAx>
        <c:axId val="205308416"/>
        <c:scaling>
          <c:orientation val="minMax"/>
        </c:scaling>
        <c:delete val="0"/>
        <c:axPos val="b"/>
        <c:majorTickMark val="out"/>
        <c:minorTickMark val="none"/>
        <c:tickLblPos val="nextTo"/>
        <c:crossAx val="198225280"/>
        <c:crosses val="autoZero"/>
        <c:auto val="1"/>
        <c:lblAlgn val="ctr"/>
        <c:lblOffset val="100"/>
        <c:noMultiLvlLbl val="0"/>
      </c:catAx>
      <c:valAx>
        <c:axId val="198225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308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E965-1A32-4EB7-8FF5-DB26F1414327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2296-0D0A-487D-9478-9D409243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2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iteration is, for example,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Natural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Unifies tables and 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2296-0D0A-487D-9478-9D40924360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8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Unifies tables and 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2296-0D0A-487D-9478-9D4092436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8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r>
              <a:rPr lang="en-US" baseline="0" dirty="0" smtClean="0"/>
              <a:t> stream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2296-0D0A-487D-9478-9D40924360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2296-0D0A-487D-9478-9D40924360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 logo, link</a:t>
            </a:r>
            <a:r>
              <a:rPr lang="en-US" baseline="0" dirty="0" smtClean="0"/>
              <a:t> for summit, for training, logo for summit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2296-0D0A-487D-9478-9D40924360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6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 is in a happy place between a more generalized system and a more</a:t>
            </a:r>
            <a:r>
              <a:rPr lang="en-US" baseline="0" dirty="0" smtClean="0"/>
              <a:t> specialized system.</a:t>
            </a:r>
          </a:p>
          <a:p>
            <a:r>
              <a:rPr lang="en-US" baseline="0" dirty="0" smtClean="0"/>
              <a:t>Highly specialized systems like Map Reduce are great when we can frame our problem in their terms.</a:t>
            </a:r>
          </a:p>
          <a:p>
            <a:r>
              <a:rPr lang="en-US" dirty="0" smtClean="0"/>
              <a:t>However, if we’re unable to</a:t>
            </a:r>
            <a:r>
              <a:rPr lang="en-US" baseline="0" dirty="0" smtClean="0"/>
              <a:t> do so, we need to resort to building our applications on top of a more general system, such as an operating system.</a:t>
            </a:r>
          </a:p>
          <a:p>
            <a:r>
              <a:rPr lang="en-US" baseline="0" dirty="0" smtClean="0"/>
              <a:t>This requires a lot more code, and a much higher intellectual burden.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applications were successful…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2296-0D0A-487D-9478-9D40924360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39FC-B320-4FF9-885F-652156D02226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B535-BEAA-416B-A0D3-1F855041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-summi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2.png"/><Relationship Id="rId4" Type="http://schemas.openxmlformats.org/officeDocument/2006/relationships/hyperlink" Target="http://spark.apache.or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rk Logo #112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343400"/>
            <a:ext cx="3429000" cy="2177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Building a Unified Data Pipeline in Apache Spark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Davidson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t="22500" r="35938" b="58173"/>
          <a:stretch/>
        </p:blipFill>
        <p:spPr bwMode="auto">
          <a:xfrm>
            <a:off x="377589" y="4953000"/>
            <a:ext cx="388961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2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A Unified Platform</a:t>
            </a:r>
            <a:endParaRPr lang="en-US" sz="4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807511" y="2141298"/>
            <a:ext cx="7528979" cy="2575405"/>
            <a:chOff x="457199" y="2063831"/>
            <a:chExt cx="7528979" cy="2575405"/>
          </a:xfrm>
        </p:grpSpPr>
        <p:sp>
          <p:nvSpPr>
            <p:cNvPr id="13" name="Rectangle 12"/>
            <p:cNvSpPr/>
            <p:nvPr/>
          </p:nvSpPr>
          <p:spPr>
            <a:xfrm>
              <a:off x="4301892" y="2076957"/>
              <a:ext cx="1765943" cy="165684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lvl="0"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kern="0" dirty="0" err="1">
                  <a:solidFill>
                    <a:sysClr val="window" lastClr="FFFFFF"/>
                  </a:solidFill>
                  <a:latin typeface="Helvetica Neue Light"/>
                </a:rPr>
                <a:t>MLlib</a:t>
              </a:r>
              <a:endParaRPr lang="en-US" sz="3600" kern="0" dirty="0">
                <a:solidFill>
                  <a:sysClr val="window" lastClr="FFFFFF"/>
                </a:solidFill>
                <a:latin typeface="Helvetica Neue Light"/>
              </a:endParaRPr>
            </a:p>
            <a:p>
              <a:pPr lvl="0"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500" kern="0" dirty="0">
                  <a:solidFill>
                    <a:sysClr val="window" lastClr="FFFFFF"/>
                  </a:solidFill>
                  <a:latin typeface="Helvetica Neue Light"/>
                </a:rPr>
                <a:t>machine learning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20235" y="2063831"/>
              <a:ext cx="1765943" cy="165684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lvl="0"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Helvetica Neue Light"/>
                </a:rPr>
                <a:t>Spark Streaming</a:t>
              </a:r>
              <a:br>
                <a:rPr lang="en-US" sz="2800" kern="0" dirty="0">
                  <a:solidFill>
                    <a:sysClr val="window" lastClr="FFFFFF"/>
                  </a:solidFill>
                  <a:latin typeface="Helvetica Neue Light"/>
                </a:rPr>
              </a:br>
              <a:r>
                <a:rPr lang="en-US" sz="2800" kern="0" dirty="0">
                  <a:solidFill>
                    <a:sysClr val="window" lastClr="FFFFFF"/>
                  </a:solidFill>
                  <a:latin typeface="Helvetica Neue Light"/>
                </a:rPr>
                <a:t>real-time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199" y="3812292"/>
              <a:ext cx="7526750" cy="82694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Helvetica Neue Light"/>
                  <a:ea typeface="+mn-ea"/>
                  <a:cs typeface="+mn-cs"/>
                </a:rPr>
                <a:t>Spark Core</a:t>
              </a:r>
              <a:endParaRPr kumimoji="0" lang="en-US" sz="3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78852" y="2063832"/>
              <a:ext cx="1765943" cy="165684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lvl="0"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kern="0" dirty="0" err="1">
                  <a:solidFill>
                    <a:sysClr val="window" lastClr="FFFFFF"/>
                  </a:solidFill>
                  <a:latin typeface="Helvetica Neue Light"/>
                </a:rPr>
                <a:t>GraphX</a:t>
              </a:r>
              <a:endParaRPr lang="en-US" sz="3000" kern="0" dirty="0">
                <a:solidFill>
                  <a:sysClr val="window" lastClr="FFFFFF"/>
                </a:solidFill>
                <a:latin typeface="Helvetica Neue Light"/>
              </a:endParaRPr>
            </a:p>
            <a:p>
              <a:pPr lvl="0"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500" kern="0" dirty="0" smtClean="0">
                  <a:solidFill>
                    <a:sysClr val="window" lastClr="FFFFFF"/>
                  </a:solidFill>
                  <a:latin typeface="Helvetica Neue Light"/>
                </a:rPr>
                <a:t>graph</a:t>
              </a:r>
              <a:endParaRPr lang="en-US" sz="2500" kern="0" dirty="0">
                <a:solidFill>
                  <a:sysClr val="window" lastClr="FFFFFF"/>
                </a:solidFill>
                <a:latin typeface="Helvetica Neue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4333" y="2073357"/>
              <a:ext cx="1765943" cy="165684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Helvetica Neue Light"/>
                  <a:ea typeface="+mn-ea"/>
                  <a:cs typeface="+mn-cs"/>
                </a:rPr>
                <a:t>Spark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Helvetica Neue Light"/>
                  <a:ea typeface="+mn-ea"/>
                  <a:cs typeface="+mn-cs"/>
                </a:rPr>
                <a:t>SQL</a:t>
              </a: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1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05400"/>
            <a:ext cx="5086412" cy="1787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Spark SQL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5444217" y="4977040"/>
            <a:ext cx="3699783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32800" cy="4525963"/>
          </a:xfrm>
        </p:spPr>
        <p:txBody>
          <a:bodyPr/>
          <a:lstStyle/>
          <a:p>
            <a:r>
              <a:rPr lang="en-US" dirty="0" smtClean="0"/>
              <a:t>Unify tables with RDDs</a:t>
            </a:r>
          </a:p>
          <a:p>
            <a:r>
              <a:rPr lang="en-US" dirty="0" smtClean="0"/>
              <a:t>Tables = Schema + Data</a:t>
            </a:r>
          </a:p>
        </p:txBody>
      </p:sp>
    </p:spTree>
    <p:extLst>
      <p:ext uri="{BB962C8B-B14F-4D97-AF65-F5344CB8AC3E}">
        <p14:creationId xmlns:p14="http://schemas.microsoft.com/office/powerpoint/2010/main" val="41312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05400"/>
            <a:ext cx="5086412" cy="1787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Spark SQL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5444217" y="4977040"/>
            <a:ext cx="3699783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32800" cy="4525963"/>
          </a:xfrm>
        </p:spPr>
        <p:txBody>
          <a:bodyPr/>
          <a:lstStyle/>
          <a:p>
            <a:r>
              <a:rPr lang="en-US" dirty="0" smtClean="0"/>
              <a:t>Unify tables with RDDs</a:t>
            </a:r>
          </a:p>
          <a:p>
            <a:r>
              <a:rPr lang="en-US" dirty="0" smtClean="0"/>
              <a:t>Tables = Schema + </a:t>
            </a:r>
            <a:r>
              <a:rPr lang="en-US" dirty="0"/>
              <a:t>Data = </a:t>
            </a:r>
            <a:r>
              <a:rPr lang="en-US" dirty="0" err="1"/>
              <a:t>SchemaRDD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28956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coolPants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0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pants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opinions </a:t>
            </a: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opinions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coolness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90"""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chosenPair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coolPants.filter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(lambda row: </a:t>
            </a:r>
            <a:r>
              <a:rPr lang="en-US" sz="20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row(1)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take(1)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raw.github.com/jegonzal/graphx/Documentation/docs/img/tables_and_grap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5625"/>
            <a:ext cx="66960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176937" y="5000626"/>
            <a:ext cx="4904925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GraphX</a:t>
            </a:r>
            <a:endParaRPr lang="en-US" sz="4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3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Unifies graphs with RDDs of edges and vertices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05400"/>
            <a:ext cx="5086412" cy="1787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34206" y="4967514"/>
            <a:ext cx="2415267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2971800"/>
            <a:ext cx="6705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52600" y="3329214"/>
            <a:ext cx="1981200" cy="2933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raw.github.com/jegonzal/graphx/Documentation/docs/img/tables_and_grap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5625"/>
            <a:ext cx="66960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176937" y="5000626"/>
            <a:ext cx="4904925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GraphX</a:t>
            </a:r>
            <a:endParaRPr lang="en-US" sz="4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32800" cy="4525963"/>
          </a:xfrm>
        </p:spPr>
        <p:txBody>
          <a:bodyPr>
            <a:normAutofit/>
          </a:bodyPr>
          <a:lstStyle/>
          <a:p>
            <a:r>
              <a:rPr lang="en-US" dirty="0"/>
              <a:t>Unifies graphs with RDDs of edges and vertices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05400"/>
            <a:ext cx="5086412" cy="1787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28733" y="4977040"/>
            <a:ext cx="2415267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2971800"/>
            <a:ext cx="6705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52600" y="4609873"/>
            <a:ext cx="1981200" cy="2933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00400" y="4157549"/>
            <a:ext cx="976537" cy="843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raw.github.com/jegonzal/graphx/Documentation/docs/img/tables_and_grap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5625"/>
            <a:ext cx="66960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176937" y="5000626"/>
            <a:ext cx="4904925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GraphX</a:t>
            </a:r>
            <a:endParaRPr lang="en-US" sz="4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32800" cy="4525963"/>
          </a:xfrm>
        </p:spPr>
        <p:txBody>
          <a:bodyPr/>
          <a:lstStyle/>
          <a:p>
            <a:r>
              <a:rPr lang="en-US" dirty="0"/>
              <a:t>Unifies graphs with RDDs of edges and vertices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05400"/>
            <a:ext cx="5086412" cy="1787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28733" y="4977040"/>
            <a:ext cx="2415267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24612" y="3053897"/>
            <a:ext cx="6705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raw.github.com/jegonzal/graphx/Documentation/docs/img/tables_and_grap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5625"/>
            <a:ext cx="66960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810000" y="4419600"/>
            <a:ext cx="6705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76937" y="4238626"/>
            <a:ext cx="4904925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GraphX</a:t>
            </a:r>
            <a:endParaRPr lang="en-US" sz="4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32800" cy="4525963"/>
          </a:xfrm>
        </p:spPr>
        <p:txBody>
          <a:bodyPr/>
          <a:lstStyle/>
          <a:p>
            <a:r>
              <a:rPr lang="en-US" dirty="0" smtClean="0"/>
              <a:t>Unifies graphs with RDDs of edges and vertices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05400"/>
            <a:ext cx="5086412" cy="1787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28733" y="4977040"/>
            <a:ext cx="2415267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05400"/>
            <a:ext cx="5086412" cy="178744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947909" y="4977040"/>
            <a:ext cx="1207633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MLlib</a:t>
            </a:r>
            <a:endParaRPr lang="en-US" sz="48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32800" cy="4525963"/>
          </a:xfrm>
        </p:spPr>
        <p:txBody>
          <a:bodyPr/>
          <a:lstStyle/>
          <a:p>
            <a:r>
              <a:rPr lang="en-US" dirty="0" smtClean="0"/>
              <a:t>Vectors, Matrices</a:t>
            </a:r>
          </a:p>
        </p:txBody>
      </p:sp>
    </p:spTree>
    <p:extLst>
      <p:ext uri="{BB962C8B-B14F-4D97-AF65-F5344CB8AC3E}">
        <p14:creationId xmlns:p14="http://schemas.microsoft.com/office/powerpoint/2010/main" val="5099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05400"/>
            <a:ext cx="5086412" cy="178744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947909" y="4977040"/>
            <a:ext cx="1207633" cy="124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MLlib</a:t>
            </a:r>
            <a:endParaRPr lang="en-US" sz="48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32800" cy="4525963"/>
          </a:xfrm>
        </p:spPr>
        <p:txBody>
          <a:bodyPr/>
          <a:lstStyle/>
          <a:p>
            <a:r>
              <a:rPr lang="en-US" dirty="0" smtClean="0"/>
              <a:t>Vectors, Matrices = RDD[Vector]</a:t>
            </a:r>
          </a:p>
          <a:p>
            <a:r>
              <a:rPr lang="en-US" dirty="0" smtClean="0"/>
              <a:t>Iterative computation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940" y="2895600"/>
            <a:ext cx="9144000" cy="3067122"/>
            <a:chOff x="14110" y="3381962"/>
            <a:chExt cx="9144000" cy="3067122"/>
          </a:xfrm>
        </p:grpSpPr>
        <p:pic>
          <p:nvPicPr>
            <p:cNvPr id="9" name="Picture 8" descr="Screen Shot 2014-05-07 at 7.08.5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0" y="3795580"/>
              <a:ext cx="9144000" cy="2653504"/>
            </a:xfrm>
            <a:prstGeom prst="rect">
              <a:avLst/>
            </a:prstGeom>
            <a:ln>
              <a:solidFill>
                <a:srgbClr val="4D4D4F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0" name="Straight Connector 9"/>
            <p:cNvCxnSpPr/>
            <p:nvPr/>
          </p:nvCxnSpPr>
          <p:spPr>
            <a:xfrm>
              <a:off x="7140223" y="4854222"/>
              <a:ext cx="1848555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2400" y="5105400"/>
              <a:ext cx="5791200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2400" y="6322084"/>
              <a:ext cx="3124200" cy="2516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223" y="3381962"/>
              <a:ext cx="1933222" cy="1288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181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Spark Streaming</a:t>
            </a:r>
            <a:endParaRPr lang="en-US" sz="4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05400"/>
            <a:ext cx="5086412" cy="17874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14478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90575" y="1740932"/>
            <a:ext cx="457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2975" y="1828800"/>
            <a:ext cx="4114800" cy="457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1480" y="1964096"/>
            <a:ext cx="8321040" cy="607654"/>
          </a:xfrm>
          <a:prstGeom prst="roundRect">
            <a:avLst/>
          </a:prstGeom>
          <a:solidFill>
            <a:srgbClr val="DCE6F2"/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This Talk</a:t>
            </a:r>
            <a:endParaRPr lang="en-US" sz="48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221162"/>
          </a:xfrm>
        </p:spPr>
        <p:txBody>
          <a:bodyPr/>
          <a:lstStyle/>
          <a:p>
            <a:r>
              <a:rPr lang="en-US" dirty="0"/>
              <a:t>Spark introduction &amp; use cases</a:t>
            </a:r>
          </a:p>
          <a:p>
            <a:r>
              <a:rPr lang="en-US" dirty="0" smtClean="0"/>
              <a:t>The </a:t>
            </a:r>
            <a:r>
              <a:rPr lang="en-US" dirty="0"/>
              <a:t>power of </a:t>
            </a:r>
            <a:r>
              <a:rPr lang="en-US" dirty="0" smtClean="0"/>
              <a:t>unification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1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Spark Streaming</a:t>
            </a:r>
            <a:endParaRPr lang="en-US" sz="48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05400"/>
            <a:ext cx="5086412" cy="178744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942975" y="1828800"/>
            <a:ext cx="4114800" cy="457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628775" y="1828800"/>
            <a:ext cx="0" cy="457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14575" y="1828800"/>
            <a:ext cx="0" cy="457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00375" y="1828800"/>
            <a:ext cx="0" cy="457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86175" y="1828800"/>
            <a:ext cx="0" cy="457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71975" y="1828800"/>
            <a:ext cx="0" cy="457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71976" y="1872734"/>
            <a:ext cx="68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RDD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86175" y="1872734"/>
            <a:ext cx="68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RDD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00375" y="1872734"/>
            <a:ext cx="68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RDD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14575" y="1872734"/>
            <a:ext cx="68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RDD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28776" y="1872734"/>
            <a:ext cx="68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RDD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42975" y="1872734"/>
            <a:ext cx="68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RDD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4478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90575" y="1740932"/>
            <a:ext cx="457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432800" cy="3687763"/>
          </a:xfrm>
        </p:spPr>
        <p:txBody>
          <a:bodyPr>
            <a:normAutofit/>
          </a:bodyPr>
          <a:lstStyle/>
          <a:p>
            <a:r>
              <a:rPr lang="en-US" dirty="0" smtClean="0"/>
              <a:t>Express streams as a series of RDDs over 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1" y="3628072"/>
            <a:ext cx="8839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pantsers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spark.sequenceFile</a:t>
            </a:r>
            <a:r>
              <a:rPr lang="en-US" dirty="0" smtClean="0">
                <a:latin typeface="Consolas"/>
                <a:cs typeface="Consolas"/>
              </a:rPr>
              <a:t>(“</a:t>
            </a:r>
            <a:r>
              <a:rPr lang="en-US" dirty="0" err="1" smtClean="0">
                <a:latin typeface="Consolas"/>
                <a:cs typeface="Consolas"/>
              </a:rPr>
              <a:t>hdfs</a:t>
            </a:r>
            <a:r>
              <a:rPr lang="en-US" dirty="0" smtClean="0">
                <a:latin typeface="Consolas"/>
                <a:cs typeface="Consolas"/>
              </a:rPr>
              <a:t>:/</a:t>
            </a:r>
            <a:r>
              <a:rPr lang="en-US" dirty="0" err="1" smtClean="0">
                <a:latin typeface="Consolas"/>
                <a:cs typeface="Consolas"/>
              </a:rPr>
              <a:t>pantsWearingUsers</a:t>
            </a:r>
            <a:r>
              <a:rPr lang="en-US" dirty="0" smtClean="0">
                <a:latin typeface="Consolas"/>
                <a:cs typeface="Consolas"/>
              </a:rPr>
              <a:t>”)</a:t>
            </a:r>
            <a:br>
              <a:rPr lang="en-US" dirty="0" smtClean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spark.twitterStream</a:t>
            </a:r>
            <a:r>
              <a:rPr lang="en-US" dirty="0" smtClean="0">
                <a:latin typeface="Consolas"/>
                <a:cs typeface="Consolas"/>
              </a:rPr>
              <a:t>(...)</a:t>
            </a: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t =&gt; </a:t>
            </a:r>
            <a:r>
              <a:rPr lang="en-US" dirty="0" err="1">
                <a:solidFill>
                  <a:srgbClr val="FF0080"/>
                </a:solidFill>
                <a:latin typeface="Consolas"/>
                <a:cs typeface="Consolas"/>
              </a:rPr>
              <a:t>t.text.contains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(“Hadoop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”)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transform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tweets =&gt; </a:t>
            </a:r>
            <a:r>
              <a:rPr lang="en-US" dirty="0" err="1" smtClean="0">
                <a:solidFill>
                  <a:srgbClr val="FF0080"/>
                </a:solidFill>
                <a:latin typeface="Consolas"/>
                <a:cs typeface="Consolas"/>
              </a:rPr>
              <a:t>tweets.map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(t =&gt; (</a:t>
            </a:r>
            <a:r>
              <a:rPr lang="en-US" dirty="0" err="1" smtClean="0">
                <a:solidFill>
                  <a:srgbClr val="FF0080"/>
                </a:solidFill>
                <a:latin typeface="Consolas"/>
                <a:cs typeface="Consolas"/>
              </a:rPr>
              <a:t>t.user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, t)).join(</a:t>
            </a:r>
            <a:r>
              <a:rPr lang="en-US" dirty="0" err="1" smtClean="0">
                <a:solidFill>
                  <a:srgbClr val="FF0080"/>
                </a:solidFill>
                <a:latin typeface="Consolas"/>
                <a:cs typeface="Consolas"/>
              </a:rPr>
              <a:t>pantsers</a:t>
            </a: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print()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091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What it Means for Users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868362"/>
          </a:xfrm>
        </p:spPr>
        <p:txBody>
          <a:bodyPr/>
          <a:lstStyle/>
          <a:p>
            <a:r>
              <a:rPr lang="en-US" dirty="0" smtClean="0"/>
              <a:t>Separate frameworks: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8289932" y="313194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 Light"/>
                <a:cs typeface="Helvetica Neue Light"/>
              </a:rPr>
              <a:t>…</a:t>
            </a:r>
            <a:endParaRPr lang="en-US" sz="2800" dirty="0">
              <a:latin typeface="Helvetica Neue Light"/>
              <a:cs typeface="Helvetica Neue Ligh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5302" y="2819400"/>
            <a:ext cx="2405710" cy="762000"/>
            <a:chOff x="609600" y="2971800"/>
            <a:chExt cx="2208692" cy="762000"/>
          </a:xfrm>
        </p:grpSpPr>
        <p:sp>
          <p:nvSpPr>
            <p:cNvPr id="4" name="Rectangle 3"/>
            <p:cNvSpPr/>
            <p:nvPr/>
          </p:nvSpPr>
          <p:spPr>
            <a:xfrm>
              <a:off x="609600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read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79548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write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45708" y="2971800"/>
              <a:ext cx="331906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ETL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21210" y="2819400"/>
            <a:ext cx="2409189" cy="762000"/>
            <a:chOff x="609600" y="2971800"/>
            <a:chExt cx="2211886" cy="762000"/>
          </a:xfrm>
        </p:grpSpPr>
        <p:sp>
          <p:nvSpPr>
            <p:cNvPr id="14" name="Rectangle 13"/>
            <p:cNvSpPr/>
            <p:nvPr/>
          </p:nvSpPr>
          <p:spPr>
            <a:xfrm>
              <a:off x="609600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read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2742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write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48902" y="2971800"/>
              <a:ext cx="331906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train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45217" y="2819400"/>
            <a:ext cx="2405710" cy="762000"/>
            <a:chOff x="609600" y="2971800"/>
            <a:chExt cx="2208692" cy="762000"/>
          </a:xfrm>
        </p:grpSpPr>
        <p:sp>
          <p:nvSpPr>
            <p:cNvPr id="18" name="Rectangle 17"/>
            <p:cNvSpPr/>
            <p:nvPr/>
          </p:nvSpPr>
          <p:spPr>
            <a:xfrm>
              <a:off x="609600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read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79548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write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8902" y="2971800"/>
              <a:ext cx="331906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query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83645" y="5613400"/>
            <a:ext cx="3593355" cy="838200"/>
            <a:chOff x="2936557" y="5486400"/>
            <a:chExt cx="3593355" cy="8382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936557" y="5486400"/>
              <a:ext cx="1165816" cy="45720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n 32"/>
            <p:cNvSpPr/>
            <p:nvPr/>
          </p:nvSpPr>
          <p:spPr>
            <a:xfrm>
              <a:off x="4458509" y="5638800"/>
              <a:ext cx="723091" cy="685800"/>
            </a:xfrm>
            <a:prstGeom prst="can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58579" y="5715000"/>
              <a:ext cx="971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HDFS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83645" y="4470400"/>
            <a:ext cx="3807143" cy="939800"/>
            <a:chOff x="2936557" y="4343400"/>
            <a:chExt cx="3807143" cy="939800"/>
          </a:xfrm>
        </p:grpSpPr>
        <p:pic>
          <p:nvPicPr>
            <p:cNvPr id="32" name="Picture 31" descr="Screen Shot 2013-11-15 at 4.32.12 P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109" y="4343400"/>
              <a:ext cx="1027891" cy="877059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 flipV="1">
              <a:off x="2936557" y="4876800"/>
              <a:ext cx="1155676" cy="38100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 descr="Screen Shot 2013-11-15 at 4.36.47 P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048" y="4790982"/>
              <a:ext cx="1185173" cy="492218"/>
            </a:xfrm>
            <a:prstGeom prst="rect">
              <a:avLst/>
            </a:prstGeom>
          </p:spPr>
        </p:pic>
        <p:pic>
          <p:nvPicPr>
            <p:cNvPr id="39" name="Picture 38" descr="Screen Shot 2013-11-15 at 4.38.02 PM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700" y="4353309"/>
              <a:ext cx="1397000" cy="472691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57200" y="4267200"/>
            <a:ext cx="8229600" cy="1614784"/>
            <a:chOff x="457200" y="4140200"/>
            <a:chExt cx="8229600" cy="1614784"/>
          </a:xfrm>
        </p:grpSpPr>
        <p:sp>
          <p:nvSpPr>
            <p:cNvPr id="23" name="Rectangle 22"/>
            <p:cNvSpPr/>
            <p:nvPr/>
          </p:nvSpPr>
          <p:spPr>
            <a:xfrm>
              <a:off x="533400" y="4992984"/>
              <a:ext cx="1022481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read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54226" y="4992984"/>
              <a:ext cx="361512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ETL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15164" y="4992984"/>
              <a:ext cx="361512" cy="760116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train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76677" y="4992984"/>
              <a:ext cx="361512" cy="760116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query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 bwMode="auto">
            <a:xfrm>
              <a:off x="457200" y="4140200"/>
              <a:ext cx="8229600" cy="868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ts val="2000"/>
                </a:spcBef>
                <a:spcAft>
                  <a:spcPct val="0"/>
                </a:spcAft>
                <a:buNone/>
                <a:defRPr sz="3200" kern="12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457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Lucida Grande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+mn-cs"/>
                </a:defRPr>
              </a:lvl2pPr>
              <a:lvl3pPr marL="77724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Helvetica Neue Light"/>
                  <a:cs typeface="Helvetica Neue Light"/>
                </a:rPr>
                <a:t>Spark:</a:t>
              </a:r>
            </a:p>
            <a:p>
              <a:endParaRPr lang="en-US" dirty="0" smtClean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21907" y="4481860"/>
            <a:ext cx="1535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Interactive</a:t>
            </a:r>
            <a:br>
              <a:rPr lang="en-US" dirty="0" smtClean="0">
                <a:latin typeface="Helvetica Neue Light"/>
                <a:cs typeface="Helvetica Neue Light"/>
              </a:rPr>
            </a:br>
            <a:r>
              <a:rPr lang="en-US" dirty="0" smtClean="0">
                <a:latin typeface="Helvetica Neue Light"/>
                <a:cs typeface="Helvetica Neue Light"/>
              </a:rPr>
              <a:t>analysis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2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Combining Processing Types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9238"/>
            <a:ext cx="8229600" cy="3230562"/>
          </a:xfrm>
        </p:spPr>
        <p:txBody>
          <a:bodyPr/>
          <a:lstStyle/>
          <a:p>
            <a:r>
              <a:rPr lang="en-US" sz="2000" b="1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 points = </a:t>
            </a:r>
            <a:r>
              <a:rPr lang="en-US" sz="2000" dirty="0" err="1" smtClean="0">
                <a:latin typeface="Consolas"/>
                <a:cs typeface="Consolas"/>
              </a:rPr>
              <a:t>sqlContext.sql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“SELECT latitude, longitude FROM </a:t>
            </a:r>
            <a:r>
              <a:rPr lang="en-US" sz="2000" dirty="0" err="1" smtClean="0">
                <a:solidFill>
                  <a:srgbClr val="000090"/>
                </a:solidFill>
                <a:latin typeface="Consolas"/>
                <a:cs typeface="Consolas"/>
              </a:rPr>
              <a:t>historic_tweets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b="1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 model = </a:t>
            </a:r>
            <a:r>
              <a:rPr lang="en-US" sz="2000" dirty="0" err="1" smtClean="0">
                <a:latin typeface="Consolas"/>
                <a:cs typeface="Consolas"/>
              </a:rPr>
              <a:t>KMeans.train</a:t>
            </a:r>
            <a:r>
              <a:rPr lang="en-US" sz="2000" dirty="0" smtClean="0">
                <a:latin typeface="Consolas"/>
                <a:cs typeface="Consolas"/>
              </a:rPr>
              <a:t>(points, 10)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err="1" smtClean="0">
                <a:latin typeface="Consolas"/>
                <a:cs typeface="Consolas"/>
              </a:rPr>
              <a:t>sc.twitterStream</a:t>
            </a:r>
            <a:r>
              <a:rPr lang="en-US" sz="2000" dirty="0" smtClean="0">
                <a:latin typeface="Consolas"/>
                <a:cs typeface="Consolas"/>
              </a:rPr>
              <a:t>(...)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.</a:t>
            </a:r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t =&gt; (</a:t>
            </a:r>
            <a:r>
              <a:rPr lang="en-US" sz="2000" dirty="0" err="1" smtClean="0">
                <a:solidFill>
                  <a:srgbClr val="FF0080"/>
                </a:solidFill>
                <a:latin typeface="Consolas"/>
                <a:cs typeface="Consolas"/>
              </a:rPr>
              <a:t>model.closestCenter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0080"/>
                </a:solidFill>
                <a:latin typeface="Consolas"/>
                <a:cs typeface="Consolas"/>
              </a:rPr>
              <a:t>t.location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), 1)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.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reduceByWindow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“5s”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364" y="1951038"/>
            <a:ext cx="22984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 Neue Light"/>
                <a:cs typeface="Helvetica Neue Light"/>
              </a:rPr>
              <a:t>From </a:t>
            </a:r>
            <a:r>
              <a:rPr lang="en-US" sz="3200" dirty="0" err="1" smtClean="0">
                <a:latin typeface="Helvetica Neue Light"/>
                <a:cs typeface="Helvetica Neue Light"/>
              </a:rPr>
              <a:t>Scala</a:t>
            </a:r>
            <a:r>
              <a:rPr lang="en-US" sz="3200" dirty="0" smtClean="0">
                <a:latin typeface="Helvetica Neue Light"/>
                <a:cs typeface="Helvetica Neue Ligh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2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No copying or </a:t>
            </a:r>
            <a:r>
              <a:rPr lang="en-US" dirty="0" err="1" smtClean="0"/>
              <a:t>ETLing</a:t>
            </a:r>
            <a:r>
              <a:rPr lang="en-US" dirty="0" smtClean="0"/>
              <a:t> data between systems</a:t>
            </a:r>
          </a:p>
          <a:p>
            <a:r>
              <a:rPr lang="en-US" dirty="0" smtClean="0"/>
              <a:t>Combine processing types in one program</a:t>
            </a:r>
          </a:p>
          <a:p>
            <a:r>
              <a:rPr lang="en-US" dirty="0" smtClean="0"/>
              <a:t>Code reuse</a:t>
            </a:r>
          </a:p>
          <a:p>
            <a:r>
              <a:rPr lang="en-US" dirty="0" smtClean="0"/>
              <a:t>One system to learn</a:t>
            </a:r>
          </a:p>
          <a:p>
            <a:r>
              <a:rPr lang="en-US" dirty="0" smtClean="0"/>
              <a:t>One system to maintain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419064"/>
            <a:ext cx="4572000" cy="2438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23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Unification: Code 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716293"/>
              </p:ext>
            </p:extLst>
          </p:nvPr>
        </p:nvGraphicFramePr>
        <p:xfrm>
          <a:off x="741329" y="1951038"/>
          <a:ext cx="7564471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26006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 Neue Light"/>
                <a:cs typeface="Helvetica Neue Light"/>
              </a:rPr>
              <a:t>non-test, non-example source lines</a:t>
            </a:r>
          </a:p>
        </p:txBody>
      </p:sp>
    </p:spTree>
    <p:extLst>
      <p:ext uri="{BB962C8B-B14F-4D97-AF65-F5344CB8AC3E}">
        <p14:creationId xmlns:p14="http://schemas.microsoft.com/office/powerpoint/2010/main" val="204042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747608"/>
              </p:ext>
            </p:extLst>
          </p:nvPr>
        </p:nvGraphicFramePr>
        <p:xfrm>
          <a:off x="741329" y="1951038"/>
          <a:ext cx="7564471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26006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 Neue Light"/>
                <a:cs typeface="Helvetica Neue Light"/>
              </a:rPr>
              <a:t>non-test, non-example source lines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11391" y="4624769"/>
            <a:ext cx="228600" cy="128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96797" y="4536043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 Neue Light"/>
                <a:cs typeface="Helvetica Neue Light"/>
              </a:rPr>
              <a:t>Streaming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 of Unification: Code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8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6762"/>
              </p:ext>
            </p:extLst>
          </p:nvPr>
        </p:nvGraphicFramePr>
        <p:xfrm>
          <a:off x="741329" y="1951038"/>
          <a:ext cx="7564471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26006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 Neue Light"/>
                <a:cs typeface="Helvetica Neue Light"/>
              </a:rPr>
              <a:t>non-test, non-example source lines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22731" y="4463923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935" y="427886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Helvetica Neue Light"/>
                <a:cs typeface="Helvetica Neue Light"/>
              </a:rPr>
              <a:t>SparkSQL</a:t>
            </a:r>
            <a:endParaRPr lang="en-US" sz="1800" dirty="0" smtClean="0"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11391" y="4624769"/>
            <a:ext cx="228600" cy="128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4536043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 Neue Light"/>
                <a:cs typeface="Helvetica Neue Light"/>
              </a:rPr>
              <a:t>Streaming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 of Unification: Code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Unification: Code Size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733617"/>
              </p:ext>
            </p:extLst>
          </p:nvPr>
        </p:nvGraphicFramePr>
        <p:xfrm>
          <a:off x="741329" y="1951038"/>
          <a:ext cx="7564471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26006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 Neue Light"/>
                <a:cs typeface="Helvetica Neue Light"/>
              </a:rPr>
              <a:t>non-test, non-example source 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7935" y="388347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Helvetica Neue Light"/>
                <a:cs typeface="Helvetica Neue Light"/>
              </a:rPr>
              <a:t>GraphX</a:t>
            </a:r>
            <a:endParaRPr lang="en-US" sz="1800" dirty="0" smtClean="0">
              <a:latin typeface="Helvetica Neue Light"/>
              <a:cs typeface="Helvetica Neue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32256" y="4114800"/>
            <a:ext cx="219075" cy="152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11391" y="4624769"/>
            <a:ext cx="228600" cy="128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4536043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 Neue Light"/>
                <a:cs typeface="Helvetica Neue Light"/>
              </a:rPr>
              <a:t>Streaming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731" y="4463923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7935" y="427886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Helvetica Neue Light"/>
                <a:cs typeface="Helvetica Neue Light"/>
              </a:rPr>
              <a:t>SparkSQL</a:t>
            </a:r>
            <a:endParaRPr lang="en-US" sz="18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322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1480" y="3143250"/>
            <a:ext cx="8321040" cy="607654"/>
          </a:xfrm>
          <a:prstGeom prst="roundRect">
            <a:avLst/>
          </a:prstGeom>
          <a:solidFill>
            <a:srgbClr val="DCE6F2"/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This Talk</a:t>
            </a:r>
            <a:endParaRPr lang="en-US" sz="48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221162"/>
          </a:xfrm>
        </p:spPr>
        <p:txBody>
          <a:bodyPr/>
          <a:lstStyle/>
          <a:p>
            <a:r>
              <a:rPr lang="en-US" dirty="0"/>
              <a:t>Spark introduction &amp; use cases</a:t>
            </a:r>
          </a:p>
          <a:p>
            <a:r>
              <a:rPr lang="en-US" dirty="0" smtClean="0"/>
              <a:t>The </a:t>
            </a:r>
            <a:r>
              <a:rPr lang="en-US" dirty="0"/>
              <a:t>power of </a:t>
            </a:r>
            <a:r>
              <a:rPr lang="en-US" dirty="0" smtClean="0"/>
              <a:t>unification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Plan</a:t>
            </a:r>
            <a:endParaRPr lang="en-US" sz="4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2238375"/>
            <a:ext cx="2209800" cy="990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Raw JSON Tweets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3762375"/>
            <a:ext cx="2209800" cy="990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3762375"/>
            <a:ext cx="2209800" cy="990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Machine Learning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238375"/>
            <a:ext cx="2209800" cy="990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Streaming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933700" y="3228975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038600" y="4257675"/>
            <a:ext cx="6858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7" idx="2"/>
          </p:cNvCxnSpPr>
          <p:nvPr/>
        </p:nvCxnSpPr>
        <p:spPr>
          <a:xfrm flipV="1">
            <a:off x="5829300" y="3228975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What is Spark?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32800" cy="4525963"/>
          </a:xfrm>
        </p:spPr>
        <p:txBody>
          <a:bodyPr/>
          <a:lstStyle/>
          <a:p>
            <a:r>
              <a:rPr lang="en-US" dirty="0" smtClean="0"/>
              <a:t>Distributed data analytics engine, generalizing Map Reduce</a:t>
            </a:r>
          </a:p>
          <a:p>
            <a:r>
              <a:rPr lang="en-US" dirty="0" smtClean="0"/>
              <a:t>Core engine, with streaming, SQL, machine learning, and graph processing 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0"/>
            <a:ext cx="6387437" cy="224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Summary: What We Did</a:t>
            </a:r>
            <a:endParaRPr lang="en-US" sz="4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2238375"/>
            <a:ext cx="2209800" cy="990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Raw JSON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828800" y="3762375"/>
            <a:ext cx="2209800" cy="990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762375"/>
            <a:ext cx="2209800" cy="990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Machine Learning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724400" y="2238375"/>
            <a:ext cx="2209800" cy="990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Streaming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4" idx="2"/>
            <a:endCxn id="9" idx="0"/>
          </p:cNvCxnSpPr>
          <p:nvPr/>
        </p:nvCxnSpPr>
        <p:spPr>
          <a:xfrm>
            <a:off x="2933700" y="3228975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038600" y="4257675"/>
            <a:ext cx="6858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11" idx="2"/>
          </p:cNvCxnSpPr>
          <p:nvPr/>
        </p:nvCxnSpPr>
        <p:spPr>
          <a:xfrm flipV="1">
            <a:off x="5829300" y="3228975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525" y="-47238"/>
            <a:ext cx="10515600" cy="724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70040"/>
                </a:solidFill>
                <a:latin typeface="Consolas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org.apache.spark.sql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._ </a:t>
            </a:r>
          </a:p>
          <a:p>
            <a:r>
              <a:rPr lang="en-US" sz="1500" dirty="0" err="1" smtClean="0">
                <a:solidFill>
                  <a:srgbClr val="C70040"/>
                </a:solidFill>
                <a:latin typeface="Consolas"/>
              </a:rPr>
              <a:t>val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ctx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 smtClean="0">
                <a:solidFill>
                  <a:srgbClr val="C70040"/>
                </a:solidFill>
                <a:latin typeface="Consolas"/>
              </a:rPr>
              <a:t>new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427E00"/>
                </a:solidFill>
                <a:latin typeface="Consolas"/>
              </a:rPr>
              <a:t>org.apache.spark.sql.SQLContext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sc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500" dirty="0" err="1" smtClean="0">
                <a:solidFill>
                  <a:srgbClr val="C70040"/>
                </a:solidFill>
                <a:latin typeface="Consolas"/>
              </a:rPr>
              <a:t>val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tweets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sc.textFile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"</a:t>
            </a:r>
            <a:r>
              <a:rPr lang="en-US" sz="1500" dirty="0" err="1">
                <a:solidFill>
                  <a:srgbClr val="8F8634"/>
                </a:solidFill>
                <a:latin typeface="Consolas"/>
              </a:rPr>
              <a:t>hdfs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:/twitter"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500" dirty="0">
                <a:latin typeface="Consolas"/>
              </a:rPr>
              <a:t> </a:t>
            </a:r>
          </a:p>
          <a:p>
            <a:r>
              <a:rPr lang="en-US" sz="1500" dirty="0" err="1" smtClean="0">
                <a:solidFill>
                  <a:srgbClr val="C70040"/>
                </a:solidFill>
                <a:latin typeface="Consolas"/>
              </a:rPr>
              <a:t>val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tweetTable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 err="1" smtClean="0">
                <a:solidFill>
                  <a:srgbClr val="427E00"/>
                </a:solidFill>
                <a:latin typeface="Consolas"/>
              </a:rPr>
              <a:t>JsonTable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.fromRDD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sqlContext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tweets, </a:t>
            </a:r>
            <a:r>
              <a:rPr lang="en-US" sz="1500" dirty="0" smtClean="0">
                <a:solidFill>
                  <a:srgbClr val="427E00"/>
                </a:solidFill>
                <a:latin typeface="Consolas"/>
              </a:rPr>
              <a:t>Some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7C4FCD"/>
                </a:solidFill>
                <a:latin typeface="Consolas"/>
              </a:rPr>
              <a:t>0.1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 </a:t>
            </a:r>
          </a:p>
          <a:p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tweetTable.registerAsTable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"</a:t>
            </a:r>
            <a:r>
              <a:rPr lang="en-US" sz="1500" dirty="0" err="1">
                <a:solidFill>
                  <a:srgbClr val="8F8634"/>
                </a:solidFill>
                <a:latin typeface="Consolas"/>
              </a:rPr>
              <a:t>tweetTable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500" dirty="0">
                <a:latin typeface="Consolas"/>
              </a:rPr>
              <a:t> </a:t>
            </a:r>
            <a:endParaRPr lang="en-US" sz="1500" dirty="0" smtClean="0">
              <a:latin typeface="Consolas"/>
            </a:endParaRPr>
          </a:p>
          <a:p>
            <a:endParaRPr lang="en-US" sz="1500" dirty="0">
              <a:latin typeface="Consolas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/>
              </a:rPr>
              <a:t>ctx.sql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"SELECT text FROM </a:t>
            </a:r>
            <a:r>
              <a:rPr lang="en-US" sz="1500" dirty="0" err="1">
                <a:solidFill>
                  <a:srgbClr val="8F8634"/>
                </a:solidFill>
                <a:latin typeface="Consolas"/>
              </a:rPr>
              <a:t>tweetTable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 LIMIT 5"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collect.foreach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500" dirty="0">
                <a:latin typeface="Consolas"/>
              </a:rPr>
              <a:t> 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/>
              </a:rPr>
              <a:t>ctx.sql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"SELECT </a:t>
            </a:r>
            <a:r>
              <a:rPr lang="en-US" sz="1500" dirty="0" err="1">
                <a:solidFill>
                  <a:srgbClr val="8F8634"/>
                </a:solidFill>
                <a:latin typeface="Consolas"/>
              </a:rPr>
              <a:t>lang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, COUNT(*) AS </a:t>
            </a:r>
            <a:r>
              <a:rPr lang="en-US" sz="1500" dirty="0" err="1">
                <a:solidFill>
                  <a:srgbClr val="8F8634"/>
                </a:solidFill>
                <a:latin typeface="Consolas"/>
              </a:rPr>
              <a:t>cnt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 FROM </a:t>
            </a:r>
            <a:r>
              <a:rPr lang="en-US" sz="1500" dirty="0" err="1">
                <a:solidFill>
                  <a:srgbClr val="8F8634"/>
                </a:solidFill>
                <a:latin typeface="Consolas"/>
              </a:rPr>
              <a:t>tweetTable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8F8634"/>
                </a:solidFill>
                <a:latin typeface="Consolas"/>
              </a:rPr>
              <a:t>\</a:t>
            </a:r>
          </a:p>
          <a:p>
            <a:r>
              <a:rPr lang="en-US" sz="1500" dirty="0">
                <a:solidFill>
                  <a:srgbClr val="8F8634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8F8634"/>
                </a:solidFill>
                <a:latin typeface="Consolas"/>
              </a:rPr>
              <a:t> GROUP 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BY </a:t>
            </a:r>
            <a:r>
              <a:rPr lang="en-US" sz="1500" dirty="0" err="1">
                <a:solidFill>
                  <a:srgbClr val="8F8634"/>
                </a:solidFill>
                <a:latin typeface="Consolas"/>
              </a:rPr>
              <a:t>lang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 ORDER BY </a:t>
            </a:r>
            <a:r>
              <a:rPr lang="en-US" sz="1500" dirty="0" err="1">
                <a:solidFill>
                  <a:srgbClr val="8F8634"/>
                </a:solidFill>
                <a:latin typeface="Consolas"/>
              </a:rPr>
              <a:t>cnt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 DESC LIMIT 10"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collect.foreach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500" dirty="0">
                <a:latin typeface="Consolas"/>
              </a:rPr>
              <a:t> </a:t>
            </a:r>
          </a:p>
          <a:p>
            <a:r>
              <a:rPr lang="en-US" sz="1500" dirty="0" err="1">
                <a:solidFill>
                  <a:srgbClr val="C70040"/>
                </a:solidFill>
                <a:latin typeface="Consolas"/>
              </a:rPr>
              <a:t>val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texts =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"SELECT text FROM </a:t>
            </a:r>
            <a:r>
              <a:rPr lang="en-US" sz="1500" dirty="0" err="1">
                <a:solidFill>
                  <a:srgbClr val="8F8634"/>
                </a:solidFill>
                <a:latin typeface="Consolas"/>
              </a:rPr>
              <a:t>tweetTable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).map(_.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head.toString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 </a:t>
            </a: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err="1">
                <a:solidFill>
                  <a:srgbClr val="C70040"/>
                </a:solidFill>
                <a:latin typeface="Consolas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427E00"/>
                </a:solidFill>
                <a:latin typeface="Consolas"/>
              </a:rPr>
              <a:t>featurize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i="1" dirty="0" err="1" smtClean="0">
                <a:solidFill>
                  <a:srgbClr val="CB6500"/>
                </a:solidFill>
                <a:latin typeface="Consolas"/>
              </a:rPr>
              <a:t>str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500" dirty="0">
                <a:solidFill>
                  <a:srgbClr val="427E00"/>
                </a:solidFill>
                <a:latin typeface="Consolas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sz="1500" dirty="0">
                <a:solidFill>
                  <a:srgbClr val="427E00"/>
                </a:solidFill>
                <a:latin typeface="Consolas"/>
              </a:rPr>
              <a:t>Vector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{ ... } </a:t>
            </a:r>
          </a:p>
          <a:p>
            <a:r>
              <a:rPr lang="en-US" sz="1500" dirty="0" err="1">
                <a:solidFill>
                  <a:srgbClr val="C70040"/>
                </a:solidFill>
                <a:latin typeface="Consolas"/>
              </a:rPr>
              <a:t>val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vectors =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texts.map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featurize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).cache() </a:t>
            </a:r>
          </a:p>
          <a:p>
            <a:r>
              <a:rPr lang="sv-SE" sz="1500" dirty="0">
                <a:solidFill>
                  <a:srgbClr val="C70040"/>
                </a:solidFill>
                <a:latin typeface="Consolas"/>
              </a:rPr>
              <a:t>val</a:t>
            </a:r>
            <a:r>
              <a:rPr lang="sv-SE" sz="1500" dirty="0">
                <a:solidFill>
                  <a:srgbClr val="000000"/>
                </a:solidFill>
                <a:latin typeface="Consolas"/>
              </a:rPr>
              <a:t> model = </a:t>
            </a:r>
            <a:r>
              <a:rPr lang="sv-SE" sz="1500" dirty="0">
                <a:solidFill>
                  <a:srgbClr val="427E00"/>
                </a:solidFill>
                <a:latin typeface="Consolas"/>
              </a:rPr>
              <a:t>KMeans</a:t>
            </a:r>
            <a:r>
              <a:rPr lang="sv-SE" sz="1500" dirty="0">
                <a:solidFill>
                  <a:srgbClr val="000000"/>
                </a:solidFill>
                <a:latin typeface="Consolas"/>
              </a:rPr>
              <a:t>.train(vectors, </a:t>
            </a:r>
            <a:r>
              <a:rPr lang="sv-SE" sz="1500" dirty="0">
                <a:solidFill>
                  <a:srgbClr val="7C4FCD"/>
                </a:solidFill>
                <a:latin typeface="Consolas"/>
              </a:rPr>
              <a:t>10</a:t>
            </a:r>
            <a:r>
              <a:rPr lang="sv-SE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sv-SE" sz="1500" dirty="0">
                <a:solidFill>
                  <a:srgbClr val="7C4FCD"/>
                </a:solidFill>
                <a:latin typeface="Consolas"/>
              </a:rPr>
              <a:t>10</a:t>
            </a:r>
            <a:r>
              <a:rPr lang="sv-SE" sz="1500" dirty="0">
                <a:solidFill>
                  <a:srgbClr val="000000"/>
                </a:solidFill>
                <a:latin typeface="Consolas"/>
              </a:rPr>
              <a:t>) </a:t>
            </a:r>
            <a:endParaRPr lang="sv-SE" sz="1500" dirty="0" smtClean="0">
              <a:solidFill>
                <a:srgbClr val="000000"/>
              </a:solidFill>
              <a:latin typeface="Consolas"/>
            </a:endParaRPr>
          </a:p>
          <a:p>
            <a:endParaRPr lang="sv-SE" sz="1500" dirty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/>
              </a:rPr>
              <a:t>sc.makeRDD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model.clusterCenters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7C4FCD"/>
                </a:solidFill>
                <a:latin typeface="Consolas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saveAsObjectFile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"</a:t>
            </a:r>
            <a:r>
              <a:rPr lang="en-US" sz="1500" dirty="0" err="1">
                <a:solidFill>
                  <a:srgbClr val="8F8634"/>
                </a:solidFill>
                <a:latin typeface="Consolas"/>
              </a:rPr>
              <a:t>hdfs</a:t>
            </a:r>
            <a:r>
              <a:rPr lang="en-US" sz="1500" dirty="0">
                <a:solidFill>
                  <a:srgbClr val="8F8634"/>
                </a:solidFill>
                <a:latin typeface="Consolas"/>
              </a:rPr>
              <a:t>:/model</a:t>
            </a:r>
            <a:r>
              <a:rPr lang="en-US" sz="1500" dirty="0" smtClean="0">
                <a:solidFill>
                  <a:srgbClr val="8F8634"/>
                </a:solidFill>
                <a:latin typeface="Consolas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500" dirty="0" err="1">
                <a:solidFill>
                  <a:srgbClr val="C70040"/>
                </a:solidFill>
                <a:latin typeface="Consolas"/>
              </a:rPr>
              <a:t>val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ssc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C70040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427E00"/>
                </a:solidFill>
                <a:latin typeface="Consolas"/>
              </a:rPr>
              <a:t>StreamingContext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70040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427E00"/>
                </a:solidFill>
                <a:latin typeface="Consolas"/>
              </a:rPr>
              <a:t>SparkConf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500" dirty="0">
                <a:solidFill>
                  <a:srgbClr val="427E00"/>
                </a:solidFill>
                <a:latin typeface="Consolas"/>
              </a:rPr>
              <a:t>Seconds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7C4FCD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))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500" dirty="0">
                <a:latin typeface="Consolas"/>
              </a:rPr>
              <a:t> </a:t>
            </a:r>
          </a:p>
          <a:p>
            <a:r>
              <a:rPr lang="en-US" sz="1500" dirty="0" err="1">
                <a:solidFill>
                  <a:srgbClr val="C70040"/>
                </a:solidFill>
                <a:latin typeface="Consolas"/>
              </a:rPr>
              <a:t>val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model = </a:t>
            </a:r>
            <a:r>
              <a:rPr lang="en-US" sz="1500" dirty="0">
                <a:solidFill>
                  <a:srgbClr val="C70040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427E00"/>
                </a:solidFill>
                <a:latin typeface="Consolas"/>
              </a:rPr>
              <a:t>KMeansModel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ssc.sparkContext.objectFile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modelFile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).collect())</a:t>
            </a:r>
          </a:p>
          <a:p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smtClean="0">
                <a:solidFill>
                  <a:srgbClr val="A5A5A5"/>
                </a:solidFill>
                <a:latin typeface="Consolas"/>
              </a:rPr>
              <a:t>// Streaming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err="1">
                <a:solidFill>
                  <a:srgbClr val="C70040"/>
                </a:solidFill>
                <a:latin typeface="Consolas"/>
              </a:rPr>
              <a:t>val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tweets = </a:t>
            </a:r>
            <a:r>
              <a:rPr lang="en-US" sz="1500" dirty="0" err="1">
                <a:solidFill>
                  <a:srgbClr val="427E00"/>
                </a:solidFill>
                <a:latin typeface="Consolas"/>
              </a:rPr>
              <a:t>TwitterUtils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.createStream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ssc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A5A5A5"/>
                </a:solidFill>
                <a:latin typeface="Consolas"/>
              </a:rPr>
              <a:t>/* </a:t>
            </a:r>
            <a:r>
              <a:rPr lang="en-US" sz="1500" dirty="0" err="1">
                <a:solidFill>
                  <a:srgbClr val="A5A5A5"/>
                </a:solidFill>
                <a:latin typeface="Consolas"/>
              </a:rPr>
              <a:t>auth</a:t>
            </a:r>
            <a:r>
              <a:rPr lang="en-US" sz="1500" dirty="0">
                <a:solidFill>
                  <a:srgbClr val="A5A5A5"/>
                </a:solidFill>
                <a:latin typeface="Consolas"/>
              </a:rPr>
              <a:t> */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500" dirty="0" err="1">
                <a:solidFill>
                  <a:srgbClr val="C70040"/>
                </a:solidFill>
                <a:latin typeface="Consolas"/>
              </a:rPr>
              <a:t>val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statuses =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tweets.map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(_.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getText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500" dirty="0" err="1">
                <a:solidFill>
                  <a:srgbClr val="C70040"/>
                </a:solidFill>
                <a:latin typeface="Consolas"/>
              </a:rPr>
              <a:t>val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filteredTweets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statuses.filter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{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 t =&gt;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model.predict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featurize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(t)) ==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clusterNumber</a:t>
            </a:r>
            <a:r>
              <a:rPr lang="en-US" sz="1500" dirty="0">
                <a:latin typeface="Consolas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500" dirty="0">
                <a:latin typeface="Consolas"/>
              </a:rPr>
              <a:t> 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/>
              </a:rPr>
              <a:t>filteredTweets.print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500" dirty="0">
                <a:latin typeface="Consolas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500" dirty="0">
                <a:latin typeface="Consolas"/>
              </a:rPr>
              <a:t> 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/>
              </a:rPr>
              <a:t>ssc.start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</a:t>
            </a:r>
            <a:endParaRPr lang="en-US" sz="1500" dirty="0">
              <a:latin typeface="Consolas"/>
            </a:endParaRPr>
          </a:p>
          <a:p>
            <a:r>
              <a:rPr lang="en-US" sz="1500" dirty="0" smtClean="0">
                <a:latin typeface="Consolas"/>
              </a:rPr>
              <a:t> </a:t>
            </a:r>
            <a:endParaRPr lang="en-US" sz="15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339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What’s Next?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 at Spark Summit (6/30)</a:t>
            </a:r>
          </a:p>
          <a:p>
            <a:pPr lvl="1"/>
            <a:r>
              <a:rPr lang="en-US" dirty="0" smtClean="0"/>
              <a:t>Includes a day for training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spark-summit.org</a:t>
            </a:r>
            <a:endParaRPr lang="en-US" dirty="0" smtClean="0"/>
          </a:p>
          <a:p>
            <a:r>
              <a:rPr lang="en-US" dirty="0" smtClean="0"/>
              <a:t>Join the community at </a:t>
            </a:r>
            <a:r>
              <a:rPr lang="en-US" dirty="0" smtClean="0">
                <a:hlinkClick r:id="rId4"/>
              </a:rPr>
              <a:t>spark.apache.org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t="22500" r="35938" b="58173"/>
          <a:stretch/>
        </p:blipFill>
        <p:spPr bwMode="auto">
          <a:xfrm>
            <a:off x="5254389" y="5334000"/>
            <a:ext cx="388961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05399"/>
            <a:ext cx="29718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Unified Big Data Pipeline in Apache Spark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</a:p>
          <a:p>
            <a:r>
              <a:rPr lang="en-US" dirty="0" smtClean="0"/>
              <a:t>What is a “unified big data pipeline”?</a:t>
            </a:r>
            <a:endParaRPr lang="en-US" dirty="0"/>
          </a:p>
        </p:txBody>
      </p:sp>
      <p:pic>
        <p:nvPicPr>
          <p:cNvPr id="4" name="Picture 2" descr=" 2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71" y="2933700"/>
            <a:ext cx="5542859" cy="3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8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32800" cy="4525963"/>
          </a:xfrm>
        </p:spPr>
        <p:txBody>
          <a:bodyPr/>
          <a:lstStyle/>
          <a:p>
            <a:r>
              <a:rPr lang="en-US" dirty="0" smtClean="0"/>
              <a:t>Community-driven </a:t>
            </a:r>
            <a:r>
              <a:rPr lang="en-US" dirty="0"/>
              <a:t>Apache </a:t>
            </a:r>
            <a:r>
              <a:rPr lang="en-US" dirty="0" smtClean="0"/>
              <a:t>open </a:t>
            </a:r>
            <a:r>
              <a:rPr lang="en-US" dirty="0"/>
              <a:t>source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Distributed data analytics engine, filling a similar role to Map Reduce or </a:t>
            </a:r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smtClean="0"/>
              <a:t>Core engine, with streaming, SQL, machine learning, and graph processing modules</a:t>
            </a:r>
          </a:p>
          <a:p>
            <a:r>
              <a:rPr lang="en-US" dirty="0" smtClean="0"/>
              <a:t>Just released Spark 1.0!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0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Programming Model:</a:t>
            </a:r>
            <a:br>
              <a:rPr lang="en-US" dirty="0" smtClean="0"/>
            </a:br>
            <a:r>
              <a:rPr lang="en-US" dirty="0" smtClean="0"/>
              <a:t>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“Resilient Distributed Dataset”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Log data, organized by user</a:t>
            </a:r>
          </a:p>
          <a:p>
            <a:pPr lvl="1"/>
            <a:r>
              <a:rPr lang="en-US" dirty="0" smtClean="0"/>
              <a:t>Format: 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 blob)</a:t>
            </a:r>
            <a:endParaRPr lang="en-US" dirty="0"/>
          </a:p>
          <a:p>
            <a:pPr lvl="1"/>
            <a:r>
              <a:rPr lang="en-US" sz="2200" dirty="0" err="1" smtClean="0">
                <a:latin typeface="Monaco" panose="00000400000000000000" pitchFamily="2" charset="0"/>
              </a:rPr>
              <a:t>JavaPairRDD</a:t>
            </a:r>
            <a:r>
              <a:rPr lang="en-US" sz="2200" dirty="0" smtClean="0">
                <a:latin typeface="Monaco" panose="00000400000000000000" pitchFamily="2" charset="0"/>
              </a:rPr>
              <a:t>&lt;Long, String&gt; logs = </a:t>
            </a:r>
          </a:p>
          <a:p>
            <a:pPr marL="457200" lvl="1" indent="0">
              <a:buNone/>
            </a:pPr>
            <a:r>
              <a:rPr lang="en-US" sz="2200" dirty="0">
                <a:latin typeface="Monaco" panose="00000400000000000000" pitchFamily="2" charset="0"/>
              </a:rPr>
              <a:t> </a:t>
            </a:r>
            <a:r>
              <a:rPr lang="en-US" sz="2200" dirty="0" smtClean="0">
                <a:latin typeface="Monaco" panose="00000400000000000000" pitchFamily="2" charset="0"/>
              </a:rPr>
              <a:t>   </a:t>
            </a:r>
            <a:r>
              <a:rPr lang="en-US" sz="2200" dirty="0" err="1" smtClean="0">
                <a:latin typeface="Monaco" panose="00000400000000000000" pitchFamily="2" charset="0"/>
              </a:rPr>
              <a:t>sc.textFile</a:t>
            </a:r>
            <a:r>
              <a:rPr lang="en-US" sz="2200" dirty="0">
                <a:latin typeface="Monaco" panose="00000400000000000000" pitchFamily="2" charset="0"/>
              </a:rPr>
              <a:t>("</a:t>
            </a:r>
            <a:r>
              <a:rPr lang="en-US" sz="2200" dirty="0" err="1">
                <a:latin typeface="Monaco" panose="00000400000000000000" pitchFamily="2" charset="0"/>
              </a:rPr>
              <a:t>hdfs</a:t>
            </a:r>
            <a:r>
              <a:rPr lang="en-US" sz="2200" dirty="0" smtClean="0">
                <a:latin typeface="Monaco" panose="00000400000000000000" pitchFamily="2" charset="0"/>
              </a:rPr>
              <a:t>:/</a:t>
            </a:r>
            <a:r>
              <a:rPr lang="en-US" sz="2200" dirty="0" err="1" smtClean="0">
                <a:latin typeface="Monaco" panose="00000400000000000000" pitchFamily="2" charset="0"/>
              </a:rPr>
              <a:t>logdata</a:t>
            </a:r>
            <a:r>
              <a:rPr lang="en-US" sz="2200" dirty="0">
                <a:latin typeface="Monaco" panose="00000400000000000000" pitchFamily="2" charset="0"/>
              </a:rPr>
              <a:t>/")</a:t>
            </a:r>
            <a:endParaRPr lang="en-US" sz="2200" dirty="0" smtClean="0">
              <a:latin typeface="Monaco" panose="00000400000000000000" pitchFamily="2" charset="0"/>
            </a:endParaRPr>
          </a:p>
          <a:p>
            <a:pPr lvl="1"/>
            <a:r>
              <a:rPr lang="en-US" dirty="0" smtClean="0"/>
              <a:t>Partitioned across cluster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72" y="5232415"/>
            <a:ext cx="762000" cy="46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44" y="5246791"/>
            <a:ext cx="762000" cy="46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664" y="5232413"/>
            <a:ext cx="762000" cy="46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36" y="5246789"/>
            <a:ext cx="762000" cy="46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3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Programming Model:</a:t>
            </a:r>
            <a:br>
              <a:rPr lang="en-US" dirty="0" smtClean="0"/>
            </a:b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map(), </a:t>
            </a:r>
            <a:r>
              <a:rPr lang="en-US" dirty="0" err="1" smtClean="0"/>
              <a:t>reduceByKey</a:t>
            </a:r>
            <a:r>
              <a:rPr lang="en-US" dirty="0" smtClean="0"/>
              <a:t>(),…</a:t>
            </a:r>
          </a:p>
          <a:p>
            <a:r>
              <a:rPr lang="en-US" dirty="0" smtClean="0"/>
              <a:t>filter(), join(), sort(), union(), …</a:t>
            </a:r>
          </a:p>
          <a:p>
            <a:r>
              <a:rPr lang="en-US" dirty="0" smtClean="0"/>
              <a:t>cache()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066800" y="-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3566279"/>
            <a:ext cx="9296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parsed_logs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logs.map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json.loads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today_logs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parsed_logs.filter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time()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error_logs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today_logs.filter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8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error_logs.cache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error_logs.count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error_logs.filter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CB6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log.text.contains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F8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8F8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OutOfMemory</a:t>
            </a:r>
            <a:r>
              <a:rPr lang="en-US" dirty="0" smtClean="0">
                <a:solidFill>
                  <a:srgbClr val="8F8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ooms.count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panic()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 rot="18879291">
            <a:off x="6498382" y="-1539024"/>
            <a:ext cx="3764424" cy="582039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 rot="18879291">
            <a:off x="-855676" y="3217308"/>
            <a:ext cx="3764424" cy="582039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park Logo #112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436947"/>
            <a:ext cx="3276600" cy="20808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90233" y="368684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Generalized </a:t>
            </a:r>
            <a:br>
              <a:rPr lang="en-US" sz="2400" dirty="0" smtClean="0"/>
            </a:br>
            <a:r>
              <a:rPr lang="en-US" sz="2400" dirty="0" smtClean="0"/>
              <a:t>          system 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31314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Specialized</a:t>
            </a:r>
            <a:br>
              <a:rPr lang="en-US" sz="2400" dirty="0" smtClean="0"/>
            </a:br>
            <a:r>
              <a:rPr lang="en-US" sz="2400" dirty="0" smtClean="0"/>
              <a:t>      system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48768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Map Reduce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0" y="762000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Operating System</a:t>
            </a:r>
            <a:endParaRPr lang="en-US" sz="4000" dirty="0"/>
          </a:p>
        </p:txBody>
      </p:sp>
      <p:sp>
        <p:nvSpPr>
          <p:cNvPr id="17" name="Cloud 16"/>
          <p:cNvSpPr/>
          <p:nvPr/>
        </p:nvSpPr>
        <p:spPr>
          <a:xfrm>
            <a:off x="228600" y="4137397"/>
            <a:ext cx="1480033" cy="8382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Hive</a:t>
            </a:r>
            <a:endParaRPr lang="en-US" sz="2000" dirty="0"/>
          </a:p>
        </p:txBody>
      </p:sp>
      <p:sp>
        <p:nvSpPr>
          <p:cNvPr id="19" name="Cloud 18"/>
          <p:cNvSpPr/>
          <p:nvPr/>
        </p:nvSpPr>
        <p:spPr>
          <a:xfrm>
            <a:off x="1259697" y="5974680"/>
            <a:ext cx="1559703" cy="88332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Pig</a:t>
            </a:r>
            <a:endParaRPr lang="en-US" sz="2400" dirty="0"/>
          </a:p>
        </p:txBody>
      </p:sp>
      <p:sp>
        <p:nvSpPr>
          <p:cNvPr id="20" name="Cloud 19"/>
          <p:cNvSpPr/>
          <p:nvPr/>
        </p:nvSpPr>
        <p:spPr>
          <a:xfrm>
            <a:off x="6524625" y="2057400"/>
            <a:ext cx="1480033" cy="8382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Graph</a:t>
            </a:r>
            <a:br>
              <a:rPr lang="en-US" sz="2000" dirty="0" smtClean="0"/>
            </a:br>
            <a:r>
              <a:rPr lang="en-US" sz="2000" dirty="0" smtClean="0"/>
              <a:t>Lab</a:t>
            </a:r>
            <a:endParaRPr lang="en-US" sz="2000" dirty="0"/>
          </a:p>
        </p:txBody>
      </p:sp>
      <p:sp>
        <p:nvSpPr>
          <p:cNvPr id="22" name="Cloud 21"/>
          <p:cNvSpPr/>
          <p:nvPr/>
        </p:nvSpPr>
        <p:spPr>
          <a:xfrm>
            <a:off x="7663967" y="2743200"/>
            <a:ext cx="1480033" cy="8382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Impala</a:t>
            </a:r>
            <a:endParaRPr lang="en-US" sz="2000" dirty="0"/>
          </a:p>
        </p:txBody>
      </p:sp>
      <p:pic>
        <p:nvPicPr>
          <p:cNvPr id="24" name="Picture 2" descr="C:\Users\Aaron\AppData\Local\Microsoft\Windows\INetCache\IE\AXGJDR0V\MC90044173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3793">
            <a:off x="6440768" y="573368"/>
            <a:ext cx="572168" cy="5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aron\AppData\Local\Microsoft\Windows\INetCache\IE\AXGJDR0V\MC90044173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3793">
            <a:off x="7236464" y="497168"/>
            <a:ext cx="572168" cy="5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loud 20"/>
          <p:cNvSpPr/>
          <p:nvPr/>
        </p:nvSpPr>
        <p:spPr>
          <a:xfrm>
            <a:off x="6324600" y="76200"/>
            <a:ext cx="1480033" cy="8382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Storm</a:t>
            </a:r>
            <a:endParaRPr lang="en-US" sz="2000" dirty="0"/>
          </a:p>
        </p:txBody>
      </p:sp>
      <p:sp>
        <p:nvSpPr>
          <p:cNvPr id="27" name="Cloud 26"/>
          <p:cNvSpPr/>
          <p:nvPr/>
        </p:nvSpPr>
        <p:spPr>
          <a:xfrm>
            <a:off x="3146183" y="4593037"/>
            <a:ext cx="1669808" cy="94548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 smtClean="0"/>
              <a:t>Spark Streaming</a:t>
            </a:r>
            <a:endParaRPr lang="en-US" sz="1650" dirty="0"/>
          </a:p>
        </p:txBody>
      </p:sp>
      <p:sp>
        <p:nvSpPr>
          <p:cNvPr id="28" name="Cloud 27"/>
          <p:cNvSpPr/>
          <p:nvPr/>
        </p:nvSpPr>
        <p:spPr>
          <a:xfrm>
            <a:off x="5261096" y="4319177"/>
            <a:ext cx="1669808" cy="94548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 err="1" smtClean="0"/>
              <a:t>GraphX</a:t>
            </a:r>
            <a:endParaRPr lang="en-US" sz="1650" dirty="0"/>
          </a:p>
        </p:txBody>
      </p:sp>
      <p:sp>
        <p:nvSpPr>
          <p:cNvPr id="29" name="Cloud 28"/>
          <p:cNvSpPr/>
          <p:nvPr/>
        </p:nvSpPr>
        <p:spPr>
          <a:xfrm>
            <a:off x="1828800" y="2147888"/>
            <a:ext cx="1669808" cy="94548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 err="1" smtClean="0"/>
              <a:t>SparkSQL</a:t>
            </a:r>
            <a:endParaRPr lang="en-US" sz="1650" dirty="0"/>
          </a:p>
        </p:txBody>
      </p:sp>
      <p:sp>
        <p:nvSpPr>
          <p:cNvPr id="30" name="Cloud 29"/>
          <p:cNvSpPr/>
          <p:nvPr/>
        </p:nvSpPr>
        <p:spPr>
          <a:xfrm>
            <a:off x="3719660" y="1675147"/>
            <a:ext cx="1669808" cy="94548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 err="1" smtClean="0"/>
              <a:t>MLLib</a:t>
            </a:r>
            <a:endParaRPr lang="en-US" sz="1650" dirty="0"/>
          </a:p>
        </p:txBody>
      </p:sp>
      <p:pic>
        <p:nvPicPr>
          <p:cNvPr id="1027" name="Picture 3" descr="C:\Users\Aaron\AppData\Local\Microsoft\Windows\INetCache\IE\GP56K880\MC90043825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72" y="1407768"/>
            <a:ext cx="1473079" cy="97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loud 30"/>
          <p:cNvSpPr/>
          <p:nvPr/>
        </p:nvSpPr>
        <p:spPr>
          <a:xfrm>
            <a:off x="5562600" y="1295400"/>
            <a:ext cx="1480033" cy="8382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H2O</a:t>
            </a:r>
            <a:endParaRPr lang="en-US" sz="2000" dirty="0"/>
          </a:p>
        </p:txBody>
      </p:sp>
      <p:cxnSp>
        <p:nvCxnSpPr>
          <p:cNvPr id="32" name="Straight Connector 31"/>
          <p:cNvCxnSpPr>
            <a:stCxn id="27" idx="3"/>
          </p:cNvCxnSpPr>
          <p:nvPr/>
        </p:nvCxnSpPr>
        <p:spPr>
          <a:xfrm flipV="1">
            <a:off x="3981087" y="3939209"/>
            <a:ext cx="184545" cy="707887"/>
          </a:xfrm>
          <a:prstGeom prst="line">
            <a:avLst/>
          </a:prstGeom>
          <a:ln w="57150">
            <a:solidFill>
              <a:srgbClr val="F8650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5389468" y="4055456"/>
            <a:ext cx="205004" cy="364144"/>
          </a:xfrm>
          <a:prstGeom prst="line">
            <a:avLst/>
          </a:prstGeom>
          <a:ln w="57150">
            <a:solidFill>
              <a:srgbClr val="F8650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1"/>
          </p:cNvCxnSpPr>
          <p:nvPr/>
        </p:nvCxnSpPr>
        <p:spPr>
          <a:xfrm flipH="1">
            <a:off x="4457700" y="2619622"/>
            <a:ext cx="96864" cy="809378"/>
          </a:xfrm>
          <a:prstGeom prst="line">
            <a:avLst/>
          </a:prstGeom>
          <a:ln w="57150">
            <a:solidFill>
              <a:srgbClr val="F8650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886167"/>
            <a:ext cx="249332" cy="390433"/>
          </a:xfrm>
          <a:prstGeom prst="line">
            <a:avLst/>
          </a:prstGeom>
          <a:ln w="57150">
            <a:solidFill>
              <a:srgbClr val="F8650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-398104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        A Happy Place</a:t>
            </a:r>
            <a:endParaRPr lang="en-US" dirty="0"/>
          </a:p>
        </p:txBody>
      </p:sp>
      <p:sp>
        <p:nvSpPr>
          <p:cNvPr id="1034" name="TextBox 1033"/>
          <p:cNvSpPr txBox="1"/>
          <p:nvPr/>
        </p:nvSpPr>
        <p:spPr>
          <a:xfrm>
            <a:off x="253759" y="1074982"/>
            <a:ext cx="3244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Two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general </a:t>
            </a:r>
            <a:r>
              <a:rPr lang="en-US" sz="2400" dirty="0"/>
              <a:t>task </a:t>
            </a:r>
            <a:r>
              <a:rPr lang="en-US" sz="2400" dirty="0" smtClean="0"/>
              <a:t>DAG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sharing</a:t>
            </a:r>
          </a:p>
        </p:txBody>
      </p:sp>
    </p:spTree>
    <p:extLst>
      <p:ext uri="{BB962C8B-B14F-4D97-AF65-F5344CB8AC3E}">
        <p14:creationId xmlns:p14="http://schemas.microsoft.com/office/powerpoint/2010/main" val="41976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  <p:bldP spid="12" grpId="0"/>
      <p:bldP spid="13" grpId="0"/>
      <p:bldP spid="14" grpId="0"/>
      <p:bldP spid="17" grpId="0" animBg="1"/>
      <p:bldP spid="19" grpId="0" animBg="1"/>
      <p:bldP spid="20" grpId="0" animBg="1"/>
      <p:bldP spid="22" grpId="0" animBg="1"/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0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Most Active Big Data Project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1524000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 Neue Light"/>
                <a:ea typeface="Open Sans" panose="020B0606030504020204" pitchFamily="34" charset="0"/>
                <a:cs typeface="Helvetica Neue Light"/>
              </a:rPr>
              <a:t>Activity in last 30 days*</a:t>
            </a:r>
            <a:endParaRPr lang="en-US" sz="2400" dirty="0">
              <a:latin typeface="Helvetica Neue Light"/>
              <a:ea typeface="Open Sans" panose="020B0606030504020204" pitchFamily="34" charset="0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443246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Neue Light"/>
                <a:ea typeface="Open Sans" panose="020B0606030504020204" pitchFamily="34" charset="0"/>
                <a:cs typeface="Helvetica Neue Light"/>
              </a:rPr>
              <a:t>*as of June 1, 2014</a:t>
            </a:r>
            <a:endParaRPr lang="en-US" sz="1600" dirty="0">
              <a:latin typeface="Helvetica Neue Light"/>
              <a:ea typeface="Open Sans" panose="020B0606030504020204" pitchFamily="34" charset="0"/>
              <a:cs typeface="Helvetica Neue Light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253014493"/>
              </p:ext>
            </p:extLst>
          </p:nvPr>
        </p:nvGraphicFramePr>
        <p:xfrm>
          <a:off x="762000" y="2057400"/>
          <a:ext cx="2209800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947386291"/>
              </p:ext>
            </p:extLst>
          </p:nvPr>
        </p:nvGraphicFramePr>
        <p:xfrm>
          <a:off x="3352800" y="2061754"/>
          <a:ext cx="2209800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34446328"/>
              </p:ext>
            </p:extLst>
          </p:nvPr>
        </p:nvGraphicFramePr>
        <p:xfrm>
          <a:off x="6172200" y="2036287"/>
          <a:ext cx="2209800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987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Big Data Systems Today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4043" y="3399219"/>
            <a:ext cx="18674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MapReduce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7399" y="2438400"/>
            <a:ext cx="1052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Pregel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3180546"/>
            <a:ext cx="11586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Dremel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6243" y="3790146"/>
            <a:ext cx="1568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GraphLab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5054" y="4368532"/>
            <a:ext cx="1031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Storm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4400" y="2667000"/>
            <a:ext cx="1105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Giraph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400" y="3276600"/>
            <a:ext cx="6831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Drill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11604" y="3810000"/>
            <a:ext cx="1107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Impala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6800" y="4399746"/>
            <a:ext cx="564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0733" y="4399746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89933" y="5007710"/>
            <a:ext cx="310606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Specialized systems</a:t>
            </a:r>
          </a:p>
          <a:p>
            <a:pPr algn="ctr"/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(iterative, interactive and</a:t>
            </a:r>
            <a:b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streaming apps)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961" y="4998185"/>
            <a:ext cx="21268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General batch</a:t>
            </a:r>
            <a:b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processing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209800" y="3294122"/>
            <a:ext cx="638345" cy="75684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295855" y="3276600"/>
            <a:ext cx="638345" cy="75684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park Logo #112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41" y="3044933"/>
            <a:ext cx="1866900" cy="11856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30956" y="4998185"/>
            <a:ext cx="24288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Unified</a:t>
            </a:r>
            <a:r>
              <a:rPr lang="en-US" sz="2500" dirty="0">
                <a:solidFill>
                  <a:srgbClr val="3366FF"/>
                </a:solidFill>
                <a:latin typeface="Helvetica Neue Light"/>
                <a:cs typeface="Helvetica Neue Light"/>
              </a:rPr>
              <a:t> </a:t>
            </a:r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36574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6" grpId="0"/>
      <p:bldP spid="18" grpId="0"/>
      <p:bldP spid="19" grpId="0"/>
      <p:bldP spid="21" grpId="0"/>
      <p:bldP spid="22" grpId="0"/>
      <p:bldP spid="4" grpId="0" animBg="1"/>
      <p:bldP spid="23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Spark Core: RDDs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collection </a:t>
            </a:r>
            <a:r>
              <a:rPr lang="en-US" dirty="0"/>
              <a:t>of objects </a:t>
            </a:r>
            <a:endParaRPr lang="en-US" dirty="0" smtClean="0"/>
          </a:p>
          <a:p>
            <a:r>
              <a:rPr lang="en-US" dirty="0" smtClean="0"/>
              <a:t>What’s cool about them?</a:t>
            </a:r>
          </a:p>
          <a:p>
            <a:pPr lvl="1"/>
            <a:r>
              <a:rPr lang="en-US" dirty="0" smtClean="0"/>
              <a:t>In-memory</a:t>
            </a:r>
          </a:p>
          <a:p>
            <a:pPr lvl="1"/>
            <a:r>
              <a:rPr lang="en-US" dirty="0" smtClean="0"/>
              <a:t>Built via parallel transformations </a:t>
            </a:r>
            <a:br>
              <a:rPr lang="en-US" dirty="0" smtClean="0"/>
            </a:br>
            <a:r>
              <a:rPr lang="en-US" dirty="0" smtClean="0"/>
              <a:t>(map</a:t>
            </a:r>
            <a:r>
              <a:rPr lang="en-US" dirty="0"/>
              <a:t>, filter, </a:t>
            </a:r>
            <a:r>
              <a:rPr lang="en-US" dirty="0" smtClean="0"/>
              <a:t>…)</a:t>
            </a:r>
            <a:endParaRPr lang="en-US" dirty="0"/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Automatically rebuilt on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failure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2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Data Sharing 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1060824" y="1854399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Helvetica Neue Light"/>
            </a:endParaRPr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43208" y="2266438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81003" y="204258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>
                <a:latin typeface="Helvetica Neue Light"/>
              </a:rPr>
              <a:t>iter</a:t>
            </a:r>
            <a:r>
              <a:rPr lang="en-US" sz="2200" dirty="0" smtClean="0">
                <a:latin typeface="Helvetica Neue Light"/>
              </a:rPr>
              <a:t>. 1</a:t>
            </a:r>
            <a:endParaRPr lang="en-US" sz="2200" dirty="0">
              <a:latin typeface="Helvetica Neue Light"/>
            </a:endParaRPr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3291008" y="2266438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73315" y="2266438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11110" y="204258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>
                <a:latin typeface="Helvetica Neue Light"/>
              </a:rPr>
              <a:t>iter</a:t>
            </a:r>
            <a:r>
              <a:rPr lang="en-US" sz="2200" dirty="0" smtClean="0">
                <a:latin typeface="Helvetica Neue Light"/>
              </a:rPr>
              <a:t>. 2</a:t>
            </a:r>
            <a:endParaRPr lang="en-US" sz="2200" dirty="0">
              <a:latin typeface="Helvetica Neue Light"/>
            </a:endParaRPr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6021115" y="2266438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6924" y="2271625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22131" y="2047775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 Neue Light"/>
                <a:cs typeface="Helvetica Neue Light"/>
              </a:rPr>
              <a:t>.  .  .</a:t>
            </a:r>
            <a:endParaRPr lang="en-US" sz="2200" b="1" dirty="0">
              <a:latin typeface="Helvetica Neue Light"/>
              <a:cs typeface="Helvetica Neue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0824" y="2687536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Helvetica Neue Light"/>
                <a:cs typeface="Helvetica Neue Light"/>
              </a:rPr>
              <a:t>Input</a:t>
            </a:r>
            <a:endParaRPr lang="en-US" sz="2200" dirty="0">
              <a:latin typeface="Helvetica Neue Light"/>
              <a:cs typeface="Helvetica Neue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8000" y="1429912"/>
            <a:ext cx="77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HDFS</a:t>
            </a:r>
            <a:br>
              <a:rPr lang="en-US" sz="1800" dirty="0" smtClean="0">
                <a:latin typeface="Helvetica Neue Light"/>
                <a:cs typeface="Helvetica Neue Light"/>
              </a:rPr>
            </a:br>
            <a:r>
              <a:rPr lang="en-US" sz="1800" dirty="0" smtClean="0">
                <a:latin typeface="Helvetica Neue Light"/>
                <a:cs typeface="Helvetica Neue Light"/>
              </a:rPr>
              <a:t>read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16480" y="1429912"/>
            <a:ext cx="77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HDFS</a:t>
            </a:r>
            <a:br>
              <a:rPr lang="en-US" sz="1800" dirty="0" smtClean="0">
                <a:latin typeface="Helvetica Neue Light"/>
                <a:cs typeface="Helvetica Neue Light"/>
              </a:rPr>
            </a:br>
            <a:r>
              <a:rPr lang="en-US" sz="1800" dirty="0" smtClean="0">
                <a:latin typeface="Helvetica Neue Light"/>
                <a:cs typeface="Helvetica Neue Light"/>
              </a:rPr>
              <a:t>write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7947" y="1429912"/>
            <a:ext cx="77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HDFS</a:t>
            </a:r>
            <a:br>
              <a:rPr lang="en-US" sz="1800" dirty="0" smtClean="0">
                <a:latin typeface="Helvetica Neue Light"/>
                <a:cs typeface="Helvetica Neue Light"/>
              </a:rPr>
            </a:br>
            <a:r>
              <a:rPr lang="en-US" sz="1800" dirty="0" smtClean="0">
                <a:latin typeface="Helvetica Neue Light"/>
                <a:cs typeface="Helvetica Neue Light"/>
              </a:rPr>
              <a:t>read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6813" y="1429912"/>
            <a:ext cx="77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HDFS</a:t>
            </a:r>
            <a:br>
              <a:rPr lang="en-US" sz="1800" dirty="0" smtClean="0">
                <a:latin typeface="Helvetica Neue Light"/>
                <a:cs typeface="Helvetica Neue Light"/>
              </a:rPr>
            </a:br>
            <a:r>
              <a:rPr lang="en-US" sz="1800" dirty="0" smtClean="0">
                <a:latin typeface="Helvetica Neue Light"/>
                <a:cs typeface="Helvetica Neue Light"/>
              </a:rPr>
              <a:t>write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0824" y="3258712"/>
            <a:ext cx="6064537" cy="2739103"/>
            <a:chOff x="1060824" y="3276600"/>
            <a:chExt cx="6064537" cy="2739103"/>
          </a:xfrm>
        </p:grpSpPr>
        <p:sp>
          <p:nvSpPr>
            <p:cNvPr id="56" name="TextBox 55"/>
            <p:cNvSpPr txBox="1"/>
            <p:nvPr/>
          </p:nvSpPr>
          <p:spPr>
            <a:xfrm>
              <a:off x="1060824" y="5215168"/>
              <a:ext cx="8002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Helvetica Neue Light"/>
                  <a:cs typeface="Helvetica Neue Light"/>
                </a:rPr>
                <a:t>Input</a:t>
              </a:r>
              <a:endParaRPr lang="en-US" sz="22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57" name="Straight Arrow Connector 56"/>
            <p:cNvCxnSpPr>
              <a:stCxn id="74" idx="3"/>
              <a:endCxn id="66" idx="1"/>
            </p:cNvCxnSpPr>
            <p:nvPr/>
          </p:nvCxnSpPr>
          <p:spPr>
            <a:xfrm flipV="1">
              <a:off x="1622181" y="3566054"/>
              <a:ext cx="1838610" cy="12142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4" idx="3"/>
              <a:endCxn id="67" idx="1"/>
            </p:cNvCxnSpPr>
            <p:nvPr/>
          </p:nvCxnSpPr>
          <p:spPr>
            <a:xfrm flipV="1">
              <a:off x="1622181" y="4391916"/>
              <a:ext cx="1838610" cy="38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74" idx="3"/>
              <a:endCxn id="68" idx="1"/>
            </p:cNvCxnSpPr>
            <p:nvPr/>
          </p:nvCxnSpPr>
          <p:spPr>
            <a:xfrm>
              <a:off x="1622181" y="4780260"/>
              <a:ext cx="1838610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63" idx="1"/>
            </p:cNvCxnSpPr>
            <p:nvPr/>
          </p:nvCxnSpPr>
          <p:spPr>
            <a:xfrm>
              <a:off x="4949773" y="3566054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4" idx="1"/>
            </p:cNvCxnSpPr>
            <p:nvPr/>
          </p:nvCxnSpPr>
          <p:spPr>
            <a:xfrm>
              <a:off x="4949773" y="4391916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65" idx="1"/>
            </p:cNvCxnSpPr>
            <p:nvPr/>
          </p:nvCxnSpPr>
          <p:spPr>
            <a:xfrm>
              <a:off x="4949773" y="5205702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lded Corner 62"/>
            <p:cNvSpPr/>
            <p:nvPr/>
          </p:nvSpPr>
          <p:spPr>
            <a:xfrm>
              <a:off x="5517971" y="3276600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Helvetica Neue Light"/>
              </a:endParaRPr>
            </a:p>
          </p:txBody>
        </p:sp>
        <p:sp>
          <p:nvSpPr>
            <p:cNvPr id="64" name="Folded Corner 63"/>
            <p:cNvSpPr/>
            <p:nvPr/>
          </p:nvSpPr>
          <p:spPr>
            <a:xfrm>
              <a:off x="5517971" y="4102462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Helvetica Neue Light"/>
              </a:endParaRPr>
            </a:p>
          </p:txBody>
        </p:sp>
        <p:sp>
          <p:nvSpPr>
            <p:cNvPr id="65" name="Folded Corner 64"/>
            <p:cNvSpPr/>
            <p:nvPr/>
          </p:nvSpPr>
          <p:spPr>
            <a:xfrm>
              <a:off x="5517971" y="4916248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Helvetica Neue Ligh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60791" y="3342204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latin typeface="Helvetica Neue Light"/>
                </a:rPr>
                <a:t>query 1</a:t>
              </a:r>
              <a:endParaRPr lang="en-US" sz="2200" dirty="0">
                <a:latin typeface="Helvetica Neue Ligh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60791" y="4168066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latin typeface="Helvetica Neue Light"/>
                </a:rPr>
                <a:t>query 2</a:t>
              </a:r>
              <a:endParaRPr lang="en-US" sz="2200" dirty="0">
                <a:latin typeface="Helvetica Neue Ligh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60791" y="4979885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>
                  <a:latin typeface="Helvetica Neue Light"/>
                </a:rPr>
                <a:t>query 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43013" y="3331109"/>
              <a:ext cx="10730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Helvetica Neue Light"/>
                  <a:cs typeface="Helvetica Neue Light"/>
                </a:rPr>
                <a:t>result 1</a:t>
              </a:r>
              <a:endParaRPr lang="en-US" sz="2200" dirty="0">
                <a:latin typeface="Helvetica Neue Light"/>
                <a:cs typeface="Helvetica Neue Ligh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43013" y="4150078"/>
              <a:ext cx="10730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Helvetica Neue Light"/>
                  <a:cs typeface="Helvetica Neue Light"/>
                </a:rPr>
                <a:t>result 2</a:t>
              </a:r>
              <a:endParaRPr lang="en-US" sz="2200" dirty="0">
                <a:latin typeface="Helvetica Neue Light"/>
                <a:cs typeface="Helvetica Neue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43013" y="4981852"/>
              <a:ext cx="1082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Helvetica Neue Light"/>
                  <a:cs typeface="Helvetica Neue Light"/>
                </a:rPr>
                <a:t>result 3</a:t>
              </a:r>
              <a:endParaRPr lang="en-US" sz="22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1622181" y="4780260"/>
              <a:ext cx="1839138" cy="11378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422040" y="5584816"/>
              <a:ext cx="1488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Helvetica Neue Light"/>
                  <a:cs typeface="Helvetica Neue Light"/>
                </a:rPr>
                <a:t>.  .  .</a:t>
              </a:r>
              <a:endParaRPr lang="en-US" sz="2200" b="1" dirty="0">
                <a:latin typeface="Helvetica Neue Light"/>
                <a:cs typeface="Helvetica Neue Light"/>
              </a:endParaRPr>
            </a:p>
          </p:txBody>
        </p:sp>
        <p:sp>
          <p:nvSpPr>
            <p:cNvPr id="74" name="Diamond 73"/>
            <p:cNvSpPr/>
            <p:nvPr/>
          </p:nvSpPr>
          <p:spPr>
            <a:xfrm>
              <a:off x="1332535" y="4694939"/>
              <a:ext cx="289646" cy="170641"/>
            </a:xfrm>
            <a:prstGeom prst="diamond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Helvetica Neue Light"/>
              </a:endParaRPr>
            </a:p>
          </p:txBody>
        </p:sp>
        <p:sp>
          <p:nvSpPr>
            <p:cNvPr id="75" name="Can 74"/>
            <p:cNvSpPr/>
            <p:nvPr/>
          </p:nvSpPr>
          <p:spPr>
            <a:xfrm>
              <a:off x="1060824" y="4370344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Helvetica Neue Ligh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76424" y="3466450"/>
              <a:ext cx="81304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latin typeface="Helvetica Neue Light"/>
                  <a:cs typeface="Helvetica Neue Light"/>
                </a:rPr>
                <a:t>HDFS</a:t>
              </a:r>
              <a:br>
                <a:rPr lang="en-US" sz="1900" dirty="0" smtClean="0">
                  <a:latin typeface="Helvetica Neue Light"/>
                  <a:cs typeface="Helvetica Neue Light"/>
                </a:rPr>
              </a:br>
              <a:r>
                <a:rPr lang="en-US" sz="1900" dirty="0" smtClean="0">
                  <a:latin typeface="Helvetica Neue Light"/>
                  <a:cs typeface="Helvetica Neue Light"/>
                </a:rPr>
                <a:t>read</a:t>
              </a:r>
              <a:endParaRPr lang="en-US" sz="19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457201" y="6091714"/>
            <a:ext cx="8229599" cy="631285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 w="1905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b="1" dirty="0" smtClean="0">
                <a:latin typeface="Helvetica Neue Light"/>
              </a:rPr>
              <a:t>Slow</a:t>
            </a:r>
            <a:r>
              <a:rPr lang="en-US" sz="2800" dirty="0" smtClean="0">
                <a:latin typeface="Helvetica Neue Light"/>
              </a:rPr>
              <a:t> due to replication, serialization, and disk IO</a:t>
            </a:r>
            <a:endParaRPr lang="en-US" sz="2800" dirty="0">
              <a:latin typeface="Helvetica Neue Light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787525" y="1888265"/>
            <a:ext cx="812362" cy="851158"/>
            <a:chOff x="3787526" y="1872287"/>
            <a:chExt cx="974180" cy="1020705"/>
          </a:xfrm>
        </p:grpSpPr>
        <p:sp>
          <p:nvSpPr>
            <p:cNvPr id="47" name="Can 4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Helvetica Neue Light"/>
              </a:endParaRPr>
            </a:p>
          </p:txBody>
        </p:sp>
        <p:sp>
          <p:nvSpPr>
            <p:cNvPr id="48" name="Can 4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Helvetica Neue Light"/>
              </a:endParaRPr>
            </a:p>
          </p:txBody>
        </p:sp>
        <p:sp>
          <p:nvSpPr>
            <p:cNvPr id="49" name="Can 4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Helvetica Neue Light"/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6517633" y="1888265"/>
            <a:ext cx="812362" cy="851158"/>
            <a:chOff x="3787526" y="1872287"/>
            <a:chExt cx="974180" cy="1020705"/>
          </a:xfrm>
        </p:grpSpPr>
        <p:sp>
          <p:nvSpPr>
            <p:cNvPr id="77" name="Can 7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Helvetica Neue Light"/>
              </a:endParaRPr>
            </a:p>
          </p:txBody>
        </p:sp>
        <p:sp>
          <p:nvSpPr>
            <p:cNvPr id="78" name="Can 7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Helvetica Neue Light"/>
              </a:endParaRPr>
            </a:p>
          </p:txBody>
        </p:sp>
        <p:sp>
          <p:nvSpPr>
            <p:cNvPr id="79" name="Can 7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7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8288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Helvetica Neue Light"/>
            </a:endParaRPr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2408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20169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>
                <a:latin typeface="Helvetica Neue Light"/>
              </a:rPr>
              <a:t>iter</a:t>
            </a:r>
            <a:r>
              <a:rPr lang="en-US" sz="2200" dirty="0" smtClean="0">
                <a:latin typeface="Helvetica Neue Light"/>
              </a:rPr>
              <a:t>. 1</a:t>
            </a:r>
            <a:endParaRPr lang="en-US" sz="2200" dirty="0">
              <a:latin typeface="Helvetica Neue Light"/>
            </a:endParaRP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240838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240838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20169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>
                <a:latin typeface="Helvetica Neue Light"/>
              </a:rPr>
              <a:t>iter</a:t>
            </a:r>
            <a:r>
              <a:rPr lang="en-US" sz="2200" dirty="0" smtClean="0">
                <a:latin typeface="Helvetica Neue Light"/>
              </a:rPr>
              <a:t>. 2</a:t>
            </a:r>
            <a:endParaRPr lang="en-US" sz="2200" dirty="0">
              <a:latin typeface="Helvetica Neue Light"/>
            </a:endParaRPr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240838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2512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20273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 Neue Light"/>
                <a:cs typeface="Helvetica Neue Light"/>
              </a:rPr>
              <a:t>.  .  .</a:t>
            </a:r>
            <a:endParaRPr lang="en-US" sz="2200" b="1" dirty="0">
              <a:latin typeface="Helvetica Neue Light"/>
              <a:cs typeface="Helvetica Neue 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26671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Helvetica Neue Light"/>
                <a:cs typeface="Helvetica Neue Light"/>
              </a:rPr>
              <a:t>Input</a:t>
            </a:r>
            <a:endParaRPr lang="en-US" sz="2200" dirty="0">
              <a:latin typeface="Helvetica Neue Light"/>
              <a:cs typeface="Helvetica Neue Light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dirty="0" smtClean="0"/>
              <a:t>What We’d Like</a:t>
            </a:r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4478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4563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2286000" y="5231956"/>
            <a:ext cx="2293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 Neue Light"/>
                <a:cs typeface="Helvetica Neue Light"/>
              </a:rPr>
              <a:t>Distributed</a:t>
            </a:r>
            <a:br>
              <a:rPr lang="en-US" sz="2200" dirty="0" smtClean="0">
                <a:latin typeface="Helvetica Neue Light"/>
                <a:cs typeface="Helvetica Neue Light"/>
              </a:rPr>
            </a:br>
            <a:r>
              <a:rPr lang="en-US" sz="2200" dirty="0" smtClean="0">
                <a:latin typeface="Helvetica Neue Light"/>
                <a:cs typeface="Helvetica Neue Light"/>
              </a:rPr>
              <a:t>memory</a:t>
            </a:r>
            <a:endParaRPr lang="en-US" sz="2200" dirty="0">
              <a:latin typeface="Helvetica Neue Light"/>
              <a:cs typeface="Helvetica Neue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6800" y="51820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Helvetica Neue Light"/>
                <a:cs typeface="Helvetica Neue Light"/>
              </a:rPr>
              <a:t>Input</a:t>
            </a:r>
            <a:endParaRPr lang="en-US" sz="2200" dirty="0">
              <a:latin typeface="Helvetica Neue Light"/>
              <a:cs typeface="Helvetica Neue Light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5329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3587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747112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5482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3587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1725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2434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Helvetica Neue Light"/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6822300" y="40693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Helvetica Neue Light"/>
            </a:endParaRPr>
          </a:p>
        </p:txBody>
      </p:sp>
      <p:sp>
        <p:nvSpPr>
          <p:cNvPr id="83" name="Folded Corner 82"/>
          <p:cNvSpPr/>
          <p:nvPr/>
        </p:nvSpPr>
        <p:spPr>
          <a:xfrm>
            <a:off x="6822300" y="48831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Helvetica Neue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72891" y="33090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>
                <a:latin typeface="Helvetica Neue Light"/>
              </a:rPr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1349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>
                <a:latin typeface="Helvetica Neue Light"/>
              </a:rPr>
              <a:t>query </a:t>
            </a:r>
            <a:r>
              <a:rPr lang="en-US" sz="2200" dirty="0" smtClean="0">
                <a:latin typeface="Helvetica Neue Light"/>
              </a:rPr>
              <a:t>2</a:t>
            </a:r>
            <a:endParaRPr lang="en-US" sz="2200" dirty="0">
              <a:latin typeface="Helvetica Neue Ligh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2891" y="49467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>
                <a:latin typeface="Helvetica Neue Light"/>
              </a:rPr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7471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5294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 Neue Light"/>
                <a:cs typeface="Helvetica Neue Light"/>
              </a:rPr>
              <a:t>.  .  .</a:t>
            </a:r>
            <a:endParaRPr lang="en-US" sz="2200" b="1" dirty="0">
              <a:latin typeface="Helvetica Neue Light"/>
              <a:cs typeface="Helvetica Neue Light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3425091" y="46617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 dirty="0">
              <a:latin typeface="Helvetica Neue Light"/>
            </a:endParaRPr>
          </a:p>
        </p:txBody>
      </p:sp>
      <p:sp>
        <p:nvSpPr>
          <p:cNvPr id="92" name="Can 91"/>
          <p:cNvSpPr/>
          <p:nvPr/>
        </p:nvSpPr>
        <p:spPr>
          <a:xfrm>
            <a:off x="1066800" y="43371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Helvetica Neue Light"/>
            </a:endParaRPr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747112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48686" y="3750936"/>
            <a:ext cx="13310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Helvetica Neue Light"/>
                <a:cs typeface="Helvetica Neue Light"/>
              </a:rPr>
              <a:t>one-time</a:t>
            </a:r>
            <a:br>
              <a:rPr lang="en-US" sz="1900" dirty="0" smtClean="0">
                <a:latin typeface="Helvetica Neue Light"/>
                <a:cs typeface="Helvetica Neue Light"/>
              </a:rPr>
            </a:br>
            <a:r>
              <a:rPr lang="en-US" sz="1900" dirty="0" smtClean="0">
                <a:latin typeface="Helvetica Neue Light"/>
                <a:cs typeface="Helvetica Neue Light"/>
              </a:rPr>
              <a:t>processing</a:t>
            </a:r>
            <a:endParaRPr lang="en-US" sz="1900" dirty="0">
              <a:latin typeface="Helvetica Neue Light"/>
              <a:cs typeface="Helvetica Neue Light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8358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523208" y="6091714"/>
            <a:ext cx="8097584" cy="631285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b="1" dirty="0" smtClean="0">
                <a:latin typeface="Helvetica Neue Light"/>
              </a:rPr>
              <a:t>10-100</a:t>
            </a:r>
            <a:r>
              <a:rPr lang="en-US" sz="3200" b="1" dirty="0" smtClean="0">
                <a:latin typeface="Helvetica Neue Light"/>
              </a:rPr>
              <a:t>×</a:t>
            </a:r>
            <a:r>
              <a:rPr lang="en-US" sz="3000" b="1" dirty="0" smtClean="0">
                <a:latin typeface="Helvetica Neue Light"/>
              </a:rPr>
              <a:t> </a:t>
            </a:r>
            <a:r>
              <a:rPr lang="en-US" sz="3000" dirty="0" smtClean="0">
                <a:latin typeface="Helvetica Neue Light"/>
              </a:rPr>
              <a:t>faster than network and disk</a:t>
            </a:r>
            <a:endParaRPr lang="en-US" sz="3000" dirty="0"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33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399302" y="5479497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Helvetica Neue Light"/>
              </a:rPr>
              <a:t>Result:</a:t>
            </a:r>
            <a:r>
              <a:rPr lang="en-US" sz="2000" dirty="0" smtClean="0">
                <a:latin typeface="Helvetica Neue Light"/>
              </a:rPr>
              <a:t> full-text search of Wikipedia in &lt;1 sec (</a:t>
            </a:r>
            <a:r>
              <a:rPr lang="en-US" sz="2000" dirty="0" err="1" smtClean="0">
                <a:latin typeface="Helvetica Neue Light"/>
              </a:rPr>
              <a:t>vs</a:t>
            </a:r>
            <a:r>
              <a:rPr lang="en-US" sz="2000" dirty="0" smtClean="0">
                <a:latin typeface="Helvetica Neue Light"/>
              </a:rPr>
              <a:t> 20 sec for on-disk data)</a:t>
            </a:r>
            <a:endParaRPr lang="en-US" sz="2000" dirty="0">
              <a:latin typeface="Helvetica Neue Ligh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99302" y="5479497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Helvetica Neue Light"/>
              </a:rPr>
              <a:t>Result:</a:t>
            </a:r>
            <a:r>
              <a:rPr lang="en-US" sz="2000" dirty="0" smtClean="0">
                <a:latin typeface="Helvetica Neue Light"/>
              </a:rPr>
              <a:t> scaled to 1 TB data in 5-7 sec</a:t>
            </a:r>
            <a:br>
              <a:rPr lang="en-US" sz="2000" dirty="0" smtClean="0">
                <a:latin typeface="Helvetica Neue Light"/>
              </a:rPr>
            </a:br>
            <a:r>
              <a:rPr lang="en-US" sz="2000" dirty="0" smtClean="0">
                <a:latin typeface="Helvetica Neue Light"/>
              </a:rPr>
              <a:t>(</a:t>
            </a:r>
            <a:r>
              <a:rPr lang="en-US" sz="2000" dirty="0" err="1" smtClean="0">
                <a:latin typeface="Helvetica Neue Light"/>
              </a:rPr>
              <a:t>vs</a:t>
            </a:r>
            <a:r>
              <a:rPr lang="en-US" sz="2000" dirty="0" smtClean="0">
                <a:latin typeface="Helvetica Neue Light"/>
              </a:rPr>
              <a:t> 170 sec for on-disk data)</a:t>
            </a:r>
            <a:endParaRPr lang="en-US" sz="2000" dirty="0">
              <a:latin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 smtClean="0"/>
              <a:t>Load error messages from a log into memory, then interactively search for various patterns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599" y="2606189"/>
            <a:ext cx="6994819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Lucida Console"/>
                <a:cs typeface="Lucida Console"/>
              </a:rPr>
              <a:t>lines = </a:t>
            </a:r>
            <a:r>
              <a:rPr lang="en-US" sz="155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55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Lucida Console"/>
                <a:cs typeface="Lucida Console"/>
              </a:rPr>
              <a:t>errors = </a:t>
            </a:r>
            <a:r>
              <a:rPr lang="en-US" sz="1550" dirty="0" err="1" smtClean="0">
                <a:latin typeface="Lucida Console"/>
                <a:cs typeface="Lucida Console"/>
              </a:rPr>
              <a:t>lines.</a:t>
            </a:r>
            <a:r>
              <a:rPr lang="en-US" sz="15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550" dirty="0" smtClean="0">
                <a:latin typeface="Lucida Console"/>
                <a:cs typeface="Lucida Console"/>
              </a:rPr>
              <a:t>(</a:t>
            </a:r>
            <a:r>
              <a:rPr lang="en-US" sz="155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</a:t>
            </a:r>
            <a:r>
              <a:rPr lang="en-US" sz="155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x.startswith</a:t>
            </a:r>
            <a:r>
              <a:rPr lang="en-US" sz="155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55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Lucida Console"/>
                <a:cs typeface="Lucida Console"/>
              </a:rPr>
              <a:t>messages = </a:t>
            </a:r>
            <a:r>
              <a:rPr lang="en-US" sz="1550" dirty="0" err="1" smtClean="0">
                <a:latin typeface="Lucida Console"/>
                <a:cs typeface="Lucida Console"/>
              </a:rPr>
              <a:t>errors.</a:t>
            </a:r>
            <a:r>
              <a:rPr lang="en-US" sz="15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550" dirty="0" smtClean="0">
                <a:latin typeface="Lucida Console"/>
                <a:cs typeface="Lucida Console"/>
              </a:rPr>
              <a:t>(</a:t>
            </a:r>
            <a:r>
              <a:rPr lang="en-US" sz="155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</a:t>
            </a:r>
            <a:r>
              <a:rPr lang="en-US" sz="155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x.split</a:t>
            </a:r>
            <a:r>
              <a:rPr lang="en-US" sz="155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(‘\t’)[2]</a:t>
            </a:r>
            <a:r>
              <a:rPr lang="en-US" sz="155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550" dirty="0" err="1" smtClean="0">
                <a:latin typeface="Lucida Console"/>
                <a:cs typeface="Lucida Console"/>
              </a:rPr>
              <a:t>messages.</a:t>
            </a:r>
            <a:r>
              <a:rPr lang="en-US" sz="15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55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44310" y="2884178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72649" y="3485880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>
                <a:latin typeface="Helvetica Neue Light"/>
              </a:rPr>
              <a:t>Block 1</a:t>
            </a:r>
            <a:endParaRPr lang="en-US" sz="1500" dirty="0">
              <a:latin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4886" y="5535863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>
                <a:latin typeface="Helvetica Neue Light"/>
              </a:rPr>
              <a:t>Block 2</a:t>
            </a:r>
            <a:endParaRPr lang="en-US" sz="1500" dirty="0">
              <a:latin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08965" y="6197541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>
                <a:latin typeface="Helvetica Neue Light"/>
              </a:rPr>
              <a:t>Block 3</a:t>
            </a:r>
            <a:endParaRPr lang="en-US" sz="1500" dirty="0">
              <a:latin typeface="Helvetica Neue Ligh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248401" y="3183207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67400" y="2848388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>
                  <a:latin typeface="Helvetica Neue Light"/>
                </a:rPr>
                <a:t>Worker</a:t>
              </a:r>
              <a:endParaRPr lang="en-US" sz="1800" dirty="0">
                <a:latin typeface="Helvetica Neue Light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>
                  <a:latin typeface="Helvetica Neue Light"/>
                </a:rPr>
                <a:t>Worker</a:t>
              </a:r>
              <a:endParaRPr lang="en-US" sz="1800" dirty="0">
                <a:latin typeface="Helvetica Neue Light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>
                  <a:latin typeface="Helvetica Neue Light"/>
                </a:rPr>
                <a:t>Worker</a:t>
              </a:r>
              <a:endParaRPr lang="en-US" sz="1800" dirty="0">
                <a:latin typeface="Helvetica Neue Light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Helvetica Neue Light"/>
                </a:rPr>
                <a:t>Driver</a:t>
              </a:r>
              <a:endParaRPr lang="en-US" sz="1800" dirty="0">
                <a:latin typeface="Helvetica Neue Ligh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0" y="4187200"/>
            <a:ext cx="5984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550" dirty="0" err="1">
                <a:latin typeface="Lucida Console"/>
                <a:cs typeface="Lucida Console"/>
              </a:rPr>
              <a:t>messages.</a:t>
            </a:r>
            <a:r>
              <a:rPr lang="en-US" sz="15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550" dirty="0" smtClean="0">
                <a:latin typeface="Lucida Console"/>
                <a:cs typeface="Lucida Console"/>
              </a:rPr>
              <a:t>(</a:t>
            </a:r>
            <a:r>
              <a:rPr lang="en-US" sz="155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“foo” in x</a:t>
            </a:r>
            <a:r>
              <a:rPr lang="en-US" sz="1550" dirty="0" smtClean="0">
                <a:latin typeface="Lucida Console"/>
                <a:cs typeface="Lucida Console"/>
              </a:rPr>
              <a:t>).</a:t>
            </a:r>
            <a:r>
              <a:rPr lang="en-US" sz="155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550" dirty="0" smtClean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534891" y="4597400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71150" y="3980875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92636" y="3082632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599" y="4511189"/>
            <a:ext cx="5984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550" dirty="0" err="1">
                <a:latin typeface="Lucida Console"/>
                <a:cs typeface="Lucida Console"/>
              </a:rPr>
              <a:t>messages.</a:t>
            </a:r>
            <a:r>
              <a:rPr lang="en-US" sz="15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550" dirty="0" smtClean="0">
                <a:latin typeface="Lucida Console"/>
                <a:cs typeface="Lucida Console"/>
              </a:rPr>
              <a:t>(</a:t>
            </a:r>
            <a:r>
              <a:rPr lang="en-US" sz="155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“bar” in x</a:t>
            </a:r>
            <a:r>
              <a:rPr lang="en-US" sz="1550" dirty="0" smtClean="0">
                <a:latin typeface="Lucida Console"/>
                <a:cs typeface="Lucida Console"/>
              </a:rPr>
              <a:t>).</a:t>
            </a:r>
            <a:r>
              <a:rPr lang="en-US" sz="155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550" dirty="0">
                <a:latin typeface="Lucida Console"/>
                <a:cs typeface="Lucida Console"/>
              </a:rPr>
              <a:t>()</a:t>
            </a:r>
            <a:endParaRPr lang="en-US" sz="155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8600" y="4858435"/>
            <a:ext cx="579120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550" dirty="0" smtClean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26414" y="3383701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tasks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49782" y="2850301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results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40436" y="2590800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>
                <a:latin typeface="Helvetica Neue Light"/>
              </a:rPr>
              <a:t>Cache 1</a:t>
            </a:r>
            <a:endParaRPr lang="en-US" sz="1500" dirty="0">
              <a:latin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75781" y="466411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>
                <a:latin typeface="Helvetica Neue Light"/>
              </a:rPr>
              <a:t>Cache 2</a:t>
            </a:r>
            <a:endParaRPr lang="en-US" sz="1500" dirty="0">
              <a:latin typeface="Helvetica Neue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23891" y="530258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>
                <a:latin typeface="Helvetica Neue Light"/>
              </a:rPr>
              <a:t>Cache 3</a:t>
            </a:r>
            <a:endParaRPr lang="en-US" sz="1500" dirty="0">
              <a:latin typeface="Helvetica Neue Light"/>
            </a:endParaRPr>
          </a:p>
        </p:txBody>
      </p:sp>
      <p:sp>
        <p:nvSpPr>
          <p:cNvPr id="70" name="Rectangular Callout 69"/>
          <p:cNvSpPr/>
          <p:nvPr/>
        </p:nvSpPr>
        <p:spPr>
          <a:xfrm>
            <a:off x="5105400" y="2438400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</a:rPr>
              <a:t>Base RDD</a:t>
            </a:r>
            <a:endParaRPr lang="en-US" sz="1600" dirty="0">
              <a:latin typeface="Helvetica Neue Light"/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5486400" y="2362200"/>
            <a:ext cx="1981200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Helvetica Neue Light"/>
              </a:rPr>
              <a:t>Transformed RDD</a:t>
            </a:r>
            <a:endParaRPr lang="en-US" sz="1700" dirty="0">
              <a:latin typeface="Helvetica Neue Light"/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6027635" y="4038600"/>
            <a:ext cx="1058965" cy="311727"/>
          </a:xfrm>
          <a:prstGeom prst="wedgeRectCallout">
            <a:avLst>
              <a:gd name="adj1" fmla="val -77556"/>
              <a:gd name="adj2" fmla="val 52132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Helvetica Neue Light"/>
              </a:rPr>
              <a:t>Action</a:t>
            </a:r>
            <a:endParaRPr lang="en-US" sz="1700" dirty="0">
              <a:latin typeface="Helvetica Neue Light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Log Mining</a:t>
            </a:r>
          </a:p>
        </p:txBody>
      </p:sp>
    </p:spTree>
    <p:extLst>
      <p:ext uri="{BB962C8B-B14F-4D97-AF65-F5344CB8AC3E}">
        <p14:creationId xmlns:p14="http://schemas.microsoft.com/office/powerpoint/2010/main" val="25965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 Neue Light"/>
        <a:ea typeface=""/>
        <a:cs typeface=""/>
      </a:majorFont>
      <a:minorFont>
        <a:latin typeface="Helvetica Neu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1080</Words>
  <Application>Microsoft Office PowerPoint</Application>
  <PresentationFormat>On-screen Show (4:3)</PresentationFormat>
  <Paragraphs>302</Paragraphs>
  <Slides>38</Slides>
  <Notes>8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Building a Unified Data Pipeline in Apache Spark</vt:lpstr>
      <vt:lpstr>This Talk</vt:lpstr>
      <vt:lpstr>What is Spark?</vt:lpstr>
      <vt:lpstr>Most Active Big Data Project</vt:lpstr>
      <vt:lpstr>Big Data Systems Today</vt:lpstr>
      <vt:lpstr>Spark Core: RDDs</vt:lpstr>
      <vt:lpstr>Data Sharing in MapReduce</vt:lpstr>
      <vt:lpstr>What We’d Like</vt:lpstr>
      <vt:lpstr>PowerPoint Presentation</vt:lpstr>
      <vt:lpstr>A Unified Platform</vt:lpstr>
      <vt:lpstr>Spark SQL</vt:lpstr>
      <vt:lpstr>Spark SQL</vt:lpstr>
      <vt:lpstr>GraphX</vt:lpstr>
      <vt:lpstr>GraphX</vt:lpstr>
      <vt:lpstr>GraphX</vt:lpstr>
      <vt:lpstr>GraphX</vt:lpstr>
      <vt:lpstr>MLlib</vt:lpstr>
      <vt:lpstr>MLlib</vt:lpstr>
      <vt:lpstr>Spark Streaming</vt:lpstr>
      <vt:lpstr>Spark Streaming</vt:lpstr>
      <vt:lpstr>What it Means for Users</vt:lpstr>
      <vt:lpstr>Combining Processing Types</vt:lpstr>
      <vt:lpstr>Benefits of Unification</vt:lpstr>
      <vt:lpstr>Benefits of Unification: Code Size</vt:lpstr>
      <vt:lpstr>Benefits of Unification: Code Size</vt:lpstr>
      <vt:lpstr>Benefits of Unification: Code Size</vt:lpstr>
      <vt:lpstr>Benefits of Unification: Code Size</vt:lpstr>
      <vt:lpstr>This Talk</vt:lpstr>
      <vt:lpstr>The Plan</vt:lpstr>
      <vt:lpstr>Demo!</vt:lpstr>
      <vt:lpstr>Summary: What We Did</vt:lpstr>
      <vt:lpstr>PowerPoint Presentation</vt:lpstr>
      <vt:lpstr>What’s Next?</vt:lpstr>
      <vt:lpstr>Building a Unified Big Data Pipeline in Apache Spark</vt:lpstr>
      <vt:lpstr>What is Spark?</vt:lpstr>
      <vt:lpstr>Core Programming Model: RDDs</vt:lpstr>
      <vt:lpstr>Core Programming Model: API</vt:lpstr>
      <vt:lpstr>        A Happy Place</vt:lpstr>
    </vt:vector>
  </TitlesOfParts>
  <Company>MYTHLOGIC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Unified Data Pipeline in Apache Spark</dc:title>
  <dc:creator>Aaron</dc:creator>
  <cp:lastModifiedBy>Aaron</cp:lastModifiedBy>
  <cp:revision>175</cp:revision>
  <dcterms:created xsi:type="dcterms:W3CDTF">2014-06-01T01:59:34Z</dcterms:created>
  <dcterms:modified xsi:type="dcterms:W3CDTF">2014-06-09T04:10:15Z</dcterms:modified>
</cp:coreProperties>
</file>