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8" r:id="rId3"/>
    <p:sldId id="264" r:id="rId4"/>
    <p:sldId id="259" r:id="rId5"/>
    <p:sldId id="260" r:id="rId6"/>
    <p:sldId id="257" r:id="rId7"/>
    <p:sldId id="261" r:id="rId8"/>
    <p:sldId id="268" r:id="rId9"/>
    <p:sldId id="265" r:id="rId10"/>
    <p:sldId id="262" r:id="rId11"/>
    <p:sldId id="266" r:id="rId12"/>
    <p:sldId id="267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4" autoAdjust="0"/>
    <p:restoredTop sz="94660"/>
  </p:normalViewPr>
  <p:slideViewPr>
    <p:cSldViewPr snapToGrid="0">
      <p:cViewPr varScale="1">
        <p:scale>
          <a:sx n="80" d="100"/>
          <a:sy n="80" d="100"/>
        </p:scale>
        <p:origin x="8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2C03AE1-134B-4DA6-B5C8-06930C692041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6F1C53-A6C3-4931-9D22-5827B8C87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88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3AE1-134B-4DA6-B5C8-06930C692041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1C53-A6C3-4931-9D22-5827B8C87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0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3AE1-134B-4DA6-B5C8-06930C692041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1C53-A6C3-4931-9D22-5827B8C87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006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3AE1-134B-4DA6-B5C8-06930C692041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1C53-A6C3-4931-9D22-5827B8C870A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451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3AE1-134B-4DA6-B5C8-06930C692041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1C53-A6C3-4931-9D22-5827B8C87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97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3AE1-134B-4DA6-B5C8-06930C692041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1C53-A6C3-4931-9D22-5827B8C870A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183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3AE1-134B-4DA6-B5C8-06930C692041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1C53-A6C3-4931-9D22-5827B8C87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455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3AE1-134B-4DA6-B5C8-06930C692041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1C53-A6C3-4931-9D22-5827B8C87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686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3AE1-134B-4DA6-B5C8-06930C692041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1C53-A6C3-4931-9D22-5827B8C87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505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3AE1-134B-4DA6-B5C8-06930C692041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1C53-A6C3-4931-9D22-5827B8C87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7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3AE1-134B-4DA6-B5C8-06930C692041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1C53-A6C3-4931-9D22-5827B8C87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34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3AE1-134B-4DA6-B5C8-06930C692041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1C53-A6C3-4931-9D22-5827B8C87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1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3AE1-134B-4DA6-B5C8-06930C692041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1C53-A6C3-4931-9D22-5827B8C87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16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3AE1-134B-4DA6-B5C8-06930C692041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1C53-A6C3-4931-9D22-5827B8C87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18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3AE1-134B-4DA6-B5C8-06930C692041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1C53-A6C3-4931-9D22-5827B8C87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0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3AE1-134B-4DA6-B5C8-06930C692041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1C53-A6C3-4931-9D22-5827B8C87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2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3AE1-134B-4DA6-B5C8-06930C692041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1C53-A6C3-4931-9D22-5827B8C87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4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C03AE1-134B-4DA6-B5C8-06930C692041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6F1C53-A6C3-4931-9D22-5827B8C87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1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5519603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ED7B-461C-4F6B-911D-85EBD2034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A Glance at Marriage Longevity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CAE3C-B3BD-465D-895B-A8D8B41CD5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100"/>
              <a:t>Alex Yee</a:t>
            </a:r>
          </a:p>
        </p:txBody>
      </p:sp>
    </p:spTree>
    <p:extLst>
      <p:ext uri="{BB962C8B-B14F-4D97-AF65-F5344CB8AC3E}">
        <p14:creationId xmlns:p14="http://schemas.microsoft.com/office/powerpoint/2010/main" val="429553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A96C8313-0C75-4402-A80B-9DD7DECF70D8}"/>
              </a:ext>
            </a:extLst>
          </p:cNvPr>
          <p:cNvSpPr txBox="1"/>
          <p:nvPr/>
        </p:nvSpPr>
        <p:spPr>
          <a:xfrm>
            <a:off x="2530136" y="248575"/>
            <a:ext cx="629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Country-by-Country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B4A48E-C781-4F27-A49B-1ABC77763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397"/>
            <a:ext cx="12192000" cy="623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4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586188-8925-41C4-A22F-2C724FA5BA0C}"/>
              </a:ext>
            </a:extLst>
          </p:cNvPr>
          <p:cNvSpPr txBox="1"/>
          <p:nvPr/>
        </p:nvSpPr>
        <p:spPr>
          <a:xfrm>
            <a:off x="2530136" y="248575"/>
            <a:ext cx="629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Country-by-Country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722DF-0CE3-4552-BE51-27443598B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3168"/>
            <a:ext cx="12192000" cy="623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43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F85227-79F7-42FE-A5C4-9D408CAD878B}"/>
              </a:ext>
            </a:extLst>
          </p:cNvPr>
          <p:cNvSpPr txBox="1"/>
          <p:nvPr/>
        </p:nvSpPr>
        <p:spPr>
          <a:xfrm>
            <a:off x="2530136" y="248575"/>
            <a:ext cx="629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Country-by-Country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137ECF-DDEA-443A-AED0-EF105B979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8632"/>
            <a:ext cx="12192000" cy="615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80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4D692B-A1AF-4788-A745-245D7C720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Conclusions/Limitations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F13BC6-E96F-489F-B568-BC3DD8C6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only conclusion we can definitively make is that there is a relationship between the country of origin and marriage longevity</a:t>
            </a:r>
          </a:p>
          <a:p>
            <a:r>
              <a:rPr lang="en-US" dirty="0"/>
              <a:t>All participants were married so participants who were older naturally had longer marriages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10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F76C-36B5-4F8D-B3F4-4F60F99A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logistics – is this reliable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80708-0054-427E-A400-976E5CE2E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Data taken from 33 countries – 7178 participants</a:t>
            </a:r>
          </a:p>
          <a:p>
            <a:pPr lvl="1"/>
            <a:r>
              <a:rPr lang="en-US" sz="2000" dirty="0"/>
              <a:t>My final dataset took countries with at least 99 participants – 5 countries excluded</a:t>
            </a:r>
          </a:p>
          <a:p>
            <a:pPr lvl="2"/>
            <a:r>
              <a:rPr lang="en-US" sz="1600" dirty="0"/>
              <a:t>Minimum number of samples for statistical significance is 30</a:t>
            </a:r>
          </a:p>
          <a:p>
            <a:pPr lvl="1"/>
            <a:r>
              <a:rPr lang="en-US" sz="2000" dirty="0"/>
              <a:t>Any entries containing </a:t>
            </a:r>
            <a:r>
              <a:rPr lang="en-US" sz="2000" dirty="0" err="1"/>
              <a:t>NaN</a:t>
            </a:r>
            <a:r>
              <a:rPr lang="en-US" sz="2000" dirty="0"/>
              <a:t> values were excluded</a:t>
            </a:r>
          </a:p>
          <a:p>
            <a:pPr lvl="1"/>
            <a:r>
              <a:rPr lang="en-US" sz="2000" dirty="0"/>
              <a:t>Checked for egregious outliers (improperly recorded values) – none found</a:t>
            </a:r>
          </a:p>
          <a:p>
            <a:r>
              <a:rPr lang="en-US" dirty="0"/>
              <a:t>Each country had their own local research team </a:t>
            </a:r>
          </a:p>
          <a:p>
            <a:r>
              <a:rPr lang="en-US" dirty="0"/>
              <a:t>All participants were married took the survey</a:t>
            </a:r>
            <a:r>
              <a:rPr lang="en-US" b="1" dirty="0"/>
              <a:t> voluntarily </a:t>
            </a:r>
            <a:r>
              <a:rPr lang="en-US" dirty="0"/>
              <a:t>– no compensation was provided, except for Hong Kong</a:t>
            </a:r>
          </a:p>
          <a:p>
            <a:pPr lvl="1"/>
            <a:r>
              <a:rPr lang="en-US" sz="2000" dirty="0"/>
              <a:t>Participants consisted generally of students and adults in the work environment</a:t>
            </a:r>
          </a:p>
          <a:p>
            <a:r>
              <a:rPr lang="en-US" dirty="0"/>
              <a:t>Procedure among participants was identical – Pen/Paper 30 minute survey</a:t>
            </a:r>
          </a:p>
          <a:p>
            <a:r>
              <a:rPr lang="en-US"/>
              <a:t>Source: </a:t>
            </a:r>
            <a:r>
              <a:rPr lang="en-US">
                <a:hlinkClick r:id="rId2"/>
              </a:rPr>
              <a:t>https://www.ncbi.nlm.nih.gov/pmc/articles/PMC5519603/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1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ADF8-31FB-4673-91B7-1E2DBE0C7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Machine Learning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BA0C5-397A-4E88-BE9C-A11227D1C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What are we predicting?</a:t>
            </a:r>
          </a:p>
          <a:p>
            <a:pPr lvl="2"/>
            <a:r>
              <a:rPr lang="en-US" dirty="0"/>
              <a:t>Marriage Duration</a:t>
            </a:r>
          </a:p>
          <a:p>
            <a:pPr lvl="3"/>
            <a:r>
              <a:rPr lang="en-US" sz="1200" dirty="0"/>
              <a:t>X Values: Country, Sex, Age, Number of Children, Education Level, Material Satisfaction, Religion, Religiosity, Agree with Prenup?, Marriage Satisfaction Level</a:t>
            </a:r>
          </a:p>
          <a:p>
            <a:r>
              <a:rPr lang="en-US" sz="2600" dirty="0"/>
              <a:t>What tools do we need to make our analysis possible?</a:t>
            </a:r>
          </a:p>
          <a:p>
            <a:pPr lvl="1"/>
            <a:r>
              <a:rPr lang="en-US" sz="2200" dirty="0"/>
              <a:t>Python – Matplotlib, Pandas, </a:t>
            </a:r>
            <a:r>
              <a:rPr lang="en-US" sz="2200" dirty="0" err="1"/>
              <a:t>Sklearn</a:t>
            </a:r>
            <a:r>
              <a:rPr lang="en-US" sz="2200" dirty="0"/>
              <a:t>, </a:t>
            </a:r>
            <a:r>
              <a:rPr lang="en-US" sz="2200" dirty="0" err="1"/>
              <a:t>Tensorflow</a:t>
            </a:r>
            <a:endParaRPr lang="en-US" sz="2200" dirty="0"/>
          </a:p>
          <a:p>
            <a:pPr lvl="1"/>
            <a:r>
              <a:rPr lang="en-US" sz="2200" dirty="0"/>
              <a:t>Tableau</a:t>
            </a:r>
          </a:p>
          <a:p>
            <a:r>
              <a:rPr lang="en-US" sz="2600" dirty="0"/>
              <a:t>We want to create a regression analysis by applying supervised learning</a:t>
            </a:r>
          </a:p>
          <a:p>
            <a:pPr lvl="1"/>
            <a:r>
              <a:rPr lang="en-US" sz="2000" dirty="0"/>
              <a:t>Identify categorical data and reorganize data columns</a:t>
            </a:r>
          </a:p>
          <a:p>
            <a:pPr lvl="1"/>
            <a:r>
              <a:rPr lang="en-US" sz="2000" dirty="0"/>
              <a:t>Split our data into training and testing data</a:t>
            </a:r>
          </a:p>
          <a:p>
            <a:pPr lvl="1"/>
            <a:r>
              <a:rPr lang="en-US" sz="2000" dirty="0"/>
              <a:t>Fit our data</a:t>
            </a:r>
          </a:p>
          <a:p>
            <a:pPr lvl="1"/>
            <a:r>
              <a:rPr lang="en-US" sz="2000" dirty="0"/>
              <a:t>Run algorithm </a:t>
            </a:r>
          </a:p>
          <a:p>
            <a:endParaRPr lang="en-US" dirty="0"/>
          </a:p>
          <a:p>
            <a:endParaRPr lang="en-US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5331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922CE65-9E6A-4678-AABD-D5C99F4A14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58574"/>
            <a:ext cx="8587820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Residuals: (Observed - Predicted)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1600" dirty="0">
                <a:solidFill>
                  <a:srgbClr val="000000"/>
                </a:solidFill>
              </a:rPr>
              <a:t>R2 Score: 0.8195212105023134</a:t>
            </a:r>
            <a:r>
              <a:rPr lang="en-US" altLang="en-US" sz="1600" dirty="0"/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05416C-0152-4D59-9025-E464B3F4D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6175" y="2673350"/>
            <a:ext cx="48196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00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6BC32E-32B3-4638-BBEF-44A00EA6E46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428625"/>
            <a:ext cx="10664825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8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7562C-DC40-46DA-B2E2-9A0C664443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B64C85-6A70-4712-8283-F1C082139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0"/>
            <a:ext cx="6019800" cy="68579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4 most positive contributing factors to marriage longevity:</a:t>
            </a:r>
          </a:p>
          <a:p>
            <a:pPr lvl="1"/>
            <a:r>
              <a:rPr lang="en-US" dirty="0"/>
              <a:t>Religion: Protestant</a:t>
            </a:r>
          </a:p>
          <a:p>
            <a:pPr lvl="1"/>
            <a:r>
              <a:rPr lang="en-US" dirty="0"/>
              <a:t>Number of Children</a:t>
            </a:r>
          </a:p>
          <a:p>
            <a:pPr lvl="1"/>
            <a:r>
              <a:rPr lang="en-US" dirty="0"/>
              <a:t>Religion: Hinduism</a:t>
            </a:r>
          </a:p>
          <a:p>
            <a:pPr lvl="1"/>
            <a:r>
              <a:rPr lang="en-US" dirty="0"/>
              <a:t>Education: No Education</a:t>
            </a:r>
          </a:p>
          <a:p>
            <a:pPr lvl="1"/>
            <a:r>
              <a:rPr lang="en-US" dirty="0"/>
              <a:t>Religion: Jehovah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4 most negative contributing factors to marriage longevity:</a:t>
            </a:r>
          </a:p>
          <a:p>
            <a:pPr lvl="1"/>
            <a:r>
              <a:rPr lang="en-US" dirty="0"/>
              <a:t>Religion: Evangelic</a:t>
            </a:r>
          </a:p>
          <a:p>
            <a:pPr lvl="1"/>
            <a:r>
              <a:rPr lang="en-US" dirty="0"/>
              <a:t>Education: Master’s Degree</a:t>
            </a:r>
          </a:p>
          <a:p>
            <a:pPr lvl="1"/>
            <a:r>
              <a:rPr lang="en-US" dirty="0"/>
              <a:t>Religion: Spiritualism</a:t>
            </a:r>
          </a:p>
          <a:p>
            <a:pPr lvl="1"/>
            <a:r>
              <a:rPr lang="en-US" dirty="0"/>
              <a:t>Religion: Jewish</a:t>
            </a:r>
          </a:p>
          <a:p>
            <a:pPr lvl="1"/>
            <a:r>
              <a:rPr lang="en-US" dirty="0"/>
              <a:t>Number of Brought up Children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8F011-8623-4BCF-A132-71AF4CC9A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655"/>
            <a:ext cx="6096000" cy="676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79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419EB9-841C-4E59-95AA-2597493BF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5500" y="0"/>
            <a:ext cx="6286500" cy="6858000"/>
          </a:xfrm>
        </p:spPr>
        <p:txBody>
          <a:bodyPr>
            <a:normAutofit fontScale="85000" lnSpcReduction="10000"/>
          </a:bodyPr>
          <a:lstStyle/>
          <a:p>
            <a:pPr lvl="4"/>
            <a:r>
              <a:rPr lang="en-US" sz="3200" dirty="0"/>
              <a:t>Top 5 Countries:</a:t>
            </a:r>
          </a:p>
          <a:p>
            <a:pPr lvl="5"/>
            <a:r>
              <a:rPr lang="en-US" sz="3200" dirty="0"/>
              <a:t>Italy</a:t>
            </a:r>
          </a:p>
          <a:p>
            <a:pPr lvl="5"/>
            <a:r>
              <a:rPr lang="en-US" sz="3200" dirty="0"/>
              <a:t>Switzerland</a:t>
            </a:r>
          </a:p>
          <a:p>
            <a:pPr lvl="5"/>
            <a:r>
              <a:rPr lang="en-US" sz="3200" dirty="0"/>
              <a:t>Portugal</a:t>
            </a:r>
          </a:p>
          <a:p>
            <a:pPr lvl="5"/>
            <a:r>
              <a:rPr lang="en-US" sz="3200" dirty="0"/>
              <a:t>Hong Kong</a:t>
            </a:r>
          </a:p>
          <a:p>
            <a:pPr lvl="5"/>
            <a:r>
              <a:rPr lang="en-US" sz="3200" dirty="0"/>
              <a:t>Spain</a:t>
            </a:r>
          </a:p>
          <a:p>
            <a:pPr lvl="5"/>
            <a:endParaRPr lang="en-US" sz="3200" dirty="0"/>
          </a:p>
          <a:p>
            <a:pPr lvl="4"/>
            <a:r>
              <a:rPr lang="en-US" sz="3200" dirty="0"/>
              <a:t>Bottom 5 Countries:</a:t>
            </a:r>
          </a:p>
          <a:p>
            <a:pPr lvl="5"/>
            <a:r>
              <a:rPr lang="en-US" sz="3200" dirty="0"/>
              <a:t>India</a:t>
            </a:r>
          </a:p>
          <a:p>
            <a:pPr lvl="5"/>
            <a:r>
              <a:rPr lang="en-US" sz="3200" dirty="0"/>
              <a:t>China</a:t>
            </a:r>
          </a:p>
          <a:p>
            <a:pPr lvl="5"/>
            <a:r>
              <a:rPr lang="en-US" sz="3200" dirty="0"/>
              <a:t>Uganda</a:t>
            </a:r>
          </a:p>
          <a:p>
            <a:pPr lvl="5"/>
            <a:r>
              <a:rPr lang="en-US" sz="3200" dirty="0"/>
              <a:t>Bulgaria</a:t>
            </a:r>
          </a:p>
          <a:p>
            <a:pPr lvl="5"/>
            <a:r>
              <a:rPr lang="en-US" sz="3200" dirty="0"/>
              <a:t>Pakistan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D8AC1B-AD4D-4791-881F-2090E7671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05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92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4267D3-D54F-41FF-8193-FFAD729F4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29575" cy="3429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8495C8-3095-4F66-ACEF-715CA093F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8029575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894D47-6828-4515-A38D-43F3ECBD5060}"/>
              </a:ext>
            </a:extLst>
          </p:cNvPr>
          <p:cNvSpPr txBox="1"/>
          <p:nvPr/>
        </p:nvSpPr>
        <p:spPr>
          <a:xfrm>
            <a:off x="8210550" y="266700"/>
            <a:ext cx="3781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in-depth look at the countries with the shortest and longest marriage longevity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6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E08546-8B66-4AF1-B78E-E4352C0B0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67666"/>
            <a:ext cx="12192000" cy="58903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2A2754-803F-4806-9CCB-B77A671139DB}"/>
              </a:ext>
            </a:extLst>
          </p:cNvPr>
          <p:cNvSpPr txBox="1"/>
          <p:nvPr/>
        </p:nvSpPr>
        <p:spPr>
          <a:xfrm>
            <a:off x="2530136" y="248575"/>
            <a:ext cx="629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Country-by-Country Analysis</a:t>
            </a:r>
          </a:p>
        </p:txBody>
      </p:sp>
    </p:spTree>
    <p:extLst>
      <p:ext uri="{BB962C8B-B14F-4D97-AF65-F5344CB8AC3E}">
        <p14:creationId xmlns:p14="http://schemas.microsoft.com/office/powerpoint/2010/main" val="1899650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75</TotalTime>
  <Words>363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A Glance at Marriage Longevity</vt:lpstr>
      <vt:lpstr>Dataset logistics – is this reliable data?</vt:lpstr>
      <vt:lpstr>The Machine Learning Process</vt:lpstr>
      <vt:lpstr>Residuals: (Observed - Predicted) R2 Score: 0.8195212105023134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Conclusions/Limitations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Glance at Marriage Longevity</dc:title>
  <dc:creator>Alex Yee</dc:creator>
  <cp:lastModifiedBy>Alex Yee</cp:lastModifiedBy>
  <cp:revision>3</cp:revision>
  <dcterms:created xsi:type="dcterms:W3CDTF">2019-10-29T00:22:15Z</dcterms:created>
  <dcterms:modified xsi:type="dcterms:W3CDTF">2019-10-29T01:37:50Z</dcterms:modified>
</cp:coreProperties>
</file>