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341" r:id="rId3"/>
    <p:sldId id="385" r:id="rId4"/>
    <p:sldId id="386" r:id="rId5"/>
    <p:sldId id="387" r:id="rId6"/>
    <p:sldId id="388" r:id="rId7"/>
    <p:sldId id="389" r:id="rId8"/>
    <p:sldId id="390" r:id="rId9"/>
    <p:sldId id="391" r:id="rId10"/>
    <p:sldId id="392" r:id="rId11"/>
    <p:sldId id="393" r:id="rId12"/>
    <p:sldId id="394" r:id="rId13"/>
    <p:sldId id="395" r:id="rId14"/>
    <p:sldId id="397" r:id="rId15"/>
    <p:sldId id="399" r:id="rId16"/>
    <p:sldId id="346" r:id="rId17"/>
    <p:sldId id="401" r:id="rId18"/>
    <p:sldId id="402" r:id="rId19"/>
    <p:sldId id="403" r:id="rId20"/>
    <p:sldId id="404" r:id="rId21"/>
    <p:sldId id="405" r:id="rId22"/>
    <p:sldId id="406" r:id="rId23"/>
    <p:sldId id="408" r:id="rId24"/>
    <p:sldId id="410" r:id="rId25"/>
    <p:sldId id="409"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0B112B"/>
    <a:srgbClr val="F9F9F9"/>
    <a:srgbClr val="4472C4"/>
    <a:srgbClr val="CC5D08"/>
    <a:srgbClr val="DADB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1887" autoAdjust="0"/>
  </p:normalViewPr>
  <p:slideViewPr>
    <p:cSldViewPr snapToGrid="0">
      <p:cViewPr varScale="1">
        <p:scale>
          <a:sx n="64" d="100"/>
          <a:sy n="64" d="100"/>
        </p:scale>
        <p:origin x="1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rojecteuclid.org/journals/bayesian-analysis/volume-3/issue-1/R-A-Fisher-on-Bayes-and-Bayes-theorem/10.1214/08-BA306.ful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link.springer.com/article/10.1007/s00357-018-9289-3"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nature.com/articles/s41437-020-00394-6"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tandfonline.com/doi/full/10.1080/26939169.2023.2224407#abstract"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3" name="TextBox 2">
            <a:extLst>
              <a:ext uri="{FF2B5EF4-FFF2-40B4-BE49-F238E27FC236}">
                <a16:creationId xmlns:a16="http://schemas.microsoft.com/office/drawing/2014/main" id="{4F57BA8C-E58E-4191-B6C7-A2F7CC2BDCB0}"/>
              </a:ext>
            </a:extLst>
          </p:cNvPr>
          <p:cNvSpPr txBox="1"/>
          <p:nvPr/>
        </p:nvSpPr>
        <p:spPr>
          <a:xfrm>
            <a:off x="266701" y="5691187"/>
            <a:ext cx="1608133" cy="523220"/>
          </a:xfrm>
          <a:prstGeom prst="rect">
            <a:avLst/>
          </a:prstGeom>
          <a:noFill/>
        </p:spPr>
        <p:txBody>
          <a:bodyPr wrap="none" rtlCol="0">
            <a:spAutoFit/>
          </a:bodyPr>
          <a:lstStyle/>
          <a:p>
            <a:r>
              <a:rPr lang="en-US" dirty="0">
                <a:latin typeface="Franklin Gothic Book" panose="020B0503020102020204" pitchFamily="34" charset="0"/>
              </a:rPr>
              <a:t>DS6040 Fall 2024</a:t>
            </a:r>
          </a:p>
          <a:p>
            <a:r>
              <a:rPr lang="en-US" dirty="0">
                <a:latin typeface="Franklin Gothic Book" panose="020B0503020102020204" pitchFamily="34" charset="0"/>
              </a:rPr>
              <a:t>Teague R. Henry</a:t>
            </a:r>
          </a:p>
        </p:txBody>
      </p:sp>
      <p:sp>
        <p:nvSpPr>
          <p:cNvPr id="4" name="Rectangle 3">
            <a:extLst>
              <a:ext uri="{FF2B5EF4-FFF2-40B4-BE49-F238E27FC236}">
                <a16:creationId xmlns:a16="http://schemas.microsoft.com/office/drawing/2014/main" id="{E3A56C5D-4F8E-47EA-A87C-6F3764F9FB5B}"/>
              </a:ext>
            </a:extLst>
          </p:cNvPr>
          <p:cNvSpPr/>
          <p:nvPr/>
        </p:nvSpPr>
        <p:spPr>
          <a:xfrm>
            <a:off x="0" y="1214657"/>
            <a:ext cx="12192000" cy="1600438"/>
          </a:xfrm>
          <a:prstGeom prst="rect">
            <a:avLst/>
          </a:prstGeom>
        </p:spPr>
        <p:txBody>
          <a:bodyPr wrap="square">
            <a:spAutoFit/>
          </a:bodyPr>
          <a:lstStyle/>
          <a:p>
            <a:pPr algn="ctr"/>
            <a:r>
              <a:rPr lang="en-US" sz="6600" dirty="0">
                <a:latin typeface="Franklin Gothic Demi Cond" panose="020B0706030402020204" pitchFamily="34" charset="0"/>
              </a:rPr>
              <a:t>Statistical Inference</a:t>
            </a:r>
          </a:p>
          <a:p>
            <a:pPr algn="ctr"/>
            <a:r>
              <a:rPr lang="en-US" sz="3200" dirty="0">
                <a:latin typeface="Franklin Gothic Demi" panose="020B0703020102020204" pitchFamily="34" charset="0"/>
              </a:rPr>
              <a:t>Not your parent’s cross-validated ML model</a:t>
            </a:r>
          </a:p>
        </p:txBody>
      </p:sp>
      <p:pic>
        <p:nvPicPr>
          <p:cNvPr id="5" name="Picture 4" descr="A picture containing application&#10;&#10;Description automatically generated">
            <a:extLst>
              <a:ext uri="{FF2B5EF4-FFF2-40B4-BE49-F238E27FC236}">
                <a16:creationId xmlns:a16="http://schemas.microsoft.com/office/drawing/2014/main" id="{8C56600A-8EBF-4267-A4D6-47D02CAC8E45}"/>
              </a:ext>
            </a:extLst>
          </p:cNvPr>
          <p:cNvPicPr>
            <a:picLocks noChangeAspect="1"/>
          </p:cNvPicPr>
          <p:nvPr/>
        </p:nvPicPr>
        <p:blipFill>
          <a:blip r:embed="rId3"/>
          <a:stretch>
            <a:fillRect/>
          </a:stretch>
        </p:blipFill>
        <p:spPr>
          <a:xfrm>
            <a:off x="3826609" y="5766438"/>
            <a:ext cx="4806696" cy="8930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848551"/>
                <a:ext cx="11754636" cy="4994773"/>
              </a:xfrm>
            </p:spPr>
            <p:txBody>
              <a:bodyPr/>
              <a:lstStyle/>
              <a:p>
                <a:pPr marL="0" indent="0">
                  <a:buNone/>
                </a:pPr>
                <a:r>
                  <a:rPr lang="en-US" dirty="0">
                    <a:latin typeface="Franklin Gothic Book" panose="020B0503020102020204" pitchFamily="34" charset="0"/>
                  </a:rPr>
                  <a:t>Fisher (and others like </a:t>
                </a:r>
                <a:r>
                  <a:rPr lang="en-US" dirty="0" err="1">
                    <a:latin typeface="Franklin Gothic Book" panose="020B0503020102020204" pitchFamily="34" charset="0"/>
                  </a:rPr>
                  <a:t>Neyman</a:t>
                </a:r>
                <a:r>
                  <a:rPr lang="en-US" dirty="0">
                    <a:latin typeface="Franklin Gothic Book" panose="020B0503020102020204" pitchFamily="34" charset="0"/>
                  </a:rPr>
                  <a:t> and Pearson) developed the field of frequentist statistics.</a:t>
                </a:r>
              </a:p>
              <a:p>
                <a:pPr marL="0" indent="0">
                  <a:buNone/>
                </a:pPr>
                <a:r>
                  <a:rPr lang="en-US" dirty="0">
                    <a:latin typeface="Franklin Gothic Book" panose="020B0503020102020204" pitchFamily="34" charset="0"/>
                  </a:rPr>
                  <a:t>We want to model some data </a:t>
                </a:r>
                <a14:m>
                  <m:oMath xmlns:m="http://schemas.openxmlformats.org/officeDocument/2006/math">
                    <m:r>
                      <a:rPr lang="en-US" b="0" i="1" smtClean="0">
                        <a:latin typeface="Cambria Math" panose="02040503050406030204" pitchFamily="18" charset="0"/>
                      </a:rPr>
                      <m:t>𝑌</m:t>
                    </m:r>
                  </m:oMath>
                </a14:m>
                <a:r>
                  <a:rPr lang="en-US" dirty="0">
                    <a:latin typeface="Franklin Gothic Book" panose="020B0503020102020204" pitchFamily="34" charset="0"/>
                  </a:rPr>
                  <a:t> using some model with parameters </a:t>
                </a:r>
                <a14:m>
                  <m:oMath xmlns:m="http://schemas.openxmlformats.org/officeDocument/2006/math">
                    <m:r>
                      <a:rPr lang="en-US" b="1" i="1" smtClean="0">
                        <a:latin typeface="Cambria Math" panose="02040503050406030204" pitchFamily="18" charset="0"/>
                      </a:rPr>
                      <m:t>𝜽</m:t>
                    </m:r>
                  </m:oMath>
                </a14:m>
                <a:endParaRPr lang="en-US" b="1" dirty="0">
                  <a:latin typeface="Franklin Gothic Book" panose="020B0503020102020204" pitchFamily="34" charset="0"/>
                </a:endParaRPr>
              </a:p>
              <a:p>
                <a:pPr indent="-457200"/>
                <a:r>
                  <a:rPr lang="en-US" dirty="0">
                    <a:latin typeface="Franklin Gothic Book" panose="020B0503020102020204" pitchFamily="34" charset="0"/>
                  </a:rPr>
                  <a:t>Our model is defined via a function called the </a:t>
                </a:r>
                <a:r>
                  <a:rPr lang="en-US" i="1" dirty="0">
                    <a:latin typeface="Franklin Gothic Book" panose="020B0503020102020204" pitchFamily="34" charset="0"/>
                  </a:rPr>
                  <a:t>likelihood:</a:t>
                </a:r>
              </a:p>
              <a:p>
                <a:pPr lvl="1" indent="-457200"/>
                <a:r>
                  <a:rPr lang="en-US" dirty="0">
                    <a:latin typeface="Franklin Gothic Book" panose="020B0503020102020204" pitchFamily="34" charset="0"/>
                  </a:rPr>
                  <a:t>More specifically, any model has an associated likelihood, models aren’t typically first defined as likelihoods.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𝜃</m:t>
                          </m:r>
                        </m:e>
                      </m:d>
                    </m:oMath>
                  </m:oMathPara>
                </a14:m>
                <a:endParaRPr lang="en-US" b="0" dirty="0">
                  <a:latin typeface="Franklin Gothic Book" panose="020B0503020102020204" pitchFamily="34" charset="0"/>
                </a:endParaRPr>
              </a:p>
              <a:p>
                <a:pPr indent="-457200"/>
                <a:r>
                  <a:rPr lang="en-US" dirty="0">
                    <a:latin typeface="Franklin Gothic Book" panose="020B0503020102020204" pitchFamily="34" charset="0"/>
                  </a:rPr>
                  <a:t>What is the probability of the data given specific values of parameters?</a:t>
                </a:r>
              </a:p>
              <a:p>
                <a:pPr indent="-457200"/>
                <a:r>
                  <a:rPr lang="en-US" dirty="0">
                    <a:latin typeface="Franklin Gothic Book" panose="020B0503020102020204" pitchFamily="34" charset="0"/>
                  </a:rPr>
                  <a:t>What are “good” estimates of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oMath>
                </a14:m>
                <a:endParaRPr lang="en-US" dirty="0">
                  <a:latin typeface="Franklin Gothic Book" panose="020B0503020102020204" pitchFamily="34" charset="0"/>
                </a:endParaRPr>
              </a:p>
              <a:p>
                <a:pPr lvl="1" indent="-457200"/>
                <a:r>
                  <a:rPr lang="en-US" dirty="0">
                    <a:latin typeface="Franklin Gothic Book" panose="020B0503020102020204" pitchFamily="34" charset="0"/>
                  </a:rPr>
                  <a:t>Perhaps it’s those that maximize the probability of the data given the parameters?</a:t>
                </a:r>
              </a:p>
              <a:p>
                <a:pPr indent="-457200"/>
                <a:endParaRPr lang="en-US" dirty="0">
                  <a:latin typeface="Franklin Gothic Book" panose="020B0503020102020204" pitchFamily="34" charset="0"/>
                </a:endParaRPr>
              </a:p>
              <a:p>
                <a:pPr marL="0" indent="0">
                  <a:buNone/>
                </a:pPr>
                <a:endParaRPr lang="en-US" dirty="0">
                  <a:latin typeface="Franklin Gothic Book" panose="020B0503020102020204" pitchFamily="34" charset="0"/>
                </a:endParaRPr>
              </a:p>
            </p:txBody>
          </p:sp>
        </mc:Choice>
        <mc:Fallback xmlns="">
          <p:sp>
            <p:nvSpPr>
              <p:cNvPr id="3" name="Text Placeholder 2">
                <a:extLst>
                  <a:ext uri="{FF2B5EF4-FFF2-40B4-BE49-F238E27FC236}">
                    <a16:creationId xmlns:a16="http://schemas.microsoft.com/office/drawing/2014/main" id="{40AD5550-A2A7-4DE2-AABE-A667C380CF0B}"/>
                  </a:ext>
                </a:extLst>
              </p:cNvPr>
              <p:cNvSpPr>
                <a:spLocks noGrp="1" noRot="1" noChangeAspect="1" noMove="1" noResize="1" noEditPoints="1" noAdjustHandles="1" noChangeArrowheads="1" noChangeShapeType="1" noTextEdit="1"/>
              </p:cNvSpPr>
              <p:nvPr>
                <p:ph type="body" idx="1"/>
              </p:nvPr>
            </p:nvSpPr>
            <p:spPr>
              <a:xfrm>
                <a:off x="192199" y="848551"/>
                <a:ext cx="11754636" cy="4994773"/>
              </a:xfrm>
              <a:blipFill>
                <a:blip r:embed="rId2"/>
                <a:stretch>
                  <a:fillRect l="-108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3"/>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6739345"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Frequentist Inference</a:t>
            </a:r>
          </a:p>
        </p:txBody>
      </p:sp>
    </p:spTree>
    <p:extLst>
      <p:ext uri="{BB962C8B-B14F-4D97-AF65-F5344CB8AC3E}">
        <p14:creationId xmlns:p14="http://schemas.microsoft.com/office/powerpoint/2010/main" val="88050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908185"/>
                <a:ext cx="11754636" cy="4994773"/>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𝜃</m:t>
                          </m:r>
                        </m:e>
                      </m:d>
                    </m:oMath>
                  </m:oMathPara>
                </a14:m>
                <a:endParaRPr lang="en-US" b="0" dirty="0">
                  <a:latin typeface="Franklin Gothic Book" panose="020B0503020102020204" pitchFamily="34" charset="0"/>
                </a:endParaRPr>
              </a:p>
              <a:p>
                <a:pPr marL="0" indent="0">
                  <a:buNone/>
                </a:pPr>
                <a:r>
                  <a:rPr lang="en-US" dirty="0">
                    <a:latin typeface="Franklin Gothic Book" panose="020B0503020102020204" pitchFamily="34" charset="0"/>
                  </a:rPr>
                  <a:t>There is a whole lot of mathematical statistics that goes into how one constructs a likelihood function. Important points about frequentist inference:</a:t>
                </a:r>
              </a:p>
              <a:p>
                <a:pPr indent="-457200"/>
                <a:r>
                  <a:rPr lang="en-US" dirty="0">
                    <a:latin typeface="Franklin Gothic Book" panose="020B0503020102020204" pitchFamily="34" charset="0"/>
                  </a:rPr>
                  <a:t>All the math relies on how data/models theoretically behave when you increase the sample size to infinity. </a:t>
                </a:r>
              </a:p>
              <a:p>
                <a:pPr lvl="1" indent="-457200"/>
                <a:r>
                  <a:rPr lang="en-US" dirty="0">
                    <a:latin typeface="Franklin Gothic Book" panose="020B0503020102020204" pitchFamily="34" charset="0"/>
                  </a:rPr>
                  <a:t>Let’s assume that the distributions that the models converge to are the actual distributions, and use those to define inference.</a:t>
                </a:r>
              </a:p>
              <a:p>
                <a:pPr indent="-457200"/>
                <a:r>
                  <a:rPr lang="en-US" dirty="0">
                    <a:latin typeface="Franklin Gothic Book" panose="020B0503020102020204" pitchFamily="34" charset="0"/>
                  </a:rPr>
                  <a:t>Take away point: All the math, the </a:t>
                </a:r>
                <a:r>
                  <a:rPr lang="en-US" dirty="0" err="1">
                    <a:latin typeface="Franklin Gothic Book" panose="020B0503020102020204" pitchFamily="34" charset="0"/>
                  </a:rPr>
                  <a:t>asymptotics</a:t>
                </a:r>
                <a:r>
                  <a:rPr lang="en-US" dirty="0">
                    <a:latin typeface="Franklin Gothic Book" panose="020B0503020102020204" pitchFamily="34" charset="0"/>
                  </a:rPr>
                  <a:t>, the approximations are to work with parameters when they are in the conditional slot of the likelihood: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e>
                      <m:e>
                        <m:r>
                          <a:rPr lang="en-US" i="1" smtClean="0">
                            <a:solidFill>
                              <a:srgbClr val="FF0000"/>
                            </a:solidFill>
                            <a:latin typeface="Cambria Math" panose="02040503050406030204" pitchFamily="18" charset="0"/>
                          </a:rPr>
                          <m:t>𝜃</m:t>
                        </m:r>
                      </m:e>
                    </m:d>
                  </m:oMath>
                </a14:m>
                <a:endParaRPr lang="en-US" dirty="0">
                  <a:latin typeface="Franklin Gothic Book" panose="020B0503020102020204" pitchFamily="34" charset="0"/>
                </a:endParaRPr>
              </a:p>
              <a:p>
                <a:pPr indent="-457200"/>
                <a:r>
                  <a:rPr lang="en-US" i="1" dirty="0">
                    <a:latin typeface="Franklin Gothic Book" panose="020B0503020102020204" pitchFamily="34" charset="0"/>
                  </a:rPr>
                  <a:t>You always pay a price for inference. </a:t>
                </a:r>
              </a:p>
              <a:p>
                <a:pPr marL="0" indent="0">
                  <a:buNone/>
                </a:pPr>
                <a:endParaRPr lang="en-US" dirty="0">
                  <a:latin typeface="Franklin Gothic Book" panose="020B0503020102020204" pitchFamily="34" charset="0"/>
                </a:endParaRPr>
              </a:p>
            </p:txBody>
          </p:sp>
        </mc:Choice>
        <mc:Fallback xmlns="">
          <p:sp>
            <p:nvSpPr>
              <p:cNvPr id="3" name="Text Placeholder 2">
                <a:extLst>
                  <a:ext uri="{FF2B5EF4-FFF2-40B4-BE49-F238E27FC236}">
                    <a16:creationId xmlns:a16="http://schemas.microsoft.com/office/drawing/2014/main" id="{40AD5550-A2A7-4DE2-AABE-A667C380CF0B}"/>
                  </a:ext>
                </a:extLst>
              </p:cNvPr>
              <p:cNvSpPr>
                <a:spLocks noGrp="1" noRot="1" noChangeAspect="1" noMove="1" noResize="1" noEditPoints="1" noAdjustHandles="1" noChangeArrowheads="1" noChangeShapeType="1" noTextEdit="1"/>
              </p:cNvSpPr>
              <p:nvPr>
                <p:ph type="body" idx="1"/>
              </p:nvPr>
            </p:nvSpPr>
            <p:spPr>
              <a:xfrm>
                <a:off x="192199" y="908185"/>
                <a:ext cx="11754636" cy="4994773"/>
              </a:xfrm>
              <a:blipFill>
                <a:blip r:embed="rId2"/>
                <a:stretch>
                  <a:fillRect l="-1089" r="-571" b="-769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3"/>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6739345"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Frequentist Inference</a:t>
            </a:r>
          </a:p>
        </p:txBody>
      </p:sp>
    </p:spTree>
    <p:extLst>
      <p:ext uri="{BB962C8B-B14F-4D97-AF65-F5344CB8AC3E}">
        <p14:creationId xmlns:p14="http://schemas.microsoft.com/office/powerpoint/2010/main" val="127047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1027454"/>
                <a:ext cx="6139027" cy="4875504"/>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𝜃</m:t>
                          </m:r>
                        </m:e>
                      </m:d>
                    </m:oMath>
                  </m:oMathPara>
                </a14:m>
                <a:endParaRPr lang="en-US" b="0" dirty="0">
                  <a:latin typeface="Franklin Gothic Book" panose="020B0503020102020204" pitchFamily="34" charset="0"/>
                </a:endParaRPr>
              </a:p>
              <a:p>
                <a:pPr marL="0" indent="0">
                  <a:buNone/>
                </a:pPr>
                <a:r>
                  <a:rPr lang="en-US" dirty="0">
                    <a:latin typeface="Franklin Gothic Book" panose="020B0503020102020204" pitchFamily="34" charset="0"/>
                  </a:rPr>
                  <a:t>So, we have a value of </a:t>
                </a:r>
                <a14:m>
                  <m:oMath xmlns:m="http://schemas.openxmlformats.org/officeDocument/2006/math">
                    <m:r>
                      <a:rPr lang="en-US" b="0" i="1" smtClean="0">
                        <a:latin typeface="Cambria Math" panose="02040503050406030204" pitchFamily="18" charset="0"/>
                      </a:rPr>
                      <m:t>𝜃</m:t>
                    </m:r>
                  </m:oMath>
                </a14:m>
                <a:r>
                  <a:rPr lang="en-US" b="0" dirty="0">
                    <a:latin typeface="Franklin Gothic Book" panose="020B0503020102020204" pitchFamily="34" charset="0"/>
                  </a:rPr>
                  <a:t> that maximizes the probability we observe the data that we have. How confident are we about this value? </a:t>
                </a:r>
              </a:p>
              <a:p>
                <a:pPr marL="0" indent="0">
                  <a:buNone/>
                </a:pPr>
                <a:endParaRPr lang="en-US" b="0" dirty="0">
                  <a:latin typeface="Franklin Gothic Book" panose="020B0503020102020204" pitchFamily="34" charset="0"/>
                </a:endParaRPr>
              </a:p>
              <a:p>
                <a:pPr marL="0" indent="0">
                  <a:buNone/>
                </a:pPr>
                <a:r>
                  <a:rPr lang="en-US" dirty="0">
                    <a:latin typeface="Franklin Gothic Book" panose="020B0503020102020204" pitchFamily="34" charset="0"/>
                  </a:rPr>
                  <a:t>Frequentist statistics makes a bunch of assumptions, approximates a bunch of things, and quantifies this uncertainty using the </a:t>
                </a:r>
                <a:r>
                  <a:rPr lang="en-US" b="1" u="sng" dirty="0">
                    <a:latin typeface="Franklin Gothic Book" panose="020B0503020102020204" pitchFamily="34" charset="0"/>
                  </a:rPr>
                  <a:t>standard error of the estimate.</a:t>
                </a:r>
              </a:p>
              <a:p>
                <a:pPr indent="-457200"/>
                <a:endParaRPr lang="en-US" b="0" dirty="0">
                  <a:latin typeface="Franklin Gothic Book" panose="020B0503020102020204" pitchFamily="34" charset="0"/>
                </a:endParaRPr>
              </a:p>
              <a:p>
                <a:pPr marL="0" indent="0">
                  <a:buNone/>
                </a:pPr>
                <a:endParaRPr lang="en-US" dirty="0">
                  <a:latin typeface="Franklin Gothic Book" panose="020B0503020102020204" pitchFamily="34" charset="0"/>
                </a:endParaRPr>
              </a:p>
            </p:txBody>
          </p:sp>
        </mc:Choice>
        <mc:Fallback xmlns="">
          <p:sp>
            <p:nvSpPr>
              <p:cNvPr id="3" name="Text Placeholder 2">
                <a:extLst>
                  <a:ext uri="{FF2B5EF4-FFF2-40B4-BE49-F238E27FC236}">
                    <a16:creationId xmlns:a16="http://schemas.microsoft.com/office/drawing/2014/main" id="{40AD5550-A2A7-4DE2-AABE-A667C380CF0B}"/>
                  </a:ext>
                </a:extLst>
              </p:cNvPr>
              <p:cNvSpPr>
                <a:spLocks noGrp="1" noRot="1" noChangeAspect="1" noMove="1" noResize="1" noEditPoints="1" noAdjustHandles="1" noChangeArrowheads="1" noChangeShapeType="1" noTextEdit="1"/>
              </p:cNvSpPr>
              <p:nvPr>
                <p:ph type="body" idx="1"/>
              </p:nvPr>
            </p:nvSpPr>
            <p:spPr>
              <a:xfrm>
                <a:off x="192199" y="1027454"/>
                <a:ext cx="6139027" cy="4875504"/>
              </a:xfrm>
              <a:blipFill>
                <a:blip r:embed="rId2"/>
                <a:stretch>
                  <a:fillRect l="-2085" r="-2681" b="-87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3"/>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6739345"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Frequentist Inference</a:t>
            </a:r>
          </a:p>
        </p:txBody>
      </p:sp>
      <p:pic>
        <p:nvPicPr>
          <p:cNvPr id="3074" name="Picture 2" descr="r/mathmemes - Sample Size Matters!">
            <a:extLst>
              <a:ext uri="{FF2B5EF4-FFF2-40B4-BE49-F238E27FC236}">
                <a16:creationId xmlns:a16="http://schemas.microsoft.com/office/drawing/2014/main" id="{EE5659AF-744A-ECBA-9A53-A8B98EA30E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0342"/>
          <a:stretch/>
        </p:blipFill>
        <p:spPr bwMode="auto">
          <a:xfrm>
            <a:off x="6742001" y="1049749"/>
            <a:ext cx="5257800" cy="3899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49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888308"/>
                <a:ext cx="11764575" cy="4875504"/>
              </a:xfrm>
            </p:spPr>
            <p:txBody>
              <a:bodyPr/>
              <a:lstStyle/>
              <a:p>
                <a:pPr marL="0" indent="0">
                  <a:buNone/>
                </a:pPr>
                <a:r>
                  <a:rPr lang="en-US" dirty="0">
                    <a:latin typeface="Franklin Gothic Book" panose="020B0503020102020204" pitchFamily="34" charset="0"/>
                  </a:rPr>
                  <a:t>So now we have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m:t>
                        </m:r>
                      </m:sup>
                    </m:sSup>
                  </m:oMath>
                </a14:m>
                <a:r>
                  <a:rPr lang="en-US" dirty="0">
                    <a:latin typeface="Franklin Gothic Book" panose="020B0503020102020204" pitchFamily="34" charset="0"/>
                  </a:rPr>
                  <a:t> and its standard error. What now?</a:t>
                </a:r>
              </a:p>
              <a:p>
                <a:pPr indent="-457200"/>
                <a:r>
                  <a:rPr lang="en-US" dirty="0">
                    <a:latin typeface="Franklin Gothic Book" panose="020B0503020102020204" pitchFamily="34" charset="0"/>
                  </a:rPr>
                  <a:t>We make a bunch more assumptions to define the</a:t>
                </a:r>
                <a:r>
                  <a:rPr lang="en-US" i="1" dirty="0">
                    <a:latin typeface="Franklin Gothic Book" panose="020B0503020102020204" pitchFamily="34" charset="0"/>
                  </a:rPr>
                  <a:t> sampling distribution of </a:t>
                </a:r>
                <a14:m>
                  <m:oMath xmlns:m="http://schemas.openxmlformats.org/officeDocument/2006/math">
                    <m:r>
                      <a:rPr lang="en-US" b="0" i="1" smtClean="0">
                        <a:latin typeface="Cambria Math" panose="02040503050406030204" pitchFamily="18" charset="0"/>
                      </a:rPr>
                      <m:t>𝜃</m:t>
                    </m:r>
                  </m:oMath>
                </a14:m>
                <a:r>
                  <a:rPr lang="en-US" dirty="0">
                    <a:latin typeface="Franklin Gothic Book" panose="020B0503020102020204" pitchFamily="34" charset="0"/>
                  </a:rPr>
                  <a:t>. </a:t>
                </a:r>
              </a:p>
              <a:p>
                <a:pPr indent="-457200"/>
                <a:r>
                  <a:rPr lang="en-US" dirty="0">
                    <a:latin typeface="Franklin Gothic Book" panose="020B0503020102020204" pitchFamily="34" charset="0"/>
                  </a:rPr>
                  <a:t>This distribution is </a:t>
                </a:r>
                <a:r>
                  <a:rPr lang="en-US" b="1" u="sng" dirty="0">
                    <a:latin typeface="Franklin Gothic Book" panose="020B0503020102020204" pitchFamily="34" charset="0"/>
                  </a:rPr>
                  <a:t>not</a:t>
                </a:r>
                <a:r>
                  <a:rPr lang="en-US" b="1" dirty="0">
                    <a:latin typeface="Franklin Gothic Book" panose="020B0503020102020204" pitchFamily="34" charset="0"/>
                  </a:rPr>
                  <a:t> </a:t>
                </a:r>
                <a:r>
                  <a:rPr lang="en-US" dirty="0">
                    <a:latin typeface="Franklin Gothic Book" panose="020B0503020102020204" pitchFamily="34" charset="0"/>
                  </a:rPr>
                  <a:t>the distribution of </a:t>
                </a:r>
                <a14:m>
                  <m:oMath xmlns:m="http://schemas.openxmlformats.org/officeDocument/2006/math">
                    <m:r>
                      <a:rPr lang="en-US" b="0" i="1" smtClean="0">
                        <a:latin typeface="Cambria Math" panose="02040503050406030204" pitchFamily="18" charset="0"/>
                      </a:rPr>
                      <m:t>𝜃</m:t>
                    </m:r>
                  </m:oMath>
                </a14:m>
                <a:r>
                  <a:rPr lang="en-US" dirty="0">
                    <a:latin typeface="Franklin Gothic Book" panose="020B0503020102020204" pitchFamily="34" charset="0"/>
                  </a:rPr>
                  <a:t>. This is the distribution of what we estimate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m:t>
                        </m:r>
                      </m:sup>
                    </m:sSup>
                  </m:oMath>
                </a14:m>
                <a:r>
                  <a:rPr lang="en-US" dirty="0">
                    <a:latin typeface="Franklin Gothic Book" panose="020B0503020102020204" pitchFamily="34" charset="0"/>
                  </a:rPr>
                  <a:t> to be if we repeatedly sample new sets of data (with the same sample size).</a:t>
                </a:r>
              </a:p>
              <a:p>
                <a:pPr lvl="1" indent="-457200"/>
                <a:r>
                  <a:rPr lang="en-US" dirty="0">
                    <a:latin typeface="Franklin Gothic Book" panose="020B0503020102020204" pitchFamily="34" charset="0"/>
                  </a:rPr>
                  <a:t>If this is confusing, yes, yes it is.</a:t>
                </a:r>
              </a:p>
              <a:p>
                <a:pPr indent="-457200"/>
                <a:r>
                  <a:rPr lang="en-US" dirty="0">
                    <a:latin typeface="Franklin Gothic Book" panose="020B0503020102020204" pitchFamily="34" charset="0"/>
                  </a:rPr>
                  <a:t>Now we can make thrilling statements like:</a:t>
                </a:r>
              </a:p>
              <a:p>
                <a:pPr lvl="1" indent="-457200"/>
                <a:r>
                  <a:rPr lang="en-US" dirty="0">
                    <a:latin typeface="Franklin Gothic Book" panose="020B0503020102020204" pitchFamily="34" charset="0"/>
                  </a:rPr>
                  <a:t>The probability we observe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m:t>
                        </m:r>
                      </m:sup>
                    </m:sSup>
                  </m:oMath>
                </a14:m>
                <a:r>
                  <a:rPr lang="en-US" dirty="0">
                    <a:latin typeface="Franklin Gothic Book" panose="020B0503020102020204" pitchFamily="34" charset="0"/>
                  </a:rPr>
                  <a:t> if we assume that the true value of </a:t>
                </a:r>
                <a14:m>
                  <m:oMath xmlns:m="http://schemas.openxmlformats.org/officeDocument/2006/math">
                    <m:r>
                      <a:rPr lang="en-US" b="0" i="1" smtClean="0">
                        <a:latin typeface="Cambria Math" panose="02040503050406030204" pitchFamily="18" charset="0"/>
                      </a:rPr>
                      <m:t>𝜃</m:t>
                    </m:r>
                  </m:oMath>
                </a14:m>
                <a:r>
                  <a:rPr lang="en-US" dirty="0">
                    <a:latin typeface="Franklin Gothic Book" panose="020B0503020102020204" pitchFamily="34" charset="0"/>
                  </a:rPr>
                  <a:t> is </a:t>
                </a:r>
                <a14:m>
                  <m:oMath xmlns:m="http://schemas.openxmlformats.org/officeDocument/2006/math">
                    <m:r>
                      <a:rPr lang="en-US" b="0" i="1" smtClean="0">
                        <a:latin typeface="Cambria Math" panose="02040503050406030204" pitchFamily="18" charset="0"/>
                      </a:rPr>
                      <m:t>0</m:t>
                    </m:r>
                  </m:oMath>
                </a14:m>
                <a:r>
                  <a:rPr lang="en-US" dirty="0">
                    <a:latin typeface="Franklin Gothic Book" panose="020B0503020102020204" pitchFamily="34" charset="0"/>
                  </a:rPr>
                  <a:t>? (p-values) </a:t>
                </a:r>
              </a:p>
              <a:p>
                <a:pPr lvl="1" indent="-457200"/>
                <a:r>
                  <a:rPr lang="en-US" dirty="0">
                    <a:latin typeface="Franklin Gothic Book" panose="020B0503020102020204" pitchFamily="34" charset="0"/>
                  </a:rPr>
                  <a:t>What is the most likely range of values of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m:t>
                        </m:r>
                      </m:sup>
                    </m:sSup>
                  </m:oMath>
                </a14:m>
                <a:r>
                  <a:rPr lang="en-US" dirty="0">
                    <a:latin typeface="Franklin Gothic Book" panose="020B0503020102020204" pitchFamily="34" charset="0"/>
                  </a:rPr>
                  <a:t> we would see if we repeated our data collection an infinite number of times? (Confidence intervals)</a:t>
                </a:r>
              </a:p>
            </p:txBody>
          </p:sp>
        </mc:Choice>
        <mc:Fallback xmlns="">
          <p:sp>
            <p:nvSpPr>
              <p:cNvPr id="3" name="Text Placeholder 2">
                <a:extLst>
                  <a:ext uri="{FF2B5EF4-FFF2-40B4-BE49-F238E27FC236}">
                    <a16:creationId xmlns:a16="http://schemas.microsoft.com/office/drawing/2014/main" id="{40AD5550-A2A7-4DE2-AABE-A667C380CF0B}"/>
                  </a:ext>
                </a:extLst>
              </p:cNvPr>
              <p:cNvSpPr>
                <a:spLocks noGrp="1" noRot="1" noChangeAspect="1" noMove="1" noResize="1" noEditPoints="1" noAdjustHandles="1" noChangeArrowheads="1" noChangeShapeType="1" noTextEdit="1"/>
              </p:cNvSpPr>
              <p:nvPr>
                <p:ph type="body" idx="1"/>
              </p:nvPr>
            </p:nvSpPr>
            <p:spPr>
              <a:xfrm>
                <a:off x="192199" y="888308"/>
                <a:ext cx="11764575" cy="4875504"/>
              </a:xfrm>
              <a:blipFill>
                <a:blip r:embed="rId2"/>
                <a:stretch>
                  <a:fillRect l="-1089" r="-1037" b="-212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3"/>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6739345"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Frequentist Inference</a:t>
            </a:r>
          </a:p>
        </p:txBody>
      </p:sp>
    </p:spTree>
    <p:extLst>
      <p:ext uri="{BB962C8B-B14F-4D97-AF65-F5344CB8AC3E}">
        <p14:creationId xmlns:p14="http://schemas.microsoft.com/office/powerpoint/2010/main" val="4280900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888308"/>
                <a:ext cx="11764575" cy="4875504"/>
              </a:xfrm>
            </p:spPr>
            <p:txBody>
              <a:bodyPr/>
              <a:lstStyle/>
              <a:p>
                <a:pPr marL="0" indent="0">
                  <a:buNone/>
                </a:pPr>
                <a:r>
                  <a:rPr lang="en-US" dirty="0">
                    <a:latin typeface="Franklin Gothic Book" panose="020B0503020102020204" pitchFamily="34" charset="0"/>
                  </a:rPr>
                  <a:t>Frequentists have to twist themselves into knots because what we want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e>
                          <m:r>
                            <a:rPr lang="en-US" b="0" i="1" smtClean="0">
                              <a:latin typeface="Cambria Math" panose="02040503050406030204" pitchFamily="18" charset="0"/>
                            </a:rPr>
                            <m:t>𝑌</m:t>
                          </m:r>
                        </m:e>
                      </m:d>
                    </m:oMath>
                  </m:oMathPara>
                </a14:m>
                <a:endParaRPr lang="en-US" dirty="0">
                  <a:latin typeface="Franklin Gothic Book" panose="020B0503020102020204" pitchFamily="34" charset="0"/>
                </a:endParaRPr>
              </a:p>
              <a:p>
                <a:pPr marL="0" indent="0" algn="ctr">
                  <a:buNone/>
                </a:pPr>
                <a:r>
                  <a:rPr lang="en-US" dirty="0">
                    <a:latin typeface="Franklin Gothic Book" panose="020B0503020102020204" pitchFamily="34" charset="0"/>
                  </a:rPr>
                  <a:t>The probability of the model given the observed data.</a:t>
                </a:r>
              </a:p>
              <a:p>
                <a:pPr marL="0" indent="0">
                  <a:buNone/>
                </a:pPr>
                <a:endParaRPr lang="en-US" dirty="0">
                  <a:latin typeface="Franklin Gothic Book" panose="020B0503020102020204" pitchFamily="34" charset="0"/>
                </a:endParaRPr>
              </a:p>
              <a:p>
                <a:pPr marL="0" indent="0">
                  <a:buNone/>
                </a:pPr>
                <a:r>
                  <a:rPr lang="en-US" dirty="0">
                    <a:latin typeface="Franklin Gothic Book" panose="020B0503020102020204" pitchFamily="34" charset="0"/>
                  </a:rPr>
                  <a:t>And what we have is:</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m:oMathPara>
                </a14:m>
                <a:endParaRPr lang="en-US" dirty="0">
                  <a:latin typeface="Franklin Gothic Book" panose="020B0503020102020204" pitchFamily="34" charset="0"/>
                </a:endParaRPr>
              </a:p>
              <a:p>
                <a:pPr marL="0" indent="0" algn="ctr">
                  <a:buNone/>
                </a:pPr>
                <a:r>
                  <a:rPr lang="en-US" dirty="0">
                    <a:latin typeface="Franklin Gothic Book" panose="020B0503020102020204" pitchFamily="34" charset="0"/>
                  </a:rPr>
                  <a:t>The probability of the data given a specific model/parameter values.</a:t>
                </a:r>
              </a:p>
              <a:p>
                <a:pPr marL="0" indent="0">
                  <a:buNone/>
                </a:pPr>
                <a:endParaRPr lang="en-US" dirty="0">
                  <a:latin typeface="Franklin Gothic Book" panose="020B0503020102020204" pitchFamily="34" charset="0"/>
                </a:endParaRPr>
              </a:p>
              <a:p>
                <a:pPr marL="0" indent="0">
                  <a:buNone/>
                </a:pPr>
                <a:r>
                  <a:rPr lang="en-US" dirty="0">
                    <a:latin typeface="Franklin Gothic Book" panose="020B0503020102020204" pitchFamily="34" charset="0"/>
                  </a:rPr>
                  <a:t>So, how can we flip this around?</a:t>
                </a:r>
              </a:p>
              <a:p>
                <a:pPr marL="0" indent="0">
                  <a:buNone/>
                </a:pPr>
                <a:endParaRPr lang="en-US" dirty="0">
                  <a:latin typeface="Franklin Gothic Book" panose="020B0503020102020204" pitchFamily="34" charset="0"/>
                </a:endParaRPr>
              </a:p>
              <a:p>
                <a:pPr marL="0" indent="0">
                  <a:buNone/>
                </a:pPr>
                <a:endParaRPr lang="en-US" dirty="0">
                  <a:latin typeface="Franklin Gothic Book" panose="020B0503020102020204" pitchFamily="34" charset="0"/>
                </a:endParaRPr>
              </a:p>
              <a:p>
                <a:pPr marL="0" indent="0">
                  <a:buNone/>
                </a:pPr>
                <a:endParaRPr lang="en-US" dirty="0">
                  <a:latin typeface="Franklin Gothic Book" panose="020B0503020102020204" pitchFamily="34" charset="0"/>
                </a:endParaRPr>
              </a:p>
            </p:txBody>
          </p:sp>
        </mc:Choice>
        <mc:Fallback xmlns="">
          <p:sp>
            <p:nvSpPr>
              <p:cNvPr id="3" name="Text Placeholder 2">
                <a:extLst>
                  <a:ext uri="{FF2B5EF4-FFF2-40B4-BE49-F238E27FC236}">
                    <a16:creationId xmlns:a16="http://schemas.microsoft.com/office/drawing/2014/main" id="{40AD5550-A2A7-4DE2-AABE-A667C380CF0B}"/>
                  </a:ext>
                </a:extLst>
              </p:cNvPr>
              <p:cNvSpPr>
                <a:spLocks noGrp="1" noRot="1" noChangeAspect="1" noMove="1" noResize="1" noEditPoints="1" noAdjustHandles="1" noChangeArrowheads="1" noChangeShapeType="1" noTextEdit="1"/>
              </p:cNvSpPr>
              <p:nvPr>
                <p:ph type="body" idx="1"/>
              </p:nvPr>
            </p:nvSpPr>
            <p:spPr>
              <a:xfrm>
                <a:off x="192199" y="888308"/>
                <a:ext cx="11764575" cy="4875504"/>
              </a:xfrm>
              <a:blipFill>
                <a:blip r:embed="rId2"/>
                <a:stretch>
                  <a:fillRect l="-108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3"/>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3071675"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Inference</a:t>
            </a:r>
          </a:p>
        </p:txBody>
      </p:sp>
    </p:spTree>
    <p:extLst>
      <p:ext uri="{BB962C8B-B14F-4D97-AF65-F5344CB8AC3E}">
        <p14:creationId xmlns:p14="http://schemas.microsoft.com/office/powerpoint/2010/main" val="82138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1027454"/>
            <a:ext cx="5903801" cy="4875504"/>
          </a:xfrm>
        </p:spPr>
        <p:txBody>
          <a:bodyPr/>
          <a:lstStyle/>
          <a:p>
            <a:pPr marL="0" indent="0">
              <a:buNone/>
            </a:pPr>
            <a:r>
              <a:rPr lang="en-US" b="1" u="sng" dirty="0">
                <a:latin typeface="Franklin Gothic Book" panose="020B0503020102020204" pitchFamily="34" charset="0"/>
              </a:rPr>
              <a:t>Thomas Bayes - 1701-1759</a:t>
            </a:r>
          </a:p>
          <a:p>
            <a:pPr indent="-457200"/>
            <a:r>
              <a:rPr lang="en-US" dirty="0">
                <a:latin typeface="Franklin Gothic Book" panose="020B0503020102020204" pitchFamily="34" charset="0"/>
              </a:rPr>
              <a:t>English Presbyterian Minister</a:t>
            </a:r>
          </a:p>
          <a:p>
            <a:pPr indent="-457200"/>
            <a:r>
              <a:rPr lang="en-US" dirty="0">
                <a:latin typeface="Franklin Gothic Book" panose="020B0503020102020204" pitchFamily="34" charset="0"/>
              </a:rPr>
              <a:t>Math was a hobby</a:t>
            </a:r>
          </a:p>
          <a:p>
            <a:pPr indent="-457200"/>
            <a:r>
              <a:rPr lang="en-US" dirty="0">
                <a:latin typeface="Franklin Gothic Book" panose="020B0503020102020204" pitchFamily="34" charset="0"/>
              </a:rPr>
              <a:t>Bayes Theorem was presented to the Royal Society in 1763 after his death.</a:t>
            </a:r>
          </a:p>
          <a:p>
            <a:pPr indent="-457200"/>
            <a:r>
              <a:rPr lang="en-US" dirty="0">
                <a:latin typeface="Franklin Gothic Book" panose="020B0503020102020204" pitchFamily="34" charset="0"/>
              </a:rPr>
              <a:t>Only published 2 things:</a:t>
            </a:r>
          </a:p>
          <a:p>
            <a:pPr lvl="1" indent="-457200"/>
            <a:r>
              <a:rPr lang="en-US" sz="1600" i="1" dirty="0"/>
              <a:t>Divine Benevolence, or an Attempt to Prove That the Principal End of the Divine Providence and Government is the Happiness of His Creatures</a:t>
            </a:r>
            <a:r>
              <a:rPr lang="en-US" sz="1600" dirty="0"/>
              <a:t> (1731)</a:t>
            </a:r>
          </a:p>
          <a:p>
            <a:pPr lvl="1" indent="-457200"/>
            <a:r>
              <a:rPr lang="en-US" sz="1600" i="1" dirty="0"/>
              <a:t>An Introduction to the Doctrine of Fluxions, and a </a:t>
            </a:r>
            <a:r>
              <a:rPr lang="en-US" sz="1600" i="1" dirty="0" err="1"/>
              <a:t>Defence</a:t>
            </a:r>
            <a:r>
              <a:rPr lang="en-US" sz="1600" i="1" dirty="0"/>
              <a:t> of the Mathematicians Against the Objections of the Author of The Analyst (1936)</a:t>
            </a:r>
            <a:endParaRPr lang="en-US" sz="1600" dirty="0"/>
          </a:p>
          <a:p>
            <a:pPr lvl="1" indent="-457200"/>
            <a:endParaRPr lang="en-US" dirty="0">
              <a:latin typeface="Franklin Gothic Book" panose="020B0503020102020204" pitchFamily="34" charset="0"/>
            </a:endParaRP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12042079"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It’s Thomas Bayes with the Steel Chair!</a:t>
            </a:r>
          </a:p>
        </p:txBody>
      </p:sp>
      <p:pic>
        <p:nvPicPr>
          <p:cNvPr id="8" name="Picture 7">
            <a:extLst>
              <a:ext uri="{FF2B5EF4-FFF2-40B4-BE49-F238E27FC236}">
                <a16:creationId xmlns:a16="http://schemas.microsoft.com/office/drawing/2014/main" id="{E127823F-CA10-2CE5-1D75-6174C444888D}"/>
              </a:ext>
            </a:extLst>
          </p:cNvPr>
          <p:cNvPicPr>
            <a:picLocks noChangeAspect="1"/>
          </p:cNvPicPr>
          <p:nvPr/>
        </p:nvPicPr>
        <p:blipFill>
          <a:blip r:embed="rId3"/>
          <a:stretch>
            <a:fillRect/>
          </a:stretch>
        </p:blipFill>
        <p:spPr>
          <a:xfrm>
            <a:off x="7510036" y="1038852"/>
            <a:ext cx="3880207" cy="5044269"/>
          </a:xfrm>
          <a:prstGeom prst="rect">
            <a:avLst/>
          </a:prstGeom>
        </p:spPr>
      </p:pic>
    </p:spTree>
    <p:extLst>
      <p:ext uri="{BB962C8B-B14F-4D97-AF65-F5344CB8AC3E}">
        <p14:creationId xmlns:p14="http://schemas.microsoft.com/office/powerpoint/2010/main" val="39482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4960012"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Bayes’ Theorem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55CFA0F-0AC1-4D7E-9691-C4E8490D1A71}"/>
                  </a:ext>
                </a:extLst>
              </p:cNvPr>
              <p:cNvSpPr txBox="1"/>
              <p:nvPr/>
            </p:nvSpPr>
            <p:spPr>
              <a:xfrm>
                <a:off x="3751544" y="2796134"/>
                <a:ext cx="4789901" cy="12657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𝑃</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𝜃</m:t>
                          </m:r>
                        </m:e>
                        <m:e>
                          <m:r>
                            <a:rPr lang="en-US" sz="3600" b="0" i="1" smtClean="0">
                              <a:latin typeface="Cambria Math" panose="02040503050406030204" pitchFamily="18" charset="0"/>
                            </a:rPr>
                            <m:t>𝑋</m:t>
                          </m:r>
                        </m:e>
                      </m:d>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𝑃</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𝑋</m:t>
                              </m:r>
                            </m:e>
                            <m:e>
                              <m:r>
                                <a:rPr lang="en-US" sz="3600" b="0" i="1" smtClean="0">
                                  <a:latin typeface="Cambria Math" panose="02040503050406030204" pitchFamily="18" charset="0"/>
                                </a:rPr>
                                <m:t>𝜃</m:t>
                              </m:r>
                            </m:e>
                          </m:d>
                          <m:r>
                            <a:rPr lang="en-US" sz="3600" b="0" i="1" smtClean="0">
                              <a:latin typeface="Cambria Math" panose="02040503050406030204" pitchFamily="18" charset="0"/>
                            </a:rPr>
                            <m:t> </m:t>
                          </m:r>
                          <m:r>
                            <a:rPr lang="en-US" sz="3600" b="0" i="1" smtClean="0">
                              <a:latin typeface="Cambria Math" panose="02040503050406030204" pitchFamily="18" charset="0"/>
                            </a:rPr>
                            <m:t>𝑃</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𝜃</m:t>
                              </m:r>
                            </m:e>
                          </m:d>
                        </m:num>
                        <m:den>
                          <m:r>
                            <a:rPr lang="en-US" sz="3600" b="0" i="1" smtClean="0">
                              <a:latin typeface="Cambria Math" panose="02040503050406030204" pitchFamily="18" charset="0"/>
                            </a:rPr>
                            <m:t>𝑃</m:t>
                          </m:r>
                          <m:r>
                            <a:rPr lang="en-US" sz="3600" b="0" i="1" smtClean="0">
                              <a:latin typeface="Cambria Math" panose="02040503050406030204" pitchFamily="18" charset="0"/>
                            </a:rPr>
                            <m:t>(</m:t>
                          </m:r>
                          <m:r>
                            <a:rPr lang="en-US" sz="3600" b="0" i="1" smtClean="0">
                              <a:latin typeface="Cambria Math" panose="02040503050406030204" pitchFamily="18" charset="0"/>
                            </a:rPr>
                            <m:t>𝑋</m:t>
                          </m:r>
                          <m:r>
                            <a:rPr lang="en-US" sz="3600" b="0" i="1" smtClean="0">
                              <a:latin typeface="Cambria Math" panose="02040503050406030204" pitchFamily="18" charset="0"/>
                            </a:rPr>
                            <m:t>)</m:t>
                          </m:r>
                        </m:den>
                      </m:f>
                    </m:oMath>
                  </m:oMathPara>
                </a14:m>
                <a:endParaRPr lang="en-US" sz="3600" b="0" dirty="0"/>
              </a:p>
            </p:txBody>
          </p:sp>
        </mc:Choice>
        <mc:Fallback xmlns="">
          <p:sp>
            <p:nvSpPr>
              <p:cNvPr id="2" name="TextBox 1">
                <a:extLst>
                  <a:ext uri="{FF2B5EF4-FFF2-40B4-BE49-F238E27FC236}">
                    <a16:creationId xmlns:a16="http://schemas.microsoft.com/office/drawing/2014/main" id="{B55CFA0F-0AC1-4D7E-9691-C4E8490D1A71}"/>
                  </a:ext>
                </a:extLst>
              </p:cNvPr>
              <p:cNvSpPr txBox="1">
                <a:spLocks noRot="1" noChangeAspect="1" noMove="1" noResize="1" noEditPoints="1" noAdjustHandles="1" noChangeArrowheads="1" noChangeShapeType="1" noTextEdit="1"/>
              </p:cNvSpPr>
              <p:nvPr/>
            </p:nvSpPr>
            <p:spPr>
              <a:xfrm>
                <a:off x="3751544" y="2796134"/>
                <a:ext cx="4789901" cy="1265731"/>
              </a:xfrm>
              <a:prstGeom prst="rect">
                <a:avLst/>
              </a:prstGeom>
              <a:blipFill>
                <a:blip r:embed="rId3"/>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CE51E1D8-FC62-4C8E-AA8D-2A1904708470}"/>
              </a:ext>
            </a:extLst>
          </p:cNvPr>
          <p:cNvSpPr/>
          <p:nvPr/>
        </p:nvSpPr>
        <p:spPr>
          <a:xfrm>
            <a:off x="3908041" y="3127597"/>
            <a:ext cx="1438578" cy="634839"/>
          </a:xfrm>
          <a:prstGeom prst="rect">
            <a:avLst/>
          </a:prstGeom>
          <a:no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B77C566-A508-4C5C-8EC3-4B16281A2A16}"/>
              </a:ext>
            </a:extLst>
          </p:cNvPr>
          <p:cNvCxnSpPr/>
          <p:nvPr/>
        </p:nvCxnSpPr>
        <p:spPr>
          <a:xfrm flipH="1" flipV="1">
            <a:off x="2999465" y="2655837"/>
            <a:ext cx="908576" cy="463866"/>
          </a:xfrm>
          <a:prstGeom prst="line">
            <a:avLst/>
          </a:prstGeom>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559EADBD-4F62-4CFC-964C-3B63BC0F6C11}"/>
              </a:ext>
            </a:extLst>
          </p:cNvPr>
          <p:cNvSpPr txBox="1"/>
          <p:nvPr/>
        </p:nvSpPr>
        <p:spPr>
          <a:xfrm>
            <a:off x="530003" y="1947951"/>
            <a:ext cx="3378038" cy="707886"/>
          </a:xfrm>
          <a:prstGeom prst="rect">
            <a:avLst/>
          </a:prstGeom>
          <a:noFill/>
          <a:ln w="28575">
            <a:solidFill>
              <a:srgbClr val="ED7D31"/>
            </a:solidFill>
          </a:ln>
        </p:spPr>
        <p:txBody>
          <a:bodyPr wrap="square" rtlCol="0">
            <a:spAutoFit/>
          </a:bodyPr>
          <a:lstStyle/>
          <a:p>
            <a:pPr algn="ctr"/>
            <a:r>
              <a:rPr lang="en-US" sz="2400" dirty="0">
                <a:latin typeface="Franklin Gothic Book" panose="020B0503020102020204" pitchFamily="34" charset="0"/>
              </a:rPr>
              <a:t>Posterior Distribution</a:t>
            </a:r>
          </a:p>
          <a:p>
            <a:pPr algn="ctr"/>
            <a:r>
              <a:rPr lang="en-US" sz="1600" dirty="0">
                <a:latin typeface="Franklin Gothic Book" panose="020B0503020102020204" pitchFamily="34" charset="0"/>
              </a:rPr>
              <a:t>(Probability of Model Given Data)</a:t>
            </a:r>
          </a:p>
        </p:txBody>
      </p:sp>
      <p:sp>
        <p:nvSpPr>
          <p:cNvPr id="14" name="Rectangle 13">
            <a:extLst>
              <a:ext uri="{FF2B5EF4-FFF2-40B4-BE49-F238E27FC236}">
                <a16:creationId xmlns:a16="http://schemas.microsoft.com/office/drawing/2014/main" id="{8DF3952C-3F88-4D28-AADD-CE4CCC86117D}"/>
              </a:ext>
            </a:extLst>
          </p:cNvPr>
          <p:cNvSpPr/>
          <p:nvPr/>
        </p:nvSpPr>
        <p:spPr>
          <a:xfrm>
            <a:off x="5911567" y="2796134"/>
            <a:ext cx="1397809" cy="634839"/>
          </a:xfrm>
          <a:prstGeom prst="rect">
            <a:avLst/>
          </a:prstGeom>
          <a:no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41A311A-D48B-49B1-B03B-01F5E3BFD8CA}"/>
              </a:ext>
            </a:extLst>
          </p:cNvPr>
          <p:cNvCxnSpPr>
            <a:stCxn id="14" idx="0"/>
          </p:cNvCxnSpPr>
          <p:nvPr/>
        </p:nvCxnSpPr>
        <p:spPr>
          <a:xfrm flipH="1" flipV="1">
            <a:off x="6610471" y="2038471"/>
            <a:ext cx="1" cy="757663"/>
          </a:xfrm>
          <a:prstGeom prst="line">
            <a:avLst/>
          </a:prstGeom>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EBFB559E-AE34-41FF-9B9B-949C2A618F5F}"/>
              </a:ext>
            </a:extLst>
          </p:cNvPr>
          <p:cNvSpPr txBox="1"/>
          <p:nvPr/>
        </p:nvSpPr>
        <p:spPr>
          <a:xfrm>
            <a:off x="4921452" y="1334223"/>
            <a:ext cx="3378038" cy="707886"/>
          </a:xfrm>
          <a:prstGeom prst="rect">
            <a:avLst/>
          </a:prstGeom>
          <a:noFill/>
          <a:ln w="28575">
            <a:solidFill>
              <a:srgbClr val="ED7D31"/>
            </a:solidFill>
          </a:ln>
        </p:spPr>
        <p:txBody>
          <a:bodyPr wrap="square" rtlCol="0">
            <a:spAutoFit/>
          </a:bodyPr>
          <a:lstStyle/>
          <a:p>
            <a:pPr algn="ctr"/>
            <a:r>
              <a:rPr lang="en-US" sz="2400" dirty="0">
                <a:latin typeface="Franklin Gothic Book" panose="020B0503020102020204" pitchFamily="34" charset="0"/>
              </a:rPr>
              <a:t>Likelihood </a:t>
            </a:r>
          </a:p>
          <a:p>
            <a:pPr algn="ctr"/>
            <a:r>
              <a:rPr lang="en-US" sz="1600" dirty="0">
                <a:latin typeface="Franklin Gothic Book" panose="020B0503020102020204" pitchFamily="34" charset="0"/>
              </a:rPr>
              <a:t>(Probability of Data Given Model)</a:t>
            </a:r>
          </a:p>
        </p:txBody>
      </p:sp>
      <p:sp>
        <p:nvSpPr>
          <p:cNvPr id="18" name="TextBox 17">
            <a:extLst>
              <a:ext uri="{FF2B5EF4-FFF2-40B4-BE49-F238E27FC236}">
                <a16:creationId xmlns:a16="http://schemas.microsoft.com/office/drawing/2014/main" id="{E8FB34BF-8D25-46CF-AC8B-FA8DA93975E7}"/>
              </a:ext>
            </a:extLst>
          </p:cNvPr>
          <p:cNvSpPr txBox="1"/>
          <p:nvPr/>
        </p:nvSpPr>
        <p:spPr>
          <a:xfrm>
            <a:off x="8724459" y="2756182"/>
            <a:ext cx="3378038" cy="707886"/>
          </a:xfrm>
          <a:prstGeom prst="rect">
            <a:avLst/>
          </a:prstGeom>
          <a:noFill/>
          <a:ln w="28575">
            <a:solidFill>
              <a:srgbClr val="ED7D31"/>
            </a:solidFill>
          </a:ln>
        </p:spPr>
        <p:txBody>
          <a:bodyPr wrap="square" rtlCol="0">
            <a:spAutoFit/>
          </a:bodyPr>
          <a:lstStyle/>
          <a:p>
            <a:pPr algn="ctr"/>
            <a:r>
              <a:rPr lang="en-US" sz="2400" dirty="0">
                <a:latin typeface="Franklin Gothic Book" panose="020B0503020102020204" pitchFamily="34" charset="0"/>
              </a:rPr>
              <a:t>Prior Distribution </a:t>
            </a:r>
          </a:p>
          <a:p>
            <a:pPr algn="ctr"/>
            <a:r>
              <a:rPr lang="en-US" sz="1600" dirty="0">
                <a:latin typeface="Franklin Gothic Book" panose="020B0503020102020204" pitchFamily="34" charset="0"/>
              </a:rPr>
              <a:t>(Probability of Model)</a:t>
            </a:r>
          </a:p>
        </p:txBody>
      </p:sp>
      <p:sp>
        <p:nvSpPr>
          <p:cNvPr id="19" name="Rectangle 18">
            <a:extLst>
              <a:ext uri="{FF2B5EF4-FFF2-40B4-BE49-F238E27FC236}">
                <a16:creationId xmlns:a16="http://schemas.microsoft.com/office/drawing/2014/main" id="{4656C69A-B5F6-45FA-BB9A-54D7DA43C553}"/>
              </a:ext>
            </a:extLst>
          </p:cNvPr>
          <p:cNvSpPr/>
          <p:nvPr/>
        </p:nvSpPr>
        <p:spPr>
          <a:xfrm>
            <a:off x="7402563" y="2792705"/>
            <a:ext cx="995939" cy="634839"/>
          </a:xfrm>
          <a:prstGeom prst="rect">
            <a:avLst/>
          </a:prstGeom>
          <a:no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3567416D-A2A5-4A59-805E-CFBE7305EA27}"/>
              </a:ext>
            </a:extLst>
          </p:cNvPr>
          <p:cNvCxnSpPr>
            <a:stCxn id="19" idx="3"/>
            <a:endCxn id="18" idx="1"/>
          </p:cNvCxnSpPr>
          <p:nvPr/>
        </p:nvCxnSpPr>
        <p:spPr>
          <a:xfrm>
            <a:off x="8398502" y="3110125"/>
            <a:ext cx="325957" cy="0"/>
          </a:xfrm>
          <a:prstGeom prst="line">
            <a:avLst/>
          </a:prstGeom>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32E7CF92-AEB5-4158-AFA3-7D406CCF5929}"/>
              </a:ext>
            </a:extLst>
          </p:cNvPr>
          <p:cNvSpPr/>
          <p:nvPr/>
        </p:nvSpPr>
        <p:spPr>
          <a:xfrm>
            <a:off x="6610471" y="3515200"/>
            <a:ext cx="1048358" cy="546666"/>
          </a:xfrm>
          <a:prstGeom prst="rect">
            <a:avLst/>
          </a:prstGeom>
          <a:no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68ECA51C-A736-450B-A0D7-939CE91A68B6}"/>
              </a:ext>
            </a:extLst>
          </p:cNvPr>
          <p:cNvSpPr txBox="1"/>
          <p:nvPr/>
        </p:nvSpPr>
        <p:spPr>
          <a:xfrm>
            <a:off x="5445631" y="4620991"/>
            <a:ext cx="3378038" cy="707886"/>
          </a:xfrm>
          <a:prstGeom prst="rect">
            <a:avLst/>
          </a:prstGeom>
          <a:noFill/>
          <a:ln w="28575">
            <a:solidFill>
              <a:srgbClr val="ED7D31"/>
            </a:solidFill>
          </a:ln>
        </p:spPr>
        <p:txBody>
          <a:bodyPr wrap="square" rtlCol="0">
            <a:spAutoFit/>
          </a:bodyPr>
          <a:lstStyle/>
          <a:p>
            <a:pPr algn="ctr"/>
            <a:r>
              <a:rPr lang="en-US" sz="2400" dirty="0">
                <a:latin typeface="Franklin Gothic Book" panose="020B0503020102020204" pitchFamily="34" charset="0"/>
              </a:rPr>
              <a:t>Marginal Distribution</a:t>
            </a:r>
          </a:p>
          <a:p>
            <a:pPr algn="ctr"/>
            <a:r>
              <a:rPr lang="en-US" sz="1600" dirty="0">
                <a:latin typeface="Franklin Gothic Book" panose="020B0503020102020204" pitchFamily="34" charset="0"/>
              </a:rPr>
              <a:t>(Probability of Data)</a:t>
            </a:r>
          </a:p>
        </p:txBody>
      </p:sp>
      <p:cxnSp>
        <p:nvCxnSpPr>
          <p:cNvPr id="25" name="Straight Connector 24">
            <a:extLst>
              <a:ext uri="{FF2B5EF4-FFF2-40B4-BE49-F238E27FC236}">
                <a16:creationId xmlns:a16="http://schemas.microsoft.com/office/drawing/2014/main" id="{141A39AC-24AB-48AC-9001-A7CCD84201D9}"/>
              </a:ext>
            </a:extLst>
          </p:cNvPr>
          <p:cNvCxnSpPr>
            <a:stCxn id="22" idx="2"/>
            <a:endCxn id="23" idx="0"/>
          </p:cNvCxnSpPr>
          <p:nvPr/>
        </p:nvCxnSpPr>
        <p:spPr>
          <a:xfrm>
            <a:off x="7134650" y="4061866"/>
            <a:ext cx="0" cy="559125"/>
          </a:xfrm>
          <a:prstGeom prst="line">
            <a:avLst/>
          </a:prstGeom>
        </p:spPr>
        <p:style>
          <a:lnRef idx="1">
            <a:schemeClr val="accent2"/>
          </a:lnRef>
          <a:fillRef idx="0">
            <a:schemeClr val="accent2"/>
          </a:fillRef>
          <a:effectRef idx="0">
            <a:schemeClr val="accent2"/>
          </a:effectRef>
          <a:fontRef idx="minor">
            <a:schemeClr val="tx1"/>
          </a:fontRef>
        </p:style>
      </p:cxnSp>
      <p:sp>
        <p:nvSpPr>
          <p:cNvPr id="27" name="Rectangle 26">
            <a:extLst>
              <a:ext uri="{FF2B5EF4-FFF2-40B4-BE49-F238E27FC236}">
                <a16:creationId xmlns:a16="http://schemas.microsoft.com/office/drawing/2014/main" id="{3F268F59-48E4-4162-915C-CD0765629867}"/>
              </a:ext>
            </a:extLst>
          </p:cNvPr>
          <p:cNvSpPr/>
          <p:nvPr/>
        </p:nvSpPr>
        <p:spPr>
          <a:xfrm>
            <a:off x="530003" y="4324077"/>
            <a:ext cx="4279065" cy="1301714"/>
          </a:xfrm>
          <a:prstGeom prst="rect">
            <a:avLst/>
          </a:prstGeom>
          <a:no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A8A252A-9E2C-4DC4-A07E-D65990450C1C}"/>
                  </a:ext>
                </a:extLst>
              </p:cNvPr>
              <p:cNvSpPr txBox="1"/>
              <p:nvPr/>
            </p:nvSpPr>
            <p:spPr>
              <a:xfrm>
                <a:off x="508513" y="4332294"/>
                <a:ext cx="4222547" cy="7645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e>
                      </m:d>
                      <m:r>
                        <a:rPr lang="en-US" sz="1800" b="0" i="1" smtClean="0">
                          <a:latin typeface="Cambria Math" panose="02040503050406030204" pitchFamily="18" charset="0"/>
                        </a:rPr>
                        <m:t>=</m:t>
                      </m:r>
                      <m:nary>
                        <m:naryPr>
                          <m:chr m:val="∑"/>
                          <m:supHide m:val="on"/>
                          <m:ctrlPr>
                            <a:rPr lang="en-US" sz="1800" b="0" i="1" smtClean="0">
                              <a:latin typeface="Cambria Math" panose="02040503050406030204" pitchFamily="18" charset="0"/>
                            </a:rPr>
                          </m:ctrlPr>
                        </m:naryPr>
                        <m:sub>
                          <m:r>
                            <a:rPr lang="en-US" sz="1800" b="0" i="1" smtClean="0">
                              <a:latin typeface="Cambria Math" panose="02040503050406030204" pitchFamily="18" charset="0"/>
                            </a:rPr>
                            <m:t>𝑖</m:t>
                          </m:r>
                        </m:sub>
                        <m:sup/>
                        <m:e>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𝑋</m:t>
                          </m:r>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𝜃</m:t>
                              </m:r>
                            </m:e>
                            <m:sub>
                              <m:r>
                                <a:rPr lang="en-US" sz="1800" b="0" i="1" smtClean="0">
                                  <a:latin typeface="Cambria Math" panose="02040503050406030204" pitchFamily="18" charset="0"/>
                                  <a:ea typeface="Cambria Math" panose="02040503050406030204" pitchFamily="18" charset="0"/>
                                </a:rPr>
                                <m:t>𝑖</m:t>
                              </m:r>
                            </m:sub>
                          </m:sSub>
                          <m:r>
                            <a:rPr lang="en-US" sz="1800" b="0" i="1" smtClean="0">
                              <a:latin typeface="Cambria Math" panose="02040503050406030204" pitchFamily="18" charset="0"/>
                            </a:rPr>
                            <m:t>)</m:t>
                          </m:r>
                        </m:e>
                      </m:nary>
                      <m:r>
                        <a:rPr lang="en-US" sz="1800" b="0" i="1" smtClean="0">
                          <a:latin typeface="Cambria Math" panose="02040503050406030204" pitchFamily="18" charset="0"/>
                        </a:rPr>
                        <m:t>=</m:t>
                      </m:r>
                      <m:nary>
                        <m:naryPr>
                          <m:chr m:val="∑"/>
                          <m:supHide m:val="on"/>
                          <m:ctrlPr>
                            <a:rPr lang="en-US" sz="1800" b="0" i="1" smtClean="0">
                              <a:latin typeface="Cambria Math" panose="02040503050406030204" pitchFamily="18" charset="0"/>
                            </a:rPr>
                          </m:ctrlPr>
                        </m:naryPr>
                        <m:sub>
                          <m:r>
                            <a:rPr lang="en-US" sz="1800" b="0" i="1" smtClean="0">
                              <a:latin typeface="Cambria Math" panose="02040503050406030204" pitchFamily="18" charset="0"/>
                              <a:ea typeface="Cambria Math" panose="02040503050406030204" pitchFamily="18" charset="0"/>
                            </a:rPr>
                            <m:t>𝑖</m:t>
                          </m:r>
                        </m:sub>
                        <m:sup/>
                        <m:e>
                          <m:r>
                            <a:rPr lang="en-US" sz="1800" b="0" i="1" smtClean="0">
                              <a:latin typeface="Cambria Math" panose="02040503050406030204" pitchFamily="18" charset="0"/>
                              <a:ea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e>
                            <m:e>
                              <m:sSub>
                                <m:sSubPr>
                                  <m:ctrlPr>
                                    <a:rPr lang="en-US" sz="1800" b="0" i="1" smtClean="0">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𝜃</m:t>
                                  </m:r>
                                </m:e>
                                <m:sub>
                                  <m:r>
                                    <a:rPr lang="en-US" sz="1800" b="0" i="1" smtClean="0">
                                      <a:latin typeface="Cambria Math" panose="02040503050406030204" pitchFamily="18" charset="0"/>
                                    </a:rPr>
                                    <m:t>𝑖</m:t>
                                  </m:r>
                                </m:sub>
                              </m:sSub>
                            </m:e>
                          </m:d>
                          <m:r>
                            <a:rPr lang="en-US" sz="1800" b="0" i="1" smtClean="0">
                              <a:latin typeface="Cambria Math" panose="02040503050406030204" pitchFamily="18" charset="0"/>
                            </a:rPr>
                            <m:t>𝑃</m:t>
                          </m:r>
                          <m:r>
                            <a:rPr lang="en-US" sz="1800" b="0" i="1" smtClean="0">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𝜃</m:t>
                              </m:r>
                            </m:e>
                            <m:sub>
                              <m:r>
                                <a:rPr lang="en-US" sz="1800" i="1">
                                  <a:latin typeface="Cambria Math" panose="02040503050406030204" pitchFamily="18" charset="0"/>
                                </a:rPr>
                                <m:t>𝑖</m:t>
                              </m:r>
                            </m:sub>
                          </m:sSub>
                          <m:r>
                            <a:rPr lang="en-US" sz="1800" b="0" i="1" smtClean="0">
                              <a:latin typeface="Cambria Math" panose="02040503050406030204" pitchFamily="18" charset="0"/>
                              <a:ea typeface="Cambria Math" panose="02040503050406030204" pitchFamily="18" charset="0"/>
                            </a:rPr>
                            <m:t>)</m:t>
                          </m:r>
                        </m:e>
                      </m:nary>
                    </m:oMath>
                  </m:oMathPara>
                </a14:m>
                <a:endParaRPr lang="en-US" sz="1800" dirty="0"/>
              </a:p>
            </p:txBody>
          </p:sp>
        </mc:Choice>
        <mc:Fallback xmlns="">
          <p:sp>
            <p:nvSpPr>
              <p:cNvPr id="29" name="TextBox 28">
                <a:extLst>
                  <a:ext uri="{FF2B5EF4-FFF2-40B4-BE49-F238E27FC236}">
                    <a16:creationId xmlns:a16="http://schemas.microsoft.com/office/drawing/2014/main" id="{AA8A252A-9E2C-4DC4-A07E-D65990450C1C}"/>
                  </a:ext>
                </a:extLst>
              </p:cNvPr>
              <p:cNvSpPr txBox="1">
                <a:spLocks noRot="1" noChangeAspect="1" noMove="1" noResize="1" noEditPoints="1" noAdjustHandles="1" noChangeArrowheads="1" noChangeShapeType="1" noTextEdit="1"/>
              </p:cNvSpPr>
              <p:nvPr/>
            </p:nvSpPr>
            <p:spPr>
              <a:xfrm>
                <a:off x="508513" y="4332294"/>
                <a:ext cx="4222547" cy="764568"/>
              </a:xfrm>
              <a:prstGeom prst="rect">
                <a:avLst/>
              </a:prstGeom>
              <a:blipFill>
                <a:blip r:embed="rId4"/>
                <a:stretch>
                  <a:fillRect/>
                </a:stretch>
              </a:blipFill>
            </p:spPr>
            <p:txBody>
              <a:bodyPr/>
              <a:lstStyle/>
              <a:p>
                <a:r>
                  <a:rPr lang="en-US">
                    <a:noFill/>
                  </a:rPr>
                  <a:t> </a:t>
                </a:r>
              </a:p>
            </p:txBody>
          </p:sp>
        </mc:Fallback>
      </mc:AlternateContent>
      <p:cxnSp>
        <p:nvCxnSpPr>
          <p:cNvPr id="31" name="Straight Connector 30">
            <a:extLst>
              <a:ext uri="{FF2B5EF4-FFF2-40B4-BE49-F238E27FC236}">
                <a16:creationId xmlns:a16="http://schemas.microsoft.com/office/drawing/2014/main" id="{B607A44B-342D-4913-8089-A3B384CE3AB9}"/>
              </a:ext>
            </a:extLst>
          </p:cNvPr>
          <p:cNvCxnSpPr>
            <a:cxnSpLocks/>
            <a:stCxn id="23" idx="1"/>
            <a:endCxn id="27" idx="3"/>
          </p:cNvCxnSpPr>
          <p:nvPr/>
        </p:nvCxnSpPr>
        <p:spPr>
          <a:xfrm flipH="1">
            <a:off x="4809068" y="4974934"/>
            <a:ext cx="636563" cy="0"/>
          </a:xfrm>
          <a:prstGeom prst="line">
            <a:avLst/>
          </a:prstGeom>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9906191-159E-40ED-9E1F-4A4BFBA291B3}"/>
                  </a:ext>
                </a:extLst>
              </p:cNvPr>
              <p:cNvSpPr txBox="1"/>
              <p:nvPr/>
            </p:nvSpPr>
            <p:spPr>
              <a:xfrm>
                <a:off x="513287" y="5042118"/>
                <a:ext cx="4122090" cy="523220"/>
              </a:xfrm>
              <a:prstGeom prst="rect">
                <a:avLst/>
              </a:prstGeom>
              <a:noFill/>
            </p:spPr>
            <p:txBody>
              <a:bodyPr wrap="none" rtlCol="0">
                <a:spAutoFit/>
              </a:bodyPr>
              <a:lstStyle/>
              <a:p>
                <a:r>
                  <a:rPr lang="en-US" dirty="0">
                    <a:latin typeface="Franklin Gothic Book" panose="020B0503020102020204" pitchFamily="34" charset="0"/>
                  </a:rPr>
                  <a:t>Probability of </a:t>
                </a:r>
                <a:r>
                  <a:rPr lang="en-US" b="1" i="1" dirty="0">
                    <a:latin typeface="Franklin Gothic Book" panose="020B0503020102020204" pitchFamily="34" charset="0"/>
                  </a:rPr>
                  <a:t>your data</a:t>
                </a:r>
                <a:r>
                  <a:rPr lang="en-US" dirty="0">
                    <a:latin typeface="Franklin Gothic Book" panose="020B0503020102020204" pitchFamily="34" charset="0"/>
                  </a:rPr>
                  <a:t> occurring for any choice of </a:t>
                </a:r>
                <a14:m>
                  <m:oMath xmlns:m="http://schemas.openxmlformats.org/officeDocument/2006/math">
                    <m:r>
                      <a:rPr lang="en-US" b="0" i="1" smtClean="0">
                        <a:latin typeface="Cambria Math" panose="02040503050406030204" pitchFamily="18" charset="0"/>
                      </a:rPr>
                      <m:t>𝜃</m:t>
                    </m:r>
                  </m:oMath>
                </a14:m>
                <a:endParaRPr lang="en-US" b="0" dirty="0">
                  <a:latin typeface="Franklin Gothic Book" panose="020B0503020102020204" pitchFamily="34" charset="0"/>
                </a:endParaRPr>
              </a:p>
              <a:p>
                <a:r>
                  <a:rPr lang="en-US" dirty="0">
                    <a:latin typeface="Franklin Gothic Book" panose="020B0503020102020204" pitchFamily="34" charset="0"/>
                  </a:rPr>
                  <a:t>Note: Possible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oMath>
                </a14:m>
                <a:r>
                  <a:rPr lang="en-US" dirty="0">
                    <a:latin typeface="Franklin Gothic Book" panose="020B0503020102020204" pitchFamily="34" charset="0"/>
                  </a:rPr>
                  <a:t> are constrained by the model type.</a:t>
                </a:r>
              </a:p>
            </p:txBody>
          </p:sp>
        </mc:Choice>
        <mc:Fallback xmlns="">
          <p:sp>
            <p:nvSpPr>
              <p:cNvPr id="32" name="TextBox 31">
                <a:extLst>
                  <a:ext uri="{FF2B5EF4-FFF2-40B4-BE49-F238E27FC236}">
                    <a16:creationId xmlns:a16="http://schemas.microsoft.com/office/drawing/2014/main" id="{19906191-159E-40ED-9E1F-4A4BFBA291B3}"/>
                  </a:ext>
                </a:extLst>
              </p:cNvPr>
              <p:cNvSpPr txBox="1">
                <a:spLocks noRot="1" noChangeAspect="1" noMove="1" noResize="1" noEditPoints="1" noAdjustHandles="1" noChangeArrowheads="1" noChangeShapeType="1" noTextEdit="1"/>
              </p:cNvSpPr>
              <p:nvPr/>
            </p:nvSpPr>
            <p:spPr>
              <a:xfrm>
                <a:off x="513287" y="5042118"/>
                <a:ext cx="4122090" cy="523220"/>
              </a:xfrm>
              <a:prstGeom prst="rect">
                <a:avLst/>
              </a:prstGeom>
              <a:blipFill>
                <a:blip r:embed="rId5"/>
                <a:stretch>
                  <a:fillRect l="-444" t="-3488" b="-10465"/>
                </a:stretch>
              </a:blipFill>
            </p:spPr>
            <p:txBody>
              <a:bodyPr/>
              <a:lstStyle/>
              <a:p>
                <a:r>
                  <a:rPr lang="en-US">
                    <a:noFill/>
                  </a:rPr>
                  <a:t> </a:t>
                </a:r>
              </a:p>
            </p:txBody>
          </p:sp>
        </mc:Fallback>
      </mc:AlternateContent>
    </p:spTree>
    <p:extLst>
      <p:ext uri="{BB962C8B-B14F-4D97-AF65-F5344CB8AC3E}">
        <p14:creationId xmlns:p14="http://schemas.microsoft.com/office/powerpoint/2010/main" val="937035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7" grpId="0" animBg="1"/>
      <p:bldP spid="18" grpId="0" animBg="1"/>
      <p:bldP spid="19" grpId="0" animBg="1"/>
      <p:bldP spid="22" grpId="0" animBg="1"/>
      <p:bldP spid="23" grpId="0" animBg="1"/>
      <p:bldP spid="27" grpId="0" animBg="1"/>
      <p:bldP spid="29" grpId="0"/>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4960012"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Bayes’ Theorem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55CFA0F-0AC1-4D7E-9691-C4E8490D1A71}"/>
                  </a:ext>
                </a:extLst>
              </p:cNvPr>
              <p:cNvSpPr txBox="1"/>
              <p:nvPr/>
            </p:nvSpPr>
            <p:spPr>
              <a:xfrm>
                <a:off x="3701049" y="1027454"/>
                <a:ext cx="4789901" cy="12657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𝑃</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𝜃</m:t>
                          </m:r>
                        </m:e>
                        <m:e>
                          <m:r>
                            <a:rPr lang="en-US" sz="3600" b="0" i="1" smtClean="0">
                              <a:latin typeface="Cambria Math" panose="02040503050406030204" pitchFamily="18" charset="0"/>
                            </a:rPr>
                            <m:t>𝑋</m:t>
                          </m:r>
                        </m:e>
                      </m:d>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𝑃</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𝑋</m:t>
                              </m:r>
                            </m:e>
                            <m:e>
                              <m:r>
                                <a:rPr lang="en-US" sz="3600" b="0" i="1" smtClean="0">
                                  <a:latin typeface="Cambria Math" panose="02040503050406030204" pitchFamily="18" charset="0"/>
                                </a:rPr>
                                <m:t>𝜃</m:t>
                              </m:r>
                            </m:e>
                          </m:d>
                          <m:r>
                            <a:rPr lang="en-US" sz="3600" b="0" i="1" smtClean="0">
                              <a:latin typeface="Cambria Math" panose="02040503050406030204" pitchFamily="18" charset="0"/>
                            </a:rPr>
                            <m:t> </m:t>
                          </m:r>
                          <m:r>
                            <a:rPr lang="en-US" sz="3600" b="0" i="1" smtClean="0">
                              <a:latin typeface="Cambria Math" panose="02040503050406030204" pitchFamily="18" charset="0"/>
                            </a:rPr>
                            <m:t>𝑃</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𝜃</m:t>
                              </m:r>
                            </m:e>
                          </m:d>
                        </m:num>
                        <m:den>
                          <m:r>
                            <a:rPr lang="en-US" sz="3600" b="0" i="1" smtClean="0">
                              <a:latin typeface="Cambria Math" panose="02040503050406030204" pitchFamily="18" charset="0"/>
                            </a:rPr>
                            <m:t>𝑃</m:t>
                          </m:r>
                          <m:r>
                            <a:rPr lang="en-US" sz="3600" b="0" i="1" smtClean="0">
                              <a:latin typeface="Cambria Math" panose="02040503050406030204" pitchFamily="18" charset="0"/>
                            </a:rPr>
                            <m:t>(</m:t>
                          </m:r>
                          <m:r>
                            <a:rPr lang="en-US" sz="3600" b="0" i="1" smtClean="0">
                              <a:latin typeface="Cambria Math" panose="02040503050406030204" pitchFamily="18" charset="0"/>
                            </a:rPr>
                            <m:t>𝑋</m:t>
                          </m:r>
                          <m:r>
                            <a:rPr lang="en-US" sz="3600" b="0" i="1" smtClean="0">
                              <a:latin typeface="Cambria Math" panose="02040503050406030204" pitchFamily="18" charset="0"/>
                            </a:rPr>
                            <m:t>)</m:t>
                          </m:r>
                        </m:den>
                      </m:f>
                    </m:oMath>
                  </m:oMathPara>
                </a14:m>
                <a:endParaRPr lang="en-US" sz="3600" b="0" dirty="0"/>
              </a:p>
            </p:txBody>
          </p:sp>
        </mc:Choice>
        <mc:Fallback xmlns="">
          <p:sp>
            <p:nvSpPr>
              <p:cNvPr id="2" name="TextBox 1">
                <a:extLst>
                  <a:ext uri="{FF2B5EF4-FFF2-40B4-BE49-F238E27FC236}">
                    <a16:creationId xmlns:a16="http://schemas.microsoft.com/office/drawing/2014/main" id="{B55CFA0F-0AC1-4D7E-9691-C4E8490D1A71}"/>
                  </a:ext>
                </a:extLst>
              </p:cNvPr>
              <p:cNvSpPr txBox="1">
                <a:spLocks noRot="1" noChangeAspect="1" noMove="1" noResize="1" noEditPoints="1" noAdjustHandles="1" noChangeArrowheads="1" noChangeShapeType="1" noTextEdit="1"/>
              </p:cNvSpPr>
              <p:nvPr/>
            </p:nvSpPr>
            <p:spPr>
              <a:xfrm>
                <a:off x="3701049" y="1027454"/>
                <a:ext cx="4789901" cy="1265731"/>
              </a:xfrm>
              <a:prstGeom prst="rect">
                <a:avLst/>
              </a:prstGeom>
              <a:blipFill>
                <a:blip r:embed="rId3"/>
                <a:stretch>
                  <a:fillRect/>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4C4183EF-1932-253E-E89F-C8F25505DB61}"/>
              </a:ext>
            </a:extLst>
          </p:cNvPr>
          <p:cNvSpPr>
            <a:spLocks noGrp="1"/>
          </p:cNvSpPr>
          <p:nvPr>
            <p:ph type="body" idx="1"/>
          </p:nvPr>
        </p:nvSpPr>
        <p:spPr>
          <a:xfrm>
            <a:off x="192199" y="2087216"/>
            <a:ext cx="11804331" cy="3815741"/>
          </a:xfrm>
        </p:spPr>
        <p:txBody>
          <a:bodyPr/>
          <a:lstStyle/>
          <a:p>
            <a:pPr marL="0" indent="0">
              <a:buNone/>
            </a:pPr>
            <a:r>
              <a:rPr lang="en-US" dirty="0">
                <a:latin typeface="Franklin Gothic Book" panose="020B0503020102020204" pitchFamily="34" charset="0"/>
              </a:rPr>
              <a:t>Bayes’ Theorem lets us “flip” the conditional probability around:</a:t>
            </a:r>
          </a:p>
          <a:p>
            <a:pPr indent="-457200"/>
            <a:r>
              <a:rPr lang="en-US" dirty="0">
                <a:latin typeface="Franklin Gothic Book" panose="020B0503020102020204" pitchFamily="34" charset="0"/>
              </a:rPr>
              <a:t>From “The probability of the data given specific parameters”</a:t>
            </a:r>
          </a:p>
          <a:p>
            <a:pPr indent="-457200"/>
            <a:r>
              <a:rPr lang="en-US" dirty="0">
                <a:latin typeface="Franklin Gothic Book" panose="020B0503020102020204" pitchFamily="34" charset="0"/>
              </a:rPr>
              <a:t>To “The probability of the parameters given the observed data”</a:t>
            </a:r>
          </a:p>
          <a:p>
            <a:pPr marL="0" indent="0">
              <a:buNone/>
            </a:pPr>
            <a:endParaRPr lang="en-US" dirty="0">
              <a:latin typeface="Franklin Gothic Book" panose="020B0503020102020204" pitchFamily="34" charset="0"/>
            </a:endParaRPr>
          </a:p>
          <a:p>
            <a:pPr marL="0" indent="0">
              <a:buNone/>
            </a:pPr>
            <a:r>
              <a:rPr lang="en-US" dirty="0">
                <a:latin typeface="Franklin Gothic Book" panose="020B0503020102020204" pitchFamily="34" charset="0"/>
              </a:rPr>
              <a:t>This is fundamentally what we want to know in inference – </a:t>
            </a:r>
          </a:p>
          <a:p>
            <a:pPr indent="-457200"/>
            <a:r>
              <a:rPr lang="en-US" dirty="0">
                <a:latin typeface="Franklin Gothic Book" panose="020B0503020102020204" pitchFamily="34" charset="0"/>
              </a:rPr>
              <a:t>These “posterior” distributions allow us to quantify both magnitude and uncertainty easily, with no use of </a:t>
            </a:r>
            <a:r>
              <a:rPr lang="en-US" dirty="0" err="1">
                <a:latin typeface="Franklin Gothic Book" panose="020B0503020102020204" pitchFamily="34" charset="0"/>
              </a:rPr>
              <a:t>asymptotics</a:t>
            </a:r>
            <a:r>
              <a:rPr lang="en-US" dirty="0">
                <a:latin typeface="Franklin Gothic Book" panose="020B0503020102020204" pitchFamily="34" charset="0"/>
              </a:rPr>
              <a:t>.</a:t>
            </a:r>
          </a:p>
        </p:txBody>
      </p:sp>
    </p:spTree>
    <p:extLst>
      <p:ext uri="{BB962C8B-B14F-4D97-AF65-F5344CB8AC3E}">
        <p14:creationId xmlns:p14="http://schemas.microsoft.com/office/powerpoint/2010/main" val="309966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4960012"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Bayes’ Theorem</a:t>
            </a:r>
          </a:p>
        </p:txBody>
      </p:sp>
      <p:sp>
        <p:nvSpPr>
          <p:cNvPr id="3" name="Text Placeholder 2">
            <a:extLst>
              <a:ext uri="{FF2B5EF4-FFF2-40B4-BE49-F238E27FC236}">
                <a16:creationId xmlns:a16="http://schemas.microsoft.com/office/drawing/2014/main" id="{4C4183EF-1932-253E-E89F-C8F25505DB61}"/>
              </a:ext>
            </a:extLst>
          </p:cNvPr>
          <p:cNvSpPr>
            <a:spLocks noGrp="1"/>
          </p:cNvSpPr>
          <p:nvPr>
            <p:ph type="body" idx="1"/>
          </p:nvPr>
        </p:nvSpPr>
        <p:spPr>
          <a:xfrm>
            <a:off x="192199" y="952776"/>
            <a:ext cx="11804331" cy="4950182"/>
          </a:xfrm>
        </p:spPr>
        <p:txBody>
          <a:bodyPr/>
          <a:lstStyle/>
          <a:p>
            <a:pPr marL="0" indent="0">
              <a:buNone/>
            </a:pPr>
            <a:r>
              <a:rPr lang="en-US" dirty="0">
                <a:latin typeface="Franklin Gothic Book" panose="020B0503020102020204" pitchFamily="34" charset="0"/>
              </a:rPr>
              <a:t>If Bayes’ Theorem gets what statisticians have always wanted, why aren’t we all Bayesians?</a:t>
            </a:r>
          </a:p>
          <a:p>
            <a:pPr indent="-457200"/>
            <a:r>
              <a:rPr lang="en-US" b="1" u="sng" dirty="0">
                <a:latin typeface="Franklin Gothic Book" panose="020B0503020102020204" pitchFamily="34" charset="0"/>
              </a:rPr>
              <a:t>Reason 1:</a:t>
            </a:r>
            <a:r>
              <a:rPr lang="en-US" dirty="0">
                <a:latin typeface="Franklin Gothic Book" panose="020B0503020102020204" pitchFamily="34" charset="0"/>
              </a:rPr>
              <a:t> Fisher didn’t like it.</a:t>
            </a:r>
          </a:p>
          <a:p>
            <a:pPr lvl="1" indent="-457200"/>
            <a:r>
              <a:rPr lang="en-US" dirty="0"/>
              <a:t>“The theory of inverse probability is founded upon an error, and must be wholly rejected” (Fisher 1925)</a:t>
            </a:r>
          </a:p>
          <a:p>
            <a:pPr lvl="1" indent="-457200"/>
            <a:r>
              <a:rPr lang="en-US" dirty="0"/>
              <a:t>Because he tried to derive it as though Bayes was a frequentist. </a:t>
            </a:r>
            <a:endParaRPr lang="en-US" dirty="0">
              <a:latin typeface="Franklin Gothic Book" panose="020B0503020102020204" pitchFamily="34" charset="0"/>
            </a:endParaRPr>
          </a:p>
          <a:p>
            <a:pPr indent="-457200"/>
            <a:r>
              <a:rPr lang="en-US" b="1" u="sng" dirty="0">
                <a:latin typeface="Franklin Gothic Book" panose="020B0503020102020204" pitchFamily="34" charset="0"/>
              </a:rPr>
              <a:t>Reason 2:</a:t>
            </a:r>
            <a:r>
              <a:rPr lang="en-US" dirty="0">
                <a:latin typeface="Franklin Gothic Book" panose="020B0503020102020204" pitchFamily="34" charset="0"/>
              </a:rPr>
              <a:t> You need to provide </a:t>
            </a:r>
            <a:r>
              <a:rPr lang="en-US" i="1" dirty="0">
                <a:latin typeface="Franklin Gothic Book" panose="020B0503020102020204" pitchFamily="34" charset="0"/>
              </a:rPr>
              <a:t>priors </a:t>
            </a:r>
            <a:r>
              <a:rPr lang="en-US" dirty="0">
                <a:latin typeface="Franklin Gothic Book" panose="020B0503020102020204" pitchFamily="34" charset="0"/>
              </a:rPr>
              <a:t>for your parameters.</a:t>
            </a:r>
          </a:p>
          <a:p>
            <a:pPr lvl="1" indent="-457200"/>
            <a:r>
              <a:rPr lang="en-US" dirty="0">
                <a:latin typeface="Franklin Gothic Book" panose="020B0503020102020204" pitchFamily="34" charset="0"/>
              </a:rPr>
              <a:t>What do you expect your parameters to be like before you’ve observed data?</a:t>
            </a:r>
          </a:p>
          <a:p>
            <a:pPr lvl="1" indent="-457200"/>
            <a:r>
              <a:rPr lang="en-US" dirty="0">
                <a:latin typeface="Franklin Gothic Book" panose="020B0503020102020204" pitchFamily="34" charset="0"/>
              </a:rPr>
              <a:t>This makes Bayesian statistics “subjective” (not really, and we will explore this.)</a:t>
            </a:r>
          </a:p>
          <a:p>
            <a:pPr indent="-457200"/>
            <a:r>
              <a:rPr lang="en-US" b="1" u="sng" dirty="0">
                <a:latin typeface="Franklin Gothic Book" panose="020B0503020102020204" pitchFamily="34" charset="0"/>
              </a:rPr>
              <a:t>Reason 3:</a:t>
            </a:r>
            <a:r>
              <a:rPr lang="en-US" dirty="0">
                <a:latin typeface="Franklin Gothic Book" panose="020B0503020102020204" pitchFamily="34" charset="0"/>
              </a:rPr>
              <a:t> Actually doing Bayesian inference is computationally difficult</a:t>
            </a:r>
          </a:p>
          <a:p>
            <a:pPr lvl="1" indent="-457200"/>
            <a:r>
              <a:rPr lang="en-US" dirty="0">
                <a:latin typeface="Franklin Gothic Book" panose="020B0503020102020204" pitchFamily="34" charset="0"/>
              </a:rPr>
              <a:t>We needed computers to do anything other than very basic tests</a:t>
            </a:r>
          </a:p>
        </p:txBody>
      </p:sp>
      <p:sp>
        <p:nvSpPr>
          <p:cNvPr id="9" name="TextBox 8">
            <a:extLst>
              <a:ext uri="{FF2B5EF4-FFF2-40B4-BE49-F238E27FC236}">
                <a16:creationId xmlns:a16="http://schemas.microsoft.com/office/drawing/2014/main" id="{EC971BC3-782A-B603-BAA5-57170D261D56}"/>
              </a:ext>
            </a:extLst>
          </p:cNvPr>
          <p:cNvSpPr txBox="1"/>
          <p:nvPr/>
        </p:nvSpPr>
        <p:spPr>
          <a:xfrm>
            <a:off x="-2" y="6187152"/>
            <a:ext cx="6192078" cy="307777"/>
          </a:xfrm>
          <a:prstGeom prst="rect">
            <a:avLst/>
          </a:prstGeom>
          <a:noFill/>
        </p:spPr>
        <p:txBody>
          <a:bodyPr wrap="square">
            <a:spAutoFit/>
          </a:bodyPr>
          <a:lstStyle/>
          <a:p>
            <a:r>
              <a:rPr lang="en-US" dirty="0">
                <a:hlinkClick r:id="rId3"/>
              </a:rPr>
              <a:t>R. A. Fisher on Bayes and Bayes' theorem (projecteuclid.org)</a:t>
            </a:r>
            <a:endParaRPr lang="en-US" dirty="0"/>
          </a:p>
        </p:txBody>
      </p:sp>
    </p:spTree>
    <p:extLst>
      <p:ext uri="{BB962C8B-B14F-4D97-AF65-F5344CB8AC3E}">
        <p14:creationId xmlns:p14="http://schemas.microsoft.com/office/powerpoint/2010/main" val="331454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6014788"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Bayesian Inference</a:t>
            </a:r>
          </a:p>
        </p:txBody>
      </p:sp>
      <p:sp>
        <p:nvSpPr>
          <p:cNvPr id="3" name="Text Placeholder 2">
            <a:extLst>
              <a:ext uri="{FF2B5EF4-FFF2-40B4-BE49-F238E27FC236}">
                <a16:creationId xmlns:a16="http://schemas.microsoft.com/office/drawing/2014/main" id="{4C4183EF-1932-253E-E89F-C8F25505DB61}"/>
              </a:ext>
            </a:extLst>
          </p:cNvPr>
          <p:cNvSpPr>
            <a:spLocks noGrp="1"/>
          </p:cNvSpPr>
          <p:nvPr>
            <p:ph type="body" idx="1"/>
          </p:nvPr>
        </p:nvSpPr>
        <p:spPr>
          <a:xfrm>
            <a:off x="192199" y="952776"/>
            <a:ext cx="11804331" cy="4950182"/>
          </a:xfrm>
        </p:spPr>
        <p:txBody>
          <a:bodyPr/>
          <a:lstStyle/>
          <a:p>
            <a:pPr marL="0" indent="0">
              <a:buNone/>
            </a:pPr>
            <a:r>
              <a:rPr lang="en-US" dirty="0">
                <a:latin typeface="Franklin Gothic Book" panose="020B0503020102020204" pitchFamily="34" charset="0"/>
              </a:rPr>
              <a:t>The </a:t>
            </a:r>
            <a:r>
              <a:rPr lang="en-US" i="1" dirty="0">
                <a:latin typeface="Franklin Gothic Book" panose="020B0503020102020204" pitchFamily="34" charset="0"/>
              </a:rPr>
              <a:t>posterior </a:t>
            </a:r>
            <a:r>
              <a:rPr lang="en-US" dirty="0">
                <a:latin typeface="Franklin Gothic Book" panose="020B0503020102020204" pitchFamily="34" charset="0"/>
              </a:rPr>
              <a:t>distribution of a parameter describes both the estimated magnitude and the uncertainty of the parameter</a:t>
            </a:r>
          </a:p>
          <a:p>
            <a:pPr indent="-457200"/>
            <a:r>
              <a:rPr lang="en-US" dirty="0">
                <a:latin typeface="Franklin Gothic Book" panose="020B0503020102020204" pitchFamily="34" charset="0"/>
              </a:rPr>
              <a:t>Under Bayesian Inference, parameters are random variables</a:t>
            </a:r>
          </a:p>
          <a:p>
            <a:pPr indent="-457200"/>
            <a:r>
              <a:rPr lang="en-US" dirty="0">
                <a:latin typeface="Franklin Gothic Book" panose="020B0503020102020204" pitchFamily="34" charset="0"/>
              </a:rPr>
              <a:t>This very much differs from frequentist inference, where parameters are single values.</a:t>
            </a:r>
          </a:p>
          <a:p>
            <a:pPr marL="0" indent="0">
              <a:buNone/>
            </a:pPr>
            <a:r>
              <a:rPr lang="en-US" dirty="0">
                <a:latin typeface="Franklin Gothic Book" panose="020B0503020102020204" pitchFamily="34" charset="0"/>
              </a:rPr>
              <a:t>From the posterior distribution, we can calculate a number of useful statistics</a:t>
            </a:r>
          </a:p>
          <a:p>
            <a:pPr indent="-457200"/>
            <a:r>
              <a:rPr lang="en-US" dirty="0">
                <a:latin typeface="Franklin Gothic Book" panose="020B0503020102020204" pitchFamily="34" charset="0"/>
              </a:rPr>
              <a:t>The Expected A Posteriori value (EAP) – What is the most probable value of the parameter</a:t>
            </a:r>
          </a:p>
          <a:p>
            <a:pPr indent="-457200"/>
            <a:r>
              <a:rPr lang="en-US" dirty="0">
                <a:latin typeface="Franklin Gothic Book" panose="020B0503020102020204" pitchFamily="34" charset="0"/>
              </a:rPr>
              <a:t>Credibility Intervals – What confidence intervals want to be: What is the most likely range of parameter values.</a:t>
            </a:r>
            <a:br>
              <a:rPr lang="en-US" dirty="0">
                <a:latin typeface="Franklin Gothic Book" panose="020B0503020102020204" pitchFamily="34" charset="0"/>
              </a:rPr>
            </a:br>
            <a:endParaRPr lang="en-US" dirty="0">
              <a:latin typeface="Franklin Gothic Book" panose="020B0503020102020204" pitchFamily="34" charset="0"/>
            </a:endParaRPr>
          </a:p>
        </p:txBody>
      </p:sp>
    </p:spTree>
    <p:extLst>
      <p:ext uri="{BB962C8B-B14F-4D97-AF65-F5344CB8AC3E}">
        <p14:creationId xmlns:p14="http://schemas.microsoft.com/office/powerpoint/2010/main" val="408121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1027454"/>
            <a:ext cx="11741595" cy="4994773"/>
          </a:xfrm>
        </p:spPr>
        <p:txBody>
          <a:bodyPr/>
          <a:lstStyle/>
          <a:p>
            <a:pPr marL="571500" indent="-571500">
              <a:buFont typeface="Arial" panose="020B0604020202020204" pitchFamily="34" charset="0"/>
              <a:buChar char="•"/>
            </a:pPr>
            <a:r>
              <a:rPr lang="en-US" sz="4000" dirty="0">
                <a:latin typeface="Franklin Gothic Book" panose="020B0503020102020204" pitchFamily="34" charset="0"/>
              </a:rPr>
              <a:t>Inference vs. Prediction</a:t>
            </a:r>
          </a:p>
          <a:p>
            <a:pPr marL="571500" indent="-571500">
              <a:buFont typeface="Arial" panose="020B0604020202020204" pitchFamily="34" charset="0"/>
              <a:buChar char="•"/>
            </a:pPr>
            <a:r>
              <a:rPr lang="en-US" sz="4000" dirty="0">
                <a:latin typeface="Franklin Gothic Book" panose="020B0503020102020204" pitchFamily="34" charset="0"/>
              </a:rPr>
              <a:t>History of Statistical Inference</a:t>
            </a:r>
          </a:p>
          <a:p>
            <a:pPr marL="571500" indent="-571500">
              <a:buFont typeface="Arial" panose="020B0604020202020204" pitchFamily="34" charset="0"/>
              <a:buChar char="•"/>
            </a:pPr>
            <a:r>
              <a:rPr lang="en-US" sz="4000" dirty="0">
                <a:latin typeface="Franklin Gothic Book" panose="020B0503020102020204" pitchFamily="34" charset="0"/>
              </a:rPr>
              <a:t>Thomas Bayes with the steel chair!</a:t>
            </a:r>
          </a:p>
          <a:p>
            <a:pPr marL="571500" indent="-571500">
              <a:buFont typeface="Arial" panose="020B0604020202020204" pitchFamily="34" charset="0"/>
              <a:buChar char="•"/>
            </a:pPr>
            <a:r>
              <a:rPr lang="en-US" sz="4000" dirty="0">
                <a:latin typeface="Franklin Gothic Book" panose="020B0503020102020204" pitchFamily="34" charset="0"/>
              </a:rPr>
              <a:t>Bayesian Inference</a:t>
            </a:r>
          </a:p>
          <a:p>
            <a:pPr marL="571500" indent="-571500">
              <a:buFont typeface="Arial" panose="020B0604020202020204" pitchFamily="34" charset="0"/>
              <a:buChar char="•"/>
            </a:pPr>
            <a:r>
              <a:rPr lang="en-US" sz="4000" dirty="0">
                <a:latin typeface="Franklin Gothic Book" panose="020B0503020102020204" pitchFamily="34" charset="0"/>
              </a:rPr>
              <a:t>What can you do with Bayes?</a:t>
            </a:r>
          </a:p>
          <a:p>
            <a:pPr marL="571500" indent="-571500">
              <a:buFont typeface="Arial" panose="020B0604020202020204" pitchFamily="34" charset="0"/>
              <a:buChar char="•"/>
            </a:pPr>
            <a:endParaRPr lang="en-US" sz="3600" dirty="0">
              <a:latin typeface="Franklin Gothic Book" panose="020B0503020102020204" pitchFamily="34" charset="0"/>
            </a:endParaRPr>
          </a:p>
          <a:p>
            <a:pPr marL="571500" indent="-571500">
              <a:buFont typeface="Arial" panose="020B0604020202020204" pitchFamily="34" charset="0"/>
              <a:buChar char="•"/>
            </a:pPr>
            <a:endParaRPr lang="en-US" sz="4000" dirty="0">
              <a:latin typeface="Franklin Gothic Book" panose="020B0503020102020204" pitchFamily="34" charset="0"/>
            </a:endParaRP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2364750"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Outline</a:t>
            </a:r>
          </a:p>
        </p:txBody>
      </p:sp>
    </p:spTree>
    <p:extLst>
      <p:ext uri="{BB962C8B-B14F-4D97-AF65-F5344CB8AC3E}">
        <p14:creationId xmlns:p14="http://schemas.microsoft.com/office/powerpoint/2010/main" val="29492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8691803"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What you can do with Bayes</a:t>
            </a:r>
          </a:p>
        </p:txBody>
      </p:sp>
      <p:sp>
        <p:nvSpPr>
          <p:cNvPr id="3" name="Text Placeholder 2">
            <a:extLst>
              <a:ext uri="{FF2B5EF4-FFF2-40B4-BE49-F238E27FC236}">
                <a16:creationId xmlns:a16="http://schemas.microsoft.com/office/drawing/2014/main" id="{4C4183EF-1932-253E-E89F-C8F25505DB61}"/>
              </a:ext>
            </a:extLst>
          </p:cNvPr>
          <p:cNvSpPr>
            <a:spLocks noGrp="1"/>
          </p:cNvSpPr>
          <p:nvPr>
            <p:ph type="body" idx="1"/>
          </p:nvPr>
        </p:nvSpPr>
        <p:spPr>
          <a:xfrm>
            <a:off x="192199" y="952776"/>
            <a:ext cx="11804331" cy="4950182"/>
          </a:xfrm>
        </p:spPr>
        <p:txBody>
          <a:bodyPr/>
          <a:lstStyle/>
          <a:p>
            <a:pPr marL="0" indent="0">
              <a:buNone/>
            </a:pPr>
            <a:r>
              <a:rPr lang="en-US" dirty="0">
                <a:latin typeface="Franklin Gothic Book" panose="020B0503020102020204" pitchFamily="34" charset="0"/>
              </a:rPr>
              <a:t>Bayesian Inference allows you to perform inference in the way you’d intuitively want, by paying the price of specifying your priors.</a:t>
            </a:r>
          </a:p>
          <a:p>
            <a:pPr indent="-457200"/>
            <a:r>
              <a:rPr lang="en-US" dirty="0">
                <a:latin typeface="Franklin Gothic Book" panose="020B0503020102020204" pitchFamily="34" charset="0"/>
              </a:rPr>
              <a:t>Now, in theory, this is an advantage. As it turns out, Bayesian models with uninformative priors give results very similar to frequentist models. </a:t>
            </a:r>
          </a:p>
          <a:p>
            <a:pPr marL="0" indent="0">
              <a:buNone/>
            </a:pPr>
            <a:r>
              <a:rPr lang="en-US" dirty="0">
                <a:latin typeface="Franklin Gothic Book" panose="020B0503020102020204" pitchFamily="34" charset="0"/>
              </a:rPr>
              <a:t>Two powerful uses of Bayesian Inference:</a:t>
            </a:r>
          </a:p>
          <a:p>
            <a:pPr indent="-457200"/>
            <a:r>
              <a:rPr lang="en-US" dirty="0">
                <a:latin typeface="Franklin Gothic Book" panose="020B0503020102020204" pitchFamily="34" charset="0"/>
              </a:rPr>
              <a:t>You can do very interesting things with priors. Priors that act like regularization, priors for model selection. Because they are part of Bayesian inference, you don’t need more math for this.</a:t>
            </a:r>
          </a:p>
          <a:p>
            <a:pPr indent="-457200"/>
            <a:r>
              <a:rPr lang="en-US" b="1" u="sng" dirty="0">
                <a:latin typeface="Franklin Gothic Book" panose="020B0503020102020204" pitchFamily="34" charset="0"/>
              </a:rPr>
              <a:t>Bespoke Models:</a:t>
            </a:r>
            <a:r>
              <a:rPr lang="en-US" b="1" dirty="0">
                <a:latin typeface="Franklin Gothic Book" panose="020B0503020102020204" pitchFamily="34" charset="0"/>
              </a:rPr>
              <a:t> </a:t>
            </a:r>
            <a:r>
              <a:rPr lang="en-US" dirty="0">
                <a:latin typeface="Franklin Gothic Book" panose="020B0503020102020204" pitchFamily="34" charset="0"/>
              </a:rPr>
              <a:t>Bayesian machinery is very flexible, allowing one to create complex models that best represent your data.</a:t>
            </a:r>
            <a:br>
              <a:rPr lang="en-US" dirty="0">
                <a:latin typeface="Franklin Gothic Book" panose="020B0503020102020204" pitchFamily="34" charset="0"/>
              </a:rPr>
            </a:br>
            <a:endParaRPr lang="en-US" dirty="0">
              <a:latin typeface="Franklin Gothic Book" panose="020B0503020102020204" pitchFamily="34" charset="0"/>
            </a:endParaRPr>
          </a:p>
        </p:txBody>
      </p:sp>
    </p:spTree>
    <p:extLst>
      <p:ext uri="{BB962C8B-B14F-4D97-AF65-F5344CB8AC3E}">
        <p14:creationId xmlns:p14="http://schemas.microsoft.com/office/powerpoint/2010/main" val="153566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3121367"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Examples</a:t>
            </a:r>
          </a:p>
        </p:txBody>
      </p:sp>
      <p:sp>
        <p:nvSpPr>
          <p:cNvPr id="3" name="Text Placeholder 2">
            <a:extLst>
              <a:ext uri="{FF2B5EF4-FFF2-40B4-BE49-F238E27FC236}">
                <a16:creationId xmlns:a16="http://schemas.microsoft.com/office/drawing/2014/main" id="{4C4183EF-1932-253E-E89F-C8F25505DB61}"/>
              </a:ext>
            </a:extLst>
          </p:cNvPr>
          <p:cNvSpPr>
            <a:spLocks noGrp="1"/>
          </p:cNvSpPr>
          <p:nvPr>
            <p:ph type="body" idx="1"/>
          </p:nvPr>
        </p:nvSpPr>
        <p:spPr>
          <a:xfrm>
            <a:off x="192200" y="952776"/>
            <a:ext cx="5801096" cy="4950182"/>
          </a:xfrm>
        </p:spPr>
        <p:txBody>
          <a:bodyPr/>
          <a:lstStyle/>
          <a:p>
            <a:pPr marL="0" indent="0">
              <a:buNone/>
            </a:pPr>
            <a:r>
              <a:rPr lang="en-US" dirty="0">
                <a:hlinkClick r:id="rId3"/>
              </a:rPr>
              <a:t>Modeling Community Structure and Topics in Dynamic Text Networks</a:t>
            </a:r>
            <a:endParaRPr lang="en-US" dirty="0"/>
          </a:p>
          <a:p>
            <a:pPr indent="-457200"/>
            <a:r>
              <a:rPr lang="en-US" dirty="0"/>
              <a:t>Bespoke model for political blog data from 2012.</a:t>
            </a:r>
          </a:p>
          <a:p>
            <a:pPr indent="-457200"/>
            <a:r>
              <a:rPr lang="en-US" dirty="0"/>
              <a:t>Dynamical topics that were impacted by/impacted the relations between blogs.</a:t>
            </a:r>
          </a:p>
          <a:p>
            <a:pPr indent="-457200"/>
            <a:r>
              <a:rPr lang="en-US" dirty="0"/>
              <a:t>Models were written in C++ and took 21 days to run on a supercomputer</a:t>
            </a:r>
          </a:p>
          <a:p>
            <a:pPr lvl="1" indent="-457200"/>
            <a:r>
              <a:rPr lang="en-US" dirty="0"/>
              <a:t>Because I didn’t know how to optimize…</a:t>
            </a:r>
          </a:p>
          <a:p>
            <a:pPr indent="-457200"/>
            <a:endParaRPr lang="en-US" dirty="0">
              <a:latin typeface="Franklin Gothic Book" panose="020B0503020102020204" pitchFamily="34" charset="0"/>
            </a:endParaRPr>
          </a:p>
        </p:txBody>
      </p:sp>
      <p:pic>
        <p:nvPicPr>
          <p:cNvPr id="8" name="Picture 7">
            <a:extLst>
              <a:ext uri="{FF2B5EF4-FFF2-40B4-BE49-F238E27FC236}">
                <a16:creationId xmlns:a16="http://schemas.microsoft.com/office/drawing/2014/main" id="{FC54D2AE-681A-CF8B-8EF3-57CC3B1E4637}"/>
              </a:ext>
            </a:extLst>
          </p:cNvPr>
          <p:cNvPicPr>
            <a:picLocks noChangeAspect="1"/>
          </p:cNvPicPr>
          <p:nvPr/>
        </p:nvPicPr>
        <p:blipFill>
          <a:blip r:embed="rId4"/>
          <a:stretch>
            <a:fillRect/>
          </a:stretch>
        </p:blipFill>
        <p:spPr>
          <a:xfrm>
            <a:off x="5920868" y="1043805"/>
            <a:ext cx="6331311" cy="3315736"/>
          </a:xfrm>
          <a:prstGeom prst="rect">
            <a:avLst/>
          </a:prstGeom>
        </p:spPr>
      </p:pic>
    </p:spTree>
    <p:extLst>
      <p:ext uri="{BB962C8B-B14F-4D97-AF65-F5344CB8AC3E}">
        <p14:creationId xmlns:p14="http://schemas.microsoft.com/office/powerpoint/2010/main" val="17919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3121367"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Examples</a:t>
            </a:r>
          </a:p>
        </p:txBody>
      </p:sp>
      <p:sp>
        <p:nvSpPr>
          <p:cNvPr id="3" name="Text Placeholder 2">
            <a:extLst>
              <a:ext uri="{FF2B5EF4-FFF2-40B4-BE49-F238E27FC236}">
                <a16:creationId xmlns:a16="http://schemas.microsoft.com/office/drawing/2014/main" id="{4C4183EF-1932-253E-E89F-C8F25505DB61}"/>
              </a:ext>
            </a:extLst>
          </p:cNvPr>
          <p:cNvSpPr>
            <a:spLocks noGrp="1"/>
          </p:cNvSpPr>
          <p:nvPr>
            <p:ph type="body" idx="1"/>
          </p:nvPr>
        </p:nvSpPr>
        <p:spPr>
          <a:xfrm>
            <a:off x="192200" y="952776"/>
            <a:ext cx="5801096" cy="4950182"/>
          </a:xfrm>
        </p:spPr>
        <p:txBody>
          <a:bodyPr/>
          <a:lstStyle/>
          <a:p>
            <a:pPr marL="0" indent="0">
              <a:buNone/>
            </a:pPr>
            <a:r>
              <a:rPr lang="en-US" dirty="0">
                <a:latin typeface="Franklin Gothic Book" panose="020B0503020102020204" pitchFamily="34" charset="0"/>
              </a:rPr>
              <a:t>How do words that relate to cognition, bodily states, and emotion </a:t>
            </a:r>
            <a:r>
              <a:rPr lang="en-US" dirty="0" err="1">
                <a:latin typeface="Franklin Gothic Book" panose="020B0503020102020204" pitchFamily="34" charset="0"/>
              </a:rPr>
              <a:t>colexify</a:t>
            </a:r>
            <a:r>
              <a:rPr lang="en-US" dirty="0">
                <a:latin typeface="Franklin Gothic Book" panose="020B0503020102020204" pitchFamily="34" charset="0"/>
              </a:rPr>
              <a:t> with one another across language families?</a:t>
            </a:r>
          </a:p>
          <a:p>
            <a:pPr indent="-457200"/>
            <a:r>
              <a:rPr lang="en-US" dirty="0">
                <a:latin typeface="Franklin Gothic Book" panose="020B0503020102020204" pitchFamily="34" charset="0"/>
              </a:rPr>
              <a:t>Outcome variable is 3 proportions that sum up to 1.</a:t>
            </a:r>
          </a:p>
          <a:p>
            <a:pPr indent="-457200"/>
            <a:r>
              <a:rPr lang="en-US" dirty="0">
                <a:latin typeface="Franklin Gothic Book" panose="020B0503020102020204" pitchFamily="34" charset="0"/>
              </a:rPr>
              <a:t>Use Bayesian Dirichlet Regression to perform this analysis.</a:t>
            </a:r>
          </a:p>
          <a:p>
            <a:pPr indent="-457200"/>
            <a:r>
              <a:rPr lang="en-US" dirty="0">
                <a:latin typeface="Franklin Gothic Book" panose="020B0503020102020204" pitchFamily="34" charset="0"/>
              </a:rPr>
              <a:t>Difficult to do in a frequentist framework, easy in Bayesian.</a:t>
            </a:r>
          </a:p>
        </p:txBody>
      </p:sp>
      <p:pic>
        <p:nvPicPr>
          <p:cNvPr id="2" name="Picture 1" descr="Chart&#10;&#10;Description automatically generated">
            <a:extLst>
              <a:ext uri="{FF2B5EF4-FFF2-40B4-BE49-F238E27FC236}">
                <a16:creationId xmlns:a16="http://schemas.microsoft.com/office/drawing/2014/main" id="{931DC3DE-0F6A-D9B9-B53D-9A123300FF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5496" y="211206"/>
            <a:ext cx="4638217" cy="6184289"/>
          </a:xfrm>
          <a:prstGeom prst="rect">
            <a:avLst/>
          </a:prstGeom>
        </p:spPr>
      </p:pic>
    </p:spTree>
    <p:extLst>
      <p:ext uri="{BB962C8B-B14F-4D97-AF65-F5344CB8AC3E}">
        <p14:creationId xmlns:p14="http://schemas.microsoft.com/office/powerpoint/2010/main" val="182101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3121367"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Examples</a:t>
            </a:r>
          </a:p>
        </p:txBody>
      </p:sp>
      <p:sp>
        <p:nvSpPr>
          <p:cNvPr id="3" name="Text Placeholder 2">
            <a:extLst>
              <a:ext uri="{FF2B5EF4-FFF2-40B4-BE49-F238E27FC236}">
                <a16:creationId xmlns:a16="http://schemas.microsoft.com/office/drawing/2014/main" id="{4C4183EF-1932-253E-E89F-C8F25505DB61}"/>
              </a:ext>
            </a:extLst>
          </p:cNvPr>
          <p:cNvSpPr>
            <a:spLocks noGrp="1"/>
          </p:cNvSpPr>
          <p:nvPr>
            <p:ph type="body" idx="1"/>
          </p:nvPr>
        </p:nvSpPr>
        <p:spPr>
          <a:xfrm>
            <a:off x="192200" y="952776"/>
            <a:ext cx="5222970" cy="4950182"/>
          </a:xfrm>
        </p:spPr>
        <p:txBody>
          <a:bodyPr/>
          <a:lstStyle/>
          <a:p>
            <a:pPr marL="0" indent="0">
              <a:buNone/>
            </a:pPr>
            <a:r>
              <a:rPr lang="en-US" dirty="0">
                <a:latin typeface="Franklin Gothic Book" panose="020B0503020102020204" pitchFamily="34" charset="0"/>
              </a:rPr>
              <a:t>What predicts citizen support of US conflicts?</a:t>
            </a:r>
          </a:p>
          <a:p>
            <a:pPr indent="-457200"/>
            <a:r>
              <a:rPr lang="en-US" dirty="0">
                <a:latin typeface="Franklin Gothic Book" panose="020B0503020102020204" pitchFamily="34" charset="0"/>
              </a:rPr>
              <a:t>Hypothesized “sunk cost” fallacy regarding causalities</a:t>
            </a:r>
          </a:p>
          <a:p>
            <a:pPr indent="-457200"/>
            <a:r>
              <a:rPr lang="en-US" dirty="0">
                <a:latin typeface="Franklin Gothic Book" panose="020B0503020102020204" pitchFamily="34" charset="0"/>
              </a:rPr>
              <a:t>Used a Bayesian hierarchical logistic regression.</a:t>
            </a:r>
          </a:p>
          <a:p>
            <a:pPr indent="-457200"/>
            <a:r>
              <a:rPr lang="en-US" dirty="0">
                <a:latin typeface="Franklin Gothic Book" panose="020B0503020102020204" pitchFamily="34" charset="0"/>
              </a:rPr>
              <a:t>Models can be fit in frequentist framework, but priors make the models much more stable.</a:t>
            </a:r>
          </a:p>
        </p:txBody>
      </p:sp>
      <p:pic>
        <p:nvPicPr>
          <p:cNvPr id="9" name="Picture 8">
            <a:extLst>
              <a:ext uri="{FF2B5EF4-FFF2-40B4-BE49-F238E27FC236}">
                <a16:creationId xmlns:a16="http://schemas.microsoft.com/office/drawing/2014/main" id="{A27E4B35-BB31-336F-0C17-E31C5B76EB39}"/>
              </a:ext>
            </a:extLst>
          </p:cNvPr>
          <p:cNvPicPr>
            <a:picLocks noChangeAspect="1"/>
          </p:cNvPicPr>
          <p:nvPr/>
        </p:nvPicPr>
        <p:blipFill>
          <a:blip r:embed="rId3"/>
          <a:stretch>
            <a:fillRect/>
          </a:stretch>
        </p:blipFill>
        <p:spPr>
          <a:xfrm>
            <a:off x="5415170" y="1089202"/>
            <a:ext cx="6776830" cy="4714668"/>
          </a:xfrm>
          <a:prstGeom prst="rect">
            <a:avLst/>
          </a:prstGeom>
        </p:spPr>
      </p:pic>
    </p:spTree>
    <p:extLst>
      <p:ext uri="{BB962C8B-B14F-4D97-AF65-F5344CB8AC3E}">
        <p14:creationId xmlns:p14="http://schemas.microsoft.com/office/powerpoint/2010/main" val="1254304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5341527"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In Class Exercise</a:t>
            </a:r>
          </a:p>
        </p:txBody>
      </p:sp>
      <p:sp>
        <p:nvSpPr>
          <p:cNvPr id="3" name="Text Placeholder 2">
            <a:extLst>
              <a:ext uri="{FF2B5EF4-FFF2-40B4-BE49-F238E27FC236}">
                <a16:creationId xmlns:a16="http://schemas.microsoft.com/office/drawing/2014/main" id="{4C4183EF-1932-253E-E89F-C8F25505DB61}"/>
              </a:ext>
            </a:extLst>
          </p:cNvPr>
          <p:cNvSpPr>
            <a:spLocks noGrp="1"/>
          </p:cNvSpPr>
          <p:nvPr>
            <p:ph type="body" idx="1"/>
          </p:nvPr>
        </p:nvSpPr>
        <p:spPr>
          <a:xfrm>
            <a:off x="192200" y="952776"/>
            <a:ext cx="11257678" cy="4950182"/>
          </a:xfrm>
        </p:spPr>
        <p:txBody>
          <a:bodyPr/>
          <a:lstStyle/>
          <a:p>
            <a:pPr marL="0" indent="0">
              <a:buNone/>
            </a:pPr>
            <a:r>
              <a:rPr lang="en-US" b="1" u="sng" dirty="0">
                <a:latin typeface="Franklin Gothic Book" panose="020B0503020102020204" pitchFamily="34" charset="0"/>
              </a:rPr>
              <a:t>Groups of 5</a:t>
            </a:r>
          </a:p>
          <a:p>
            <a:pPr marL="0" indent="0">
              <a:buNone/>
            </a:pPr>
            <a:r>
              <a:rPr lang="en-US" dirty="0">
                <a:latin typeface="Franklin Gothic Book" panose="020B0503020102020204" pitchFamily="34" charset="0"/>
              </a:rPr>
              <a:t>I’d like you to discuss examples of bad statistics/bad models.</a:t>
            </a:r>
          </a:p>
          <a:p>
            <a:pPr indent="-457200"/>
            <a:r>
              <a:rPr lang="en-US" dirty="0">
                <a:latin typeface="Franklin Gothic Book" panose="020B0503020102020204" pitchFamily="34" charset="0"/>
              </a:rPr>
              <a:t>For example: Bias in AI, issues with sampling, issues with model misspecification.</a:t>
            </a:r>
          </a:p>
          <a:p>
            <a:pPr indent="-457200"/>
            <a:r>
              <a:rPr lang="en-US" dirty="0">
                <a:latin typeface="Franklin Gothic Book" panose="020B0503020102020204" pitchFamily="34" charset="0"/>
              </a:rPr>
              <a:t>This can be specific examples you know of, or you can consider more hypothetical situation.</a:t>
            </a:r>
          </a:p>
          <a:p>
            <a:pPr indent="-457200"/>
            <a:r>
              <a:rPr lang="en-US" dirty="0">
                <a:latin typeface="Franklin Gothic Book" panose="020B0503020102020204" pitchFamily="34" charset="0"/>
              </a:rPr>
              <a:t>The point of this exercise is to start thinking about how models/statistics can lie to you.</a:t>
            </a:r>
          </a:p>
          <a:p>
            <a:pPr marL="0" indent="0">
              <a:buNone/>
            </a:pPr>
            <a:r>
              <a:rPr lang="en-US" dirty="0">
                <a:latin typeface="Franklin Gothic Book" panose="020B0503020102020204" pitchFamily="34" charset="0"/>
              </a:rPr>
              <a:t>Regroup in 10 minutes and share with the class!</a:t>
            </a:r>
          </a:p>
          <a:p>
            <a:pPr indent="-457200"/>
            <a:r>
              <a:rPr lang="en-US" dirty="0">
                <a:latin typeface="Franklin Gothic Book" panose="020B0503020102020204" pitchFamily="34" charset="0"/>
              </a:rPr>
              <a:t>I’ll select groups to share at random!</a:t>
            </a:r>
          </a:p>
        </p:txBody>
      </p:sp>
    </p:spTree>
    <p:extLst>
      <p:ext uri="{BB962C8B-B14F-4D97-AF65-F5344CB8AC3E}">
        <p14:creationId xmlns:p14="http://schemas.microsoft.com/office/powerpoint/2010/main" val="377101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8464177"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Next Week on Bayesian ML</a:t>
            </a:r>
          </a:p>
        </p:txBody>
      </p:sp>
      <p:sp>
        <p:nvSpPr>
          <p:cNvPr id="3" name="Text Placeholder 2">
            <a:extLst>
              <a:ext uri="{FF2B5EF4-FFF2-40B4-BE49-F238E27FC236}">
                <a16:creationId xmlns:a16="http://schemas.microsoft.com/office/drawing/2014/main" id="{4C4183EF-1932-253E-E89F-C8F25505DB61}"/>
              </a:ext>
            </a:extLst>
          </p:cNvPr>
          <p:cNvSpPr>
            <a:spLocks noGrp="1"/>
          </p:cNvSpPr>
          <p:nvPr>
            <p:ph type="body" idx="1"/>
          </p:nvPr>
        </p:nvSpPr>
        <p:spPr>
          <a:xfrm>
            <a:off x="192200" y="952776"/>
            <a:ext cx="11605548" cy="4950182"/>
          </a:xfrm>
        </p:spPr>
        <p:txBody>
          <a:bodyPr/>
          <a:lstStyle/>
          <a:p>
            <a:pPr marL="0" indent="0">
              <a:buNone/>
            </a:pPr>
            <a:r>
              <a:rPr lang="en-US" dirty="0">
                <a:latin typeface="Franklin Gothic Book" panose="020B0503020102020204" pitchFamily="34" charset="0"/>
              </a:rPr>
              <a:t>Tuesday: Taking a step back to review probability</a:t>
            </a:r>
          </a:p>
          <a:p>
            <a:pPr indent="-457200"/>
            <a:r>
              <a:rPr lang="en-US" dirty="0">
                <a:latin typeface="Franklin Gothic Book" panose="020B0503020102020204" pitchFamily="34" charset="0"/>
              </a:rPr>
              <a:t>What is a probability?</a:t>
            </a:r>
          </a:p>
          <a:p>
            <a:pPr indent="-457200"/>
            <a:r>
              <a:rPr lang="en-US" dirty="0">
                <a:latin typeface="Franklin Gothic Book" panose="020B0503020102020204" pitchFamily="34" charset="0"/>
              </a:rPr>
              <a:t>Properties of probabilities</a:t>
            </a:r>
          </a:p>
          <a:p>
            <a:pPr marL="0" indent="0">
              <a:buNone/>
            </a:pPr>
            <a:endParaRPr lang="en-US" dirty="0">
              <a:latin typeface="Franklin Gothic Book" panose="020B0503020102020204" pitchFamily="34" charset="0"/>
            </a:endParaRPr>
          </a:p>
          <a:p>
            <a:pPr marL="0" indent="0">
              <a:buNone/>
            </a:pPr>
            <a:r>
              <a:rPr lang="en-US" dirty="0">
                <a:latin typeface="Franklin Gothic Book" panose="020B0503020102020204" pitchFamily="34" charset="0"/>
              </a:rPr>
              <a:t>Thursday: Random Variables and Distributions</a:t>
            </a:r>
          </a:p>
          <a:p>
            <a:pPr indent="-457200"/>
            <a:r>
              <a:rPr lang="en-US" dirty="0">
                <a:latin typeface="Franklin Gothic Book" panose="020B0503020102020204" pitchFamily="34" charset="0"/>
              </a:rPr>
              <a:t>Properties and construction</a:t>
            </a:r>
          </a:p>
          <a:p>
            <a:pPr indent="-457200"/>
            <a:r>
              <a:rPr lang="en-US" dirty="0">
                <a:latin typeface="Franklin Gothic Book" panose="020B0503020102020204" pitchFamily="34" charset="0"/>
              </a:rPr>
              <a:t>Different types of probability distributions.</a:t>
            </a:r>
          </a:p>
          <a:p>
            <a:pPr indent="-457200"/>
            <a:endParaRPr lang="en-US" dirty="0">
              <a:latin typeface="Franklin Gothic Book" panose="020B0503020102020204" pitchFamily="34" charset="0"/>
            </a:endParaRPr>
          </a:p>
        </p:txBody>
      </p:sp>
    </p:spTree>
    <p:extLst>
      <p:ext uri="{BB962C8B-B14F-4D97-AF65-F5344CB8AC3E}">
        <p14:creationId xmlns:p14="http://schemas.microsoft.com/office/powerpoint/2010/main" val="1780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1027454"/>
            <a:ext cx="11741595" cy="4994773"/>
          </a:xfrm>
        </p:spPr>
        <p:txBody>
          <a:bodyPr/>
          <a:lstStyle/>
          <a:p>
            <a:pPr marL="0" indent="0">
              <a:buNone/>
            </a:pPr>
            <a:r>
              <a:rPr lang="en-US" dirty="0">
                <a:latin typeface="Franklin Gothic Book" panose="020B0503020102020204" pitchFamily="34" charset="0"/>
              </a:rPr>
              <a:t>You are working as a data scientist and the higher-ups ask you for:</a:t>
            </a:r>
          </a:p>
          <a:p>
            <a:pPr marL="571500" indent="-571500"/>
            <a:r>
              <a:rPr lang="en-US" dirty="0">
                <a:latin typeface="Franklin Gothic Book" panose="020B0503020102020204" pitchFamily="34" charset="0"/>
              </a:rPr>
              <a:t>A model that can predict if a visitor to the website actually buys the product.</a:t>
            </a:r>
          </a:p>
          <a:p>
            <a:pPr marL="571500" indent="-571500"/>
            <a:r>
              <a:rPr lang="en-US" dirty="0">
                <a:latin typeface="Franklin Gothic Book" panose="020B0503020102020204" pitchFamily="34" charset="0"/>
              </a:rPr>
              <a:t>What factors are important for if a visitor buys the product.</a:t>
            </a:r>
          </a:p>
          <a:p>
            <a:pPr marL="0" indent="0">
              <a:buNone/>
            </a:pPr>
            <a:endParaRPr lang="en-US" dirty="0">
              <a:latin typeface="Franklin Gothic Book" panose="020B0503020102020204" pitchFamily="34" charset="0"/>
            </a:endParaRPr>
          </a:p>
          <a:p>
            <a:pPr marL="0" indent="0">
              <a:buNone/>
            </a:pPr>
            <a:r>
              <a:rPr lang="en-US" dirty="0">
                <a:latin typeface="Franklin Gothic Book" panose="020B0503020102020204" pitchFamily="34" charset="0"/>
              </a:rPr>
              <a:t>Are these the same problem?</a:t>
            </a:r>
          </a:p>
          <a:p>
            <a:pPr indent="-457200"/>
            <a:r>
              <a:rPr lang="en-US" dirty="0">
                <a:latin typeface="Franklin Gothic Book" panose="020B0503020102020204" pitchFamily="34" charset="0"/>
              </a:rPr>
              <a:t>If I’m asking the question, probably not.</a:t>
            </a:r>
          </a:p>
          <a:p>
            <a:pPr marL="0" indent="0">
              <a:buNone/>
            </a:pPr>
            <a:endParaRPr lang="en-US" dirty="0">
              <a:latin typeface="Franklin Gothic Book" panose="020B0503020102020204" pitchFamily="34" charset="0"/>
            </a:endParaRPr>
          </a:p>
          <a:p>
            <a:pPr marL="0" indent="0">
              <a:buNone/>
            </a:pPr>
            <a:r>
              <a:rPr lang="en-US" dirty="0">
                <a:latin typeface="Franklin Gothic Book" panose="020B0503020102020204" pitchFamily="34" charset="0"/>
              </a:rPr>
              <a:t>Why are both things important to do?</a:t>
            </a: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7354899"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Inference vs. Prediction</a:t>
            </a:r>
          </a:p>
        </p:txBody>
      </p:sp>
    </p:spTree>
    <p:extLst>
      <p:ext uri="{BB962C8B-B14F-4D97-AF65-F5344CB8AC3E}">
        <p14:creationId xmlns:p14="http://schemas.microsoft.com/office/powerpoint/2010/main" val="98239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1027454"/>
            <a:ext cx="11741595" cy="4994773"/>
          </a:xfrm>
        </p:spPr>
        <p:txBody>
          <a:bodyPr/>
          <a:lstStyle/>
          <a:p>
            <a:pPr marL="0" indent="0">
              <a:buNone/>
            </a:pPr>
            <a:r>
              <a:rPr lang="en-US" dirty="0">
                <a:latin typeface="Franklin Gothic Book" panose="020B0503020102020204" pitchFamily="34" charset="0"/>
              </a:rPr>
              <a:t>Data Science has really focused on highly accurate predictive models:</a:t>
            </a:r>
          </a:p>
          <a:p>
            <a:pPr indent="-457200"/>
            <a:r>
              <a:rPr lang="en-US" dirty="0">
                <a:latin typeface="Franklin Gothic Book" panose="020B0503020102020204" pitchFamily="34" charset="0"/>
              </a:rPr>
              <a:t>Use a huge amount of data to predict outcomes.</a:t>
            </a:r>
          </a:p>
          <a:p>
            <a:pPr indent="-457200"/>
            <a:r>
              <a:rPr lang="en-US" dirty="0">
                <a:latin typeface="Franklin Gothic Book" panose="020B0503020102020204" pitchFamily="34" charset="0"/>
              </a:rPr>
              <a:t>Models like neural networks aren’t (directly) </a:t>
            </a:r>
            <a:r>
              <a:rPr lang="en-US" i="1" dirty="0">
                <a:latin typeface="Franklin Gothic Book" panose="020B0503020102020204" pitchFamily="34" charset="0"/>
              </a:rPr>
              <a:t>interpretable.</a:t>
            </a:r>
          </a:p>
          <a:p>
            <a:pPr indent="-457200"/>
            <a:r>
              <a:rPr lang="en-US" dirty="0">
                <a:latin typeface="Franklin Gothic Book" panose="020B0503020102020204" pitchFamily="34" charset="0"/>
              </a:rPr>
              <a:t>Cross-validation methods look at how well the models predict in the population.</a:t>
            </a:r>
            <a:endParaRPr lang="en-US" i="1" dirty="0">
              <a:latin typeface="Franklin Gothic Book" panose="020B0503020102020204" pitchFamily="34" charset="0"/>
            </a:endParaRPr>
          </a:p>
          <a:p>
            <a:pPr marL="0" indent="0">
              <a:buNone/>
            </a:pPr>
            <a:r>
              <a:rPr lang="en-US" dirty="0">
                <a:latin typeface="Franklin Gothic Book" panose="020B0503020102020204" pitchFamily="34" charset="0"/>
              </a:rPr>
              <a:t>Consider the following situation:</a:t>
            </a:r>
          </a:p>
          <a:p>
            <a:pPr indent="-457200"/>
            <a:r>
              <a:rPr lang="en-US" dirty="0">
                <a:latin typeface="Franklin Gothic Book" panose="020B0503020102020204" pitchFamily="34" charset="0"/>
              </a:rPr>
              <a:t>You’ve fit a neural network to predict sales. </a:t>
            </a:r>
          </a:p>
          <a:p>
            <a:pPr indent="-457200"/>
            <a:r>
              <a:rPr lang="en-US" dirty="0">
                <a:latin typeface="Franklin Gothic Book" panose="020B0503020102020204" pitchFamily="34" charset="0"/>
              </a:rPr>
              <a:t>Can you tell me what factors are most important for sales from that model?</a:t>
            </a: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3304110"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Prediction</a:t>
            </a:r>
          </a:p>
        </p:txBody>
      </p:sp>
    </p:spTree>
    <p:extLst>
      <p:ext uri="{BB962C8B-B14F-4D97-AF65-F5344CB8AC3E}">
        <p14:creationId xmlns:p14="http://schemas.microsoft.com/office/powerpoint/2010/main" val="48113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1027454"/>
            <a:ext cx="11741595" cy="4994773"/>
          </a:xfrm>
        </p:spPr>
        <p:txBody>
          <a:bodyPr/>
          <a:lstStyle/>
          <a:p>
            <a:pPr marL="0" indent="0">
              <a:buNone/>
            </a:pPr>
            <a:r>
              <a:rPr lang="en-US" b="1" u="sng" dirty="0">
                <a:latin typeface="Franklin Gothic Book" panose="020B0503020102020204" pitchFamily="34" charset="0"/>
              </a:rPr>
              <a:t>Statistical Inference –</a:t>
            </a:r>
            <a:r>
              <a:rPr lang="en-US" dirty="0">
                <a:latin typeface="Franklin Gothic Book" panose="020B0503020102020204" pitchFamily="34" charset="0"/>
              </a:rPr>
              <a:t> Determining what components are “important” in a model.</a:t>
            </a:r>
          </a:p>
          <a:p>
            <a:pPr lvl="1" indent="-457200"/>
            <a:r>
              <a:rPr lang="en-US" dirty="0">
                <a:latin typeface="Franklin Gothic Book" panose="020B0503020102020204" pitchFamily="34" charset="0"/>
              </a:rPr>
              <a:t>Technically: Determining the magnitude and uncertainty of parameter estimates.</a:t>
            </a:r>
          </a:p>
          <a:p>
            <a:pPr lvl="1" indent="-457200"/>
            <a:endParaRPr lang="en-US" dirty="0">
              <a:latin typeface="Franklin Gothic Book" panose="020B0503020102020204" pitchFamily="34" charset="0"/>
            </a:endParaRPr>
          </a:p>
          <a:p>
            <a:pPr marL="0" indent="0">
              <a:buNone/>
            </a:pPr>
            <a:r>
              <a:rPr lang="en-US" dirty="0">
                <a:latin typeface="Franklin Gothic Book" panose="020B0503020102020204" pitchFamily="34" charset="0"/>
              </a:rPr>
              <a:t>A highly accurate predictive model (such as a neural network) might not be appropriate for inference, as the model parameters themselves are not interpretable.</a:t>
            </a:r>
          </a:p>
          <a:p>
            <a:pPr marL="0" indent="0">
              <a:buNone/>
            </a:pPr>
            <a:endParaRPr lang="en-US" dirty="0">
              <a:latin typeface="Franklin Gothic Book" panose="020B0503020102020204" pitchFamily="34" charset="0"/>
            </a:endParaRPr>
          </a:p>
          <a:p>
            <a:pPr marL="0" indent="0">
              <a:buNone/>
            </a:pPr>
            <a:r>
              <a:rPr lang="en-US" dirty="0">
                <a:latin typeface="Franklin Gothic Book" panose="020B0503020102020204" pitchFamily="34" charset="0"/>
              </a:rPr>
              <a:t>An inferential model (e.g. a linear regression) might be relatively bad at prediction, but inference can be done on the parameter estimates.</a:t>
            </a: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3071675"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Inference</a:t>
            </a:r>
          </a:p>
        </p:txBody>
      </p:sp>
    </p:spTree>
    <p:extLst>
      <p:ext uri="{BB962C8B-B14F-4D97-AF65-F5344CB8AC3E}">
        <p14:creationId xmlns:p14="http://schemas.microsoft.com/office/powerpoint/2010/main" val="42092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1027454"/>
                <a:ext cx="11741595" cy="4994773"/>
              </a:xfrm>
            </p:spPr>
            <p:txBody>
              <a:bodyPr/>
              <a:lstStyle/>
              <a:p>
                <a:pPr marL="0" indent="0">
                  <a:buNone/>
                </a:pPr>
                <a:r>
                  <a:rPr lang="en-US" dirty="0">
                    <a:latin typeface="Franklin Gothic Book" panose="020B0503020102020204" pitchFamily="34" charset="0"/>
                  </a:rPr>
                  <a:t>Consider a model </a:t>
                </a:r>
                <a14:m>
                  <m:oMath xmlns:m="http://schemas.openxmlformats.org/officeDocument/2006/math">
                    <m:r>
                      <a:rPr lang="en-US" b="0" i="1" smtClean="0">
                        <a:latin typeface="Cambria Math" panose="02040503050406030204" pitchFamily="18" charset="0"/>
                      </a:rPr>
                      <m:t>𝑀</m:t>
                    </m:r>
                  </m:oMath>
                </a14:m>
                <a:r>
                  <a:rPr lang="en-US" dirty="0">
                    <a:latin typeface="Franklin Gothic Book" panose="020B0503020102020204" pitchFamily="34" charset="0"/>
                  </a:rPr>
                  <a:t>, that seeks to understand the relation between variables </a:t>
                </a:r>
                <a14:m>
                  <m:oMath xmlns:m="http://schemas.openxmlformats.org/officeDocument/2006/math">
                    <m:r>
                      <a:rPr lang="en-US" b="0" i="1" smtClean="0">
                        <a:latin typeface="Cambria Math" panose="02040503050406030204" pitchFamily="18" charset="0"/>
                      </a:rPr>
                      <m:t>𝑋</m:t>
                    </m:r>
                  </m:oMath>
                </a14:m>
                <a:r>
                  <a:rPr lang="en-US" dirty="0">
                    <a:latin typeface="Franklin Gothic Book" panose="020B0503020102020204" pitchFamily="34" charset="0"/>
                  </a:rPr>
                  <a:t> and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oMath>
                </a14:m>
                <a:endParaRPr lang="en-US" dirty="0">
                  <a:latin typeface="Franklin Gothic Book" panose="020B0503020102020204" pitchFamily="34" charset="0"/>
                </a:endParaRPr>
              </a:p>
              <a:p>
                <a:pPr indent="-457200"/>
                <a:r>
                  <a:rPr lang="en-US" dirty="0">
                    <a:latin typeface="Franklin Gothic Book" panose="020B0503020102020204" pitchFamily="34" charset="0"/>
                  </a:rPr>
                  <a:t>All models have </a:t>
                </a:r>
                <a:r>
                  <a:rPr lang="en-US" i="1" dirty="0">
                    <a:latin typeface="Franklin Gothic Book" panose="020B0503020102020204" pitchFamily="34" charset="0"/>
                  </a:rPr>
                  <a:t>parameters</a:t>
                </a:r>
                <a:r>
                  <a:rPr lang="en-US" dirty="0">
                    <a:latin typeface="Franklin Gothic Book" panose="020B0503020102020204" pitchFamily="34" charset="0"/>
                  </a:rPr>
                  <a:t>. These parameters are what operationalize the relationship between </a:t>
                </a:r>
                <a14:m>
                  <m:oMath xmlns:m="http://schemas.openxmlformats.org/officeDocument/2006/math">
                    <m:r>
                      <a:rPr lang="en-US" b="0" i="1" smtClean="0">
                        <a:latin typeface="Cambria Math" panose="02040503050406030204" pitchFamily="18" charset="0"/>
                      </a:rPr>
                      <m:t>𝑋</m:t>
                    </m:r>
                  </m:oMath>
                </a14:m>
                <a:r>
                  <a:rPr lang="en-US" dirty="0">
                    <a:latin typeface="Franklin Gothic Book" panose="020B0503020102020204" pitchFamily="34" charset="0"/>
                  </a:rPr>
                  <a:t> and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oMath>
                </a14:m>
                <a:endParaRPr lang="en-US" b="0" dirty="0">
                  <a:latin typeface="Franklin Gothic Book" panose="020B0503020102020204" pitchFamily="34" charset="0"/>
                </a:endParaRPr>
              </a:p>
              <a:p>
                <a:pPr indent="-457200"/>
                <a:r>
                  <a:rPr lang="en-US" dirty="0">
                    <a:latin typeface="Franklin Gothic Book" panose="020B0503020102020204" pitchFamily="34" charset="0"/>
                  </a:rPr>
                  <a:t>For example: The Pearson’s correlation between </a:t>
                </a:r>
                <a14:m>
                  <m:oMath xmlns:m="http://schemas.openxmlformats.org/officeDocument/2006/math">
                    <m:r>
                      <a:rPr lang="en-US" b="0" i="1" smtClean="0">
                        <a:latin typeface="Cambria Math" panose="02040503050406030204" pitchFamily="18" charset="0"/>
                      </a:rPr>
                      <m:t>𝑋</m:t>
                    </m:r>
                  </m:oMath>
                </a14:m>
                <a:r>
                  <a:rPr lang="en-US" dirty="0">
                    <a:latin typeface="Franklin Gothic Book" panose="020B0503020102020204" pitchFamily="34" charset="0"/>
                  </a:rPr>
                  <a:t> and </a:t>
                </a:r>
                <a14:m>
                  <m:oMath xmlns:m="http://schemas.openxmlformats.org/officeDocument/2006/math">
                    <m:r>
                      <a:rPr lang="en-US" b="0" i="1" smtClean="0">
                        <a:latin typeface="Cambria Math" panose="02040503050406030204" pitchFamily="18" charset="0"/>
                      </a:rPr>
                      <m:t>𝑌</m:t>
                    </m:r>
                  </m:oMath>
                </a14:m>
                <a:r>
                  <a:rPr lang="en-US" dirty="0">
                    <a:latin typeface="Franklin Gothic Book" panose="020B0503020102020204" pitchFamily="34" charset="0"/>
                  </a:rPr>
                  <a:t> operationalizes the linear relationship between them. The value of the correlation is the parameter.</a:t>
                </a:r>
              </a:p>
              <a:p>
                <a:pPr marL="0" indent="0">
                  <a:buNone/>
                </a:pPr>
                <a:r>
                  <a:rPr lang="en-US" dirty="0">
                    <a:latin typeface="Franklin Gothic Book" panose="020B0503020102020204" pitchFamily="34" charset="0"/>
                  </a:rPr>
                  <a:t>All of statistics (frequentist, Bayesian, predictive, inferential) is based around estimating the magnitude of the parameters and estimating their </a:t>
                </a:r>
                <a:r>
                  <a:rPr lang="en-US" i="1" dirty="0">
                    <a:latin typeface="Franklin Gothic Book" panose="020B0503020102020204" pitchFamily="34" charset="0"/>
                  </a:rPr>
                  <a:t>uncertainty.</a:t>
                </a:r>
              </a:p>
              <a:p>
                <a:pPr indent="-457200"/>
                <a:endParaRPr lang="en-US" dirty="0">
                  <a:latin typeface="Franklin Gothic Book" panose="020B0503020102020204" pitchFamily="34" charset="0"/>
                </a:endParaRPr>
              </a:p>
            </p:txBody>
          </p:sp>
        </mc:Choice>
        <mc:Fallback xmlns="">
          <p:sp>
            <p:nvSpPr>
              <p:cNvPr id="3" name="Text Placeholder 2">
                <a:extLst>
                  <a:ext uri="{FF2B5EF4-FFF2-40B4-BE49-F238E27FC236}">
                    <a16:creationId xmlns:a16="http://schemas.microsoft.com/office/drawing/2014/main" id="{40AD5550-A2A7-4DE2-AABE-A667C380CF0B}"/>
                  </a:ext>
                </a:extLst>
              </p:cNvPr>
              <p:cNvSpPr>
                <a:spLocks noGrp="1" noRot="1" noChangeAspect="1" noMove="1" noResize="1" noEditPoints="1" noAdjustHandles="1" noChangeArrowheads="1" noChangeShapeType="1" noTextEdit="1"/>
              </p:cNvSpPr>
              <p:nvPr>
                <p:ph type="body" idx="1"/>
              </p:nvPr>
            </p:nvSpPr>
            <p:spPr>
              <a:xfrm>
                <a:off x="192199" y="1027454"/>
                <a:ext cx="11741595" cy="4994773"/>
              </a:xfrm>
              <a:blipFill>
                <a:blip r:embed="rId2"/>
                <a:stretch>
                  <a:fillRect l="-1090" r="-109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3"/>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5881738"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What is Inference?</a:t>
            </a:r>
          </a:p>
        </p:txBody>
      </p:sp>
    </p:spTree>
    <p:extLst>
      <p:ext uri="{BB962C8B-B14F-4D97-AF65-F5344CB8AC3E}">
        <p14:creationId xmlns:p14="http://schemas.microsoft.com/office/powerpoint/2010/main" val="223620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1027454"/>
            <a:ext cx="11741595" cy="4994773"/>
          </a:xfrm>
        </p:spPr>
        <p:txBody>
          <a:bodyPr/>
          <a:lstStyle/>
          <a:p>
            <a:pPr marL="0" indent="0">
              <a:buNone/>
            </a:pPr>
            <a:r>
              <a:rPr lang="en-US" dirty="0">
                <a:latin typeface="Franklin Gothic Book" panose="020B0503020102020204" pitchFamily="34" charset="0"/>
              </a:rPr>
              <a:t>We </a:t>
            </a:r>
            <a:r>
              <a:rPr lang="en-US" i="1" dirty="0">
                <a:latin typeface="Franklin Gothic Book" panose="020B0503020102020204" pitchFamily="34" charset="0"/>
              </a:rPr>
              <a:t>estimate </a:t>
            </a:r>
            <a:r>
              <a:rPr lang="en-US" dirty="0">
                <a:latin typeface="Franklin Gothic Book" panose="020B0503020102020204" pitchFamily="34" charset="0"/>
              </a:rPr>
              <a:t>parameters. But under what criteria do we estimate them?</a:t>
            </a:r>
          </a:p>
          <a:p>
            <a:pPr indent="-457200"/>
            <a:r>
              <a:rPr lang="en-US" dirty="0">
                <a:latin typeface="Franklin Gothic Book" panose="020B0503020102020204" pitchFamily="34" charset="0"/>
              </a:rPr>
              <a:t>Speaking very broadly, we estimate parameters so that the models result in the best </a:t>
            </a:r>
            <a:r>
              <a:rPr lang="en-US" i="1" dirty="0">
                <a:latin typeface="Franklin Gothic Book" panose="020B0503020102020204" pitchFamily="34" charset="0"/>
              </a:rPr>
              <a:t>fit </a:t>
            </a:r>
            <a:r>
              <a:rPr lang="en-US" dirty="0">
                <a:latin typeface="Franklin Gothic Book" panose="020B0503020102020204" pitchFamily="34" charset="0"/>
              </a:rPr>
              <a:t>to the data.</a:t>
            </a:r>
          </a:p>
          <a:p>
            <a:pPr lvl="1" indent="-457200"/>
            <a:r>
              <a:rPr lang="en-US" dirty="0">
                <a:latin typeface="Franklin Gothic Book" panose="020B0503020102020204" pitchFamily="34" charset="0"/>
              </a:rPr>
              <a:t>There are multiple ways of defining what we mean by best fit.</a:t>
            </a:r>
          </a:p>
          <a:p>
            <a:pPr marL="0" indent="0">
              <a:buNone/>
            </a:pPr>
            <a:endParaRPr lang="en-US" dirty="0">
              <a:latin typeface="Franklin Gothic Book" panose="020B0503020102020204" pitchFamily="34" charset="0"/>
            </a:endParaRPr>
          </a:p>
          <a:p>
            <a:pPr marL="0" indent="0">
              <a:buNone/>
            </a:pPr>
            <a:r>
              <a:rPr lang="en-US" dirty="0">
                <a:latin typeface="Franklin Gothic Book" panose="020B0503020102020204" pitchFamily="34" charset="0"/>
              </a:rPr>
              <a:t>We need to estimate two major components for any parameter:</a:t>
            </a:r>
          </a:p>
          <a:p>
            <a:pPr indent="-457200"/>
            <a:r>
              <a:rPr lang="en-US" dirty="0">
                <a:latin typeface="Franklin Gothic Book" panose="020B0503020102020204" pitchFamily="34" charset="0"/>
              </a:rPr>
              <a:t>The </a:t>
            </a:r>
            <a:r>
              <a:rPr lang="en-US" i="1" dirty="0">
                <a:latin typeface="Franklin Gothic Book" panose="020B0503020102020204" pitchFamily="34" charset="0"/>
              </a:rPr>
              <a:t>location</a:t>
            </a:r>
            <a:r>
              <a:rPr lang="en-US" dirty="0">
                <a:latin typeface="Franklin Gothic Book" panose="020B0503020102020204" pitchFamily="34" charset="0"/>
              </a:rPr>
              <a:t> of the parameter – What is the magnitude of the correlation?</a:t>
            </a:r>
          </a:p>
          <a:p>
            <a:pPr indent="-457200"/>
            <a:r>
              <a:rPr lang="en-US" dirty="0">
                <a:latin typeface="Franklin Gothic Book" panose="020B0503020102020204" pitchFamily="34" charset="0"/>
              </a:rPr>
              <a:t>The </a:t>
            </a:r>
            <a:r>
              <a:rPr lang="en-US" i="1" dirty="0">
                <a:latin typeface="Franklin Gothic Book" panose="020B0503020102020204" pitchFamily="34" charset="0"/>
              </a:rPr>
              <a:t>uncertainty </a:t>
            </a:r>
            <a:r>
              <a:rPr lang="en-US" dirty="0">
                <a:latin typeface="Franklin Gothic Book" panose="020B0503020102020204" pitchFamily="34" charset="0"/>
              </a:rPr>
              <a:t>of the parameter – How sure are we that the magnitude is correct?</a:t>
            </a: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5881738"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What is Inference?</a:t>
            </a:r>
          </a:p>
        </p:txBody>
      </p:sp>
    </p:spTree>
    <p:extLst>
      <p:ext uri="{BB962C8B-B14F-4D97-AF65-F5344CB8AC3E}">
        <p14:creationId xmlns:p14="http://schemas.microsoft.com/office/powerpoint/2010/main" val="2631931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1027454"/>
            <a:ext cx="5903801" cy="4994773"/>
          </a:xfrm>
        </p:spPr>
        <p:txBody>
          <a:bodyPr/>
          <a:lstStyle/>
          <a:p>
            <a:pPr marL="0" indent="0">
              <a:buNone/>
            </a:pPr>
            <a:r>
              <a:rPr lang="en-US" dirty="0">
                <a:latin typeface="Franklin Gothic Book" panose="020B0503020102020204" pitchFamily="34" charset="0"/>
              </a:rPr>
              <a:t>Statistics is a young field. It originated in the very early 1900’s.</a:t>
            </a:r>
          </a:p>
          <a:p>
            <a:pPr marL="0" indent="0">
              <a:buNone/>
            </a:pPr>
            <a:r>
              <a:rPr lang="en-US" b="1" u="sng" dirty="0">
                <a:latin typeface="Franklin Gothic Book" panose="020B0503020102020204" pitchFamily="34" charset="0"/>
              </a:rPr>
              <a:t>R.A. Fisher (1890 - 1962)</a:t>
            </a:r>
          </a:p>
          <a:p>
            <a:pPr indent="-457200"/>
            <a:r>
              <a:rPr lang="en-US" dirty="0">
                <a:latin typeface="Franklin Gothic Book" panose="020B0503020102020204" pitchFamily="34" charset="0"/>
              </a:rPr>
              <a:t>Founder of modern statistics</a:t>
            </a:r>
          </a:p>
          <a:p>
            <a:pPr indent="-457200"/>
            <a:r>
              <a:rPr lang="en-US" dirty="0">
                <a:latin typeface="Franklin Gothic Book" panose="020B0503020102020204" pitchFamily="34" charset="0"/>
              </a:rPr>
              <a:t>Legitimate mathematical genius</a:t>
            </a:r>
          </a:p>
          <a:p>
            <a:pPr indent="-457200"/>
            <a:r>
              <a:rPr lang="en-US" dirty="0">
                <a:latin typeface="Franklin Gothic Book" panose="020B0503020102020204" pitchFamily="34" charset="0"/>
              </a:rPr>
              <a:t>Huge racist and proponent of eugenics</a:t>
            </a:r>
          </a:p>
          <a:p>
            <a:pPr indent="-457200"/>
            <a:r>
              <a:rPr lang="en-US" dirty="0">
                <a:latin typeface="Franklin Gothic Book" panose="020B0503020102020204" pitchFamily="34" charset="0"/>
              </a:rPr>
              <a:t>Didn’t believe that smoking led to lung cancer</a:t>
            </a:r>
          </a:p>
          <a:p>
            <a:pPr lvl="1" indent="-457200"/>
            <a:r>
              <a:rPr lang="en-US" dirty="0">
                <a:latin typeface="Franklin Gothic Book" panose="020B0503020102020204" pitchFamily="34" charset="0"/>
              </a:rPr>
              <a:t>“Correlation doesn’t imply causation”</a:t>
            </a:r>
          </a:p>
          <a:p>
            <a:pPr indent="-457200"/>
            <a:endParaRPr lang="en-US" b="1" u="sng" dirty="0">
              <a:latin typeface="Franklin Gothic Book" panose="020B0503020102020204" pitchFamily="34" charset="0"/>
            </a:endParaRPr>
          </a:p>
          <a:p>
            <a:pPr marL="0" indent="0">
              <a:buNone/>
            </a:pPr>
            <a:endParaRPr lang="en-US" b="1" u="sng" dirty="0">
              <a:latin typeface="Franklin Gothic Book" panose="020B0503020102020204" pitchFamily="34" charset="0"/>
            </a:endParaRP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6837128"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A Brief History Lesson</a:t>
            </a:r>
          </a:p>
        </p:txBody>
      </p:sp>
      <p:pic>
        <p:nvPicPr>
          <p:cNvPr id="1026" name="Picture 2" descr="Ronald Fisher">
            <a:extLst>
              <a:ext uri="{FF2B5EF4-FFF2-40B4-BE49-F238E27FC236}">
                <a16:creationId xmlns:a16="http://schemas.microsoft.com/office/drawing/2014/main" id="{85B7AB6A-E533-EF4C-4B04-7E4C2120DA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5543" y="1027454"/>
            <a:ext cx="3105978" cy="396012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F13F22F-B5F9-466C-DEB8-1F5FC03B4DD2}"/>
              </a:ext>
            </a:extLst>
          </p:cNvPr>
          <p:cNvSpPr txBox="1"/>
          <p:nvPr/>
        </p:nvSpPr>
        <p:spPr>
          <a:xfrm>
            <a:off x="48060" y="6131859"/>
            <a:ext cx="6192078" cy="523220"/>
          </a:xfrm>
          <a:prstGeom prst="rect">
            <a:avLst/>
          </a:prstGeom>
          <a:noFill/>
        </p:spPr>
        <p:txBody>
          <a:bodyPr wrap="square">
            <a:spAutoFit/>
          </a:bodyPr>
          <a:lstStyle/>
          <a:p>
            <a:r>
              <a:rPr lang="en-US" dirty="0">
                <a:hlinkClick r:id="rId4"/>
              </a:rPr>
              <a:t>The outstanding scientist, R.A. Fisher: his views on eugenics and race | Heredity (nature.com)</a:t>
            </a:r>
            <a:endParaRPr lang="en-US" dirty="0"/>
          </a:p>
        </p:txBody>
      </p:sp>
    </p:spTree>
    <p:extLst>
      <p:ext uri="{BB962C8B-B14F-4D97-AF65-F5344CB8AC3E}">
        <p14:creationId xmlns:p14="http://schemas.microsoft.com/office/powerpoint/2010/main" val="673951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808795"/>
            <a:ext cx="11754636" cy="4994773"/>
          </a:xfrm>
        </p:spPr>
        <p:txBody>
          <a:bodyPr/>
          <a:lstStyle/>
          <a:p>
            <a:pPr marL="0" indent="0">
              <a:buNone/>
            </a:pPr>
            <a:r>
              <a:rPr lang="en-US" dirty="0">
                <a:latin typeface="Franklin Gothic Book" panose="020B0503020102020204" pitchFamily="34" charset="0"/>
              </a:rPr>
              <a:t>Unfortunately, quite a lot of work in early statistics was focused on eugenics.</a:t>
            </a:r>
          </a:p>
          <a:p>
            <a:pPr indent="-457200"/>
            <a:r>
              <a:rPr lang="en-US" dirty="0">
                <a:latin typeface="Franklin Gothic Book" panose="020B0503020102020204" pitchFamily="34" charset="0"/>
              </a:rPr>
              <a:t>Galton, Pearson, Fisher – Good Lord, some of the things that they wrote.</a:t>
            </a:r>
          </a:p>
          <a:p>
            <a:pPr marL="0" indent="0">
              <a:buNone/>
            </a:pPr>
            <a:r>
              <a:rPr lang="en-US" dirty="0">
                <a:latin typeface="Franklin Gothic Book" panose="020B0503020102020204" pitchFamily="34" charset="0"/>
              </a:rPr>
              <a:t>Just because the mathematical theories behind statistical methods are correct, does not mean that they are always </a:t>
            </a:r>
            <a:r>
              <a:rPr lang="en-US" b="1" u="sng" dirty="0">
                <a:latin typeface="Franklin Gothic Book" panose="020B0503020102020204" pitchFamily="34" charset="0"/>
              </a:rPr>
              <a:t>used</a:t>
            </a:r>
            <a:r>
              <a:rPr lang="en-US" dirty="0">
                <a:latin typeface="Franklin Gothic Book" panose="020B0503020102020204" pitchFamily="34" charset="0"/>
              </a:rPr>
              <a:t> correctly. </a:t>
            </a:r>
          </a:p>
          <a:p>
            <a:pPr indent="-457200"/>
            <a:r>
              <a:rPr lang="en-US" dirty="0">
                <a:latin typeface="Franklin Gothic Book" panose="020B0503020102020204" pitchFamily="34" charset="0"/>
              </a:rPr>
              <a:t>In part, you are here to learn how to correctly use these methods. This goes beyond just knowing the math.</a:t>
            </a:r>
          </a:p>
          <a:p>
            <a:pPr indent="-457200"/>
            <a:r>
              <a:rPr lang="en-US" dirty="0">
                <a:latin typeface="Franklin Gothic Book" panose="020B0503020102020204" pitchFamily="34" charset="0"/>
              </a:rPr>
              <a:t>Bad data + “correct” math = incorrect conclusions.</a:t>
            </a:r>
          </a:p>
          <a:p>
            <a:pPr indent="-457200"/>
            <a:r>
              <a:rPr lang="en-US" dirty="0">
                <a:latin typeface="Franklin Gothic Book" panose="020B0503020102020204" pitchFamily="34" charset="0"/>
              </a:rPr>
              <a:t>Bad theories + good data = incorrect conclusions.</a:t>
            </a:r>
          </a:p>
          <a:p>
            <a:pPr marL="0" indent="0">
              <a:buNone/>
            </a:pPr>
            <a:endParaRPr lang="en-US" dirty="0">
              <a:latin typeface="Franklin Gothic Book" panose="020B0503020102020204" pitchFamily="34" charset="0"/>
            </a:endParaRPr>
          </a:p>
          <a:p>
            <a:pPr marL="0" indent="0">
              <a:buNone/>
            </a:pPr>
            <a:endParaRPr lang="en-US" dirty="0">
              <a:latin typeface="Franklin Gothic Book" panose="020B0503020102020204" pitchFamily="34" charset="0"/>
            </a:endParaRP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6391493"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A Brief History Aside</a:t>
            </a:r>
          </a:p>
        </p:txBody>
      </p:sp>
      <p:sp>
        <p:nvSpPr>
          <p:cNvPr id="8" name="TextBox 7">
            <a:extLst>
              <a:ext uri="{FF2B5EF4-FFF2-40B4-BE49-F238E27FC236}">
                <a16:creationId xmlns:a16="http://schemas.microsoft.com/office/drawing/2014/main" id="{2143D900-8702-9060-9744-1C42BB7FE312}"/>
              </a:ext>
            </a:extLst>
          </p:cNvPr>
          <p:cNvSpPr txBox="1"/>
          <p:nvPr/>
        </p:nvSpPr>
        <p:spPr>
          <a:xfrm>
            <a:off x="139781" y="6233319"/>
            <a:ext cx="6192078" cy="523220"/>
          </a:xfrm>
          <a:prstGeom prst="rect">
            <a:avLst/>
          </a:prstGeom>
          <a:noFill/>
        </p:spPr>
        <p:txBody>
          <a:bodyPr wrap="square">
            <a:spAutoFit/>
          </a:bodyPr>
          <a:lstStyle/>
          <a:p>
            <a:r>
              <a:rPr lang="en-US" dirty="0">
                <a:hlinkClick r:id="rId3"/>
              </a:rPr>
              <a:t>Full article: Teaching the Difficult Past of Statistics to Improve the Future (tandfonline.com)</a:t>
            </a:r>
            <a:endParaRPr lang="en-US" dirty="0"/>
          </a:p>
        </p:txBody>
      </p:sp>
    </p:spTree>
    <p:extLst>
      <p:ext uri="{BB962C8B-B14F-4D97-AF65-F5344CB8AC3E}">
        <p14:creationId xmlns:p14="http://schemas.microsoft.com/office/powerpoint/2010/main" val="598157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38901</TotalTime>
  <Words>1965</Words>
  <Application>Microsoft Office PowerPoint</Application>
  <PresentationFormat>Widescreen</PresentationFormat>
  <Paragraphs>189</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Cambria Math</vt:lpstr>
      <vt:lpstr>Franklin Gothic Book</vt:lpstr>
      <vt:lpstr>Franklin Gothic Demi</vt:lpstr>
      <vt:lpstr>Franklin Gothic Demi Cond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Basener</dc:creator>
  <cp:lastModifiedBy>Henry, Teague Rhine (ycp6wm)</cp:lastModifiedBy>
  <cp:revision>213</cp:revision>
  <dcterms:modified xsi:type="dcterms:W3CDTF">2024-08-29T12:13:21Z</dcterms:modified>
</cp:coreProperties>
</file>