
<file path=[Content_Types].xml><?xml version="1.0" encoding="utf-8"?>
<Types xmlns="http://schemas.openxmlformats.org/package/2006/content-types">
  <Default Extension="bin" ContentType="image/unknown"/>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341" r:id="rId3"/>
    <p:sldId id="342" r:id="rId4"/>
    <p:sldId id="367" r:id="rId5"/>
    <p:sldId id="368" r:id="rId6"/>
    <p:sldId id="369" r:id="rId7"/>
    <p:sldId id="370" r:id="rId8"/>
    <p:sldId id="371" r:id="rId9"/>
    <p:sldId id="372" r:id="rId10"/>
    <p:sldId id="373" r:id="rId11"/>
    <p:sldId id="375" r:id="rId12"/>
    <p:sldId id="374" r:id="rId13"/>
    <p:sldId id="376" r:id="rId14"/>
    <p:sldId id="377" r:id="rId15"/>
    <p:sldId id="365" r:id="rId16"/>
    <p:sldId id="378" r:id="rId17"/>
    <p:sldId id="379" r:id="rId18"/>
    <p:sldId id="380" r:id="rId19"/>
    <p:sldId id="381" r:id="rId20"/>
    <p:sldId id="382" r:id="rId21"/>
    <p:sldId id="384" r:id="rId22"/>
    <p:sldId id="360" r:id="rId23"/>
    <p:sldId id="361" r:id="rId24"/>
    <p:sldId id="362" r:id="rId25"/>
    <p:sldId id="363"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B112B"/>
    <a:srgbClr val="F9F9F9"/>
    <a:srgbClr val="4472C4"/>
    <a:srgbClr val="CC5D08"/>
    <a:srgbClr val="DAD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1887" autoAdjust="0"/>
  </p:normalViewPr>
  <p:slideViewPr>
    <p:cSldViewPr snapToGrid="0">
      <p:cViewPr>
        <p:scale>
          <a:sx n="64" d="100"/>
          <a:sy n="64" d="100"/>
        </p:scale>
        <p:origin x="1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bin"/><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4F57BA8C-E58E-4191-B6C7-A2F7CC2BDCB0}"/>
              </a:ext>
            </a:extLst>
          </p:cNvPr>
          <p:cNvSpPr txBox="1"/>
          <p:nvPr/>
        </p:nvSpPr>
        <p:spPr>
          <a:xfrm>
            <a:off x="266701" y="5691187"/>
            <a:ext cx="1608133" cy="523220"/>
          </a:xfrm>
          <a:prstGeom prst="rect">
            <a:avLst/>
          </a:prstGeom>
          <a:noFill/>
        </p:spPr>
        <p:txBody>
          <a:bodyPr wrap="none" rtlCol="0">
            <a:spAutoFit/>
          </a:bodyPr>
          <a:lstStyle/>
          <a:p>
            <a:r>
              <a:rPr lang="en-US" dirty="0">
                <a:latin typeface="Franklin Gothic Book" panose="020B0503020102020204" pitchFamily="34" charset="0"/>
              </a:rPr>
              <a:t>DS6040 Fall 2024</a:t>
            </a:r>
          </a:p>
          <a:p>
            <a:r>
              <a:rPr lang="en-US" dirty="0">
                <a:latin typeface="Franklin Gothic Book" panose="020B0503020102020204" pitchFamily="34" charset="0"/>
              </a:rPr>
              <a:t>Teague R. Henry</a:t>
            </a:r>
          </a:p>
        </p:txBody>
      </p:sp>
      <p:sp>
        <p:nvSpPr>
          <p:cNvPr id="4" name="Rectangle 3">
            <a:extLst>
              <a:ext uri="{FF2B5EF4-FFF2-40B4-BE49-F238E27FC236}">
                <a16:creationId xmlns:a16="http://schemas.microsoft.com/office/drawing/2014/main" id="{E3A56C5D-4F8E-47EA-A87C-6F3764F9FB5B}"/>
              </a:ext>
            </a:extLst>
          </p:cNvPr>
          <p:cNvSpPr/>
          <p:nvPr/>
        </p:nvSpPr>
        <p:spPr>
          <a:xfrm>
            <a:off x="0" y="1214657"/>
            <a:ext cx="12192000" cy="1600438"/>
          </a:xfrm>
          <a:prstGeom prst="rect">
            <a:avLst/>
          </a:prstGeom>
        </p:spPr>
        <p:txBody>
          <a:bodyPr wrap="square">
            <a:spAutoFit/>
          </a:bodyPr>
          <a:lstStyle/>
          <a:p>
            <a:pPr algn="ctr"/>
            <a:r>
              <a:rPr lang="en-US" sz="6600" dirty="0">
                <a:latin typeface="Franklin Gothic Demi Cond" panose="020B0706030402020204" pitchFamily="34" charset="0"/>
              </a:rPr>
              <a:t>Bayesian Machine Learning</a:t>
            </a:r>
          </a:p>
          <a:p>
            <a:pPr algn="ctr"/>
            <a:r>
              <a:rPr lang="en-US" sz="3200" dirty="0">
                <a:latin typeface="Franklin Gothic Demi Cond" panose="020B0706030402020204" pitchFamily="34" charset="0"/>
              </a:rPr>
              <a:t>Uncertainty and You</a:t>
            </a:r>
            <a:endParaRPr lang="en-US" sz="3200" dirty="0">
              <a:latin typeface="Franklin Gothic Demi" panose="020B0703020102020204" pitchFamily="34" charset="0"/>
            </a:endParaRPr>
          </a:p>
        </p:txBody>
      </p:sp>
      <p:pic>
        <p:nvPicPr>
          <p:cNvPr id="5" name="Picture 4" descr="A picture containing application&#10;&#10;Description automatically generated">
            <a:extLst>
              <a:ext uri="{FF2B5EF4-FFF2-40B4-BE49-F238E27FC236}">
                <a16:creationId xmlns:a16="http://schemas.microsoft.com/office/drawing/2014/main" id="{8C56600A-8EBF-4267-A4D6-47D02CAC8E45}"/>
              </a:ext>
            </a:extLst>
          </p:cNvPr>
          <p:cNvPicPr>
            <a:picLocks noChangeAspect="1"/>
          </p:cNvPicPr>
          <p:nvPr/>
        </p:nvPicPr>
        <p:blipFill>
          <a:blip r:embed="rId3"/>
          <a:stretch>
            <a:fillRect/>
          </a:stretch>
        </p:blipFill>
        <p:spPr>
          <a:xfrm>
            <a:off x="3826609" y="5766438"/>
            <a:ext cx="4806696" cy="8930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66453"/>
            <a:ext cx="11741595" cy="4994773"/>
          </a:xfrm>
        </p:spPr>
        <p:txBody>
          <a:bodyPr/>
          <a:lstStyle/>
          <a:p>
            <a:pPr marL="0" indent="0">
              <a:buNone/>
            </a:pPr>
            <a:r>
              <a:rPr lang="en-US" b="1" u="sng" dirty="0">
                <a:latin typeface="Franklin Gothic Book" panose="020B0503020102020204" pitchFamily="34" charset="0"/>
              </a:rPr>
              <a:t>The Canvas site is where you will find the HW, and where you will submit them (and the final). </a:t>
            </a:r>
          </a:p>
          <a:p>
            <a:pPr indent="-457200"/>
            <a:r>
              <a:rPr lang="en-US" dirty="0">
                <a:latin typeface="Franklin Gothic Book" panose="020B0503020102020204" pitchFamily="34" charset="0"/>
              </a:rPr>
              <a:t>You’ll also find the uploaded lectures and syllabus.</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If I add readings to the lectures, which would aways be optional, then you’ll find the readings in the Resources section of the Canvas site.</a:t>
            </a:r>
          </a:p>
          <a:p>
            <a:pPr indent="-457200"/>
            <a:r>
              <a:rPr lang="en-US" dirty="0">
                <a:latin typeface="Franklin Gothic Book" panose="020B0503020102020204" pitchFamily="34" charset="0"/>
              </a:rPr>
              <a:t>There is no “required” textbook, I’ll provide the specific readings.</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762568"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Canvas Site</a:t>
            </a:r>
          </a:p>
        </p:txBody>
      </p:sp>
    </p:spTree>
    <p:extLst>
      <p:ext uri="{BB962C8B-B14F-4D97-AF65-F5344CB8AC3E}">
        <p14:creationId xmlns:p14="http://schemas.microsoft.com/office/powerpoint/2010/main" val="7133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66453"/>
            <a:ext cx="11741595" cy="4994773"/>
          </a:xfrm>
        </p:spPr>
        <p:txBody>
          <a:bodyPr/>
          <a:lstStyle/>
          <a:p>
            <a:pPr marL="0" indent="0">
              <a:buNone/>
            </a:pPr>
            <a:r>
              <a:rPr lang="en-US" dirty="0">
                <a:latin typeface="Franklin Gothic Book" panose="020B0503020102020204" pitchFamily="34" charset="0"/>
              </a:rPr>
              <a:t>This course will ask you to use R rather than Python?</a:t>
            </a:r>
          </a:p>
          <a:p>
            <a:pPr marL="0" indent="0">
              <a:buNone/>
            </a:pPr>
            <a:r>
              <a:rPr lang="en-US" b="1" u="sng" dirty="0">
                <a:latin typeface="Franklin Gothic Book" panose="020B0503020102020204" pitchFamily="34" charset="0"/>
              </a:rPr>
              <a:t>Why?</a:t>
            </a:r>
          </a:p>
          <a:p>
            <a:pPr indent="-457200"/>
            <a:r>
              <a:rPr lang="en-US" dirty="0">
                <a:latin typeface="Franklin Gothic Book" panose="020B0503020102020204" pitchFamily="34" charset="0"/>
              </a:rPr>
              <a:t>The ease of fitting Bayesian Models using R packages is significant</a:t>
            </a:r>
          </a:p>
          <a:p>
            <a:pPr indent="-457200"/>
            <a:r>
              <a:rPr lang="en-US" dirty="0">
                <a:latin typeface="Franklin Gothic Book" panose="020B0503020102020204" pitchFamily="34" charset="0"/>
              </a:rPr>
              <a:t>Fewer difficulties with setting up the environments</a:t>
            </a:r>
          </a:p>
          <a:p>
            <a:pPr indent="-457200"/>
            <a:r>
              <a:rPr lang="en-US" dirty="0">
                <a:latin typeface="Franklin Gothic Book" panose="020B0503020102020204" pitchFamily="34" charset="0"/>
              </a:rPr>
              <a:t>Probabilistic Programming Language (Stan) is independent of the scripting language.</a:t>
            </a:r>
          </a:p>
          <a:p>
            <a:pPr indent="-457200"/>
            <a:r>
              <a:rPr lang="en-US" dirty="0">
                <a:latin typeface="Franklin Gothic Book" panose="020B0503020102020204" pitchFamily="34" charset="0"/>
              </a:rPr>
              <a:t>There really isn’t anything I’ll be asking you to do that </a:t>
            </a:r>
            <a:r>
              <a:rPr lang="en-US" b="1" u="sng" dirty="0">
                <a:latin typeface="Franklin Gothic Book" panose="020B0503020102020204" pitchFamily="34" charset="0"/>
              </a:rPr>
              <a:t>needs</a:t>
            </a:r>
            <a:r>
              <a:rPr lang="en-US" dirty="0">
                <a:latin typeface="Franklin Gothic Book" panose="020B0503020102020204" pitchFamily="34" charset="0"/>
              </a:rPr>
              <a:t> the power of Python.</a:t>
            </a:r>
          </a:p>
          <a:p>
            <a:pPr marL="0" indent="0">
              <a:buNone/>
            </a:pPr>
            <a:r>
              <a:rPr lang="en-US" dirty="0">
                <a:latin typeface="Franklin Gothic Book" panose="020B0503020102020204" pitchFamily="34" charset="0"/>
              </a:rPr>
              <a:t>Overall, I chose R for this course to make all of our lives easier!</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738290"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Programming Requirements</a:t>
            </a:r>
          </a:p>
        </p:txBody>
      </p:sp>
    </p:spTree>
    <p:extLst>
      <p:ext uri="{BB962C8B-B14F-4D97-AF65-F5344CB8AC3E}">
        <p14:creationId xmlns:p14="http://schemas.microsoft.com/office/powerpoint/2010/main" val="364345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2785920"/>
            <a:ext cx="11741595" cy="1159912"/>
          </a:xfrm>
        </p:spPr>
        <p:txBody>
          <a:bodyPr/>
          <a:lstStyle/>
          <a:p>
            <a:pPr marL="0" indent="0" algn="ctr">
              <a:buNone/>
            </a:pPr>
            <a:r>
              <a:rPr lang="en-US" sz="6000" b="1" dirty="0">
                <a:latin typeface="Franklin Gothic Book" panose="020B0503020102020204" pitchFamily="34" charset="0"/>
              </a:rPr>
              <a:t>?</a:t>
            </a:r>
            <a:endParaRPr lang="en-US" sz="60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3560590"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Questions?</a:t>
            </a:r>
          </a:p>
        </p:txBody>
      </p:sp>
    </p:spTree>
    <p:extLst>
      <p:ext uri="{BB962C8B-B14F-4D97-AF65-F5344CB8AC3E}">
        <p14:creationId xmlns:p14="http://schemas.microsoft.com/office/powerpoint/2010/main" val="828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76392"/>
            <a:ext cx="11741595" cy="4994773"/>
          </a:xfrm>
        </p:spPr>
        <p:txBody>
          <a:bodyPr/>
          <a:lstStyle/>
          <a:p>
            <a:pPr marL="514350" indent="-514350">
              <a:buAutoNum type="arabicPeriod"/>
            </a:pPr>
            <a:r>
              <a:rPr lang="en-US" dirty="0">
                <a:latin typeface="Franklin Gothic Book" panose="020B0503020102020204" pitchFamily="34" charset="0"/>
              </a:rPr>
              <a:t>Understand the logic of Bayesian Inference</a:t>
            </a:r>
          </a:p>
          <a:p>
            <a:pPr marL="971550" lvl="1" indent="-514350">
              <a:buAutoNum type="arabicPeriod"/>
            </a:pPr>
            <a:r>
              <a:rPr lang="en-US" dirty="0">
                <a:latin typeface="Franklin Gothic Book" panose="020B0503020102020204" pitchFamily="34" charset="0"/>
              </a:rPr>
              <a:t>Why is it useful?</a:t>
            </a:r>
          </a:p>
          <a:p>
            <a:pPr marL="971550" lvl="1" indent="-514350">
              <a:buAutoNum type="arabicPeriod"/>
            </a:pPr>
            <a:r>
              <a:rPr lang="en-US" dirty="0">
                <a:latin typeface="Franklin Gothic Book" panose="020B0503020102020204" pitchFamily="34" charset="0"/>
              </a:rPr>
              <a:t> Why is it different than more traditional methods?</a:t>
            </a:r>
          </a:p>
          <a:p>
            <a:pPr marL="514350" indent="-514350">
              <a:buAutoNum type="arabicPeriod"/>
            </a:pPr>
            <a:r>
              <a:rPr lang="en-US" dirty="0">
                <a:latin typeface="Franklin Gothic Book" panose="020B0503020102020204" pitchFamily="34" charset="0"/>
              </a:rPr>
              <a:t>Understand the process of Prior Selection</a:t>
            </a:r>
          </a:p>
          <a:p>
            <a:pPr marL="971550" lvl="1" indent="-514350">
              <a:buAutoNum type="arabicPeriod"/>
            </a:pPr>
            <a:r>
              <a:rPr lang="en-US" dirty="0">
                <a:latin typeface="Franklin Gothic Book" panose="020B0503020102020204" pitchFamily="34" charset="0"/>
              </a:rPr>
              <a:t>Why are different priors appropriate in different situations?</a:t>
            </a:r>
          </a:p>
          <a:p>
            <a:pPr marL="971550" lvl="1" indent="-514350">
              <a:buAutoNum type="arabicPeriod"/>
            </a:pPr>
            <a:r>
              <a:rPr lang="en-US" dirty="0">
                <a:latin typeface="Franklin Gothic Book" panose="020B0503020102020204" pitchFamily="34" charset="0"/>
              </a:rPr>
              <a:t>What is the impact of prior choice on model performance?</a:t>
            </a:r>
          </a:p>
          <a:p>
            <a:pPr marL="514350" indent="-514350">
              <a:buAutoNum type="arabicPeriod"/>
            </a:pPr>
            <a:r>
              <a:rPr lang="en-US" dirty="0">
                <a:latin typeface="Franklin Gothic Book" panose="020B0503020102020204" pitchFamily="34" charset="0"/>
              </a:rPr>
              <a:t>Understand the process of Bayesian Inference</a:t>
            </a:r>
          </a:p>
          <a:p>
            <a:pPr marL="971550" lvl="1" indent="-514350">
              <a:buAutoNum type="arabicPeriod"/>
            </a:pPr>
            <a:r>
              <a:rPr lang="en-US" dirty="0">
                <a:latin typeface="Franklin Gothic Book" panose="020B0503020102020204" pitchFamily="34" charset="0"/>
              </a:rPr>
              <a:t>What are conjugate priors?</a:t>
            </a:r>
          </a:p>
          <a:p>
            <a:pPr marL="971550" lvl="1" indent="-514350">
              <a:buAutoNum type="arabicPeriod"/>
            </a:pPr>
            <a:r>
              <a:rPr lang="en-US" dirty="0">
                <a:latin typeface="Franklin Gothic Book" panose="020B0503020102020204" pitchFamily="34" charset="0"/>
              </a:rPr>
              <a:t>How do samplers work? Why do we need them?</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719562"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Learning Goals</a:t>
            </a:r>
          </a:p>
        </p:txBody>
      </p:sp>
    </p:spTree>
    <p:extLst>
      <p:ext uri="{BB962C8B-B14F-4D97-AF65-F5344CB8AC3E}">
        <p14:creationId xmlns:p14="http://schemas.microsoft.com/office/powerpoint/2010/main" val="29880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76392"/>
            <a:ext cx="11741595" cy="4994773"/>
          </a:xfrm>
        </p:spPr>
        <p:txBody>
          <a:bodyPr/>
          <a:lstStyle/>
          <a:p>
            <a:pPr marL="514350" indent="-514350">
              <a:buFont typeface="+mj-lt"/>
              <a:buAutoNum type="arabicPeriod" startAt="4"/>
            </a:pPr>
            <a:r>
              <a:rPr lang="en-US" dirty="0">
                <a:latin typeface="Franklin Gothic Book" panose="020B0503020102020204" pitchFamily="34" charset="0"/>
              </a:rPr>
              <a:t>Bayesian Hierarchical Regression</a:t>
            </a:r>
          </a:p>
          <a:p>
            <a:pPr marL="971550" lvl="1" indent="-514350">
              <a:buAutoNum type="arabicPeriod"/>
            </a:pPr>
            <a:r>
              <a:rPr lang="en-US" dirty="0">
                <a:latin typeface="Franklin Gothic Book" panose="020B0503020102020204" pitchFamily="34" charset="0"/>
              </a:rPr>
              <a:t>How to use it, when to use it, and how to interpret it.</a:t>
            </a:r>
          </a:p>
          <a:p>
            <a:pPr marL="514350" indent="-514350">
              <a:buAutoNum type="arabicPeriod" startAt="4"/>
            </a:pPr>
            <a:r>
              <a:rPr lang="en-US" dirty="0">
                <a:latin typeface="Franklin Gothic Book" panose="020B0503020102020204" pitchFamily="34" charset="0"/>
              </a:rPr>
              <a:t>Overview of Bayesian Machine Learning Techniques</a:t>
            </a:r>
          </a:p>
          <a:p>
            <a:pPr marL="971550" lvl="1" indent="-514350">
              <a:buAutoNum type="arabicPeriod" startAt="4"/>
            </a:pPr>
            <a:r>
              <a:rPr lang="en-US" dirty="0">
                <a:latin typeface="Franklin Gothic Book" panose="020B0503020102020204" pitchFamily="34" charset="0"/>
              </a:rPr>
              <a:t>Why are we using them? When?</a:t>
            </a:r>
          </a:p>
          <a:p>
            <a:pPr marL="514350" indent="-514350">
              <a:buAutoNum type="arabicPeriod" startAt="4"/>
            </a:pPr>
            <a:r>
              <a:rPr lang="en-US" dirty="0">
                <a:latin typeface="Franklin Gothic Book" panose="020B0503020102020204" pitchFamily="34" charset="0"/>
              </a:rPr>
              <a:t>Overview of more advanced Bayesian Methods (time permitting)</a:t>
            </a:r>
          </a:p>
          <a:p>
            <a:pPr marL="971550" lvl="1" indent="-514350">
              <a:buAutoNum type="arabicPeriod" startAt="4"/>
            </a:pPr>
            <a:r>
              <a:rPr lang="en-US" dirty="0">
                <a:latin typeface="Franklin Gothic Book" panose="020B0503020102020204" pitchFamily="34" charset="0"/>
              </a:rPr>
              <a:t>Bespoke modeling</a:t>
            </a:r>
          </a:p>
          <a:p>
            <a:pPr marL="971550" lvl="1" indent="-514350">
              <a:buAutoNum type="arabicPeriod" startAt="4"/>
            </a:pPr>
            <a:r>
              <a:rPr lang="en-US" dirty="0">
                <a:latin typeface="Franklin Gothic Book" panose="020B0503020102020204" pitchFamily="34" charset="0"/>
              </a:rPr>
              <a:t>Gaussian Process Models</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719562"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Learning Goals</a:t>
            </a:r>
          </a:p>
        </p:txBody>
      </p:sp>
    </p:spTree>
    <p:extLst>
      <p:ext uri="{BB962C8B-B14F-4D97-AF65-F5344CB8AC3E}">
        <p14:creationId xmlns:p14="http://schemas.microsoft.com/office/powerpoint/2010/main" val="8184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225477"/>
            <a:ext cx="11741595" cy="4994773"/>
          </a:xfrm>
        </p:spPr>
        <p:txBody>
          <a:bodyPr/>
          <a:lstStyle/>
          <a:p>
            <a:pPr marL="514350" indent="-514350">
              <a:buAutoNum type="arabicPeriod"/>
            </a:pPr>
            <a:r>
              <a:rPr lang="en-US" dirty="0">
                <a:latin typeface="Franklin Gothic Book" panose="020B0503020102020204" pitchFamily="34" charset="0"/>
              </a:rPr>
              <a:t>Probability and Inference</a:t>
            </a:r>
          </a:p>
          <a:p>
            <a:pPr marL="971550" lvl="1" indent="-514350">
              <a:buAutoNum type="arabicPeriod"/>
            </a:pPr>
            <a:r>
              <a:rPr lang="en-US" dirty="0">
                <a:latin typeface="Franklin Gothic Book" panose="020B0503020102020204" pitchFamily="34" charset="0"/>
              </a:rPr>
              <a:t>Probability Review</a:t>
            </a:r>
          </a:p>
          <a:p>
            <a:pPr marL="971550" lvl="1" indent="-514350">
              <a:buAutoNum type="arabicPeriod"/>
            </a:pPr>
            <a:r>
              <a:rPr lang="en-US" dirty="0">
                <a:latin typeface="Franklin Gothic Book" panose="020B0503020102020204" pitchFamily="34" charset="0"/>
              </a:rPr>
              <a:t>Statistical Inference Basics</a:t>
            </a:r>
          </a:p>
          <a:p>
            <a:pPr marL="514350" indent="-514350">
              <a:buAutoNum type="arabicPeriod"/>
            </a:pPr>
            <a:r>
              <a:rPr lang="en-US" dirty="0">
                <a:latin typeface="Franklin Gothic Book" panose="020B0503020102020204" pitchFamily="34" charset="0"/>
              </a:rPr>
              <a:t>Bayesian Statistics</a:t>
            </a:r>
          </a:p>
          <a:p>
            <a:pPr marL="971550" lvl="1" indent="-514350">
              <a:buAutoNum type="arabicPeriod"/>
            </a:pPr>
            <a:r>
              <a:rPr lang="en-US" dirty="0">
                <a:latin typeface="Franklin Gothic Book" panose="020B0503020102020204" pitchFamily="34" charset="0"/>
              </a:rPr>
              <a:t>Bayes Theorem</a:t>
            </a:r>
          </a:p>
          <a:p>
            <a:pPr marL="971550" lvl="1" indent="-514350">
              <a:buAutoNum type="arabicPeriod"/>
            </a:pPr>
            <a:r>
              <a:rPr lang="en-US" dirty="0">
                <a:latin typeface="Franklin Gothic Book" panose="020B0503020102020204" pitchFamily="34" charset="0"/>
              </a:rPr>
              <a:t>Priors</a:t>
            </a:r>
          </a:p>
          <a:p>
            <a:pPr marL="971550" lvl="1" indent="-514350">
              <a:buAutoNum type="arabicPeriod"/>
            </a:pPr>
            <a:r>
              <a:rPr lang="en-US" dirty="0">
                <a:latin typeface="Franklin Gothic Book" panose="020B0503020102020204" pitchFamily="34" charset="0"/>
              </a:rPr>
              <a:t>Conjugate Tests</a:t>
            </a:r>
          </a:p>
          <a:p>
            <a:pPr marL="514350" indent="-514350">
              <a:buAutoNum type="arabicPeriod"/>
            </a:pPr>
            <a:r>
              <a:rPr lang="en-US" dirty="0">
                <a:latin typeface="Franklin Gothic Book" panose="020B0503020102020204" pitchFamily="34" charset="0"/>
              </a:rPr>
              <a:t>Bayesian Inference</a:t>
            </a:r>
          </a:p>
          <a:p>
            <a:pPr marL="971550" lvl="1" indent="-514350">
              <a:buAutoNum type="arabicPeriod"/>
            </a:pPr>
            <a:r>
              <a:rPr lang="en-US" dirty="0">
                <a:latin typeface="Franklin Gothic Book" panose="020B0503020102020204" pitchFamily="34" charset="0"/>
              </a:rPr>
              <a:t>Samplers</a:t>
            </a:r>
          </a:p>
          <a:p>
            <a:pPr marL="971550" lvl="1" indent="-514350">
              <a:buAutoNum type="arabicPeriod"/>
            </a:pPr>
            <a:r>
              <a:rPr lang="en-US" dirty="0">
                <a:latin typeface="Franklin Gothic Book" panose="020B0503020102020204" pitchFamily="34" charset="0"/>
              </a:rPr>
              <a:t>More samplers</a:t>
            </a:r>
          </a:p>
          <a:p>
            <a:pPr marL="971550" lvl="1" indent="-514350">
              <a:buAutoNum type="arabicPeriod"/>
            </a:pPr>
            <a:r>
              <a:rPr lang="en-US" dirty="0">
                <a:latin typeface="Franklin Gothic Book" panose="020B0503020102020204" pitchFamily="34" charset="0"/>
              </a:rPr>
              <a:t>Variational Inference</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655442"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Course Outline</a:t>
            </a:r>
          </a:p>
        </p:txBody>
      </p:sp>
    </p:spTree>
    <p:extLst>
      <p:ext uri="{BB962C8B-B14F-4D97-AF65-F5344CB8AC3E}">
        <p14:creationId xmlns:p14="http://schemas.microsoft.com/office/powerpoint/2010/main" val="35911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225477"/>
            <a:ext cx="11741595" cy="4994773"/>
          </a:xfrm>
        </p:spPr>
        <p:txBody>
          <a:bodyPr/>
          <a:lstStyle/>
          <a:p>
            <a:pPr indent="-457200"/>
            <a:r>
              <a:rPr lang="en-US" dirty="0">
                <a:latin typeface="Franklin Gothic Book" panose="020B0503020102020204" pitchFamily="34" charset="0"/>
              </a:rPr>
              <a:t>Probabilistic Programming Languages</a:t>
            </a:r>
          </a:p>
          <a:p>
            <a:pPr lvl="1" indent="-457200"/>
            <a:r>
              <a:rPr lang="en-US" dirty="0">
                <a:latin typeface="Franklin Gothic Book" panose="020B0503020102020204" pitchFamily="34" charset="0"/>
              </a:rPr>
              <a:t>Stan</a:t>
            </a:r>
          </a:p>
          <a:p>
            <a:pPr indent="-457200"/>
            <a:r>
              <a:rPr lang="en-US" dirty="0">
                <a:latin typeface="Franklin Gothic Book" panose="020B0503020102020204" pitchFamily="34" charset="0"/>
              </a:rPr>
              <a:t>Bayesian Linear Regression in brms</a:t>
            </a:r>
          </a:p>
          <a:p>
            <a:pPr lvl="1" indent="-457200"/>
            <a:r>
              <a:rPr lang="en-US" dirty="0">
                <a:latin typeface="Franklin Gothic Book" panose="020B0503020102020204" pitchFamily="34" charset="0"/>
              </a:rPr>
              <a:t>Hierarchical Modeling</a:t>
            </a:r>
          </a:p>
          <a:p>
            <a:pPr indent="-457200"/>
            <a:r>
              <a:rPr lang="en-US" dirty="0">
                <a:latin typeface="Franklin Gothic Book" panose="020B0503020102020204" pitchFamily="34" charset="0"/>
              </a:rPr>
              <a:t>Bayesian Machine Learning Overview</a:t>
            </a:r>
          </a:p>
          <a:p>
            <a:pPr indent="-457200"/>
            <a:r>
              <a:rPr lang="en-US" dirty="0">
                <a:latin typeface="Franklin Gothic Book" panose="020B0503020102020204" pitchFamily="34" charset="0"/>
              </a:rPr>
              <a:t>Bayesian Non-</a:t>
            </a:r>
            <a:r>
              <a:rPr lang="en-US" dirty="0" err="1">
                <a:latin typeface="Franklin Gothic Book" panose="020B0503020102020204" pitchFamily="34" charset="0"/>
              </a:rPr>
              <a:t>Parametrics</a:t>
            </a:r>
            <a:r>
              <a:rPr lang="en-US" dirty="0">
                <a:latin typeface="Franklin Gothic Book" panose="020B0503020102020204" pitchFamily="34" charset="0"/>
              </a:rPr>
              <a:t> Overview (Time Permitting)</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655442"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Course Outline</a:t>
            </a:r>
          </a:p>
        </p:txBody>
      </p:sp>
    </p:spTree>
    <p:extLst>
      <p:ext uri="{BB962C8B-B14F-4D97-AF65-F5344CB8AC3E}">
        <p14:creationId xmlns:p14="http://schemas.microsoft.com/office/powerpoint/2010/main" val="7291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225477"/>
            <a:ext cx="11741595" cy="4994773"/>
          </a:xfrm>
        </p:spPr>
        <p:txBody>
          <a:bodyPr/>
          <a:lstStyle/>
          <a:p>
            <a:pPr marL="0" indent="0">
              <a:buNone/>
            </a:pPr>
            <a:r>
              <a:rPr lang="en-US" dirty="0">
                <a:latin typeface="Franklin Gothic Book" panose="020B0503020102020204" pitchFamily="34" charset="0"/>
              </a:rPr>
              <a:t>A test for COVID has been shown to be</a:t>
            </a:r>
          </a:p>
          <a:p>
            <a:pPr lvl="1" indent="-457200"/>
            <a:r>
              <a:rPr lang="en-US" dirty="0">
                <a:latin typeface="Franklin Gothic Book" panose="020B0503020102020204" pitchFamily="34" charset="0"/>
              </a:rPr>
              <a:t>95% sensitive – If you have COVID, the test will indicate that 95% of the time. </a:t>
            </a:r>
          </a:p>
          <a:p>
            <a:pPr lvl="1" indent="-457200"/>
            <a:r>
              <a:rPr lang="en-US" dirty="0">
                <a:latin typeface="Franklin Gothic Book" panose="020B0503020102020204" pitchFamily="34" charset="0"/>
              </a:rPr>
              <a:t>90% specific – If you don’t have COVID, the test will show a negative 90% of the time.</a:t>
            </a:r>
          </a:p>
          <a:p>
            <a:pPr marL="0" indent="0">
              <a:buNone/>
            </a:pPr>
            <a:r>
              <a:rPr lang="en-US" dirty="0">
                <a:latin typeface="Franklin Gothic Book" panose="020B0503020102020204" pitchFamily="34" charset="0"/>
              </a:rPr>
              <a:t>You receive a positive COVID test. What is the probability that you actually are COVID positive?</a:t>
            </a:r>
          </a:p>
          <a:p>
            <a:pPr lvl="1" indent="-457200"/>
            <a:r>
              <a:rPr lang="en-US" dirty="0">
                <a:latin typeface="Franklin Gothic Book" panose="020B0503020102020204" pitchFamily="34" charset="0"/>
              </a:rPr>
              <a:t>We are missing important information here: The base rate of COVID.</a:t>
            </a:r>
          </a:p>
          <a:p>
            <a:pPr marL="0" indent="0">
              <a:buNone/>
            </a:pPr>
            <a:r>
              <a:rPr lang="en-US" dirty="0">
                <a:latin typeface="Franklin Gothic Book" panose="020B0503020102020204" pitchFamily="34" charset="0"/>
              </a:rPr>
              <a:t>What if COVID is very low prevalence? Does that change the probability you actually have COVID? How about high prevalence?</a:t>
            </a:r>
          </a:p>
          <a:p>
            <a:pPr marL="0" indent="0">
              <a:buNone/>
            </a:pPr>
            <a:endParaRPr lang="en-US"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14916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Shall We Begin?</a:t>
            </a:r>
          </a:p>
        </p:txBody>
      </p:sp>
    </p:spTree>
    <p:extLst>
      <p:ext uri="{BB962C8B-B14F-4D97-AF65-F5344CB8AC3E}">
        <p14:creationId xmlns:p14="http://schemas.microsoft.com/office/powerpoint/2010/main" val="69412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225477"/>
                <a:ext cx="11741595" cy="4994773"/>
              </a:xfrm>
            </p:spPr>
            <p:txBody>
              <a:bodyPr/>
              <a:lstStyle/>
              <a:p>
                <a:pPr marL="0" indent="0">
                  <a:buNone/>
                </a:pPr>
                <a:r>
                  <a:rPr lang="en-US" dirty="0">
                    <a:latin typeface="Franklin Gothic Book" panose="020B0503020102020204" pitchFamily="34" charset="0"/>
                  </a:rPr>
                  <a:t>In order to answer this question, we need to use Bayes’ Theorem.</a:t>
                </a:r>
              </a:p>
              <a:p>
                <a:pPr marL="0" indent="0">
                  <a:buNone/>
                </a:pPr>
                <a:endParaRPr lang="en-US"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We will dive into this more on Thursday, but here are the components:</a:t>
                </a:r>
              </a:p>
              <a:p>
                <a:pPr indent="-457200"/>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oMath>
                </a14:m>
                <a:r>
                  <a:rPr lang="en-US" dirty="0">
                    <a:latin typeface="Franklin Gothic Book" panose="020B0503020102020204" pitchFamily="34" charset="0"/>
                  </a:rPr>
                  <a:t> - The probability that A happens if B has already happened</a:t>
                </a:r>
              </a:p>
              <a:p>
                <a:pPr indent="-457200"/>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oMath>
                </a14:m>
                <a:r>
                  <a:rPr lang="en-US" dirty="0">
                    <a:latin typeface="Franklin Gothic Book" panose="020B0503020102020204" pitchFamily="34" charset="0"/>
                  </a:rPr>
                  <a:t> - The probability that B happens if A has already happened</a:t>
                </a:r>
              </a:p>
              <a:p>
                <a:pPr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latin typeface="Franklin Gothic Book" panose="020B0503020102020204" pitchFamily="34" charset="0"/>
                  </a:rPr>
                  <a:t>The probability that A/B happen.</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291210" y="1225477"/>
                <a:ext cx="11741595" cy="4994773"/>
              </a:xfrm>
              <a:blipFill>
                <a:blip r:embed="rId2"/>
                <a:stretch>
                  <a:fillRect l="-10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66212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Testing For COVID</a:t>
            </a:r>
          </a:p>
        </p:txBody>
      </p:sp>
    </p:spTree>
    <p:extLst>
      <p:ext uri="{BB962C8B-B14F-4D97-AF65-F5344CB8AC3E}">
        <p14:creationId xmlns:p14="http://schemas.microsoft.com/office/powerpoint/2010/main" val="175121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225477"/>
                <a:ext cx="11741595" cy="4994773"/>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latin typeface="Franklin Gothic Book" panose="020B0503020102020204" pitchFamily="34" charset="0"/>
                </a:endParaRPr>
              </a:p>
              <a:p>
                <a:pPr indent="-457200"/>
                <a:r>
                  <a:rPr lang="en-US" dirty="0">
                    <a:latin typeface="Franklin Gothic Book" panose="020B0503020102020204" pitchFamily="34" charset="0"/>
                  </a:rPr>
                  <a:t>Let’s let A refer to having COVID, and B refer to a positive test result.</a:t>
                </a:r>
              </a:p>
              <a:p>
                <a:pPr indent="-457200"/>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oMath>
                </a14:m>
                <a:r>
                  <a:rPr lang="en-US" dirty="0">
                    <a:latin typeface="Franklin Gothic Book" panose="020B0503020102020204" pitchFamily="34" charset="0"/>
                  </a:rPr>
                  <a:t> - The probability of having a positive test result if you have COVID</a:t>
                </a:r>
              </a:p>
              <a:p>
                <a:pPr lvl="1" indent="-457200"/>
                <a:r>
                  <a:rPr lang="en-US" dirty="0">
                    <a:latin typeface="Franklin Gothic Book" panose="020B0503020102020204" pitchFamily="34" charset="0"/>
                  </a:rPr>
                  <a:t>Do we know this?</a:t>
                </a:r>
              </a:p>
              <a:p>
                <a:pPr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oMath>
                </a14:m>
                <a:r>
                  <a:rPr lang="en-US" dirty="0">
                    <a:latin typeface="Franklin Gothic Book" panose="020B0503020102020204" pitchFamily="34" charset="0"/>
                  </a:rPr>
                  <a:t> The probability you have COVID generally speaking.</a:t>
                </a:r>
              </a:p>
              <a:p>
                <a:pPr lvl="1" indent="-457200"/>
                <a:r>
                  <a:rPr lang="en-US" dirty="0">
                    <a:latin typeface="Franklin Gothic Book" panose="020B0503020102020204" pitchFamily="34" charset="0"/>
                  </a:rPr>
                  <a:t>Do we know this?</a:t>
                </a:r>
              </a:p>
              <a:p>
                <a:pPr indent="-457200"/>
                <a:r>
                  <a:rPr lang="en-US" dirty="0">
                    <a:latin typeface="Franklin Gothic Book" panose="020B0503020102020204" pitchFamily="34" charset="0"/>
                  </a:rPr>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oMath>
                </a14:m>
                <a:r>
                  <a:rPr lang="en-US" dirty="0">
                    <a:latin typeface="Franklin Gothic Book" panose="020B0503020102020204" pitchFamily="34" charset="0"/>
                  </a:rPr>
                  <a:t> The probability we have a positive test result regardless of having COVID</a:t>
                </a:r>
              </a:p>
              <a:p>
                <a:pPr lvl="1" indent="-457200"/>
                <a:r>
                  <a:rPr lang="en-US" dirty="0">
                    <a:latin typeface="Franklin Gothic Book" panose="020B0503020102020204" pitchFamily="34" charset="0"/>
                  </a:rPr>
                  <a:t>Do we know this?</a:t>
                </a: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291210" y="1225477"/>
                <a:ext cx="11741595" cy="4994773"/>
              </a:xfrm>
              <a:blipFill>
                <a:blip r:embed="rId2"/>
                <a:stretch>
                  <a:fillRect l="-935" r="-140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66212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Testing For COVID</a:t>
            </a:r>
          </a:p>
        </p:txBody>
      </p:sp>
    </p:spTree>
    <p:extLst>
      <p:ext uri="{BB962C8B-B14F-4D97-AF65-F5344CB8AC3E}">
        <p14:creationId xmlns:p14="http://schemas.microsoft.com/office/powerpoint/2010/main" val="82113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Introductions</a:t>
            </a:r>
          </a:p>
          <a:p>
            <a:pPr marL="571500" indent="-571500">
              <a:buFont typeface="Arial" panose="020B0604020202020204" pitchFamily="34" charset="0"/>
              <a:buChar char="•"/>
            </a:pPr>
            <a:r>
              <a:rPr lang="en-US" sz="4000" dirty="0">
                <a:latin typeface="Franklin Gothic Book" panose="020B0503020102020204" pitchFamily="34" charset="0"/>
              </a:rPr>
              <a:t>Syllabus</a:t>
            </a:r>
          </a:p>
          <a:p>
            <a:pPr marL="571500" indent="-571500">
              <a:buFont typeface="Arial" panose="020B0604020202020204" pitchFamily="34" charset="0"/>
              <a:buChar char="•"/>
            </a:pPr>
            <a:r>
              <a:rPr lang="en-US" sz="4000" dirty="0">
                <a:latin typeface="Franklin Gothic Book" panose="020B0503020102020204" pitchFamily="34" charset="0"/>
              </a:rPr>
              <a:t>Uncertainty in Machine Learning</a:t>
            </a:r>
          </a:p>
          <a:p>
            <a:pPr marL="571500" indent="-571500">
              <a:buFont typeface="Arial" panose="020B0604020202020204" pitchFamily="34" charset="0"/>
              <a:buChar char="•"/>
            </a:pPr>
            <a:r>
              <a:rPr lang="en-US" sz="4000" dirty="0">
                <a:latin typeface="Franklin Gothic Book" panose="020B0503020102020204" pitchFamily="34" charset="0"/>
              </a:rPr>
              <a:t>Statistical Inference</a:t>
            </a:r>
          </a:p>
          <a:p>
            <a:pPr marL="571500" indent="-571500">
              <a:buFont typeface="Arial" panose="020B0604020202020204" pitchFamily="34" charset="0"/>
              <a:buChar char="•"/>
            </a:pPr>
            <a:endParaRPr lang="en-US" sz="40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2364750"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Outline</a:t>
            </a:r>
          </a:p>
        </p:txBody>
      </p:sp>
    </p:spTree>
    <p:extLst>
      <p:ext uri="{BB962C8B-B14F-4D97-AF65-F5344CB8AC3E}">
        <p14:creationId xmlns:p14="http://schemas.microsoft.com/office/powerpoint/2010/main" val="2949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967063"/>
                <a:ext cx="11741595" cy="4994773"/>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latin typeface="Franklin Gothic Book" panose="020B0503020102020204" pitchFamily="34" charset="0"/>
                </a:endParaRPr>
              </a:p>
              <a:p>
                <a:pPr indent="-457200"/>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 .95</m:t>
                    </m:r>
                  </m:oMath>
                </a14:m>
                <a:r>
                  <a:rPr lang="en-US" dirty="0">
                    <a:latin typeface="Franklin Gothic Book" panose="020B0503020102020204" pitchFamily="34" charset="0"/>
                  </a:rPr>
                  <a:t> </a:t>
                </a:r>
              </a:p>
              <a:p>
                <a:pPr lvl="1" indent="-457200"/>
                <a:r>
                  <a:rPr lang="en-US" dirty="0">
                    <a:latin typeface="Franklin Gothic Book" panose="020B0503020102020204" pitchFamily="34" charset="0"/>
                  </a:rPr>
                  <a:t>The sensitivity of the test!</a:t>
                </a:r>
              </a:p>
              <a:p>
                <a:pPr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oMath>
                </a14:m>
                <a:r>
                  <a:rPr lang="en-US" dirty="0">
                    <a:latin typeface="Franklin Gothic Book" panose="020B0503020102020204" pitchFamily="34" charset="0"/>
                  </a:rPr>
                  <a:t> The probability you have COVID generally speaking.</a:t>
                </a:r>
              </a:p>
              <a:p>
                <a:pPr lvl="1" indent="-457200"/>
                <a:r>
                  <a:rPr lang="en-US" dirty="0">
                    <a:latin typeface="Franklin Gothic Book" panose="020B0503020102020204" pitchFamily="34" charset="0"/>
                  </a:rPr>
                  <a:t>Must be provided, this is known as a </a:t>
                </a:r>
                <a:r>
                  <a:rPr lang="en-US" b="1" u="sng" dirty="0">
                    <a:latin typeface="Franklin Gothic Book" panose="020B0503020102020204" pitchFamily="34" charset="0"/>
                  </a:rPr>
                  <a:t>prior</a:t>
                </a:r>
              </a:p>
              <a:p>
                <a:pPr lvl="1" indent="-457200"/>
                <a:r>
                  <a:rPr lang="en-US" b="1" u="sng" dirty="0">
                    <a:latin typeface="Franklin Gothic Book" panose="020B0503020102020204" pitchFamily="34" charset="0"/>
                  </a:rPr>
                  <a:t>Let’s set this to .05</a:t>
                </a:r>
              </a:p>
              <a:p>
                <a:pPr indent="-457200"/>
                <a:r>
                  <a:rPr lang="en-US" dirty="0">
                    <a:latin typeface="Franklin Gothic Book" panose="020B0503020102020204" pitchFamily="34" charset="0"/>
                  </a:rPr>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oMath>
                </a14:m>
                <a:r>
                  <a:rPr lang="en-US" dirty="0">
                    <a:latin typeface="Franklin Gothic Book" panose="020B0503020102020204" pitchFamily="34" charset="0"/>
                  </a:rPr>
                  <a:t> The probability we have a positive test result regardless of having COVID</a:t>
                </a:r>
              </a:p>
              <a:p>
                <a:pPr lvl="1" indent="-457200"/>
                <a:r>
                  <a:rPr lang="en-US" dirty="0">
                    <a:latin typeface="Franklin Gothic Book" panose="020B0503020102020204" pitchFamily="34" charset="0"/>
                  </a:rPr>
                  <a:t>Can derive this from given information:</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&amp; </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&amp; !</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latin typeface="Franklin Gothic Book" panose="020B0503020102020204" pitchFamily="34" charset="0"/>
                </a:endParaRP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i="1">
                        <a:latin typeface="Cambria Math" panose="02040503050406030204" pitchFamily="18" charset="0"/>
                      </a:rPr>
                      <m:t>= .95×.05+.</m:t>
                    </m:r>
                    <m:r>
                      <a:rPr lang="en-US" b="0" i="1" smtClean="0">
                        <a:latin typeface="Cambria Math" panose="02040503050406030204" pitchFamily="18" charset="0"/>
                      </a:rPr>
                      <m:t>1</m:t>
                    </m:r>
                    <m:r>
                      <a:rPr lang="en-US" i="1">
                        <a:latin typeface="Cambria Math" panose="02040503050406030204" pitchFamily="18" charset="0"/>
                      </a:rPr>
                      <m:t>0×.95= .</m:t>
                    </m:r>
                    <m:r>
                      <a:rPr lang="en-US" b="0" i="1" smtClean="0">
                        <a:latin typeface="Cambria Math" panose="02040503050406030204" pitchFamily="18" charset="0"/>
                      </a:rPr>
                      <m:t>1425</m:t>
                    </m:r>
                  </m:oMath>
                </a14:m>
                <a:endParaRPr lang="en-US" dirty="0">
                  <a:latin typeface="Franklin Gothic Book" panose="020B0503020102020204" pitchFamily="34" charset="0"/>
                </a:endParaRPr>
              </a:p>
              <a:p>
                <a:pPr lvl="1" indent="-457200"/>
                <a:endParaRPr lang="en-US" dirty="0">
                  <a:latin typeface="Franklin Gothic Book" panose="020B0503020102020204" pitchFamily="34" charset="0"/>
                </a:endParaRPr>
              </a:p>
              <a:p>
                <a:pPr lvl="1" indent="-457200"/>
                <a:endParaRPr lang="en-US"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291210" y="967063"/>
                <a:ext cx="11741595" cy="4994773"/>
              </a:xfrm>
              <a:blipFill>
                <a:blip r:embed="rId2"/>
                <a:stretch>
                  <a:fillRect l="-935" r="-1402" b="-683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66212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Testing For COVID</a:t>
            </a:r>
          </a:p>
        </p:txBody>
      </p:sp>
    </p:spTree>
    <p:extLst>
      <p:ext uri="{BB962C8B-B14F-4D97-AF65-F5344CB8AC3E}">
        <p14:creationId xmlns:p14="http://schemas.microsoft.com/office/powerpoint/2010/main" val="197694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185723"/>
                <a:ext cx="11741595" cy="4994773"/>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.95×.05</m:t>
                          </m:r>
                        </m:num>
                        <m:den>
                          <m:r>
                            <a:rPr lang="en-US" b="0" i="1" smtClean="0">
                              <a:latin typeface="Cambria Math" panose="02040503050406030204" pitchFamily="18" charset="0"/>
                              <a:ea typeface="Cambria Math" panose="02040503050406030204" pitchFamily="18" charset="0"/>
                            </a:rPr>
                            <m:t>.1425</m:t>
                          </m:r>
                        </m:den>
                      </m:f>
                      <m:r>
                        <a:rPr lang="en-US" b="0" i="1" smtClean="0">
                          <a:latin typeface="Cambria Math" panose="02040503050406030204" pitchFamily="18" charset="0"/>
                        </a:rPr>
                        <m:t>=.33</m:t>
                      </m:r>
                    </m:oMath>
                  </m:oMathPara>
                </a14:m>
                <a:endParaRPr lang="en-US" dirty="0">
                  <a:latin typeface="Franklin Gothic Book" panose="020B0503020102020204" pitchFamily="34" charset="0"/>
                </a:endParaRPr>
              </a:p>
              <a:p>
                <a:pPr indent="-457200"/>
                <a:r>
                  <a:rPr lang="en-US" dirty="0">
                    <a:latin typeface="Franklin Gothic Book" panose="020B0503020102020204" pitchFamily="34" charset="0"/>
                  </a:rPr>
                  <a:t>So, if you have a positive test result, you have a .33 percent chance of actually having COVID.</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What does this look like in a high prevalence setting?</a:t>
                </a:r>
              </a:p>
              <a:p>
                <a:pPr indent="-457200"/>
                <a:r>
                  <a:rPr lang="en-US" dirty="0">
                    <a:latin typeface="Franklin Gothic Book" panose="020B0503020102020204" pitchFamily="34" charset="0"/>
                  </a:rPr>
                  <a:t>What if 50% of people have COVID?</a:t>
                </a:r>
              </a:p>
              <a:p>
                <a:pPr indent="-457200"/>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.95×.5</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525</m:t>
                        </m:r>
                      </m:den>
                    </m:f>
                    <m:r>
                      <a:rPr lang="en-US" i="1">
                        <a:latin typeface="Cambria Math" panose="02040503050406030204" pitchFamily="18" charset="0"/>
                      </a:rPr>
                      <m:t>=.</m:t>
                    </m:r>
                    <m:r>
                      <a:rPr lang="en-US" b="0" i="1" smtClean="0">
                        <a:latin typeface="Cambria Math" panose="02040503050406030204" pitchFamily="18" charset="0"/>
                      </a:rPr>
                      <m:t>9047</m:t>
                    </m:r>
                  </m:oMath>
                </a14:m>
                <a:endParaRPr lang="en-US" dirty="0">
                  <a:latin typeface="Franklin Gothic Book" panose="020B0503020102020204" pitchFamily="34" charset="0"/>
                </a:endParaRPr>
              </a:p>
              <a:p>
                <a:pPr indent="-457200"/>
                <a:endParaRPr lang="en-US" dirty="0">
                  <a:latin typeface="Franklin Gothic Book" panose="020B0503020102020204" pitchFamily="34" charset="0"/>
                </a:endParaRPr>
              </a:p>
              <a:p>
                <a:pPr lvl="1" indent="-457200"/>
                <a:endParaRPr lang="en-US" dirty="0">
                  <a:latin typeface="Franklin Gothic Book" panose="020B0503020102020204" pitchFamily="34" charset="0"/>
                </a:endParaRPr>
              </a:p>
            </p:txBody>
          </p:sp>
        </mc:Choice>
        <mc:Fallback xmlns="">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291210" y="1185723"/>
                <a:ext cx="11741595" cy="4994773"/>
              </a:xfrm>
              <a:blipFill>
                <a:blip r:embed="rId2"/>
                <a:stretch>
                  <a:fillRect l="-10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66212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Testing For COVID</a:t>
            </a:r>
          </a:p>
        </p:txBody>
      </p:sp>
    </p:spTree>
    <p:extLst>
      <p:ext uri="{BB962C8B-B14F-4D97-AF65-F5344CB8AC3E}">
        <p14:creationId xmlns:p14="http://schemas.microsoft.com/office/powerpoint/2010/main" val="35634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89780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The Monty Hall Problem – Goat Edition</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You are a goat farmer. You are presented with 3 doors. Two of those doors hold cars, one holds a goat. After you select a door, the host opens one of the unselected doors to reveal a car. Should you switch your choice of door to the other (unselected, unopened) door, if you are aiming to win the goat?</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p:pic>
        <p:nvPicPr>
          <p:cNvPr id="3" name="Picture 2" descr="A white dog with its tongue out&#10;&#10;Description automatically generated with low confidence">
            <a:extLst>
              <a:ext uri="{FF2B5EF4-FFF2-40B4-BE49-F238E27FC236}">
                <a16:creationId xmlns:a16="http://schemas.microsoft.com/office/drawing/2014/main" id="{6CAA610B-C85B-42D6-8ECB-17AA8125F388}"/>
              </a:ext>
            </a:extLst>
          </p:cNvPr>
          <p:cNvPicPr>
            <a:picLocks noChangeAspect="1"/>
          </p:cNvPicPr>
          <p:nvPr/>
        </p:nvPicPr>
        <p:blipFill>
          <a:blip r:embed="rId3"/>
          <a:stretch>
            <a:fillRect/>
          </a:stretch>
        </p:blipFill>
        <p:spPr>
          <a:xfrm>
            <a:off x="3776996" y="3186801"/>
            <a:ext cx="4572000" cy="2569464"/>
          </a:xfrm>
          <a:prstGeom prst="rect">
            <a:avLst/>
          </a:prstGeom>
        </p:spPr>
      </p:pic>
      <p:pic>
        <p:nvPicPr>
          <p:cNvPr id="9" name="Picture 8" descr="A picture containing car, outdoor, grass, parked&#10;&#10;Description automatically generated">
            <a:extLst>
              <a:ext uri="{FF2B5EF4-FFF2-40B4-BE49-F238E27FC236}">
                <a16:creationId xmlns:a16="http://schemas.microsoft.com/office/drawing/2014/main" id="{7CA6E7F3-0666-4DAF-8887-97BABD30C3EE}"/>
              </a:ext>
            </a:extLst>
          </p:cNvPr>
          <p:cNvPicPr>
            <a:picLocks noChangeAspect="1"/>
          </p:cNvPicPr>
          <p:nvPr/>
        </p:nvPicPr>
        <p:blipFill>
          <a:blip r:embed="rId4"/>
          <a:stretch>
            <a:fillRect/>
          </a:stretch>
        </p:blipFill>
        <p:spPr>
          <a:xfrm>
            <a:off x="344599" y="3276843"/>
            <a:ext cx="3185839" cy="2389379"/>
          </a:xfrm>
          <a:prstGeom prst="rect">
            <a:avLst/>
          </a:prstGeom>
        </p:spPr>
      </p:pic>
      <p:pic>
        <p:nvPicPr>
          <p:cNvPr id="11" name="Picture 10">
            <a:extLst>
              <a:ext uri="{FF2B5EF4-FFF2-40B4-BE49-F238E27FC236}">
                <a16:creationId xmlns:a16="http://schemas.microsoft.com/office/drawing/2014/main" id="{A0AC46C6-45FD-46CB-90DD-4823E37AFBFE}"/>
              </a:ext>
            </a:extLst>
          </p:cNvPr>
          <p:cNvPicPr>
            <a:picLocks noChangeAspect="1"/>
          </p:cNvPicPr>
          <p:nvPr/>
        </p:nvPicPr>
        <p:blipFill>
          <a:blip r:embed="rId5"/>
          <a:stretch>
            <a:fillRect/>
          </a:stretch>
        </p:blipFill>
        <p:spPr>
          <a:xfrm>
            <a:off x="8501396" y="3576787"/>
            <a:ext cx="3152836" cy="1773471"/>
          </a:xfrm>
          <a:prstGeom prst="rect">
            <a:avLst/>
          </a:prstGeom>
        </p:spPr>
      </p:pic>
    </p:spTree>
    <p:extLst>
      <p:ext uri="{BB962C8B-B14F-4D97-AF65-F5344CB8AC3E}">
        <p14:creationId xmlns:p14="http://schemas.microsoft.com/office/powerpoint/2010/main" val="233278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89780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The Monty Hall Problem – Goat Edition</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AlternateContent xmlns:mc="http://schemas.openxmlformats.org/markup-compatibility/2006" xmlns:a14="http://schemas.microsoft.com/office/drawing/2010/main">
        <mc:Choice Requires="a14">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Stage 1 – Before the Reveal</a:t>
                </a:r>
              </a:p>
              <a:p>
                <a:pPr lvl="1" indent="-457200"/>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𝐶h𝑜𝑜𝑠𝑖𝑛𝑔</m:t>
                        </m:r>
                        <m:r>
                          <a:rPr lang="en-US" b="0" i="1" dirty="0" smtClean="0">
                            <a:latin typeface="Cambria Math" panose="02040503050406030204" pitchFamily="18" charset="0"/>
                          </a:rPr>
                          <m:t> </m:t>
                        </m:r>
                        <m:r>
                          <a:rPr lang="en-US" b="0" i="1" dirty="0" smtClean="0">
                            <a:latin typeface="Cambria Math" panose="02040503050406030204" pitchFamily="18" charset="0"/>
                          </a:rPr>
                          <m:t>𝑡h𝑒</m:t>
                        </m:r>
                        <m:r>
                          <a:rPr lang="en-US" b="0" i="1" dirty="0" smtClean="0">
                            <a:latin typeface="Cambria Math" panose="02040503050406030204" pitchFamily="18" charset="0"/>
                          </a:rPr>
                          <m:t> </m:t>
                        </m:r>
                        <m:r>
                          <a:rPr lang="en-US" i="1" dirty="0" smtClean="0">
                            <a:latin typeface="Cambria Math" panose="02040503050406030204" pitchFamily="18" charset="0"/>
                          </a:rPr>
                          <m:t>𝐺𝑜𝑎𝑡</m:t>
                        </m:r>
                        <m:r>
                          <a:rPr lang="en-US" b="0" i="1" dirty="0" smtClean="0">
                            <a:latin typeface="Cambria Math" panose="02040503050406030204" pitchFamily="18" charset="0"/>
                          </a:rPr>
                          <m:t> | </m:t>
                        </m:r>
                        <m:r>
                          <a:rPr lang="en-US" b="0" i="1" dirty="0" smtClean="0">
                            <a:latin typeface="Cambria Math" panose="02040503050406030204" pitchFamily="18" charset="0"/>
                          </a:rPr>
                          <m:t>𝐺𝑜𝑎𝑡</m:t>
                        </m:r>
                        <m:r>
                          <a:rPr lang="en-US" b="0" i="1" dirty="0" smtClean="0">
                            <a:latin typeface="Cambria Math" panose="02040503050406030204" pitchFamily="18" charset="0"/>
                          </a:rPr>
                          <m:t> </m:t>
                        </m:r>
                        <m:r>
                          <a:rPr lang="en-US" b="0" i="1" dirty="0" smtClean="0">
                            <a:latin typeface="Cambria Math" panose="02040503050406030204" pitchFamily="18" charset="0"/>
                          </a:rPr>
                          <m:t>𝑖𝑠</m:t>
                        </m:r>
                        <m:r>
                          <a:rPr lang="en-US" b="0" i="1" dirty="0" smtClean="0">
                            <a:latin typeface="Cambria Math" panose="02040503050406030204" pitchFamily="18" charset="0"/>
                          </a:rPr>
                          <m:t> </m:t>
                        </m:r>
                        <m:r>
                          <a:rPr lang="en-US" b="0" i="1" dirty="0" smtClean="0">
                            <a:latin typeface="Cambria Math" panose="02040503050406030204" pitchFamily="18" charset="0"/>
                          </a:rPr>
                          <m:t>𝑏𝑒h𝑖𝑛𝑑</m:t>
                        </m:r>
                        <m:r>
                          <a:rPr lang="en-US" b="0" i="1" dirty="0" smtClean="0">
                            <a:latin typeface="Cambria Math" panose="02040503050406030204" pitchFamily="18" charset="0"/>
                          </a:rPr>
                          <m:t> 1 </m:t>
                        </m:r>
                        <m:r>
                          <a:rPr lang="en-US" b="0" i="1" dirty="0" smtClean="0">
                            <a:latin typeface="Cambria Math" panose="02040503050406030204" pitchFamily="18" charset="0"/>
                          </a:rPr>
                          <m:t>𝑜𝑓</m:t>
                        </m:r>
                        <m:r>
                          <a:rPr lang="en-US" b="0" i="1" dirty="0" smtClean="0">
                            <a:latin typeface="Cambria Math" panose="02040503050406030204" pitchFamily="18" charset="0"/>
                          </a:rPr>
                          <m:t> 3 </m:t>
                        </m:r>
                        <m:r>
                          <a:rPr lang="en-US" b="0" i="1" dirty="0" smtClean="0">
                            <a:latin typeface="Cambria Math" panose="02040503050406030204" pitchFamily="18" charset="0"/>
                          </a:rPr>
                          <m:t>𝑑𝑜𝑜𝑟𝑠</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oMath>
                </a14:m>
                <a:endParaRPr lang="en-US" dirty="0">
                  <a:latin typeface="Franklin Gothic Book" panose="020B0503020102020204" pitchFamily="34" charset="0"/>
                </a:endParaRPr>
              </a:p>
              <a:p>
                <a:pPr lvl="1" indent="-457200"/>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Stage 2 – After the Reveal</a:t>
                </a:r>
              </a:p>
              <a:p>
                <a:pPr lvl="1" indent="-457200"/>
                <a:r>
                  <a:rPr lang="en-US" dirty="0">
                    <a:latin typeface="Franklin Gothic Book" panose="020B0503020102020204" pitchFamily="34" charset="0"/>
                  </a:rPr>
                  <a:t>Imagine you have to make the choice of doors again </a:t>
                </a:r>
                <a:r>
                  <a:rPr lang="en-US" i="1" dirty="0">
                    <a:latin typeface="Franklin Gothic Book" panose="020B0503020102020204" pitchFamily="34" charset="0"/>
                  </a:rPr>
                  <a:t>from any door</a:t>
                </a:r>
                <a:r>
                  <a:rPr lang="en-US" dirty="0">
                    <a:latin typeface="Franklin Gothic Book" panose="020B0503020102020204" pitchFamily="34" charset="0"/>
                  </a:rPr>
                  <a:t>… What additional information do you have?</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𝐺𝑜𝑎𝑡</m:t>
                        </m:r>
                        <m:r>
                          <a:rPr lang="en-US" b="0" i="1" smtClean="0">
                            <a:latin typeface="Cambria Math" panose="02040503050406030204" pitchFamily="18" charset="0"/>
                          </a:rPr>
                          <m:t> </m:t>
                        </m:r>
                        <m:r>
                          <a:rPr lang="en-US" b="0" i="1" smtClean="0">
                            <a:latin typeface="Cambria Math" panose="02040503050406030204" pitchFamily="18" charset="0"/>
                          </a:rPr>
                          <m:t>𝑏𝑒h𝑖𝑛𝑑</m:t>
                        </m:r>
                        <m:r>
                          <a:rPr lang="en-US" b="0" i="1" smtClean="0">
                            <a:latin typeface="Cambria Math" panose="02040503050406030204" pitchFamily="18" charset="0"/>
                          </a:rPr>
                          <m:t> </m:t>
                        </m:r>
                        <m:r>
                          <a:rPr lang="en-US" b="0" i="1" smtClean="0">
                            <a:latin typeface="Cambria Math" panose="02040503050406030204" pitchFamily="18" charset="0"/>
                          </a:rPr>
                          <m:t>𝑜𝑝𝑒𝑛𝑒𝑑</m:t>
                        </m:r>
                        <m:r>
                          <a:rPr lang="en-US" b="0" i="1" smtClean="0">
                            <a:latin typeface="Cambria Math" panose="02040503050406030204" pitchFamily="18" charset="0"/>
                          </a:rPr>
                          <m:t> </m:t>
                        </m:r>
                        <m:r>
                          <a:rPr lang="en-US" b="0" i="1" smtClean="0">
                            <a:latin typeface="Cambria Math" panose="02040503050406030204" pitchFamily="18" charset="0"/>
                          </a:rPr>
                          <m:t>𝑑𝑜𝑜𝑟</m:t>
                        </m:r>
                      </m:e>
                    </m:d>
                    <m:r>
                      <a:rPr lang="en-US" b="0" i="1" smtClean="0">
                        <a:latin typeface="Cambria Math" panose="02040503050406030204" pitchFamily="18" charset="0"/>
                      </a:rPr>
                      <m:t>=0</m:t>
                    </m:r>
                  </m:oMath>
                </a14:m>
                <a:r>
                  <a:rPr lang="en-US" dirty="0">
                    <a:latin typeface="Franklin Gothic Book" panose="020B0503020102020204" pitchFamily="34" charset="0"/>
                  </a:rPr>
                  <a:t> (obviously)</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𝐺𝑜𝑎𝑡</m:t>
                        </m:r>
                        <m:r>
                          <a:rPr lang="en-US" b="0" i="1" smtClean="0">
                            <a:latin typeface="Cambria Math" panose="02040503050406030204" pitchFamily="18" charset="0"/>
                          </a:rPr>
                          <m:t> </m:t>
                        </m:r>
                        <m:r>
                          <a:rPr lang="en-US" b="0" i="1" smtClean="0">
                            <a:latin typeface="Cambria Math" panose="02040503050406030204" pitchFamily="18" charset="0"/>
                          </a:rPr>
                          <m:t>𝑏𝑒h𝑖𝑛𝑑</m:t>
                        </m:r>
                        <m:r>
                          <a:rPr lang="en-US" b="0" i="1" smtClean="0">
                            <a:latin typeface="Cambria Math" panose="02040503050406030204" pitchFamily="18" charset="0"/>
                          </a:rPr>
                          <m:t> </m:t>
                        </m:r>
                        <m:r>
                          <a:rPr lang="en-US" b="0" i="1" smtClean="0">
                            <a:latin typeface="Cambria Math" panose="02040503050406030204" pitchFamily="18" charset="0"/>
                          </a:rPr>
                          <m:t>𝑑𝑜𝑜𝑟</m:t>
                        </m:r>
                        <m:r>
                          <a:rPr lang="en-US" b="0" i="1" smtClean="0">
                            <a:latin typeface="Cambria Math" panose="02040503050406030204" pitchFamily="18" charset="0"/>
                          </a:rPr>
                          <m:t> </m:t>
                        </m:r>
                        <m:r>
                          <a:rPr lang="en-US" b="0" i="1" smtClean="0">
                            <a:latin typeface="Cambria Math" panose="02040503050406030204" pitchFamily="18" charset="0"/>
                          </a:rPr>
                          <m:t>𝑦𝑜𝑢</m:t>
                        </m:r>
                        <m:r>
                          <a:rPr lang="en-US" b="0" i="1" smtClean="0">
                            <a:latin typeface="Cambria Math" panose="02040503050406030204" pitchFamily="18" charset="0"/>
                          </a:rPr>
                          <m:t> </m:t>
                        </m:r>
                        <m:r>
                          <a:rPr lang="en-US" b="0" i="1" smtClean="0">
                            <a:latin typeface="Cambria Math" panose="02040503050406030204" pitchFamily="18" charset="0"/>
                          </a:rPr>
                          <m:t>𝑐h𝑜𝑠𝑒</m:t>
                        </m:r>
                        <m:r>
                          <a:rPr lang="en-US" b="0" i="1" smtClean="0">
                            <a:latin typeface="Cambria Math" panose="02040503050406030204" pitchFamily="18" charset="0"/>
                          </a:rPr>
                          <m:t> </m:t>
                        </m:r>
                        <m:r>
                          <a:rPr lang="en-US" b="0" i="1" smtClean="0">
                            <a:latin typeface="Cambria Math" panose="02040503050406030204" pitchFamily="18" charset="0"/>
                          </a:rPr>
                          <m:t>𝑜𝑟𝑖𝑔𝑖𝑛𝑎𝑙𝑙𝑦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endParaRPr lang="en-US" dirty="0">
                  <a:latin typeface="Franklin Gothic Book" panose="020B0503020102020204" pitchFamily="34" charset="0"/>
                </a:endParaRPr>
              </a:p>
              <a:p>
                <a:pPr lvl="2" indent="-457200"/>
                <a:r>
                  <a:rPr lang="en-US" dirty="0">
                    <a:latin typeface="Franklin Gothic Book" panose="020B0503020102020204" pitchFamily="34" charset="0"/>
                  </a:rPr>
                  <a:t>Why? Because your choice locks the door down. The host won’t open it regardless of goat, so you get no additional information as to what is behind your door.</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𝐺𝑜𝑎𝑡</m:t>
                        </m:r>
                        <m:r>
                          <a:rPr lang="en-US" b="0" i="1" smtClean="0">
                            <a:latin typeface="Cambria Math" panose="02040503050406030204" pitchFamily="18" charset="0"/>
                          </a:rPr>
                          <m:t> </m:t>
                        </m:r>
                        <m:r>
                          <a:rPr lang="en-US" b="0" i="1" smtClean="0">
                            <a:latin typeface="Cambria Math" panose="02040503050406030204" pitchFamily="18" charset="0"/>
                          </a:rPr>
                          <m:t>𝑏𝑒h𝑖𝑛𝑑</m:t>
                        </m:r>
                        <m:r>
                          <a:rPr lang="en-US" b="0" i="1" smtClean="0">
                            <a:latin typeface="Cambria Math" panose="02040503050406030204" pitchFamily="18" charset="0"/>
                          </a:rPr>
                          <m:t> </m:t>
                        </m:r>
                        <m:r>
                          <a:rPr lang="en-US" b="0" i="1" smtClean="0">
                            <a:latin typeface="Cambria Math" panose="02040503050406030204" pitchFamily="18" charset="0"/>
                          </a:rPr>
                          <m:t>𝑜𝑡h𝑒𝑟</m:t>
                        </m:r>
                        <m:r>
                          <a:rPr lang="en-US" b="0" i="1" smtClean="0">
                            <a:latin typeface="Cambria Math" panose="02040503050406030204" pitchFamily="18" charset="0"/>
                          </a:rPr>
                          <m:t>,  </m:t>
                        </m:r>
                        <m:r>
                          <a:rPr lang="en-US" b="0" i="1" smtClean="0">
                            <a:latin typeface="Cambria Math" panose="02040503050406030204" pitchFamily="18" charset="0"/>
                          </a:rPr>
                          <m:t>𝑢𝑛𝑜𝑝𝑒𝑛𝑒𝑑</m:t>
                        </m:r>
                        <m:r>
                          <a:rPr lang="en-US" b="0" i="1" smtClean="0">
                            <a:latin typeface="Cambria Math" panose="02040503050406030204" pitchFamily="18" charset="0"/>
                          </a:rPr>
                          <m:t> </m:t>
                        </m:r>
                        <m:r>
                          <a:rPr lang="en-US" b="0" i="1" smtClean="0">
                            <a:latin typeface="Cambria Math" panose="02040503050406030204" pitchFamily="18" charset="0"/>
                          </a:rPr>
                          <m:t>𝑑𝑜𝑜𝑟</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dirty="0">
                  <a:latin typeface="Franklin Gothic Book" panose="020B0503020102020204" pitchFamily="34" charset="0"/>
                </a:endParaRPr>
              </a:p>
            </p:txBody>
          </p:sp>
        </mc:Choice>
        <mc:Fallback xmlns="">
          <p:sp>
            <p:nvSpPr>
              <p:cNvPr id="13" name="Text Placeholder 2">
                <a:extLst>
                  <a:ext uri="{FF2B5EF4-FFF2-40B4-BE49-F238E27FC236}">
                    <a16:creationId xmlns:a16="http://schemas.microsoft.com/office/drawing/2014/main" id="{AD91619E-F1D5-4400-A0B6-82A88E96E84F}"/>
                  </a:ext>
                </a:extLst>
              </p:cNvPr>
              <p:cNvSpPr txBox="1">
                <a:spLocks noRot="1" noChangeAspect="1" noMove="1" noResize="1" noEditPoints="1" noAdjustHandles="1" noChangeArrowheads="1" noChangeShapeType="1" noTextEdit="1"/>
              </p:cNvSpPr>
              <p:nvPr/>
            </p:nvSpPr>
            <p:spPr>
              <a:xfrm>
                <a:off x="344599" y="1179854"/>
                <a:ext cx="11741595" cy="4994773"/>
              </a:xfrm>
              <a:prstGeom prst="rect">
                <a:avLst/>
              </a:prstGeom>
              <a:blipFill>
                <a:blip r:embed="rId3"/>
                <a:stretch>
                  <a:fillRect l="-1090"/>
                </a:stretch>
              </a:blipFill>
              <a:ln>
                <a:noFill/>
              </a:ln>
            </p:spPr>
            <p:txBody>
              <a:bodyPr/>
              <a:lstStyle/>
              <a:p>
                <a:r>
                  <a:rPr lang="en-US">
                    <a:noFill/>
                  </a:rPr>
                  <a:t> </a:t>
                </a:r>
              </a:p>
            </p:txBody>
          </p:sp>
        </mc:Fallback>
      </mc:AlternateContent>
      <p:pic>
        <p:nvPicPr>
          <p:cNvPr id="3" name="Picture 2" descr="A white dog with its tongue out&#10;&#10;Description automatically generated with low confidence">
            <a:extLst>
              <a:ext uri="{FF2B5EF4-FFF2-40B4-BE49-F238E27FC236}">
                <a16:creationId xmlns:a16="http://schemas.microsoft.com/office/drawing/2014/main" id="{6CAA610B-C85B-42D6-8ECB-17AA8125F388}"/>
              </a:ext>
            </a:extLst>
          </p:cNvPr>
          <p:cNvPicPr>
            <a:picLocks noChangeAspect="1"/>
          </p:cNvPicPr>
          <p:nvPr/>
        </p:nvPicPr>
        <p:blipFill>
          <a:blip r:embed="rId4"/>
          <a:stretch>
            <a:fillRect/>
          </a:stretch>
        </p:blipFill>
        <p:spPr>
          <a:xfrm>
            <a:off x="9241555" y="1539512"/>
            <a:ext cx="1761822" cy="990144"/>
          </a:xfrm>
          <a:prstGeom prst="rect">
            <a:avLst/>
          </a:prstGeom>
        </p:spPr>
      </p:pic>
    </p:spTree>
    <p:extLst>
      <p:ext uri="{BB962C8B-B14F-4D97-AF65-F5344CB8AC3E}">
        <p14:creationId xmlns:p14="http://schemas.microsoft.com/office/powerpoint/2010/main" val="12763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89780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The Monty Hall Problem – Goat Edition</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AlternateContent xmlns:mc="http://schemas.openxmlformats.org/markup-compatibility/2006" xmlns:a14="http://schemas.microsoft.com/office/drawing/2010/main">
        <mc:Choice Requires="a14">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Intuition – We need to use information as to the structure of the problem to solve it. Here, the key piece of information is that the host will not open the door you originally chose, even if it has a car…</a:t>
                </a:r>
              </a:p>
              <a:p>
                <a:pPr marL="0" indent="0">
                  <a:buNone/>
                </a:pPr>
                <a:r>
                  <a:rPr lang="en-US" dirty="0">
                    <a:latin typeface="Franklin Gothic Book" panose="020B0503020102020204" pitchFamily="34" charset="0"/>
                  </a:rPr>
                  <a:t>Solution using Bayes’ Theorem –</a:t>
                </a:r>
              </a:p>
              <a:p>
                <a:pPr indent="-457200"/>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𝐺</m:t>
                    </m:r>
                    <m:r>
                      <a:rPr lang="en-US" i="1" dirty="0" smtClean="0">
                        <a:latin typeface="Cambria Math" panose="02040503050406030204" pitchFamily="18" charset="0"/>
                      </a:rPr>
                      <m:t> = 1 | </m:t>
                    </m:r>
                    <m:r>
                      <a:rPr lang="en-US" i="1" dirty="0" smtClean="0">
                        <a:latin typeface="Cambria Math" panose="02040503050406030204" pitchFamily="18" charset="0"/>
                      </a:rPr>
                      <m:t>𝐻</m:t>
                    </m:r>
                    <m:r>
                      <a:rPr lang="en-US" i="1" dirty="0" smtClean="0">
                        <a:latin typeface="Cambria Math" panose="02040503050406030204" pitchFamily="18" charset="0"/>
                      </a:rPr>
                      <m:t> = 2, </m:t>
                    </m:r>
                    <m:r>
                      <a:rPr lang="en-US" i="1" dirty="0" smtClean="0">
                        <a:latin typeface="Cambria Math" panose="02040503050406030204" pitchFamily="18" charset="0"/>
                      </a:rPr>
                      <m:t>𝑌</m:t>
                    </m:r>
                    <m:r>
                      <a:rPr lang="en-US" i="1" dirty="0" smtClean="0">
                        <a:latin typeface="Cambria Math" panose="02040503050406030204" pitchFamily="18" charset="0"/>
                      </a:rPr>
                      <m:t> = 3) </m:t>
                    </m:r>
                  </m:oMath>
                </a14:m>
                <a:r>
                  <a:rPr lang="en-US" dirty="0">
                    <a:latin typeface="Franklin Gothic Book" panose="020B0503020102020204" pitchFamily="34" charset="0"/>
                  </a:rPr>
                  <a:t>– Probability that the goat is behind door 1, if you chose door 3 and the host opened door 2. </a:t>
                </a:r>
              </a:p>
              <a:p>
                <a:pPr marL="0" indent="0">
                  <a:buNone/>
                </a:pPr>
                <a:endParaRPr lang="en-US" dirty="0">
                  <a:latin typeface="Franklin Gothic Book" panose="020B0503020102020204" pitchFamily="34" charset="0"/>
                </a:endParaRPr>
              </a:p>
              <a:p>
                <a:pPr marL="0" indent="0" algn="ctr">
                  <a:buNone/>
                </a:pPr>
                <a14:m>
                  <m:oMathPara xmlns:m="http://schemas.openxmlformats.org/officeDocument/2006/math">
                    <m:oMathParaPr>
                      <m:jc m:val="center"/>
                    </m:oMathParaPr>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𝐻</m:t>
                              </m:r>
                              <m:r>
                                <a:rPr lang="en-US" i="1">
                                  <a:latin typeface="Cambria Math" panose="02040503050406030204" pitchFamily="18" charset="0"/>
                                </a:rPr>
                                <m:t>=2 </m:t>
                              </m:r>
                            </m:e>
                          </m:d>
                          <m:r>
                            <a:rPr lang="en-US" i="1">
                              <a:latin typeface="Cambria Math" panose="02040503050406030204" pitchFamily="18" charset="0"/>
                            </a:rPr>
                            <m:t> </m:t>
                          </m:r>
                          <m:r>
                            <a:rPr lang="en-US" i="1">
                              <a:latin typeface="Cambria Math" panose="02040503050406030204" pitchFamily="18" charset="0"/>
                            </a:rPr>
                            <m:t>𝐺</m:t>
                          </m:r>
                          <m:r>
                            <a:rPr lang="en-US" i="1">
                              <a:latin typeface="Cambria Math" panose="02040503050406030204" pitchFamily="18" charset="0"/>
                            </a:rPr>
                            <m:t>=1, </m:t>
                          </m:r>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=3 ∩</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=2 </m:t>
                              </m:r>
                            </m:e>
                          </m:d>
                          <m:r>
                            <a:rPr lang="en-US" b="0" i="1" smtClean="0">
                              <a:latin typeface="Cambria Math" panose="02040503050406030204" pitchFamily="18" charset="0"/>
                            </a:rPr>
                            <m:t>𝑌</m:t>
                          </m:r>
                          <m:r>
                            <a:rPr lang="en-US" b="0" i="1" smtClean="0">
                              <a:latin typeface="Cambria Math" panose="02040503050406030204" pitchFamily="18" charset="0"/>
                            </a:rPr>
                            <m:t>=3)∗</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=3)</m:t>
                          </m:r>
                        </m:den>
                      </m:f>
                    </m:oMath>
                  </m:oMathPara>
                </a14:m>
                <a:endParaRPr lang="en-US" dirty="0">
                  <a:latin typeface="Franklin Gothic Book" panose="020B0503020102020204" pitchFamily="34" charset="0"/>
                </a:endParaRPr>
              </a:p>
            </p:txBody>
          </p:sp>
        </mc:Choice>
        <mc:Fallback xmlns="">
          <p:sp>
            <p:nvSpPr>
              <p:cNvPr id="13" name="Text Placeholder 2">
                <a:extLst>
                  <a:ext uri="{FF2B5EF4-FFF2-40B4-BE49-F238E27FC236}">
                    <a16:creationId xmlns:a16="http://schemas.microsoft.com/office/drawing/2014/main" id="{AD91619E-F1D5-4400-A0B6-82A88E96E84F}"/>
                  </a:ext>
                </a:extLst>
              </p:cNvPr>
              <p:cNvSpPr txBox="1">
                <a:spLocks noRot="1" noChangeAspect="1" noMove="1" noResize="1" noEditPoints="1" noAdjustHandles="1" noChangeArrowheads="1" noChangeShapeType="1" noTextEdit="1"/>
              </p:cNvSpPr>
              <p:nvPr/>
            </p:nvSpPr>
            <p:spPr>
              <a:xfrm>
                <a:off x="344599" y="1179854"/>
                <a:ext cx="11741595" cy="4994773"/>
              </a:xfrm>
              <a:prstGeom prst="rect">
                <a:avLst/>
              </a:prstGeom>
              <a:blipFill>
                <a:blip r:embed="rId3"/>
                <a:stretch>
                  <a:fillRect l="-1090" r="-467"/>
                </a:stretch>
              </a:blipFill>
              <a:ln>
                <a:noFill/>
              </a:ln>
            </p:spPr>
            <p:txBody>
              <a:bodyPr/>
              <a:lstStyle/>
              <a:p>
                <a:r>
                  <a:rPr lang="en-US">
                    <a:noFill/>
                  </a:rPr>
                  <a:t> </a:t>
                </a:r>
              </a:p>
            </p:txBody>
          </p:sp>
        </mc:Fallback>
      </mc:AlternateContent>
      <p:sp>
        <p:nvSpPr>
          <p:cNvPr id="2" name="Rectangle 1">
            <a:extLst>
              <a:ext uri="{FF2B5EF4-FFF2-40B4-BE49-F238E27FC236}">
                <a16:creationId xmlns:a16="http://schemas.microsoft.com/office/drawing/2014/main" id="{CE4B644C-EB4D-4B76-9181-2C4A4903FFC1}"/>
              </a:ext>
            </a:extLst>
          </p:cNvPr>
          <p:cNvSpPr/>
          <p:nvPr/>
        </p:nvSpPr>
        <p:spPr>
          <a:xfrm>
            <a:off x="2824739" y="4408922"/>
            <a:ext cx="3657600" cy="436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43C35AD-EB97-4D8C-A6FC-A0377B586329}"/>
              </a:ext>
            </a:extLst>
          </p:cNvPr>
          <p:cNvSpPr txBox="1"/>
          <p:nvPr/>
        </p:nvSpPr>
        <p:spPr>
          <a:xfrm>
            <a:off x="4446218" y="4025689"/>
            <a:ext cx="623889" cy="461665"/>
          </a:xfrm>
          <a:prstGeom prst="rect">
            <a:avLst/>
          </a:prstGeom>
          <a:noFill/>
        </p:spPr>
        <p:txBody>
          <a:bodyPr wrap="none" rtlCol="0">
            <a:spAutoFit/>
          </a:bodyPr>
          <a:lstStyle/>
          <a:p>
            <a:r>
              <a:rPr lang="en-US" sz="2400" dirty="0">
                <a:latin typeface="Franklin Gothic Book" panose="020B0503020102020204" pitchFamily="34" charset="0"/>
              </a:rPr>
              <a:t>= 1</a:t>
            </a:r>
          </a:p>
        </p:txBody>
      </p:sp>
      <p:sp>
        <p:nvSpPr>
          <p:cNvPr id="11" name="Rectangle 10">
            <a:extLst>
              <a:ext uri="{FF2B5EF4-FFF2-40B4-BE49-F238E27FC236}">
                <a16:creationId xmlns:a16="http://schemas.microsoft.com/office/drawing/2014/main" id="{3DB78089-001D-4F64-B83A-B2EF9E4DC1FF}"/>
              </a:ext>
            </a:extLst>
          </p:cNvPr>
          <p:cNvSpPr/>
          <p:nvPr/>
        </p:nvSpPr>
        <p:spPr>
          <a:xfrm>
            <a:off x="6755878" y="4408922"/>
            <a:ext cx="2865707" cy="436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33CE99-11F6-426E-AB68-460645274971}"/>
                  </a:ext>
                </a:extLst>
              </p:cNvPr>
              <p:cNvSpPr txBox="1"/>
              <p:nvPr/>
            </p:nvSpPr>
            <p:spPr>
              <a:xfrm>
                <a:off x="8313951" y="3615410"/>
                <a:ext cx="2317749"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3</m:t>
                          </m:r>
                        </m:den>
                      </m:f>
                      <m:r>
                        <a:rPr lang="en-US" sz="2400" i="1" dirty="0" smtClean="0">
                          <a:latin typeface="Cambria Math" panose="02040503050406030204" pitchFamily="18" charset="0"/>
                        </a:rPr>
                        <m:t>∗ </m:t>
                      </m:r>
                      <m:r>
                        <a:rPr lang="en-US" sz="2400" i="1" dirty="0" smtClean="0">
                          <a:latin typeface="Cambria Math" panose="02040503050406030204" pitchFamily="18" charset="0"/>
                        </a:rPr>
                        <m:t>𝑃</m:t>
                      </m:r>
                      <m:r>
                        <a:rPr lang="en-US" sz="2400" i="1" dirty="0" smtClean="0">
                          <a:latin typeface="Cambria Math" panose="02040503050406030204" pitchFamily="18" charset="0"/>
                        </a:rPr>
                        <m:t>(</m:t>
                      </m:r>
                      <m:r>
                        <a:rPr lang="en-US" sz="2400" i="1" dirty="0" smtClean="0">
                          <a:latin typeface="Cambria Math" panose="02040503050406030204" pitchFamily="18" charset="0"/>
                        </a:rPr>
                        <m:t>𝑌</m:t>
                      </m:r>
                      <m:r>
                        <a:rPr lang="en-US" sz="2400" i="1" dirty="0" smtClean="0">
                          <a:latin typeface="Cambria Math" panose="02040503050406030204" pitchFamily="18" charset="0"/>
                        </a:rPr>
                        <m:t>=3)</m:t>
                      </m:r>
                    </m:oMath>
                  </m:oMathPara>
                </a14:m>
                <a:endParaRPr lang="en-US" sz="2400" dirty="0">
                  <a:latin typeface="Franklin Gothic Book" panose="020B0503020102020204" pitchFamily="34" charset="0"/>
                </a:endParaRPr>
              </a:p>
            </p:txBody>
          </p:sp>
        </mc:Choice>
        <mc:Fallback xmlns="">
          <p:sp>
            <p:nvSpPr>
              <p:cNvPr id="14" name="TextBox 13">
                <a:extLst>
                  <a:ext uri="{FF2B5EF4-FFF2-40B4-BE49-F238E27FC236}">
                    <a16:creationId xmlns:a16="http://schemas.microsoft.com/office/drawing/2014/main" id="{6733CE99-11F6-426E-AB68-460645274971}"/>
                  </a:ext>
                </a:extLst>
              </p:cNvPr>
              <p:cNvSpPr txBox="1">
                <a:spLocks noRot="1" noChangeAspect="1" noMove="1" noResize="1" noEditPoints="1" noAdjustHandles="1" noChangeArrowheads="1" noChangeShapeType="1" noTextEdit="1"/>
              </p:cNvSpPr>
              <p:nvPr/>
            </p:nvSpPr>
            <p:spPr>
              <a:xfrm>
                <a:off x="8313951" y="3615410"/>
                <a:ext cx="2317749" cy="786177"/>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70753B0B-9874-430D-BE13-FC7E6ECED247}"/>
              </a:ext>
            </a:extLst>
          </p:cNvPr>
          <p:cNvSpPr/>
          <p:nvPr/>
        </p:nvSpPr>
        <p:spPr>
          <a:xfrm>
            <a:off x="4065294" y="4903008"/>
            <a:ext cx="2521668" cy="436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6E15B29-1753-4C17-86CE-61E8A39B834D}"/>
                  </a:ext>
                </a:extLst>
              </p:cNvPr>
              <p:cNvSpPr txBox="1"/>
              <p:nvPr/>
            </p:nvSpPr>
            <p:spPr>
              <a:xfrm>
                <a:off x="4863296" y="5295693"/>
                <a:ext cx="746230" cy="783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oMath>
                  </m:oMathPara>
                </a14:m>
                <a:endParaRPr lang="en-US" sz="2400" dirty="0">
                  <a:latin typeface="Franklin Gothic Book" panose="020B0503020102020204" pitchFamily="34" charset="0"/>
                </a:endParaRPr>
              </a:p>
            </p:txBody>
          </p:sp>
        </mc:Choice>
        <mc:Fallback xmlns="">
          <p:sp>
            <p:nvSpPr>
              <p:cNvPr id="16" name="TextBox 15">
                <a:extLst>
                  <a:ext uri="{FF2B5EF4-FFF2-40B4-BE49-F238E27FC236}">
                    <a16:creationId xmlns:a16="http://schemas.microsoft.com/office/drawing/2014/main" id="{76E15B29-1753-4C17-86CE-61E8A39B834D}"/>
                  </a:ext>
                </a:extLst>
              </p:cNvPr>
              <p:cNvSpPr txBox="1">
                <a:spLocks noRot="1" noChangeAspect="1" noMove="1" noResize="1" noEditPoints="1" noAdjustHandles="1" noChangeArrowheads="1" noChangeShapeType="1" noTextEdit="1"/>
              </p:cNvSpPr>
              <p:nvPr/>
            </p:nvSpPr>
            <p:spPr>
              <a:xfrm>
                <a:off x="4863296" y="5295693"/>
                <a:ext cx="746230" cy="783804"/>
              </a:xfrm>
              <a:prstGeom prst="rect">
                <a:avLst/>
              </a:prstGeom>
              <a:blipFill>
                <a:blip r:embed="rId5"/>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D7CA10A8-6319-4DDE-9494-2FB8D76919DA}"/>
              </a:ext>
            </a:extLst>
          </p:cNvPr>
          <p:cNvSpPr/>
          <p:nvPr/>
        </p:nvSpPr>
        <p:spPr>
          <a:xfrm>
            <a:off x="9918619" y="4591327"/>
            <a:ext cx="2167575" cy="1468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BB2C942-0197-495E-9BB1-574DAA3CCF84}"/>
                  </a:ext>
                </a:extLst>
              </p:cNvPr>
              <p:cNvSpPr txBox="1"/>
              <p:nvPr/>
            </p:nvSpPr>
            <p:spPr>
              <a:xfrm>
                <a:off x="10065596" y="4553987"/>
                <a:ext cx="1868198" cy="1528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m:t>
                      </m:r>
                      <m:f>
                        <m:fPr>
                          <m:ctrlPr>
                            <a:rPr lang="en-US" sz="2800" b="0" i="1" dirty="0" smtClean="0">
                              <a:latin typeface="Cambria Math" panose="02040503050406030204" pitchFamily="18" charset="0"/>
                            </a:rPr>
                          </m:ctrlPr>
                        </m:fPr>
                        <m:num>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3</m:t>
                              </m:r>
                            </m:den>
                          </m:f>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2</m:t>
                              </m:r>
                            </m:den>
                          </m:f>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2</m:t>
                          </m:r>
                        </m:num>
                        <m:den>
                          <m:r>
                            <a:rPr lang="en-US" sz="2800" b="0" i="1" dirty="0" smtClean="0">
                              <a:latin typeface="Cambria Math" panose="02040503050406030204" pitchFamily="18" charset="0"/>
                            </a:rPr>
                            <m:t>3</m:t>
                          </m:r>
                        </m:den>
                      </m:f>
                    </m:oMath>
                  </m:oMathPara>
                </a14:m>
                <a:endParaRPr lang="en-US" sz="2800" dirty="0">
                  <a:latin typeface="Franklin Gothic Book" panose="020B0503020102020204" pitchFamily="34" charset="0"/>
                </a:endParaRPr>
              </a:p>
            </p:txBody>
          </p:sp>
        </mc:Choice>
        <mc:Fallback xmlns="">
          <p:sp>
            <p:nvSpPr>
              <p:cNvPr id="18" name="TextBox 17">
                <a:extLst>
                  <a:ext uri="{FF2B5EF4-FFF2-40B4-BE49-F238E27FC236}">
                    <a16:creationId xmlns:a16="http://schemas.microsoft.com/office/drawing/2014/main" id="{BBB2C942-0197-495E-9BB1-574DAA3CCF84}"/>
                  </a:ext>
                </a:extLst>
              </p:cNvPr>
              <p:cNvSpPr txBox="1">
                <a:spLocks noRot="1" noChangeAspect="1" noMove="1" noResize="1" noEditPoints="1" noAdjustHandles="1" noChangeArrowheads="1" noChangeShapeType="1" noTextEdit="1"/>
              </p:cNvSpPr>
              <p:nvPr/>
            </p:nvSpPr>
            <p:spPr>
              <a:xfrm>
                <a:off x="10065596" y="4553987"/>
                <a:ext cx="1868198" cy="152836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259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1" grpId="0" animBg="1"/>
      <p:bldP spid="14" grpId="0"/>
      <p:bldP spid="15" grpId="0" animBg="1"/>
      <p:bldP spid="16" grpId="0"/>
      <p:bldP spid="10" grpId="0" animBg="1"/>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428911"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Thursday on Bayesian ML…</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p:sp>
        <p:nvSpPr>
          <p:cNvPr id="17" name="Text Placeholder 2">
            <a:extLst>
              <a:ext uri="{FF2B5EF4-FFF2-40B4-BE49-F238E27FC236}">
                <a16:creationId xmlns:a16="http://schemas.microsoft.com/office/drawing/2014/main" id="{47ECC0EB-E329-412C-91CC-73662C163F49}"/>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b="1" u="sng" dirty="0">
                <a:latin typeface="Franklin Gothic Book" panose="020B0503020102020204" pitchFamily="34" charset="0"/>
              </a:rPr>
              <a:t>High level overview of statistical inference</a:t>
            </a:r>
          </a:p>
          <a:p>
            <a:pPr indent="-457200"/>
            <a:r>
              <a:rPr lang="en-US" dirty="0">
                <a:latin typeface="Franklin Gothic Book" panose="020B0503020102020204" pitchFamily="34" charset="0"/>
              </a:rPr>
              <a:t>Why do statisticians have jobs?</a:t>
            </a:r>
          </a:p>
          <a:p>
            <a:pPr indent="-457200"/>
            <a:r>
              <a:rPr lang="en-US" dirty="0">
                <a:latin typeface="Franklin Gothic Book" panose="020B0503020102020204" pitchFamily="34" charset="0"/>
              </a:rPr>
              <a:t>Inference = Estimate + Uncertainty</a:t>
            </a:r>
          </a:p>
          <a:p>
            <a:pPr indent="-457200"/>
            <a:r>
              <a:rPr lang="en-US" dirty="0">
                <a:latin typeface="Franklin Gothic Book" panose="020B0503020102020204" pitchFamily="34" charset="0"/>
              </a:rPr>
              <a:t>Frequentist vs. Bayesian Inference</a:t>
            </a:r>
          </a:p>
          <a:p>
            <a:pPr indent="-457200"/>
            <a:r>
              <a:rPr lang="en-US" dirty="0">
                <a:latin typeface="Franklin Gothic Book" panose="020B0503020102020204" pitchFamily="34" charset="0"/>
              </a:rPr>
              <a:t>Components of Bayes Theorem</a:t>
            </a:r>
          </a:p>
          <a:p>
            <a:pPr marL="0" indent="0">
              <a:buNone/>
            </a:pPr>
            <a:endParaRPr lang="en-US" dirty="0">
              <a:latin typeface="Franklin Gothic Book" panose="020B0503020102020204" pitchFamily="34" charset="0"/>
            </a:endParaRPr>
          </a:p>
          <a:p>
            <a:pPr marL="0" indent="0">
              <a:buNone/>
            </a:pPr>
            <a:r>
              <a:rPr lang="en-US" b="1" u="sng" dirty="0">
                <a:latin typeface="Franklin Gothic Book" panose="020B0503020102020204" pitchFamily="34" charset="0"/>
              </a:rPr>
              <a:t>Next week on Tuesday –</a:t>
            </a:r>
          </a:p>
          <a:p>
            <a:pPr indent="-457200"/>
            <a:r>
              <a:rPr lang="en-US" dirty="0">
                <a:latin typeface="Franklin Gothic Book" panose="020B0503020102020204" pitchFamily="34" charset="0"/>
              </a:rPr>
              <a:t>Probability review!</a:t>
            </a:r>
          </a:p>
          <a:p>
            <a:pPr indent="-457200"/>
            <a:r>
              <a:rPr lang="en-US" b="1" u="sng" dirty="0">
                <a:latin typeface="Franklin Gothic Book" panose="020B0503020102020204" pitchFamily="34" charset="0"/>
              </a:rPr>
              <a:t>First HW due 9/20 by 11:59pm</a:t>
            </a:r>
          </a:p>
          <a:p>
            <a:pPr marL="0" indent="0">
              <a:buNone/>
            </a:pPr>
            <a:endParaRPr lang="en-US" dirty="0">
              <a:latin typeface="Franklin Gothic Book" panose="020B0503020102020204" pitchFamily="34" charset="0"/>
            </a:endParaRPr>
          </a:p>
        </p:txBody>
      </p:sp>
    </p:spTree>
    <p:extLst>
      <p:ext uri="{BB962C8B-B14F-4D97-AF65-F5344CB8AC3E}">
        <p14:creationId xmlns:p14="http://schemas.microsoft.com/office/powerpoint/2010/main" val="402399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986940"/>
            <a:ext cx="11741595" cy="4994773"/>
          </a:xfrm>
        </p:spPr>
        <p:txBody>
          <a:bodyPr/>
          <a:lstStyle/>
          <a:p>
            <a:pPr marL="0" indent="0">
              <a:buNone/>
            </a:pPr>
            <a:r>
              <a:rPr lang="en-US" b="1" u="sng" dirty="0">
                <a:latin typeface="Franklin Gothic Book" panose="020B0503020102020204" pitchFamily="34" charset="0"/>
              </a:rPr>
              <a:t>Professor: Teague R. Henry, PhD.</a:t>
            </a:r>
          </a:p>
          <a:p>
            <a:pPr indent="-457200"/>
            <a:r>
              <a:rPr lang="en-US" dirty="0">
                <a:latin typeface="Franklin Gothic Book" panose="020B0503020102020204" pitchFamily="34" charset="0"/>
              </a:rPr>
              <a:t>PhD in Quantitative Psychology from UNC Chapel Hill</a:t>
            </a:r>
          </a:p>
          <a:p>
            <a:pPr indent="-457200"/>
            <a:r>
              <a:rPr lang="en-US" dirty="0">
                <a:latin typeface="Franklin Gothic Book" panose="020B0503020102020204" pitchFamily="34" charset="0"/>
              </a:rPr>
              <a:t>Masters in Statistics from UNC-CH</a:t>
            </a:r>
          </a:p>
          <a:p>
            <a:pPr indent="-457200"/>
            <a:r>
              <a:rPr lang="en-US" dirty="0">
                <a:latin typeface="Franklin Gothic Book" panose="020B0503020102020204" pitchFamily="34" charset="0"/>
              </a:rPr>
              <a:t>Postdocs in Clinical Neuroimaging at UNC-CH and </a:t>
            </a:r>
            <a:r>
              <a:rPr lang="en-US" dirty="0" err="1">
                <a:latin typeface="Franklin Gothic Book" panose="020B0503020102020204" pitchFamily="34" charset="0"/>
              </a:rPr>
              <a:t>Upitt</a:t>
            </a:r>
            <a:endParaRPr lang="en-US" dirty="0">
              <a:latin typeface="Franklin Gothic Book" panose="020B0503020102020204" pitchFamily="34" charset="0"/>
            </a:endParaRPr>
          </a:p>
          <a:p>
            <a:pPr indent="-457200"/>
            <a:r>
              <a:rPr lang="en-US" dirty="0">
                <a:latin typeface="Franklin Gothic Book" panose="020B0503020102020204" pitchFamily="34" charset="0"/>
              </a:rPr>
              <a:t>Research Focus –</a:t>
            </a:r>
          </a:p>
          <a:p>
            <a:pPr lvl="1" indent="-457200"/>
            <a:r>
              <a:rPr lang="en-US" dirty="0">
                <a:latin typeface="Franklin Gothic Book" panose="020B0503020102020204" pitchFamily="34" charset="0"/>
              </a:rPr>
              <a:t>Methods to understand psychopathology as dynamical systems</a:t>
            </a:r>
          </a:p>
          <a:p>
            <a:pPr lvl="1" indent="-457200"/>
            <a:r>
              <a:rPr lang="en-US" dirty="0">
                <a:latin typeface="Franklin Gothic Book" panose="020B0503020102020204" pitchFamily="34" charset="0"/>
              </a:rPr>
              <a:t>Neuroimaging processing </a:t>
            </a:r>
          </a:p>
          <a:p>
            <a:pPr lvl="1" indent="-457200"/>
            <a:r>
              <a:rPr lang="en-US" dirty="0">
                <a:latin typeface="Franklin Gothic Book" panose="020B0503020102020204" pitchFamily="34" charset="0"/>
              </a:rPr>
              <a:t>Data Standards</a:t>
            </a:r>
          </a:p>
          <a:p>
            <a:pPr indent="-457200"/>
            <a:r>
              <a:rPr lang="en-US" dirty="0">
                <a:latin typeface="Franklin Gothic Book" panose="020B0503020102020204" pitchFamily="34" charset="0"/>
              </a:rPr>
              <a:t>Office: </a:t>
            </a:r>
            <a:r>
              <a:rPr lang="en-US" b="1" u="sng" dirty="0">
                <a:latin typeface="Franklin Gothic Book" panose="020B0503020102020204" pitchFamily="34" charset="0"/>
              </a:rPr>
              <a:t>Gilmer Hall 216F</a:t>
            </a:r>
          </a:p>
          <a:p>
            <a:pPr indent="-457200"/>
            <a:r>
              <a:rPr lang="en-US" dirty="0">
                <a:latin typeface="Franklin Gothic Book" panose="020B0503020102020204" pitchFamily="34" charset="0"/>
              </a:rPr>
              <a:t>Email: trhenry@virginia.edu</a:t>
            </a:r>
          </a:p>
          <a:p>
            <a:pPr marL="0" indent="0">
              <a:buNone/>
            </a:pPr>
            <a:endParaRPr lang="en-US" sz="40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22743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Introductions</a:t>
            </a:r>
          </a:p>
        </p:txBody>
      </p:sp>
    </p:spTree>
    <p:extLst>
      <p:ext uri="{BB962C8B-B14F-4D97-AF65-F5344CB8AC3E}">
        <p14:creationId xmlns:p14="http://schemas.microsoft.com/office/powerpoint/2010/main" val="209530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66453"/>
            <a:ext cx="11741595" cy="4994773"/>
          </a:xfrm>
        </p:spPr>
        <p:txBody>
          <a:bodyPr/>
          <a:lstStyle/>
          <a:p>
            <a:pPr marL="0" indent="0">
              <a:buNone/>
            </a:pPr>
            <a:r>
              <a:rPr lang="en-US" b="1" u="sng" dirty="0">
                <a:latin typeface="Franklin Gothic Book" panose="020B0503020102020204" pitchFamily="34" charset="0"/>
              </a:rPr>
              <a:t>Lecture: Tuesdays and Thursdays, 11:00am - 12:15am</a:t>
            </a:r>
          </a:p>
          <a:p>
            <a:pPr indent="-457200"/>
            <a:r>
              <a:rPr lang="en-US" dirty="0">
                <a:latin typeface="Franklin Gothic Book" panose="020B0503020102020204" pitchFamily="34" charset="0"/>
              </a:rPr>
              <a:t>Attendance is expected, but not enforced</a:t>
            </a:r>
          </a:p>
          <a:p>
            <a:pPr indent="-457200"/>
            <a:r>
              <a:rPr lang="en-US" dirty="0">
                <a:latin typeface="Franklin Gothic Book" panose="020B0503020102020204" pitchFamily="34" charset="0"/>
              </a:rPr>
              <a:t>Lecture slides are uploaded, but no asynchronous option</a:t>
            </a:r>
          </a:p>
          <a:p>
            <a:pPr lvl="1" indent="-457200"/>
            <a:r>
              <a:rPr lang="en-US" dirty="0">
                <a:latin typeface="Franklin Gothic Book" panose="020B0503020102020204" pitchFamily="34" charset="0"/>
              </a:rPr>
              <a:t>Please get in contact if you have accommodations!  </a:t>
            </a:r>
          </a:p>
          <a:p>
            <a:pPr marL="0" indent="0">
              <a:buNone/>
            </a:pPr>
            <a:r>
              <a:rPr lang="en-US" b="1" u="sng" dirty="0">
                <a:latin typeface="Franklin Gothic Book" panose="020B0503020102020204" pitchFamily="34" charset="0"/>
              </a:rPr>
              <a:t>Office Hours:</a:t>
            </a:r>
          </a:p>
          <a:p>
            <a:pPr indent="-457200"/>
            <a:r>
              <a:rPr lang="en-US" dirty="0">
                <a:latin typeface="Franklin Gothic Book" panose="020B0503020102020204" pitchFamily="34" charset="0"/>
              </a:rPr>
              <a:t>Data Science Building (Location TBD) – Tuesday 12:30-1:30</a:t>
            </a:r>
          </a:p>
          <a:p>
            <a:pPr lvl="1" indent="-457200"/>
            <a:r>
              <a:rPr lang="en-US" dirty="0">
                <a:latin typeface="Franklin Gothic Book" panose="020B0503020102020204" pitchFamily="34" charset="0"/>
              </a:rPr>
              <a:t>With me (Teague)</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32068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Course Structure</a:t>
            </a:r>
          </a:p>
        </p:txBody>
      </p:sp>
    </p:spTree>
    <p:extLst>
      <p:ext uri="{BB962C8B-B14F-4D97-AF65-F5344CB8AC3E}">
        <p14:creationId xmlns:p14="http://schemas.microsoft.com/office/powerpoint/2010/main" val="335866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66453"/>
            <a:ext cx="11741595" cy="4994773"/>
          </a:xfrm>
        </p:spPr>
        <p:txBody>
          <a:bodyPr/>
          <a:lstStyle/>
          <a:p>
            <a:pPr marL="0" indent="0">
              <a:buNone/>
            </a:pPr>
            <a:r>
              <a:rPr lang="en-US" b="1" u="sng" dirty="0">
                <a:latin typeface="Franklin Gothic Book" panose="020B0503020102020204" pitchFamily="34" charset="0"/>
              </a:rPr>
              <a:t>Four HW Assignments (80% of Grade)</a:t>
            </a:r>
          </a:p>
          <a:p>
            <a:pPr indent="-457200"/>
            <a:r>
              <a:rPr lang="en-US" dirty="0">
                <a:latin typeface="Franklin Gothic Book" panose="020B0503020102020204" pitchFamily="34" charset="0"/>
              </a:rPr>
              <a:t>Substantial take home assignments</a:t>
            </a:r>
          </a:p>
          <a:p>
            <a:pPr indent="-457200"/>
            <a:r>
              <a:rPr lang="en-US" dirty="0">
                <a:latin typeface="Franklin Gothic Book" panose="020B0503020102020204" pitchFamily="34" charset="0"/>
              </a:rPr>
              <a:t>With the exception of the first, all require a submission of an HTML compiled </a:t>
            </a:r>
            <a:r>
              <a:rPr lang="en-US" dirty="0" err="1">
                <a:latin typeface="Franklin Gothic Book" panose="020B0503020102020204" pitchFamily="34" charset="0"/>
              </a:rPr>
              <a:t>Rmd</a:t>
            </a:r>
            <a:r>
              <a:rPr lang="en-US" dirty="0">
                <a:latin typeface="Franklin Gothic Book" panose="020B0503020102020204" pitchFamily="34" charset="0"/>
              </a:rPr>
              <a:t> document</a:t>
            </a:r>
          </a:p>
          <a:p>
            <a:pPr indent="-457200"/>
            <a:r>
              <a:rPr lang="en-US" dirty="0">
                <a:latin typeface="Franklin Gothic Book" panose="020B0503020102020204" pitchFamily="34" charset="0"/>
              </a:rPr>
              <a:t>Please do not start these the night before, they will take a bit of time to complete</a:t>
            </a:r>
          </a:p>
          <a:p>
            <a:pPr indent="-457200"/>
            <a:r>
              <a:rPr lang="en-US" dirty="0">
                <a:latin typeface="Franklin Gothic Book" panose="020B0503020102020204" pitchFamily="34" charset="0"/>
              </a:rPr>
              <a:t>All assignments are already uploaded to the Canvas site</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704353"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Assignments and Grades</a:t>
            </a:r>
          </a:p>
        </p:txBody>
      </p:sp>
    </p:spTree>
    <p:extLst>
      <p:ext uri="{BB962C8B-B14F-4D97-AF65-F5344CB8AC3E}">
        <p14:creationId xmlns:p14="http://schemas.microsoft.com/office/powerpoint/2010/main" val="164302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66453"/>
            <a:ext cx="11741595" cy="4994773"/>
          </a:xfrm>
        </p:spPr>
        <p:txBody>
          <a:bodyPr/>
          <a:lstStyle/>
          <a:p>
            <a:pPr marL="0" indent="0">
              <a:buNone/>
            </a:pPr>
            <a:r>
              <a:rPr lang="en-US" b="1" u="sng" dirty="0">
                <a:latin typeface="Franklin Gothic Book" panose="020B0503020102020204" pitchFamily="34" charset="0"/>
              </a:rPr>
              <a:t>In-Class Pen &amp; Paper Midterm (10% of grade)</a:t>
            </a:r>
          </a:p>
          <a:p>
            <a:pPr indent="-457200"/>
            <a:r>
              <a:rPr lang="en-US" dirty="0">
                <a:latin typeface="Franklin Gothic Book" panose="020B0503020102020204" pitchFamily="34" charset="0"/>
              </a:rPr>
              <a:t>Single normal sized piece of paper for notes, back and front.</a:t>
            </a:r>
          </a:p>
          <a:p>
            <a:pPr indent="-457200"/>
            <a:r>
              <a:rPr lang="en-US" dirty="0">
                <a:latin typeface="Franklin Gothic Book" panose="020B0503020102020204" pitchFamily="34" charset="0"/>
              </a:rPr>
              <a:t>You can bring a calculator, but you can also use phone calculator</a:t>
            </a:r>
          </a:p>
          <a:p>
            <a:pPr lvl="1" indent="-457200"/>
            <a:r>
              <a:rPr lang="en-US" dirty="0">
                <a:latin typeface="Franklin Gothic Book" panose="020B0503020102020204" pitchFamily="34" charset="0"/>
              </a:rPr>
              <a:t>Honor system for not using phone to cheat</a:t>
            </a:r>
          </a:p>
          <a:p>
            <a:pPr indent="-457200"/>
            <a:r>
              <a:rPr lang="en-US" dirty="0">
                <a:latin typeface="Franklin Gothic Book" panose="020B0503020102020204" pitchFamily="34" charset="0"/>
              </a:rPr>
              <a:t>Focused on comprehension rather than calculation</a:t>
            </a:r>
          </a:p>
          <a:p>
            <a:pPr indent="-457200"/>
            <a:r>
              <a:rPr lang="en-US" dirty="0">
                <a:latin typeface="Franklin Gothic Book" panose="020B0503020102020204" pitchFamily="34" charset="0"/>
              </a:rPr>
              <a:t>There will be a review lecture before the midterm, and I will tell you what you need to know.</a:t>
            </a:r>
          </a:p>
          <a:p>
            <a:pPr indent="-457200"/>
            <a:endParaRPr lang="en-US"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704353"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Assignments and Grades</a:t>
            </a:r>
          </a:p>
        </p:txBody>
      </p:sp>
    </p:spTree>
    <p:extLst>
      <p:ext uri="{BB962C8B-B14F-4D97-AF65-F5344CB8AC3E}">
        <p14:creationId xmlns:p14="http://schemas.microsoft.com/office/powerpoint/2010/main" val="171996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66453"/>
            <a:ext cx="11741595" cy="4994773"/>
          </a:xfrm>
        </p:spPr>
        <p:txBody>
          <a:bodyPr/>
          <a:lstStyle/>
          <a:p>
            <a:pPr marL="0" indent="0">
              <a:buNone/>
            </a:pPr>
            <a:r>
              <a:rPr lang="en-US" b="1" u="sng" dirty="0">
                <a:latin typeface="Franklin Gothic Book" panose="020B0503020102020204" pitchFamily="34" charset="0"/>
              </a:rPr>
              <a:t>Take Home Final (10% of grade)</a:t>
            </a:r>
          </a:p>
          <a:p>
            <a:pPr indent="-457200"/>
            <a:r>
              <a:rPr lang="en-US" dirty="0">
                <a:latin typeface="Franklin Gothic Book" panose="020B0503020102020204" pitchFamily="34" charset="0"/>
              </a:rPr>
              <a:t>Consider this to be a HW type assignment where you can’t collaborate with others or get help from </a:t>
            </a:r>
            <a:r>
              <a:rPr lang="en-US" dirty="0" err="1">
                <a:latin typeface="Franklin Gothic Book" panose="020B0503020102020204" pitchFamily="34" charset="0"/>
              </a:rPr>
              <a:t>TAs.</a:t>
            </a:r>
            <a:endParaRPr lang="en-US" dirty="0">
              <a:latin typeface="Franklin Gothic Book" panose="020B0503020102020204" pitchFamily="34" charset="0"/>
            </a:endParaRPr>
          </a:p>
          <a:p>
            <a:pPr indent="-457200"/>
            <a:r>
              <a:rPr lang="en-US" dirty="0">
                <a:latin typeface="Franklin Gothic Book" panose="020B0503020102020204" pitchFamily="34" charset="0"/>
              </a:rPr>
              <a:t>It will be a data analysis “project.”</a:t>
            </a:r>
          </a:p>
          <a:p>
            <a:pPr indent="-457200"/>
            <a:r>
              <a:rPr lang="en-US" dirty="0">
                <a:latin typeface="Franklin Gothic Book" panose="020B0503020102020204" pitchFamily="34" charset="0"/>
              </a:rPr>
              <a:t>Open book, obviously.</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704353"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Assignments and Grades</a:t>
            </a:r>
          </a:p>
        </p:txBody>
      </p:sp>
    </p:spTree>
    <p:extLst>
      <p:ext uri="{BB962C8B-B14F-4D97-AF65-F5344CB8AC3E}">
        <p14:creationId xmlns:p14="http://schemas.microsoft.com/office/powerpoint/2010/main" val="260879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66453"/>
            <a:ext cx="11741595" cy="4994773"/>
          </a:xfrm>
        </p:spPr>
        <p:txBody>
          <a:bodyPr/>
          <a:lstStyle/>
          <a:p>
            <a:pPr marL="0" indent="0">
              <a:buNone/>
            </a:pPr>
            <a:r>
              <a:rPr lang="en-US" b="1" u="sng" dirty="0">
                <a:latin typeface="Franklin Gothic Book" panose="020B0503020102020204" pitchFamily="34" charset="0"/>
              </a:rPr>
              <a:t>Assignments are graded on a completion basis, not a correctness basis</a:t>
            </a:r>
          </a:p>
          <a:p>
            <a:pPr indent="-457200"/>
            <a:r>
              <a:rPr lang="en-US" dirty="0">
                <a:latin typeface="Franklin Gothic Book" panose="020B0503020102020204" pitchFamily="34" charset="0"/>
              </a:rPr>
              <a:t>If you give all components of an assignment the good ole’ college try, you’ll get 100%.</a:t>
            </a:r>
          </a:p>
          <a:p>
            <a:pPr indent="-457200"/>
            <a:r>
              <a:rPr lang="en-US" dirty="0">
                <a:latin typeface="Franklin Gothic Book" panose="020B0503020102020204" pitchFamily="34" charset="0"/>
              </a:rPr>
              <a:t>What does completion mean? It means enough that we can give you feedback on what you did wrong.</a:t>
            </a:r>
          </a:p>
          <a:p>
            <a:pPr indent="-457200"/>
            <a:r>
              <a:rPr lang="en-US" dirty="0">
                <a:latin typeface="Franklin Gothic Book" panose="020B0503020102020204" pitchFamily="34" charset="0"/>
              </a:rPr>
              <a:t>Extra credit on each assignment are graded on correctness</a:t>
            </a:r>
          </a:p>
          <a:p>
            <a:pPr lvl="1" indent="-457200"/>
            <a:r>
              <a:rPr lang="en-US" dirty="0">
                <a:latin typeface="Franklin Gothic Book" panose="020B0503020102020204" pitchFamily="34" charset="0"/>
              </a:rPr>
              <a:t>Equivalent of an entire HW assignment</a:t>
            </a:r>
          </a:p>
          <a:p>
            <a:pPr marL="0" indent="0">
              <a:buNone/>
            </a:pPr>
            <a:r>
              <a:rPr lang="en-US" b="1" u="sng" dirty="0">
                <a:latin typeface="Franklin Gothic Book" panose="020B0503020102020204" pitchFamily="34" charset="0"/>
              </a:rPr>
              <a:t>Midterm and Final are graded on correctness</a:t>
            </a:r>
          </a:p>
          <a:p>
            <a:pPr marL="0" indent="0">
              <a:buNone/>
            </a:pPr>
            <a:endParaRPr lang="en-US" b="1" u="sng"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557658"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Grading Policy</a:t>
            </a:r>
          </a:p>
        </p:txBody>
      </p:sp>
    </p:spTree>
    <p:extLst>
      <p:ext uri="{BB962C8B-B14F-4D97-AF65-F5344CB8AC3E}">
        <p14:creationId xmlns:p14="http://schemas.microsoft.com/office/powerpoint/2010/main" val="30175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066453"/>
            <a:ext cx="11741595" cy="4994773"/>
          </a:xfrm>
        </p:spPr>
        <p:txBody>
          <a:bodyPr/>
          <a:lstStyle/>
          <a:p>
            <a:pPr marL="0" indent="0">
              <a:buNone/>
            </a:pPr>
            <a:r>
              <a:rPr lang="en-US" b="1" u="sng" dirty="0">
                <a:latin typeface="Franklin Gothic Book" panose="020B0503020102020204" pitchFamily="34" charset="0"/>
              </a:rPr>
              <a:t>Why do I grade this way?</a:t>
            </a:r>
          </a:p>
          <a:p>
            <a:pPr indent="-457200"/>
            <a:r>
              <a:rPr lang="en-US" dirty="0">
                <a:latin typeface="Franklin Gothic Book" panose="020B0503020102020204" pitchFamily="34" charset="0"/>
              </a:rPr>
              <a:t>If you complete all the HW assignments and don’t do the midterm/final, </a:t>
            </a:r>
            <a:r>
              <a:rPr lang="en-US" b="1" u="sng" dirty="0">
                <a:latin typeface="Franklin Gothic Book" panose="020B0503020102020204" pitchFamily="34" charset="0"/>
              </a:rPr>
              <a:t>you will still pass the class with 80%.</a:t>
            </a:r>
          </a:p>
          <a:p>
            <a:pPr indent="-457200"/>
            <a:r>
              <a:rPr lang="en-US" dirty="0">
                <a:latin typeface="Franklin Gothic Book" panose="020B0503020102020204" pitchFamily="34" charset="0"/>
              </a:rPr>
              <a:t>You can get 100% in the course if you do all the extra credit, even if you don’t do the midterm/final.</a:t>
            </a:r>
          </a:p>
          <a:p>
            <a:pPr indent="-457200"/>
            <a:r>
              <a:rPr lang="en-US" dirty="0">
                <a:latin typeface="Franklin Gothic Book" panose="020B0503020102020204" pitchFamily="34" charset="0"/>
              </a:rPr>
              <a:t>The midterm and final are designed to a) let me understand how the class is doing, b) reward those who are really getting the materials.</a:t>
            </a:r>
          </a:p>
          <a:p>
            <a:pPr indent="-457200"/>
            <a:r>
              <a:rPr lang="en-US" dirty="0">
                <a:latin typeface="Franklin Gothic Book" panose="020B0503020102020204" pitchFamily="34" charset="0"/>
              </a:rPr>
              <a:t>This material is hard, and I’m hoping that this grading scheme takes some of the pressure off of you so you can focus on learning the material.</a:t>
            </a:r>
          </a:p>
          <a:p>
            <a:pPr marL="0" indent="0">
              <a:buNone/>
            </a:pPr>
            <a:endParaRPr lang="en-US" b="1" u="sng"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557658"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Grading Policy</a:t>
            </a:r>
          </a:p>
        </p:txBody>
      </p:sp>
    </p:spTree>
    <p:extLst>
      <p:ext uri="{BB962C8B-B14F-4D97-AF65-F5344CB8AC3E}">
        <p14:creationId xmlns:p14="http://schemas.microsoft.com/office/powerpoint/2010/main" val="41297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37531</TotalTime>
  <Words>1593</Words>
  <Application>Microsoft Office PowerPoint</Application>
  <PresentationFormat>Widescreen</PresentationFormat>
  <Paragraphs>196</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Franklin Gothic Book</vt:lpstr>
      <vt:lpstr>Franklin Gothic Demi</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Basener</dc:creator>
  <cp:lastModifiedBy>Henry, Teague Rhine (ycp6wm)</cp:lastModifiedBy>
  <cp:revision>210</cp:revision>
  <dcterms:modified xsi:type="dcterms:W3CDTF">2024-08-26T20:22:47Z</dcterms:modified>
</cp:coreProperties>
</file>