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344" r:id="rId2"/>
    <p:sldId id="345" r:id="rId3"/>
    <p:sldId id="410" r:id="rId4"/>
    <p:sldId id="363"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9" r:id="rId26"/>
    <p:sldId id="40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CC5D08"/>
    <a:srgbClr val="DA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887" autoAdjust="0"/>
  </p:normalViewPr>
  <p:slideViewPr>
    <p:cSldViewPr snapToGrid="0">
      <p:cViewPr varScale="1">
        <p:scale>
          <a:sx n="59" d="100"/>
          <a:sy n="59" d="100"/>
        </p:scale>
        <p:origin x="9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51634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0486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378084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2524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45573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2068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87844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95204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6493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69075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6568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1740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4574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708607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516727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21335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16081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Franklin Gothic Book" panose="020B0503020102020204" pitchFamily="34" charset="0"/>
                <a:cs typeface="Arial"/>
                <a:sym typeface="Arial"/>
              </a:rPr>
              <a:t>DS6040 Fall 2024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Franklin Gothic Book" panose="020B0503020102020204" pitchFamily="34" charset="0"/>
                <a:cs typeface="Arial"/>
                <a:sym typeface="Arial"/>
              </a:rPr>
              <a:t>Teague R. Henry</a:t>
            </a:r>
          </a:p>
        </p:txBody>
      </p:sp>
      <p:sp>
        <p:nvSpPr>
          <p:cNvPr id="4" name="Rectangle 3">
            <a:extLst>
              <a:ext uri="{FF2B5EF4-FFF2-40B4-BE49-F238E27FC236}">
                <a16:creationId xmlns:a16="http://schemas.microsoft.com/office/drawing/2014/main" id="{E3A56C5D-4F8E-47EA-A87C-6F3764F9FB5B}"/>
              </a:ext>
            </a:extLst>
          </p:cNvPr>
          <p:cNvSpPr/>
          <p:nvPr/>
        </p:nvSpPr>
        <p:spPr>
          <a:xfrm>
            <a:off x="0" y="1214657"/>
            <a:ext cx="12192000" cy="160043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600" b="0" i="0" u="none" strike="noStrike" kern="0" cap="none" spc="0" normalizeH="0" baseline="0" noProof="0" dirty="0">
                <a:ln>
                  <a:noFill/>
                </a:ln>
                <a:solidFill>
                  <a:srgbClr val="000000"/>
                </a:solidFill>
                <a:effectLst/>
                <a:uLnTx/>
                <a:uFillTx/>
                <a:latin typeface="Franklin Gothic Demi Cond" panose="020B0706030402020204" pitchFamily="34" charset="0"/>
                <a:cs typeface="Arial"/>
                <a:sym typeface="Arial"/>
              </a:rPr>
              <a:t>Random Variables and Statistics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200" b="0" i="0" u="none" strike="noStrike" kern="0" cap="none" spc="0" normalizeH="0" baseline="0" noProof="0" dirty="0">
              <a:ln>
                <a:noFill/>
              </a:ln>
              <a:solidFill>
                <a:srgbClr val="000000"/>
              </a:solidFill>
              <a:effectLst/>
              <a:uLnTx/>
              <a:uFillTx/>
              <a:latin typeface="Franklin Gothic Demi" panose="020B0703020102020204" pitchFamily="34" charset="0"/>
              <a:cs typeface="Arial"/>
              <a:sym typeface="Arial"/>
            </a:endParaRPr>
          </a:p>
        </p:txBody>
      </p:sp>
      <p:pic>
        <p:nvPicPr>
          <p:cNvPr id="5" name="Picture 4" descr="A picture containing application&#10;&#10;Description automatically generated">
            <a:extLst>
              <a:ext uri="{FF2B5EF4-FFF2-40B4-BE49-F238E27FC236}">
                <a16:creationId xmlns:a16="http://schemas.microsoft.com/office/drawing/2014/main" id="{8C56600A-8EBF-4267-A4D6-47D02CAC8E45}"/>
              </a:ext>
            </a:extLst>
          </p:cNvPr>
          <p:cNvPicPr>
            <a:picLocks noChangeAspect="1"/>
          </p:cNvPicPr>
          <p:nvPr/>
        </p:nvPicPr>
        <p:blipFill>
          <a:blip r:embed="rId3"/>
          <a:stretch>
            <a:fillRect/>
          </a:stretch>
        </p:blipFill>
        <p:spPr>
          <a:xfrm>
            <a:off x="3826609" y="5766438"/>
            <a:ext cx="4806696" cy="893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754740"/>
                <a:ext cx="5903801" cy="4994773"/>
              </a:xfrm>
            </p:spPr>
            <p:txBody>
              <a:bodyPr/>
              <a:lstStyle/>
              <a:p>
                <a:pPr marL="0" indent="0">
                  <a:buNone/>
                </a:pPr>
                <a:r>
                  <a:rPr lang="en-US" sz="3200" b="1" u="sng" dirty="0">
                    <a:latin typeface="Franklin Gothic Book" panose="020B0503020102020204" pitchFamily="34" charset="0"/>
                  </a:rPr>
                  <a:t>Important Concept – Parameters</a:t>
                </a:r>
              </a:p>
              <a:p>
                <a:pPr indent="-457200"/>
                <a:r>
                  <a:rPr lang="en-US" sz="3200" dirty="0">
                    <a:latin typeface="Franklin Gothic Book" panose="020B0503020102020204" pitchFamily="34" charset="0"/>
                  </a:rPr>
                  <a:t>Parameters don’t need to have nice intuitive meanings.</a:t>
                </a:r>
              </a:p>
              <a:p>
                <a:pPr marL="0" indent="0">
                  <a:buNone/>
                </a:pPr>
                <a:r>
                  <a:rPr lang="en-US" sz="3200" b="1" u="sng" dirty="0">
                    <a:latin typeface="Franklin Gothic Book" panose="020B0503020102020204" pitchFamily="34" charset="0"/>
                  </a:rPr>
                  <a:t>Gamma Distribution</a:t>
                </a:r>
              </a:p>
              <a:p>
                <a:pPr indent="-457200"/>
                <a:r>
                  <a:rPr lang="en-US" sz="3200" dirty="0">
                    <a:latin typeface="Franklin Gothic Book" panose="020B0503020102020204" pitchFamily="34" charset="0"/>
                  </a:rPr>
                  <a:t>Support - </a:t>
                </a:r>
                <a14:m>
                  <m:oMath xmlns:m="http://schemas.openxmlformats.org/officeDocument/2006/math">
                    <m:r>
                      <a:rPr lang="en-US" sz="3200" i="1" smtClean="0">
                        <a:latin typeface="Cambria Math" panose="02040503050406030204" pitchFamily="18" charset="0"/>
                        <a:ea typeface="Cambria Math" panose="02040503050406030204" pitchFamily="18" charset="0"/>
                      </a:rPr>
                      <m:t>ℝ</m:t>
                    </m:r>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0, ∞</m:t>
                        </m:r>
                      </m:e>
                    </m:d>
                  </m:oMath>
                </a14:m>
                <a:endParaRPr lang="en-US" sz="3200" b="0" dirty="0">
                  <a:latin typeface="Franklin Gothic Book" panose="020B0503020102020204" pitchFamily="34" charset="0"/>
                  <a:ea typeface="Cambria Math" panose="02040503050406030204" pitchFamily="18" charset="0"/>
                </a:endParaRPr>
              </a:p>
              <a:p>
                <a:pPr indent="-457200"/>
                <a:r>
                  <a:rPr lang="en-US" sz="3200" dirty="0">
                    <a:latin typeface="Franklin Gothic Book" panose="020B0503020102020204" pitchFamily="34" charset="0"/>
                  </a:rPr>
                  <a:t>PDF -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m:rPr>
                            <m:sty m:val="p"/>
                          </m:rPr>
                          <a:rPr lang="en-US" sz="3200" b="0" i="0" smtClean="0">
                            <a:latin typeface="Cambria Math" panose="02040503050406030204" pitchFamily="18" charset="0"/>
                          </a:rPr>
                          <m:t>Γ</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𝑘</m:t>
                            </m:r>
                          </m:e>
                        </m:d>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𝜃</m:t>
                            </m:r>
                          </m:e>
                          <m:sup>
                            <m:r>
                              <a:rPr lang="en-US" sz="3200" b="0" i="1" smtClean="0">
                                <a:latin typeface="Cambria Math" panose="02040503050406030204" pitchFamily="18" charset="0"/>
                              </a:rPr>
                              <m:t>𝑘</m:t>
                            </m:r>
                          </m:sup>
                        </m:sSup>
                      </m:den>
                    </m:f>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𝑥</m:t>
                        </m:r>
                      </m:e>
                      <m:sup>
                        <m:r>
                          <a:rPr lang="en-US" sz="3200" b="0" i="1" smtClean="0">
                            <a:latin typeface="Cambria Math" panose="02040503050406030204" pitchFamily="18" charset="0"/>
                          </a:rPr>
                          <m:t>𝑘</m:t>
                        </m:r>
                        <m:r>
                          <a:rPr lang="en-US" sz="3200" b="0" i="1" smtClean="0">
                            <a:latin typeface="Cambria Math" panose="02040503050406030204" pitchFamily="18" charset="0"/>
                          </a:rPr>
                          <m:t>−1</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𝜃</m:t>
                        </m:r>
                      </m:sup>
                    </m:sSup>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Parameters – </a:t>
                </a:r>
                <a14:m>
                  <m:oMath xmlns:m="http://schemas.openxmlformats.org/officeDocument/2006/math">
                    <m:r>
                      <a:rPr lang="en-US" sz="3200" b="0" i="1" smtClean="0">
                        <a:latin typeface="Cambria Math" panose="02040503050406030204" pitchFamily="18" charset="0"/>
                      </a:rPr>
                      <m:t>𝜃</m:t>
                    </m:r>
                    <m:r>
                      <a:rPr lang="en-US" sz="3200" b="0" i="1" smtClean="0">
                        <a:latin typeface="Cambria Math" panose="02040503050406030204" pitchFamily="18" charset="0"/>
                      </a:rPr>
                      <m:t>, </m:t>
                    </m:r>
                    <m:r>
                      <a:rPr lang="en-US" sz="3200" b="0" i="1" smtClean="0">
                        <a:latin typeface="Cambria Math" panose="02040503050406030204" pitchFamily="18" charset="0"/>
                      </a:rPr>
                      <m:t>𝑘</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Used for distribution of variances, waiting times…</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754740"/>
                <a:ext cx="5903801" cy="4994773"/>
              </a:xfrm>
              <a:blipFill>
                <a:blip r:embed="rId2"/>
                <a:stretch>
                  <a:fillRect l="-2686" r="-1446" b="-830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71608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Parameters</a:t>
            </a:r>
          </a:p>
        </p:txBody>
      </p:sp>
      <p:pic>
        <p:nvPicPr>
          <p:cNvPr id="10" name="Picture 9">
            <a:extLst>
              <a:ext uri="{FF2B5EF4-FFF2-40B4-BE49-F238E27FC236}">
                <a16:creationId xmlns:a16="http://schemas.microsoft.com/office/drawing/2014/main" id="{D0279BDA-3B8D-8BD4-F4F6-A68427F93C5C}"/>
              </a:ext>
            </a:extLst>
          </p:cNvPr>
          <p:cNvPicPr>
            <a:picLocks noChangeAspect="1"/>
          </p:cNvPicPr>
          <p:nvPr/>
        </p:nvPicPr>
        <p:blipFill>
          <a:blip r:embed="rId4"/>
          <a:stretch>
            <a:fillRect/>
          </a:stretch>
        </p:blipFill>
        <p:spPr>
          <a:xfrm>
            <a:off x="6613461" y="1282706"/>
            <a:ext cx="5061078" cy="3938839"/>
          </a:xfrm>
          <a:prstGeom prst="rect">
            <a:avLst/>
          </a:prstGeom>
        </p:spPr>
      </p:pic>
    </p:spTree>
    <p:extLst>
      <p:ext uri="{BB962C8B-B14F-4D97-AF65-F5344CB8AC3E}">
        <p14:creationId xmlns:p14="http://schemas.microsoft.com/office/powerpoint/2010/main" val="199778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754740"/>
                <a:ext cx="5903801" cy="4994773"/>
              </a:xfrm>
            </p:spPr>
            <p:txBody>
              <a:bodyPr/>
              <a:lstStyle/>
              <a:p>
                <a:pPr marL="0" indent="0">
                  <a:buNone/>
                </a:pPr>
                <a:r>
                  <a:rPr lang="en-US" sz="3200" dirty="0">
                    <a:latin typeface="Franklin Gothic Book" panose="020B0503020102020204" pitchFamily="34" charset="0"/>
                  </a:rPr>
                  <a:t>The support determines the type of distribution.</a:t>
                </a:r>
              </a:p>
              <a:p>
                <a:pPr indent="-457200"/>
                <a:r>
                  <a:rPr lang="en-US" sz="3200" dirty="0">
                    <a:latin typeface="Franklin Gothic Book" panose="020B0503020102020204" pitchFamily="34" charset="0"/>
                  </a:rPr>
                  <a:t>Can a count be normally distributed?</a:t>
                </a:r>
              </a:p>
              <a:p>
                <a:pPr marL="0" indent="0">
                  <a:buNone/>
                </a:pPr>
                <a:r>
                  <a:rPr lang="en-US" sz="3200" b="1" u="sng" dirty="0">
                    <a:latin typeface="Franklin Gothic Book" panose="020B0503020102020204" pitchFamily="34" charset="0"/>
                  </a:rPr>
                  <a:t>Poisson Distribution</a:t>
                </a:r>
              </a:p>
              <a:p>
                <a:pPr marL="0" indent="0">
                  <a:buNone/>
                </a:pPr>
                <a:r>
                  <a:rPr lang="en-US" sz="3200" dirty="0">
                    <a:latin typeface="Franklin Gothic Book" panose="020B0503020102020204" pitchFamily="34" charset="0"/>
                  </a:rPr>
                  <a:t>Support – Non-negative </a:t>
                </a:r>
                <a:r>
                  <a:rPr lang="en-US" sz="3200" b="1" i="1" dirty="0">
                    <a:latin typeface="Franklin Gothic Book" panose="020B0503020102020204" pitchFamily="34" charset="0"/>
                  </a:rPr>
                  <a:t>integers</a:t>
                </a:r>
              </a:p>
              <a:p>
                <a:pPr marL="0" indent="0">
                  <a:buNone/>
                </a:pPr>
                <a:r>
                  <a:rPr lang="en-US" sz="3200" b="1" i="1" dirty="0">
                    <a:latin typeface="Franklin Gothic Book" panose="020B0503020102020204" pitchFamily="34" charset="0"/>
                  </a:rPr>
                  <a:t>PMF - </a:t>
                </a:r>
                <a14:m>
                  <m:oMath xmlns:m="http://schemas.openxmlformats.org/officeDocument/2006/math">
                    <m:f>
                      <m:fPr>
                        <m:ctrlPr>
                          <a:rPr lang="en-US" sz="3200" i="1" smtClean="0">
                            <a:latin typeface="Cambria Math" panose="02040503050406030204" pitchFamily="18" charset="0"/>
                          </a:rPr>
                        </m:ctrlPr>
                      </m:fPr>
                      <m:num>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𝑘</m:t>
                            </m:r>
                          </m:sup>
                        </m:sSup>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num>
                      <m:den>
                        <m:r>
                          <a:rPr lang="en-US" sz="3200" b="0" i="1" smtClean="0">
                            <a:latin typeface="Cambria Math" panose="02040503050406030204" pitchFamily="18" charset="0"/>
                          </a:rPr>
                          <m:t>𝑘</m:t>
                        </m:r>
                      </m:den>
                    </m:f>
                  </m:oMath>
                </a14:m>
                <a:endParaRPr lang="en-US" sz="3200" i="1" dirty="0">
                  <a:latin typeface="Franklin Gothic Book" panose="020B0503020102020204" pitchFamily="34" charset="0"/>
                </a:endParaRPr>
              </a:p>
              <a:p>
                <a:pPr marL="0" indent="0">
                  <a:buNone/>
                </a:pPr>
                <a:r>
                  <a:rPr lang="en-US" sz="3200" i="1" dirty="0">
                    <a:latin typeface="Franklin Gothic Book" panose="020B0503020102020204" pitchFamily="34" charset="0"/>
                  </a:rPr>
                  <a:t>Parameters: </a:t>
                </a:r>
                <a14:m>
                  <m:oMath xmlns:m="http://schemas.openxmlformats.org/officeDocument/2006/math">
                    <m:r>
                      <a:rPr lang="en-US" sz="3200" i="1" dirty="0" smtClean="0">
                        <a:latin typeface="Cambria Math" panose="02040503050406030204" pitchFamily="18" charset="0"/>
                      </a:rPr>
                      <m:t>𝑘</m:t>
                    </m:r>
                  </m:oMath>
                </a14:m>
                <a:endParaRPr lang="en-US" sz="3200" i="1"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754740"/>
                <a:ext cx="5903801" cy="4994773"/>
              </a:xfrm>
              <a:blipFill>
                <a:blip r:embed="rId3"/>
                <a:stretch>
                  <a:fillRect l="-2686" r="-175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32764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Continuous vs. Discrete</a:t>
            </a:r>
          </a:p>
        </p:txBody>
      </p:sp>
      <p:pic>
        <p:nvPicPr>
          <p:cNvPr id="8" name="Picture 7">
            <a:extLst>
              <a:ext uri="{FF2B5EF4-FFF2-40B4-BE49-F238E27FC236}">
                <a16:creationId xmlns:a16="http://schemas.microsoft.com/office/drawing/2014/main" id="{6AA40387-1A23-3A15-EDC2-D931F2B3A956}"/>
              </a:ext>
            </a:extLst>
          </p:cNvPr>
          <p:cNvPicPr>
            <a:picLocks noChangeAspect="1"/>
          </p:cNvPicPr>
          <p:nvPr/>
        </p:nvPicPr>
        <p:blipFill>
          <a:blip r:embed="rId5"/>
          <a:stretch>
            <a:fillRect/>
          </a:stretch>
        </p:blipFill>
        <p:spPr>
          <a:xfrm>
            <a:off x="6791324" y="1173580"/>
            <a:ext cx="5149965" cy="4024062"/>
          </a:xfrm>
          <a:prstGeom prst="rect">
            <a:avLst/>
          </a:prstGeom>
        </p:spPr>
      </p:pic>
    </p:spTree>
    <p:extLst>
      <p:ext uri="{BB962C8B-B14F-4D97-AF65-F5344CB8AC3E}">
        <p14:creationId xmlns:p14="http://schemas.microsoft.com/office/powerpoint/2010/main" val="36373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63286"/>
                <a:ext cx="5903801" cy="4994773"/>
              </a:xfrm>
            </p:spPr>
            <p:txBody>
              <a:bodyPr/>
              <a:lstStyle/>
              <a:p>
                <a:pPr marL="0" indent="0">
                  <a:buNone/>
                </a:pPr>
                <a:r>
                  <a:rPr lang="en-US" sz="3200" b="1" i="1" u="sng" dirty="0">
                    <a:latin typeface="Franklin Gothic Book" panose="020B0503020102020204" pitchFamily="34" charset="0"/>
                  </a:rPr>
                  <a:t>As functions of much simpler distributions</a:t>
                </a:r>
              </a:p>
              <a:p>
                <a:pPr lvl="1" indent="-457200"/>
                <a:r>
                  <a:rPr lang="en-US" sz="2800" i="1" dirty="0">
                    <a:latin typeface="Franklin Gothic Book" panose="020B0503020102020204" pitchFamily="34" charset="0"/>
                  </a:rPr>
                  <a:t>Side concept: Functions of random variables are also random variables </a:t>
                </a:r>
              </a:p>
              <a:p>
                <a:pPr marL="0" indent="0">
                  <a:buNone/>
                </a:pPr>
                <a:r>
                  <a:rPr lang="en-US" sz="3200" b="1" i="1" u="sng" dirty="0">
                    <a:latin typeface="Franklin Gothic Book" panose="020B0503020102020204" pitchFamily="34" charset="0"/>
                  </a:rPr>
                  <a:t>The Binomial Distribution</a:t>
                </a:r>
              </a:p>
              <a:p>
                <a:pPr indent="-457200"/>
                <a:r>
                  <a:rPr lang="en-US" sz="3200" dirty="0">
                    <a:latin typeface="Franklin Gothic Book" panose="020B0503020102020204" pitchFamily="34" charset="0"/>
                  </a:rPr>
                  <a:t>Sum of </a:t>
                </a:r>
                <a14:m>
                  <m:oMath xmlns:m="http://schemas.openxmlformats.org/officeDocument/2006/math">
                    <m:r>
                      <m:rPr>
                        <m:sty m:val="p"/>
                      </m:rPr>
                      <a:rPr lang="en-US" sz="3200" b="0" i="0" smtClean="0">
                        <a:latin typeface="Cambria Math" panose="02040503050406030204" pitchFamily="18" charset="0"/>
                      </a:rPr>
                      <m:t>n</m:t>
                    </m:r>
                  </m:oMath>
                </a14:m>
                <a:r>
                  <a:rPr lang="en-US" sz="3200" dirty="0">
                    <a:latin typeface="Franklin Gothic Book" panose="020B0503020102020204" pitchFamily="34" charset="0"/>
                  </a:rPr>
                  <a:t> 0/1 coin flips with probability </a:t>
                </a:r>
                <a14:m>
                  <m:oMath xmlns:m="http://schemas.openxmlformats.org/officeDocument/2006/math">
                    <m:r>
                      <m:rPr>
                        <m:sty m:val="p"/>
                      </m:rPr>
                      <a:rPr lang="en-US" sz="3200" i="0" dirty="0" smtClean="0">
                        <a:latin typeface="Cambria Math" panose="02040503050406030204" pitchFamily="18" charset="0"/>
                      </a:rPr>
                      <m:t>p</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Each coin flip is Bernoulli distributed with prob </a:t>
                </a:r>
                <a14:m>
                  <m:oMath xmlns:m="http://schemas.openxmlformats.org/officeDocument/2006/math">
                    <m:r>
                      <a:rPr lang="en-US" sz="3200" b="0" i="1" smtClean="0">
                        <a:latin typeface="Cambria Math" panose="02040503050406030204" pitchFamily="18" charset="0"/>
                      </a:rPr>
                      <m:t>𝑝</m:t>
                    </m:r>
                  </m:oMath>
                </a14:m>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63286"/>
                <a:ext cx="5903801" cy="4994773"/>
              </a:xfrm>
              <a:blipFill>
                <a:blip r:embed="rId3"/>
                <a:stretch>
                  <a:fillRect l="-2686" b="-29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081417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Where do distributions come from?</a:t>
            </a:r>
          </a:p>
        </p:txBody>
      </p:sp>
      <p:pic>
        <p:nvPicPr>
          <p:cNvPr id="11" name="Graphic 10">
            <a:extLst>
              <a:ext uri="{FF2B5EF4-FFF2-40B4-BE49-F238E27FC236}">
                <a16:creationId xmlns:a16="http://schemas.microsoft.com/office/drawing/2014/main" id="{65591102-93FE-B366-C040-6280AC2137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5390" y="1163915"/>
            <a:ext cx="5358933" cy="356850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B6D182-9489-1D34-0D36-FAB55CFA4943}"/>
                  </a:ext>
                </a:extLst>
              </p:cNvPr>
              <p:cNvSpPr txBox="1"/>
              <p:nvPr/>
            </p:nvSpPr>
            <p:spPr>
              <a:xfrm>
                <a:off x="6946230" y="4563094"/>
                <a:ext cx="4236865" cy="7454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𝑃𝑀𝐹</m:t>
                      </m:r>
                      <m:r>
                        <a:rPr lang="en-US" sz="2400" b="0" i="0"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e>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𝑝</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f>
                            <m:fPr>
                              <m:type m:val="noBa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𝑘</m:t>
                              </m:r>
                            </m:den>
                          </m:f>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𝑘</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p>
                      </m:sSup>
                    </m:oMath>
                  </m:oMathPara>
                </a14:m>
                <a:endParaRPr lang="en-US" sz="2400" dirty="0"/>
              </a:p>
            </p:txBody>
          </p:sp>
        </mc:Choice>
        <mc:Fallback xmlns="">
          <p:sp>
            <p:nvSpPr>
              <p:cNvPr id="12" name="TextBox 11">
                <a:extLst>
                  <a:ext uri="{FF2B5EF4-FFF2-40B4-BE49-F238E27FC236}">
                    <a16:creationId xmlns:a16="http://schemas.microsoft.com/office/drawing/2014/main" id="{F0B6D182-9489-1D34-0D36-FAB55CFA4943}"/>
                  </a:ext>
                </a:extLst>
              </p:cNvPr>
              <p:cNvSpPr txBox="1">
                <a:spLocks noRot="1" noChangeAspect="1" noMove="1" noResize="1" noEditPoints="1" noAdjustHandles="1" noChangeArrowheads="1" noChangeShapeType="1" noTextEdit="1"/>
              </p:cNvSpPr>
              <p:nvPr/>
            </p:nvSpPr>
            <p:spPr>
              <a:xfrm>
                <a:off x="6946230" y="4563094"/>
                <a:ext cx="4236865" cy="74546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BC4FB0D-C015-9159-700C-874594C4C659}"/>
              </a:ext>
            </a:extLst>
          </p:cNvPr>
          <p:cNvSpPr txBox="1"/>
          <p:nvPr/>
        </p:nvSpPr>
        <p:spPr>
          <a:xfrm>
            <a:off x="6883315" y="5248571"/>
            <a:ext cx="4463081" cy="461665"/>
          </a:xfrm>
          <a:prstGeom prst="rect">
            <a:avLst/>
          </a:prstGeom>
          <a:noFill/>
        </p:spPr>
        <p:txBody>
          <a:bodyPr wrap="none" rtlCol="0">
            <a:spAutoFit/>
          </a:bodyPr>
          <a:lstStyle/>
          <a:p>
            <a:r>
              <a:rPr lang="en-US" sz="2400" dirty="0"/>
              <a:t>What are the parameters here?</a:t>
            </a:r>
          </a:p>
        </p:txBody>
      </p:sp>
    </p:spTree>
    <p:extLst>
      <p:ext uri="{BB962C8B-B14F-4D97-AF65-F5344CB8AC3E}">
        <p14:creationId xmlns:p14="http://schemas.microsoft.com/office/powerpoint/2010/main" val="42867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63286"/>
                <a:ext cx="11550622" cy="4994773"/>
              </a:xfrm>
            </p:spPr>
            <p:txBody>
              <a:bodyPr/>
              <a:lstStyle/>
              <a:p>
                <a:pPr marL="0" indent="0">
                  <a:buNone/>
                </a:pPr>
                <a:r>
                  <a:rPr lang="en-US" sz="3200" dirty="0">
                    <a:latin typeface="Franklin Gothic Book" panose="020B0503020102020204" pitchFamily="34" charset="0"/>
                  </a:rPr>
                  <a:t>More complex example: </a:t>
                </a:r>
                <a:r>
                  <a:rPr lang="en-US" sz="3200" b="1" u="sng" dirty="0">
                    <a:latin typeface="Franklin Gothic Book" panose="020B0503020102020204" pitchFamily="34" charset="0"/>
                  </a:rPr>
                  <a:t>The Poisson</a:t>
                </a:r>
              </a:p>
              <a:p>
                <a:pPr indent="-457200"/>
                <a:r>
                  <a:rPr lang="en-US" sz="3200" dirty="0">
                    <a:latin typeface="Franklin Gothic Book" panose="020B0503020102020204" pitchFamily="34" charset="0"/>
                  </a:rPr>
                  <a:t>Probability of </a:t>
                </a:r>
                <a14:m>
                  <m:oMath xmlns:m="http://schemas.openxmlformats.org/officeDocument/2006/math">
                    <m:r>
                      <a:rPr lang="en-US" sz="3200" b="0" i="1" smtClean="0">
                        <a:latin typeface="Cambria Math" panose="02040503050406030204" pitchFamily="18" charset="0"/>
                      </a:rPr>
                      <m:t>𝑛</m:t>
                    </m:r>
                  </m:oMath>
                </a14:m>
                <a:r>
                  <a:rPr lang="en-US" sz="3200" dirty="0">
                    <a:latin typeface="Franklin Gothic Book" panose="020B0503020102020204" pitchFamily="34" charset="0"/>
                  </a:rPr>
                  <a:t> events occurring in a fixed interval of time, if the rate of the events happening is constant.</a:t>
                </a:r>
              </a:p>
              <a:p>
                <a:pPr indent="-457200"/>
                <a:r>
                  <a:rPr lang="en-US" sz="3200" dirty="0">
                    <a:latin typeface="Franklin Gothic Book" panose="020B0503020102020204" pitchFamily="34" charset="0"/>
                  </a:rPr>
                  <a:t>Originally* used in 1837 to model the number of wrongful convictions </a:t>
                </a:r>
              </a:p>
              <a:p>
                <a:pPr marL="0" indent="0">
                  <a:buNone/>
                </a:pPr>
                <a:r>
                  <a:rPr lang="en-US" sz="3200" b="1" u="sng" dirty="0">
                    <a:latin typeface="Franklin Gothic Book" panose="020B0503020102020204" pitchFamily="34" charset="0"/>
                  </a:rPr>
                  <a:t>Example:</a:t>
                </a:r>
                <a:r>
                  <a:rPr lang="en-US" sz="3200" b="1" dirty="0">
                    <a:latin typeface="Franklin Gothic Book" panose="020B0503020102020204" pitchFamily="34" charset="0"/>
                  </a:rPr>
                  <a:t> </a:t>
                </a:r>
                <a:r>
                  <a:rPr lang="en-US" sz="3200" dirty="0">
                    <a:latin typeface="Franklin Gothic Book" panose="020B0503020102020204" pitchFamily="34" charset="0"/>
                  </a:rPr>
                  <a:t>The sum of normally distributed variables is normally distributed.</a:t>
                </a:r>
              </a:p>
              <a:p>
                <a:pPr indent="-457200"/>
                <a:r>
                  <a:rPr lang="en-US" sz="3200" dirty="0">
                    <a:latin typeface="Franklin Gothic Book" panose="020B0503020102020204" pitchFamily="34" charset="0"/>
                  </a:rPr>
                  <a:t>The product of two normally distributed variables is </a:t>
                </a:r>
                <a:r>
                  <a:rPr lang="en-US" sz="3200" b="1" u="sng" dirty="0">
                    <a:latin typeface="Franklin Gothic Book" panose="020B0503020102020204" pitchFamily="34" charset="0"/>
                  </a:rPr>
                  <a:t>very much not normal</a:t>
                </a:r>
              </a:p>
              <a:p>
                <a:pPr indent="-457200"/>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63286"/>
                <a:ext cx="11550622" cy="4994773"/>
              </a:xfrm>
              <a:blipFill>
                <a:blip r:embed="rId3"/>
                <a:stretch>
                  <a:fillRect l="-137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081417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Where do distributions come from?</a:t>
            </a:r>
          </a:p>
        </p:txBody>
      </p:sp>
      <p:sp>
        <p:nvSpPr>
          <p:cNvPr id="2" name="TextBox 1">
            <a:extLst>
              <a:ext uri="{FF2B5EF4-FFF2-40B4-BE49-F238E27FC236}">
                <a16:creationId xmlns:a16="http://schemas.microsoft.com/office/drawing/2014/main" id="{3DB7E3CF-A1F4-A783-DB43-42529D95F9D4}"/>
              </a:ext>
            </a:extLst>
          </p:cNvPr>
          <p:cNvSpPr txBox="1"/>
          <p:nvPr/>
        </p:nvSpPr>
        <p:spPr>
          <a:xfrm>
            <a:off x="0" y="6095999"/>
            <a:ext cx="7335663" cy="707886"/>
          </a:xfrm>
          <a:prstGeom prst="rect">
            <a:avLst/>
          </a:prstGeom>
          <a:noFill/>
        </p:spPr>
        <p:txBody>
          <a:bodyPr wrap="none" rtlCol="0">
            <a:spAutoFit/>
          </a:bodyPr>
          <a:lstStyle/>
          <a:p>
            <a:r>
              <a:rPr lang="en-US" sz="2000" dirty="0">
                <a:solidFill>
                  <a:schemeClr val="bg1"/>
                </a:solidFill>
              </a:rPr>
              <a:t>*Actually developed in 1711 by Moivre. Very few things in math</a:t>
            </a:r>
          </a:p>
          <a:p>
            <a:r>
              <a:rPr lang="en-US" sz="2000" dirty="0">
                <a:solidFill>
                  <a:schemeClr val="bg1"/>
                </a:solidFill>
              </a:rPr>
              <a:t> are named correctly </a:t>
            </a:r>
          </a:p>
        </p:txBody>
      </p:sp>
    </p:spTree>
    <p:extLst>
      <p:ext uri="{BB962C8B-B14F-4D97-AF65-F5344CB8AC3E}">
        <p14:creationId xmlns:p14="http://schemas.microsoft.com/office/powerpoint/2010/main" val="31278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63286"/>
                <a:ext cx="11711043" cy="4994773"/>
              </a:xfrm>
            </p:spPr>
            <p:txBody>
              <a:bodyPr/>
              <a:lstStyle/>
              <a:p>
                <a:pPr marL="0" indent="0">
                  <a:buNone/>
                </a:pPr>
                <a:r>
                  <a:rPr lang="en-US" sz="3200" dirty="0">
                    <a:latin typeface="Franklin Gothic Book" panose="020B0503020102020204" pitchFamily="34" charset="0"/>
                  </a:rPr>
                  <a:t>Random variables don’t have to always represent real number or integers.</a:t>
                </a:r>
              </a:p>
              <a:p>
                <a:pPr marL="0" indent="0">
                  <a:buNone/>
                </a:pPr>
                <a:r>
                  <a:rPr lang="en-US" sz="3200" b="1" u="sng" dirty="0">
                    <a:latin typeface="Franklin Gothic Book" panose="020B0503020102020204" pitchFamily="34" charset="0"/>
                  </a:rPr>
                  <a:t>Multinomial Distribution</a:t>
                </a:r>
              </a:p>
              <a:p>
                <a:pPr indent="-457200"/>
                <a:r>
                  <a:rPr lang="en-US" sz="3200" dirty="0">
                    <a:latin typeface="Franklin Gothic Book" panose="020B0503020102020204" pitchFamily="34" charset="0"/>
                  </a:rPr>
                  <a:t>The probability that you will select a given item </a:t>
                </a:r>
                <a14:m>
                  <m:oMath xmlns:m="http://schemas.openxmlformats.org/officeDocument/2006/math">
                    <m:r>
                      <a:rPr lang="en-US" sz="3200" b="0" i="1" smtClean="0">
                        <a:latin typeface="Cambria Math" panose="02040503050406030204" pitchFamily="18" charset="0"/>
                      </a:rPr>
                      <m:t>𝑖</m:t>
                    </m:r>
                  </m:oMath>
                </a14:m>
                <a:r>
                  <a:rPr lang="en-US" sz="3200" dirty="0">
                    <a:latin typeface="Franklin Gothic Book" panose="020B0503020102020204" pitchFamily="34" charset="0"/>
                  </a:rPr>
                  <a:t> from a selection of </a:t>
                </a:r>
                <a14:m>
                  <m:oMath xmlns:m="http://schemas.openxmlformats.org/officeDocument/2006/math">
                    <m:r>
                      <a:rPr lang="en-US" sz="3200" b="0" i="1" smtClean="0">
                        <a:latin typeface="Cambria Math" panose="02040503050406030204" pitchFamily="18" charset="0"/>
                      </a:rPr>
                      <m:t>𝑘</m:t>
                    </m:r>
                  </m:oMath>
                </a14:m>
                <a:r>
                  <a:rPr lang="en-US" sz="3200" dirty="0">
                    <a:latin typeface="Franklin Gothic Book" panose="020B0503020102020204" pitchFamily="34" charset="0"/>
                  </a:rPr>
                  <a:t> categories.</a:t>
                </a:r>
              </a:p>
              <a:p>
                <a:pPr indent="-457200"/>
                <a:r>
                  <a:rPr lang="en-US" sz="3200" dirty="0">
                    <a:latin typeface="Franklin Gothic Book" panose="020B0503020102020204" pitchFamily="34" charset="0"/>
                  </a:rPr>
                  <a:t>Each category is selectable with probability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What are the parameters of this distribution?</a:t>
                </a:r>
              </a:p>
              <a:p>
                <a:pPr marL="0" indent="0">
                  <a:buNone/>
                </a:pPr>
                <a:endParaRPr lang="en-US" sz="3200" dirty="0">
                  <a:latin typeface="Franklin Gothic Book" panose="020B0503020102020204" pitchFamily="34" charset="0"/>
                </a:endParaRPr>
              </a:p>
              <a:p>
                <a:pPr marL="0" indent="0">
                  <a:buNone/>
                </a:pPr>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63286"/>
                <a:ext cx="11711043" cy="4994773"/>
              </a:xfrm>
              <a:blipFill>
                <a:blip r:embed="rId3"/>
                <a:stretch>
                  <a:fillRect l="-135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75885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Categorical Distributions</a:t>
            </a:r>
          </a:p>
        </p:txBody>
      </p:sp>
    </p:spTree>
    <p:extLst>
      <p:ext uri="{BB962C8B-B14F-4D97-AF65-F5344CB8AC3E}">
        <p14:creationId xmlns:p14="http://schemas.microsoft.com/office/powerpoint/2010/main" val="293085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63286"/>
                <a:ext cx="6513401" cy="4994773"/>
              </a:xfrm>
            </p:spPr>
            <p:txBody>
              <a:bodyPr/>
              <a:lstStyle/>
              <a:p>
                <a:pPr marL="0" indent="0">
                  <a:buNone/>
                </a:pPr>
                <a:r>
                  <a:rPr lang="en-US" sz="3200" dirty="0">
                    <a:latin typeface="Franklin Gothic Book" panose="020B0503020102020204" pitchFamily="34" charset="0"/>
                  </a:rPr>
                  <a:t>Random variables don’t need to output single numbers.</a:t>
                </a:r>
              </a:p>
              <a:p>
                <a:pPr marL="0" indent="0">
                  <a:buNone/>
                </a:pPr>
                <a:r>
                  <a:rPr lang="en-US" sz="3200" b="1" u="sng" dirty="0">
                    <a:latin typeface="Franklin Gothic Book" panose="020B0503020102020204" pitchFamily="34" charset="0"/>
                  </a:rPr>
                  <a:t>Multivariate Normal</a:t>
                </a:r>
              </a:p>
              <a:p>
                <a:pPr indent="-457200"/>
                <a:r>
                  <a:rPr lang="en-US" sz="3200" b="1" u="sng" dirty="0">
                    <a:latin typeface="Franklin Gothic Book" panose="020B0503020102020204" pitchFamily="34" charset="0"/>
                  </a:rPr>
                  <a:t>Support:</a:t>
                </a:r>
                <a:r>
                  <a:rPr lang="en-US" sz="3200" dirty="0">
                    <a:latin typeface="Franklin Gothic Book" panose="020B0503020102020204" pitchFamily="34" charset="0"/>
                  </a:rPr>
                  <a:t> </a:t>
                </a:r>
                <a14:m>
                  <m:oMath xmlns:m="http://schemas.openxmlformats.org/officeDocument/2006/math">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ℝ</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m:t>
                            </m:r>
                          </m:e>
                        </m:d>
                      </m:e>
                      <m:sup>
                        <m:r>
                          <a:rPr lang="en-US" sz="3200" b="0" i="1" smtClean="0">
                            <a:latin typeface="Cambria Math" panose="02040503050406030204" pitchFamily="18" charset="0"/>
                            <a:ea typeface="Cambria Math" panose="02040503050406030204" pitchFamily="18" charset="0"/>
                          </a:rPr>
                          <m:t>𝑝</m:t>
                        </m:r>
                      </m:sup>
                    </m:sSup>
                  </m:oMath>
                </a14:m>
                <a:endParaRPr lang="en-US" sz="3200" dirty="0">
                  <a:latin typeface="Franklin Gothic Book" panose="020B0503020102020204" pitchFamily="34" charset="0"/>
                </a:endParaRPr>
              </a:p>
              <a:p>
                <a:pPr lvl="1" indent="-457200"/>
                <a:r>
                  <a:rPr lang="en-US" sz="2800" dirty="0">
                    <a:latin typeface="Franklin Gothic Book" panose="020B0503020102020204" pitchFamily="34" charset="0"/>
                  </a:rPr>
                  <a:t>A vector valued random variable</a:t>
                </a:r>
              </a:p>
              <a:p>
                <a:pPr indent="-457200"/>
                <a:r>
                  <a:rPr lang="en-US" sz="3200" b="1" u="sng" dirty="0">
                    <a:latin typeface="Franklin Gothic Book" panose="020B0503020102020204" pitchFamily="34" charset="0"/>
                  </a:rPr>
                  <a:t>Parameters:</a:t>
                </a:r>
              </a:p>
              <a:p>
                <a:pPr lvl="1" indent="-457200"/>
                <a14:m>
                  <m:oMath xmlns:m="http://schemas.openxmlformats.org/officeDocument/2006/math">
                    <m:r>
                      <a:rPr lang="en-US" sz="2800" b="1" i="1" smtClean="0">
                        <a:latin typeface="Cambria Math" panose="02040503050406030204" pitchFamily="18" charset="0"/>
                      </a:rPr>
                      <m:t>𝝁</m:t>
                    </m:r>
                  </m:oMath>
                </a14:m>
                <a:r>
                  <a:rPr lang="en-US" sz="3200" dirty="0">
                    <a:latin typeface="Franklin Gothic Book" panose="020B0503020102020204" pitchFamily="34" charset="0"/>
                  </a:rPr>
                  <a:t> – A vector of means</a:t>
                </a:r>
              </a:p>
              <a:p>
                <a:pPr lvl="1" indent="-457200"/>
                <a14:m>
                  <m:oMath xmlns:m="http://schemas.openxmlformats.org/officeDocument/2006/math">
                    <m:r>
                      <m:rPr>
                        <m:sty m:val="p"/>
                      </m:rPr>
                      <a:rPr lang="en-US" sz="3200" b="0" i="0" smtClean="0">
                        <a:latin typeface="Cambria Math" panose="02040503050406030204" pitchFamily="18" charset="0"/>
                      </a:rPr>
                      <m:t>Σ</m:t>
                    </m:r>
                  </m:oMath>
                </a14:m>
                <a:r>
                  <a:rPr lang="en-US" sz="3200" dirty="0">
                    <a:latin typeface="Franklin Gothic Book" panose="020B0503020102020204" pitchFamily="34" charset="0"/>
                  </a:rPr>
                  <a:t> – A matrix of variances/covariances.</a:t>
                </a:r>
              </a:p>
              <a:p>
                <a:pPr marL="0" indent="0">
                  <a:buNone/>
                </a:pPr>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63286"/>
                <a:ext cx="6513401" cy="4994773"/>
              </a:xfrm>
              <a:blipFill>
                <a:blip r:embed="rId3"/>
                <a:stretch>
                  <a:fillRect l="-243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1220718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Univariate vs. Multivariate Distributions</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pic>
        <p:nvPicPr>
          <p:cNvPr id="6146" name="Picture 2">
            <a:extLst>
              <a:ext uri="{FF2B5EF4-FFF2-40B4-BE49-F238E27FC236}">
                <a16:creationId xmlns:a16="http://schemas.microsoft.com/office/drawing/2014/main" id="{D0512A8E-B6F2-A8FF-76C4-8745D2606E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3165" y="1471706"/>
            <a:ext cx="5846425" cy="442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47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63286"/>
                <a:ext cx="6657780" cy="4994773"/>
              </a:xfrm>
            </p:spPr>
            <p:txBody>
              <a:bodyPr/>
              <a:lstStyle/>
              <a:p>
                <a:pPr marL="0" indent="0">
                  <a:buNone/>
                </a:pPr>
                <a:r>
                  <a:rPr lang="en-US" sz="3200" dirty="0">
                    <a:latin typeface="Franklin Gothic Book" panose="020B0503020102020204" pitchFamily="34" charset="0"/>
                  </a:rPr>
                  <a:t>They can even support matrices…</a:t>
                </a:r>
              </a:p>
              <a:p>
                <a:pPr marL="0" indent="0">
                  <a:buNone/>
                </a:pPr>
                <a:r>
                  <a:rPr lang="en-US" sz="3200" b="1" u="sng" dirty="0">
                    <a:latin typeface="Franklin Gothic Book" panose="020B0503020102020204" pitchFamily="34" charset="0"/>
                  </a:rPr>
                  <a:t>The Wishart Distribution</a:t>
                </a:r>
              </a:p>
              <a:p>
                <a:pPr indent="-457200"/>
                <a:r>
                  <a:rPr lang="en-US" sz="3200" b="1" u="sng" dirty="0">
                    <a:latin typeface="Franklin Gothic Book" panose="020B0503020102020204" pitchFamily="34" charset="0"/>
                  </a:rPr>
                  <a:t>PDF</a:t>
                </a:r>
                <a:r>
                  <a:rPr lang="en-US" sz="3200" dirty="0">
                    <a:latin typeface="Franklin Gothic Book" panose="020B0503020102020204" pitchFamily="34" charset="0"/>
                  </a:rPr>
                  <a:t> - </a:t>
                </a:r>
                <a14:m>
                  <m:oMath xmlns:m="http://schemas.openxmlformats.org/officeDocument/2006/math">
                    <m:f>
                      <m:fPr>
                        <m:ctrlPr>
                          <a:rPr lang="en-US" sz="3200" i="1" smtClean="0">
                            <a:latin typeface="Cambria Math" panose="02040503050406030204" pitchFamily="18" charset="0"/>
                          </a:rPr>
                        </m:ctrlPr>
                      </m:fPr>
                      <m:num>
                        <m:sSup>
                          <m:sSupPr>
                            <m:ctrlPr>
                              <a:rPr lang="en-US" sz="3200" b="0" i="1" smtClean="0">
                                <a:latin typeface="Cambria Math" panose="02040503050406030204" pitchFamily="18" charset="0"/>
                              </a:rPr>
                            </m:ctrlPr>
                          </m:sSupPr>
                          <m:e>
                            <m:d>
                              <m:dPr>
                                <m:begChr m:val="|"/>
                                <m:endChr m:val="|"/>
                                <m:ctrlPr>
                                  <a:rPr lang="en-US" sz="3200" b="0" i="1" smtClean="0">
                                    <a:latin typeface="Cambria Math" panose="02040503050406030204" pitchFamily="18" charset="0"/>
                                  </a:rPr>
                                </m:ctrlPr>
                              </m:dPr>
                              <m:e>
                                <m:r>
                                  <a:rPr lang="en-US" sz="3200" b="1" i="0" smtClean="0">
                                    <a:latin typeface="Cambria Math" panose="02040503050406030204" pitchFamily="18" charset="0"/>
                                  </a:rPr>
                                  <m:t>𝐗</m:t>
                                </m:r>
                              </m:e>
                            </m:d>
                          </m:e>
                          <m:sup>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rPr>
                              <m:t>−1)/2</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m:rPr>
                                <m:sty m:val="p"/>
                              </m:rPr>
                              <a:rPr lang="en-US" sz="3200" b="0" i="0" smtClean="0">
                                <a:latin typeface="Cambria Math" panose="02040503050406030204" pitchFamily="18" charset="0"/>
                              </a:rPr>
                              <m:t>tr</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1" i="0" smtClean="0">
                                    <a:latin typeface="Cambria Math" panose="02040503050406030204" pitchFamily="18" charset="0"/>
                                  </a:rPr>
                                  <m:t>𝐕</m:t>
                                </m:r>
                              </m:e>
                              <m:sup>
                                <m:r>
                                  <a:rPr lang="en-US" sz="3200" b="0" i="1" smtClean="0">
                                    <a:latin typeface="Cambria Math" panose="02040503050406030204" pitchFamily="18" charset="0"/>
                                  </a:rPr>
                                  <m:t>−1</m:t>
                                </m:r>
                              </m:sup>
                            </m:sSup>
                            <m:r>
                              <a:rPr lang="en-US" sz="3200" b="1" i="0" smtClean="0">
                                <a:latin typeface="Cambria Math" panose="02040503050406030204" pitchFamily="18" charset="0"/>
                              </a:rPr>
                              <m:t>𝐗</m:t>
                            </m:r>
                            <m:r>
                              <a:rPr lang="en-US" sz="3200" b="0" i="1" smtClean="0">
                                <a:latin typeface="Cambria Math" panose="02040503050406030204" pitchFamily="18" charset="0"/>
                              </a:rPr>
                              <m:t>)/2</m:t>
                            </m:r>
                          </m:sup>
                        </m:sSup>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𝑛𝑝</m:t>
                                </m:r>
                              </m:num>
                              <m:den>
                                <m:r>
                                  <a:rPr lang="en-US" sz="3200" b="0" i="1" smtClean="0">
                                    <a:latin typeface="Cambria Math" panose="02040503050406030204" pitchFamily="18" charset="0"/>
                                  </a:rPr>
                                  <m:t>2</m:t>
                                </m:r>
                              </m:den>
                            </m:f>
                          </m:sup>
                        </m:sSup>
                        <m:sSup>
                          <m:sSupPr>
                            <m:ctrlPr>
                              <a:rPr lang="en-US" sz="3200" b="0" i="1" smtClean="0">
                                <a:latin typeface="Cambria Math" panose="02040503050406030204" pitchFamily="18" charset="0"/>
                              </a:rPr>
                            </m:ctrlPr>
                          </m:sSupPr>
                          <m:e>
                            <m:d>
                              <m:dPr>
                                <m:begChr m:val="|"/>
                                <m:endChr m:val="|"/>
                                <m:ctrlPr>
                                  <a:rPr lang="en-US" sz="3200" b="0" i="1" smtClean="0">
                                    <a:latin typeface="Cambria Math" panose="02040503050406030204" pitchFamily="18" charset="0"/>
                                  </a:rPr>
                                </m:ctrlPr>
                              </m:dPr>
                              <m:e>
                                <m:r>
                                  <a:rPr lang="en-US" sz="3200" b="1" i="0" smtClean="0">
                                    <a:latin typeface="Cambria Math" panose="02040503050406030204" pitchFamily="18" charset="0"/>
                                  </a:rPr>
                                  <m:t>𝐕</m:t>
                                </m:r>
                              </m:e>
                            </m:d>
                          </m:e>
                          <m:sup>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m:t>
                                </m:r>
                              </m:num>
                              <m:den>
                                <m:r>
                                  <a:rPr lang="en-US" sz="3200" b="0" i="1" smtClean="0">
                                    <a:latin typeface="Cambria Math" panose="02040503050406030204" pitchFamily="18" charset="0"/>
                                  </a:rPr>
                                  <m:t>2</m:t>
                                </m:r>
                              </m:den>
                            </m:f>
                          </m:sup>
                        </m:sSup>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Γ</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den>
                    </m:f>
                  </m:oMath>
                </a14:m>
                <a:endParaRPr lang="en-US" sz="3200" dirty="0">
                  <a:latin typeface="Franklin Gothic Book" panose="020B0503020102020204" pitchFamily="34" charset="0"/>
                </a:endParaRPr>
              </a:p>
              <a:p>
                <a:pPr indent="-457200"/>
                <a:r>
                  <a:rPr lang="en-US" sz="3200" b="1" u="sng" dirty="0">
                    <a:latin typeface="Franklin Gothic Book" panose="020B0503020102020204" pitchFamily="34" charset="0"/>
                  </a:rPr>
                  <a:t>Parameters:</a:t>
                </a:r>
              </a:p>
              <a:p>
                <a:pPr lvl="1" indent="-457200"/>
                <a14:m>
                  <m:oMath xmlns:m="http://schemas.openxmlformats.org/officeDocument/2006/math">
                    <m:r>
                      <a:rPr lang="en-US" sz="2800" b="0" i="1" dirty="0" smtClean="0">
                        <a:latin typeface="Cambria Math" panose="02040503050406030204" pitchFamily="18" charset="0"/>
                      </a:rPr>
                      <m:t>𝑛</m:t>
                    </m:r>
                  </m:oMath>
                </a14:m>
                <a:r>
                  <a:rPr lang="en-US" sz="2800" i="1" dirty="0">
                    <a:latin typeface="Franklin Gothic Book" panose="020B0503020102020204" pitchFamily="34" charset="0"/>
                  </a:rPr>
                  <a:t> – degrees of freedom</a:t>
                </a:r>
              </a:p>
              <a:p>
                <a:pPr lvl="1" indent="-457200"/>
                <a14:m>
                  <m:oMath xmlns:m="http://schemas.openxmlformats.org/officeDocument/2006/math">
                    <m:r>
                      <a:rPr lang="en-US" sz="2800" b="1" i="0" smtClean="0">
                        <a:latin typeface="Cambria Math" panose="02040503050406030204" pitchFamily="18" charset="0"/>
                      </a:rPr>
                      <m:t>𝐕</m:t>
                    </m:r>
                    <m:r>
                      <a:rPr lang="en-US" sz="2800" b="1" i="0" smtClean="0">
                        <a:latin typeface="Cambria Math" panose="02040503050406030204" pitchFamily="18" charset="0"/>
                      </a:rPr>
                      <m:t> </m:t>
                    </m:r>
                    <m:r>
                      <a:rPr lang="en-US" sz="2800" b="0" i="0" smtClean="0">
                        <a:latin typeface="Cambria Math" panose="02040503050406030204" pitchFamily="18" charset="0"/>
                      </a:rPr>
                      <m:t>−</m:t>
                    </m:r>
                  </m:oMath>
                </a14:m>
                <a:r>
                  <a:rPr lang="en-US" sz="2800" dirty="0">
                    <a:latin typeface="Franklin Gothic Book" panose="020B0503020102020204" pitchFamily="34" charset="0"/>
                  </a:rPr>
                  <a:t> scale matrix</a:t>
                </a:r>
              </a:p>
              <a:p>
                <a:pPr indent="-457200"/>
                <a:r>
                  <a:rPr lang="en-US" sz="3200" b="1" u="sng" dirty="0">
                    <a:latin typeface="Franklin Gothic Book" panose="020B0503020102020204" pitchFamily="34" charset="0"/>
                  </a:rPr>
                  <a:t>Support:</a:t>
                </a:r>
                <a:r>
                  <a:rPr lang="en-US" sz="3200" dirty="0">
                    <a:latin typeface="Franklin Gothic Book" panose="020B0503020102020204" pitchFamily="34" charset="0"/>
                  </a:rPr>
                  <a:t> positive definite matrices, like covariance matrices…</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63286"/>
                <a:ext cx="6657780" cy="4994773"/>
              </a:xfrm>
              <a:blipFill>
                <a:blip r:embed="rId3"/>
                <a:stretch>
                  <a:fillRect l="-2381" r="-3205" b="-20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1220718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ED7D31"/>
                </a:solidFill>
                <a:latin typeface="Franklin Gothic Demi" panose="020B0703020102020204" pitchFamily="34" charset="0"/>
              </a:rPr>
              <a:t>Univariate vs. Multivariate Distributions</a:t>
            </a:r>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colorful balls in a box&#10;&#10;Description automatically generated">
            <a:extLst>
              <a:ext uri="{FF2B5EF4-FFF2-40B4-BE49-F238E27FC236}">
                <a16:creationId xmlns:a16="http://schemas.microsoft.com/office/drawing/2014/main" id="{790DBF35-E70B-DEC5-808B-890CE7070FC2}"/>
              </a:ext>
            </a:extLst>
          </p:cNvPr>
          <p:cNvPicPr>
            <a:picLocks noChangeAspect="1"/>
          </p:cNvPicPr>
          <p:nvPr/>
        </p:nvPicPr>
        <p:blipFill>
          <a:blip r:embed="rId5"/>
          <a:stretch>
            <a:fillRect/>
          </a:stretch>
        </p:blipFill>
        <p:spPr>
          <a:xfrm>
            <a:off x="7130716" y="1070398"/>
            <a:ext cx="4780547" cy="4780547"/>
          </a:xfrm>
          <a:prstGeom prst="rect">
            <a:avLst/>
          </a:prstGeom>
        </p:spPr>
      </p:pic>
    </p:spTree>
    <p:extLst>
      <p:ext uri="{BB962C8B-B14F-4D97-AF65-F5344CB8AC3E}">
        <p14:creationId xmlns:p14="http://schemas.microsoft.com/office/powerpoint/2010/main" val="223187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Distributions are just functions that map the outcomes of a random variable to probabilities.</a:t>
            </a:r>
          </a:p>
          <a:p>
            <a:pPr indent="-457200"/>
            <a:r>
              <a:rPr lang="en-US" sz="3200" dirty="0">
                <a:latin typeface="Franklin Gothic Book" panose="020B0503020102020204" pitchFamily="34" charset="0"/>
              </a:rPr>
              <a:t>Named distributions are functions that have nice closed form solutions.</a:t>
            </a:r>
          </a:p>
          <a:p>
            <a:pPr marL="0" indent="0">
              <a:buNone/>
            </a:pPr>
            <a:r>
              <a:rPr lang="en-US" sz="3200" dirty="0">
                <a:latin typeface="Franklin Gothic Book" panose="020B0503020102020204" pitchFamily="34" charset="0"/>
              </a:rPr>
              <a:t>So why are we learning about them?</a:t>
            </a:r>
          </a:p>
          <a:p>
            <a:pPr indent="-457200"/>
            <a:r>
              <a:rPr lang="en-US" sz="3200" dirty="0">
                <a:latin typeface="Franklin Gothic Book" panose="020B0503020102020204" pitchFamily="34" charset="0"/>
              </a:rPr>
              <a:t>Statistical models represent complicated </a:t>
            </a:r>
            <a:r>
              <a:rPr lang="en-US" sz="3200" b="1" u="sng" dirty="0">
                <a:latin typeface="Franklin Gothic Book" panose="020B0503020102020204" pitchFamily="34" charset="0"/>
              </a:rPr>
              <a:t>conditional</a:t>
            </a:r>
            <a:r>
              <a:rPr lang="en-US" sz="3200" dirty="0">
                <a:latin typeface="Franklin Gothic Book" panose="020B0503020102020204" pitchFamily="34" charset="0"/>
              </a:rPr>
              <a:t> probability distributions.</a:t>
            </a:r>
          </a:p>
          <a:p>
            <a:pPr indent="-457200"/>
            <a:r>
              <a:rPr lang="en-US" sz="3200" dirty="0">
                <a:latin typeface="Franklin Gothic Book" panose="020B0503020102020204" pitchFamily="34" charset="0"/>
              </a:rPr>
              <a:t>In Bayesian statistics, everything is a random variable</a:t>
            </a:r>
          </a:p>
          <a:p>
            <a:pPr lvl="1" indent="-457200"/>
            <a:r>
              <a:rPr lang="en-US" sz="2800" dirty="0">
                <a:latin typeface="Franklin Gothic Book" panose="020B0503020102020204" pitchFamily="34" charset="0"/>
              </a:rPr>
              <a:t>Data and parameters.</a:t>
            </a:r>
          </a:p>
          <a:p>
            <a:pPr marL="457200" lvl="1" indent="0">
              <a:buNone/>
            </a:pPr>
            <a:endParaRPr lang="en-US" sz="28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750558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Probability Distributions</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321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It’s one thing to have the equation for a distribution. But how can we characterize a distribution?</a:t>
            </a:r>
          </a:p>
          <a:p>
            <a:pPr marL="0" indent="0">
              <a:buNone/>
            </a:pPr>
            <a:endParaRPr lang="en-US" sz="3200" b="1" u="sng" dirty="0">
              <a:latin typeface="Franklin Gothic Book" panose="020B0503020102020204" pitchFamily="34" charset="0"/>
            </a:endParaRPr>
          </a:p>
          <a:p>
            <a:pPr marL="0" indent="0">
              <a:buNone/>
            </a:pPr>
            <a:r>
              <a:rPr lang="en-US" sz="3200" b="1" u="sng" dirty="0">
                <a:latin typeface="Franklin Gothic Book" panose="020B0503020102020204" pitchFamily="34" charset="0"/>
              </a:rPr>
              <a:t>Question:</a:t>
            </a:r>
            <a:r>
              <a:rPr lang="en-US" sz="3200" dirty="0">
                <a:latin typeface="Franklin Gothic Book" panose="020B0503020102020204" pitchFamily="34" charset="0"/>
              </a:rPr>
              <a:t> We have a continuous variable of observed data, say, income. What is a good characterization of that data?</a:t>
            </a:r>
          </a:p>
          <a:p>
            <a:pPr marL="0" indent="0">
              <a:buNone/>
            </a:pPr>
            <a:endParaRPr lang="en-US" sz="32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772358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Quantifying Distributions</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253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The expected value of a random variable </a:t>
                </a:r>
                <a14:m>
                  <m:oMath xmlns:m="http://schemas.openxmlformats.org/officeDocument/2006/math">
                    <m:r>
                      <a:rPr lang="en-US" sz="3200" b="0" i="1" smtClean="0">
                        <a:latin typeface="Cambria Math" panose="02040503050406030204" pitchFamily="18" charset="0"/>
                      </a:rPr>
                      <m:t>𝐸</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m:t>
                    </m:r>
                  </m:oMath>
                </a14:m>
                <a:r>
                  <a:rPr lang="en-US" sz="3200" dirty="0">
                    <a:latin typeface="Franklin Gothic Book" panose="020B0503020102020204" pitchFamily="34" charset="0"/>
                  </a:rPr>
                  <a:t> is a generalization of the concept of an </a:t>
                </a:r>
                <a:r>
                  <a:rPr lang="en-US" sz="3200" b="1" u="sng" dirty="0">
                    <a:latin typeface="Franklin Gothic Book" panose="020B0503020102020204" pitchFamily="34" charset="0"/>
                  </a:rPr>
                  <a:t>average.</a:t>
                </a:r>
              </a:p>
              <a:p>
                <a:pPr indent="-457200"/>
                <a:r>
                  <a:rPr lang="en-US" sz="3200" b="1" u="sng" dirty="0">
                    <a:latin typeface="Franklin Gothic Book" panose="020B0503020102020204" pitchFamily="34" charset="0"/>
                  </a:rPr>
                  <a:t>It is not necessarily the most likely value…</a:t>
                </a:r>
              </a:p>
              <a:p>
                <a:pPr indent="-457200"/>
                <a:endParaRPr lang="en-US" sz="3200" b="1" u="sng" dirty="0">
                  <a:latin typeface="Franklin Gothic Book" panose="020B0503020102020204" pitchFamily="34" charset="0"/>
                </a:endParaRPr>
              </a:p>
              <a:p>
                <a:pPr marL="0" indent="0">
                  <a:buNone/>
                </a:pPr>
                <a:r>
                  <a:rPr lang="en-US" sz="3200" dirty="0">
                    <a:latin typeface="Franklin Gothic Book" panose="020B0503020102020204" pitchFamily="34" charset="0"/>
                  </a:rPr>
                  <a:t>Computationally (for discrete variables.)</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𝑋</m:t>
                          </m: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e>
                      </m:nary>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e>
                      </m:d>
                      <m:r>
                        <a:rPr lang="en-US" sz="3200" b="0" i="1" smtClean="0">
                          <a:latin typeface="Cambria Math" panose="02040503050406030204" pitchFamily="18" charset="0"/>
                        </a:rPr>
                        <m:t> </m:t>
                      </m:r>
                    </m:oMath>
                  </m:oMathPara>
                </a14:m>
                <a:endParaRPr lang="en-US" sz="3200" dirty="0">
                  <a:latin typeface="Franklin Gothic Book" panose="020B0503020102020204" pitchFamily="34" charset="0"/>
                </a:endParaRPr>
              </a:p>
              <a:p>
                <a:pPr marL="0" indent="0">
                  <a:buNone/>
                </a:pPr>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8" y="963286"/>
                <a:ext cx="11743127" cy="4994773"/>
              </a:xfrm>
              <a:blipFill>
                <a:blip r:embed="rId3"/>
                <a:stretch>
                  <a:fillRect l="-1350" r="-197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519565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Expected Values</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979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sz="4000" dirty="0">
                <a:latin typeface="Franklin Gothic Book" panose="020B0503020102020204" pitchFamily="34" charset="0"/>
              </a:rPr>
              <a:t>Office Hours!</a:t>
            </a:r>
          </a:p>
          <a:p>
            <a:pPr marL="0" indent="0">
              <a:buNone/>
            </a:pPr>
            <a:r>
              <a:rPr lang="en-US" sz="4000" dirty="0">
                <a:latin typeface="Franklin Gothic Book" panose="020B0503020102020204" pitchFamily="34" charset="0"/>
              </a:rPr>
              <a:t>Thursdays, 3:30-4:30pm on Zoom</a:t>
            </a:r>
          </a:p>
          <a:p>
            <a:pPr marL="571500" indent="-571500"/>
            <a:r>
              <a:rPr lang="en-US" sz="4000" dirty="0">
                <a:latin typeface="Franklin Gothic Book" panose="020B0503020102020204" pitchFamily="34" charset="0"/>
              </a:rPr>
              <a:t>Room 340 has been reserved to call from if necessary</a:t>
            </a:r>
          </a:p>
          <a:p>
            <a:pPr marL="0" indent="0">
              <a:buNone/>
            </a:pPr>
            <a:endParaRPr lang="en-US" sz="4000" dirty="0">
              <a:latin typeface="Franklin Gothic Book" panose="020B0503020102020204" pitchFamily="34" charset="0"/>
            </a:endParaRPr>
          </a:p>
          <a:p>
            <a:pPr marL="0" indent="0">
              <a:buNone/>
            </a:pPr>
            <a:r>
              <a:rPr lang="en-US" sz="4000" dirty="0">
                <a:latin typeface="Franklin Gothic Book" panose="020B0503020102020204" pitchFamily="34" charset="0"/>
              </a:rPr>
              <a:t>Zoom info is on the Canvas homepage!</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78047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Announcement</a:t>
            </a:r>
          </a:p>
        </p:txBody>
      </p:sp>
    </p:spTree>
    <p:extLst>
      <p:ext uri="{BB962C8B-B14F-4D97-AF65-F5344CB8AC3E}">
        <p14:creationId xmlns:p14="http://schemas.microsoft.com/office/powerpoint/2010/main" val="2949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The expected value of a distribution is a function of the distributions parameters:</a:t>
                </a:r>
              </a:p>
              <a:p>
                <a:pPr indent="-457200"/>
                <a:r>
                  <a:rPr lang="en-US" sz="3200" dirty="0">
                    <a:latin typeface="Franklin Gothic Book" panose="020B0503020102020204" pitchFamily="34" charset="0"/>
                  </a:rPr>
                  <a:t>For a normal distribution </a:t>
                </a:r>
                <a14:m>
                  <m:oMath xmlns:m="http://schemas.openxmlformats.org/officeDocument/2006/math">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𝜇</m:t>
                    </m:r>
                  </m:oMath>
                </a14:m>
                <a:r>
                  <a:rPr lang="en-US" sz="3200" dirty="0">
                    <a:latin typeface="Franklin Gothic Book" panose="020B0503020102020204" pitchFamily="34" charset="0"/>
                  </a:rPr>
                  <a:t> </a:t>
                </a:r>
              </a:p>
              <a:p>
                <a:pPr indent="-457200"/>
                <a:r>
                  <a:rPr lang="en-US" sz="3200" dirty="0">
                    <a:latin typeface="Franklin Gothic Book" panose="020B0503020102020204" pitchFamily="34" charset="0"/>
                  </a:rPr>
                  <a:t>For a Poisson </a:t>
                </a:r>
                <a14:m>
                  <m:oMath xmlns:m="http://schemas.openxmlformats.org/officeDocument/2006/math">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𝜆</m:t>
                    </m:r>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But for a Gamma, </a:t>
                </a:r>
                <a14:m>
                  <m:oMath xmlns:m="http://schemas.openxmlformats.org/officeDocument/2006/math">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m:rPr>
                        <m:sty m:val="p"/>
                      </m:rPr>
                      <a:rPr lang="en-US" sz="3200" b="0" i="0" smtClean="0">
                        <a:latin typeface="Cambria Math" panose="02040503050406030204" pitchFamily="18" charset="0"/>
                      </a:rPr>
                      <m:t>k</m:t>
                    </m:r>
                    <m:r>
                      <a:rPr lang="en-US" sz="3200" b="0" i="1" smtClean="0">
                        <a:latin typeface="Cambria Math" panose="02040503050406030204" pitchFamily="18" charset="0"/>
                      </a:rPr>
                      <m:t>𝜃</m:t>
                    </m:r>
                  </m:oMath>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With some common exceptions, the expected value will be a function of the parameters, and not directly readable from the parameters (like in the normal and Poisson).</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8" y="963286"/>
                <a:ext cx="11743127" cy="4994773"/>
              </a:xfrm>
              <a:blipFill>
                <a:blip r:embed="rId3"/>
                <a:stretch>
                  <a:fillRect l="-13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519565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Expected Values</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3467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Two other </a:t>
                </a:r>
                <a:r>
                  <a:rPr lang="en-US" sz="3200" i="1" dirty="0">
                    <a:latin typeface="Franklin Gothic Book" panose="020B0503020102020204" pitchFamily="34" charset="0"/>
                  </a:rPr>
                  <a:t>measures of central tendency:</a:t>
                </a:r>
              </a:p>
              <a:p>
                <a:pPr indent="-457200"/>
                <a:r>
                  <a:rPr lang="en-US" sz="3200" u="sng" dirty="0">
                    <a:latin typeface="Franklin Gothic Book" panose="020B0503020102020204" pitchFamily="34" charset="0"/>
                  </a:rPr>
                  <a:t>Median</a:t>
                </a:r>
                <a:r>
                  <a:rPr lang="en-US" sz="3200" b="1" dirty="0">
                    <a:latin typeface="Franklin Gothic Book" panose="020B0503020102020204" pitchFamily="34" charset="0"/>
                  </a:rPr>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𝑀𝑒𝑑𝑖𝑎𝑛</m:t>
                        </m:r>
                      </m:e>
                    </m:d>
                    <m:r>
                      <a:rPr lang="en-US" sz="3200" b="0" i="1" smtClean="0">
                        <a:latin typeface="Cambria Math" panose="02040503050406030204" pitchFamily="18" charset="0"/>
                      </a:rPr>
                      <m:t>= .5</m:t>
                    </m:r>
                  </m:oMath>
                </a14:m>
                <a:endParaRPr lang="en-US" sz="3200" dirty="0">
                  <a:latin typeface="Franklin Gothic Book" panose="020B0503020102020204" pitchFamily="34" charset="0"/>
                </a:endParaRPr>
              </a:p>
              <a:p>
                <a:pPr lvl="1" indent="-457200"/>
                <a:r>
                  <a:rPr lang="en-US" sz="2800" dirty="0">
                    <a:latin typeface="Franklin Gothic Book" panose="020B0503020102020204" pitchFamily="34" charset="0"/>
                  </a:rPr>
                  <a:t>50 percent of observations from a distribution will be above/below the median value.</a:t>
                </a:r>
              </a:p>
              <a:p>
                <a:pPr indent="-457200"/>
                <a:r>
                  <a:rPr lang="en-US" sz="3200" u="sng" dirty="0">
                    <a:latin typeface="Franklin Gothic Book" panose="020B0503020102020204" pitchFamily="34" charset="0"/>
                  </a:rPr>
                  <a:t>Mode</a:t>
                </a:r>
                <a:r>
                  <a:rPr lang="en-US" sz="3200" dirty="0">
                    <a:latin typeface="Franklin Gothic Book" panose="020B0503020102020204" pitchFamily="34" charset="0"/>
                  </a:rPr>
                  <a:t>: The most probable value.</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These might have analytical closed form solutions for known distributions. </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8" y="963286"/>
                <a:ext cx="11743127" cy="4994773"/>
              </a:xfrm>
              <a:blipFill>
                <a:blip r:embed="rId3"/>
                <a:stretch>
                  <a:fillRect l="-1350" r="-88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564609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Median and Mode</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4365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Mean/Median/Mode all tell you about the location of a distribution</a:t>
            </a:r>
          </a:p>
          <a:p>
            <a:pPr indent="-457200"/>
            <a:r>
              <a:rPr lang="en-US" sz="3200" dirty="0">
                <a:latin typeface="Franklin Gothic Book" panose="020B0503020102020204" pitchFamily="34" charset="0"/>
              </a:rPr>
              <a:t>Corresponds to the “estimate” component of inference,</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Variance characterizes how certain you can be about the expected value (and more broadly, how certain can you be about the random variable.)</a:t>
            </a:r>
          </a:p>
          <a:p>
            <a:pPr marL="0" indent="0">
              <a:buNone/>
            </a:pPr>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Like with the Expected Value, this is available in closed form for most known distributions. </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284885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Variance</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216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indent="-457200"/>
                <a:r>
                  <a:rPr lang="en-US" sz="3200" dirty="0">
                    <a:latin typeface="Franklin Gothic Book" panose="020B0503020102020204" pitchFamily="34" charset="0"/>
                  </a:rPr>
                  <a:t>Linearity of Expectations</a:t>
                </a:r>
              </a:p>
              <a:p>
                <a:pPr lvl="1" indent="-457200"/>
                <a14:m>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𝑎𝑋</m:t>
                        </m:r>
                        <m:r>
                          <a:rPr lang="en-US" sz="2800" b="0" i="1" smtClean="0">
                            <a:latin typeface="Cambria Math" panose="02040503050406030204" pitchFamily="18" charset="0"/>
                          </a:rPr>
                          <m:t>+</m:t>
                        </m:r>
                        <m:r>
                          <a:rPr lang="en-US" sz="2800" b="0" i="1" smtClean="0">
                            <a:latin typeface="Cambria Math" panose="02040503050406030204" pitchFamily="18" charset="0"/>
                          </a:rPr>
                          <m:t>𝑏𝑌</m:t>
                        </m:r>
                      </m:e>
                    </m:d>
                    <m:r>
                      <a:rPr lang="en-US" sz="2800" b="0" i="1" smtClean="0">
                        <a:latin typeface="Cambria Math" panose="02040503050406030204" pitchFamily="18" charset="0"/>
                      </a:rPr>
                      <m:t>=</m:t>
                    </m:r>
                    <m:r>
                      <a:rPr lang="en-US" sz="2800" b="0" i="1" smtClean="0">
                        <a:latin typeface="Cambria Math" panose="02040503050406030204" pitchFamily="18" charset="0"/>
                      </a:rPr>
                      <m:t>𝑎𝐸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r>
                      <a:rPr lang="en-US" sz="2800" b="0" i="1" smtClean="0">
                        <a:latin typeface="Cambria Math" panose="02040503050406030204" pitchFamily="18" charset="0"/>
                      </a:rPr>
                      <m:t>𝑏𝐸</m:t>
                    </m:r>
                    <m:r>
                      <a:rPr lang="en-US" sz="2800" b="0" i="1" smtClean="0">
                        <a:latin typeface="Cambria Math" panose="02040503050406030204" pitchFamily="18" charset="0"/>
                      </a:rPr>
                      <m:t>[</m:t>
                    </m:r>
                    <m:r>
                      <a:rPr lang="en-US" sz="2800" b="0" i="1" smtClean="0">
                        <a:latin typeface="Cambria Math" panose="02040503050406030204" pitchFamily="18" charset="0"/>
                      </a:rPr>
                      <m:t>𝑌</m:t>
                    </m:r>
                    <m:r>
                      <a:rPr lang="en-US" sz="2800" b="0" i="1" smtClean="0">
                        <a:latin typeface="Cambria Math" panose="02040503050406030204" pitchFamily="18" charset="0"/>
                      </a:rPr>
                      <m:t>]</m:t>
                    </m:r>
                  </m:oMath>
                </a14:m>
                <a:endParaRPr lang="en-US" sz="2800" dirty="0">
                  <a:latin typeface="Franklin Gothic Book" panose="020B0503020102020204" pitchFamily="34" charset="0"/>
                </a:endParaRPr>
              </a:p>
              <a:p>
                <a:pPr indent="-457200"/>
                <a:r>
                  <a:rPr lang="en-US" sz="3200" dirty="0">
                    <a:latin typeface="Franklin Gothic Book" panose="020B0503020102020204" pitchFamily="34" charset="0"/>
                  </a:rPr>
                  <a:t>Product of Expectations of Independent Variables</a:t>
                </a:r>
              </a:p>
              <a:p>
                <a:pPr lvl="1" indent="-457200"/>
                <a14:m>
                  <m:oMath xmlns:m="http://schemas.openxmlformats.org/officeDocument/2006/math">
                    <m:r>
                      <a:rPr lang="en-US" sz="2800" i="1" dirty="0" smtClean="0">
                        <a:latin typeface="Cambria Math" panose="02040503050406030204" pitchFamily="18" charset="0"/>
                      </a:rPr>
                      <m:t>𝐸</m:t>
                    </m:r>
                    <m:d>
                      <m:dPr>
                        <m:begChr m:val="["/>
                        <m:endChr m:val="]"/>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𝑋𝑌</m:t>
                        </m:r>
                      </m:e>
                    </m:d>
                    <m:r>
                      <a:rPr lang="en-US" sz="2800" i="1" dirty="0" smtClean="0">
                        <a:latin typeface="Cambria Math" panose="02040503050406030204" pitchFamily="18" charset="0"/>
                      </a:rPr>
                      <m:t>= </m:t>
                    </m:r>
                    <m:r>
                      <a:rPr lang="en-US" sz="2800" i="1" dirty="0" smtClean="0">
                        <a:latin typeface="Cambria Math" panose="02040503050406030204" pitchFamily="18" charset="0"/>
                      </a:rPr>
                      <m:t>𝐸</m:t>
                    </m:r>
                    <m:d>
                      <m:dPr>
                        <m:begChr m:val="["/>
                        <m:endChr m:val="]"/>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𝑋</m:t>
                        </m:r>
                      </m:e>
                    </m:d>
                    <m:r>
                      <a:rPr lang="en-US" sz="2800" i="1" dirty="0" smtClean="0">
                        <a:latin typeface="Cambria Math" panose="02040503050406030204" pitchFamily="18" charset="0"/>
                      </a:rPr>
                      <m:t>𝐸</m:t>
                    </m:r>
                    <m:d>
                      <m:dPr>
                        <m:begChr m:val="["/>
                        <m:endChr m:val="]"/>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𝑌</m:t>
                        </m:r>
                      </m:e>
                    </m:d>
                  </m:oMath>
                </a14:m>
                <a:endParaRPr lang="en-US" sz="2800" dirty="0">
                  <a:latin typeface="Franklin Gothic Book" panose="020B0503020102020204" pitchFamily="34" charset="0"/>
                </a:endParaRPr>
              </a:p>
              <a:p>
                <a:pPr marL="0" indent="0">
                  <a:buNone/>
                </a:pPr>
                <a:r>
                  <a:rPr lang="en-US" sz="3200" b="1" u="sng" dirty="0">
                    <a:latin typeface="Franklin Gothic Book" panose="020B0503020102020204" pitchFamily="34" charset="0"/>
                  </a:rPr>
                  <a:t>Variance</a:t>
                </a:r>
              </a:p>
              <a:p>
                <a:pPr indent="-457200"/>
                <a14:m>
                  <m:oMath xmlns:m="http://schemas.openxmlformats.org/officeDocument/2006/math">
                    <m:r>
                      <a:rPr lang="en-US" sz="3200" b="0" i="1" smtClean="0">
                        <a:latin typeface="Cambria Math" panose="02040503050406030204" pitchFamily="18" charset="0"/>
                      </a:rPr>
                      <m:t>𝑉𝑎𝑟</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2</m:t>
                            </m:r>
                          </m:sup>
                        </m:sSup>
                      </m:e>
                    </m:d>
                    <m:r>
                      <a:rPr lang="en-US" sz="3200" b="0" i="1" smtClean="0">
                        <a:latin typeface="Cambria Math" panose="02040503050406030204" pitchFamily="18" charset="0"/>
                      </a:rPr>
                      <m:t>−</m:t>
                    </m:r>
                    <m:r>
                      <a:rPr lang="en-US" sz="3200" b="0" i="1" smtClean="0">
                        <a:latin typeface="Cambria Math" panose="02040503050406030204" pitchFamily="18" charset="0"/>
                      </a:rPr>
                      <m:t>𝐸</m:t>
                    </m:r>
                    <m:sSup>
                      <m:sSupPr>
                        <m:ctrlPr>
                          <a:rPr lang="en-US" sz="3200" b="0" i="1" smtClean="0">
                            <a:latin typeface="Cambria Math" panose="02040503050406030204" pitchFamily="18" charset="0"/>
                          </a:rPr>
                        </m:ctrlPr>
                      </m:sSup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e>
                      <m:sup>
                        <m:r>
                          <a:rPr lang="en-US" sz="3200" b="0" i="1" smtClean="0">
                            <a:latin typeface="Cambria Math" panose="02040503050406030204" pitchFamily="18" charset="0"/>
                          </a:rPr>
                          <m:t>2</m:t>
                        </m:r>
                      </m:sup>
                    </m:sSup>
                  </m:oMath>
                </a14:m>
                <a:endParaRPr lang="en-US" sz="3200" dirty="0">
                  <a:latin typeface="Franklin Gothic Book" panose="020B0503020102020204" pitchFamily="34" charset="0"/>
                </a:endParaRPr>
              </a:p>
              <a:p>
                <a:pPr indent="-457200"/>
                <a14:m>
                  <m:oMath xmlns:m="http://schemas.openxmlformats.org/officeDocument/2006/math">
                    <m:r>
                      <a:rPr lang="en-US" sz="3200" b="0" i="1" smtClean="0">
                        <a:latin typeface="Cambria Math" panose="02040503050406030204" pitchFamily="18" charset="0"/>
                      </a:rPr>
                      <m:t>𝑉𝑎𝑟</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𝑌</m:t>
                        </m:r>
                      </m:e>
                    </m:d>
                    <m:r>
                      <a:rPr lang="en-US" sz="3200" b="0" i="1" smtClean="0">
                        <a:latin typeface="Cambria Math" panose="02040503050406030204" pitchFamily="18" charset="0"/>
                      </a:rPr>
                      <m:t>=</m:t>
                    </m:r>
                    <m:r>
                      <a:rPr lang="en-US" sz="3200" b="0" i="1" smtClean="0">
                        <a:latin typeface="Cambria Math" panose="02040503050406030204" pitchFamily="18" charset="0"/>
                      </a:rPr>
                      <m:t>𝑉𝑎𝑟</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𝑉𝑎𝑟</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𝑌</m:t>
                        </m:r>
                      </m:e>
                    </m:d>
                    <m:r>
                      <a:rPr lang="en-US" sz="3200" b="0" i="1" smtClean="0">
                        <a:latin typeface="Cambria Math" panose="02040503050406030204" pitchFamily="18" charset="0"/>
                      </a:rPr>
                      <m:t>+2</m:t>
                    </m:r>
                    <m:r>
                      <a:rPr lang="en-US" sz="3200" b="0" i="1" smtClean="0">
                        <a:latin typeface="Cambria Math" panose="02040503050406030204" pitchFamily="18" charset="0"/>
                      </a:rPr>
                      <m:t>𝐶𝑜𝑣</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 </m:t>
                        </m:r>
                        <m:r>
                          <a:rPr lang="en-US" sz="3200" b="0" i="1" smtClean="0">
                            <a:latin typeface="Cambria Math" panose="02040503050406030204" pitchFamily="18" charset="0"/>
                          </a:rPr>
                          <m:t>𝑌</m:t>
                        </m:r>
                      </m:e>
                    </m:d>
                  </m:oMath>
                </a14:m>
                <a:endParaRPr lang="en-US" sz="3200" b="0" dirty="0">
                  <a:latin typeface="Franklin Gothic Book" panose="020B0503020102020204" pitchFamily="34" charset="0"/>
                </a:endParaRPr>
              </a:p>
              <a:p>
                <a:pPr indent="-457200"/>
                <a14:m>
                  <m:oMath xmlns:m="http://schemas.openxmlformats.org/officeDocument/2006/math">
                    <m:r>
                      <a:rPr lang="en-US" sz="3200" b="0" i="1" smtClean="0">
                        <a:latin typeface="Cambria Math" panose="02040503050406030204" pitchFamily="18" charset="0"/>
                      </a:rPr>
                      <m:t>𝑉𝑎𝑟</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𝑎𝑋</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𝑎</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𝑉𝑎𝑟</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m:t>
                    </m:r>
                  </m:oMath>
                </a14:m>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8" y="963286"/>
                <a:ext cx="11743127" cy="4994773"/>
              </a:xfrm>
              <a:blipFill>
                <a:blip r:embed="rId3"/>
                <a:stretch>
                  <a:fillRect l="-13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4"/>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F3F199-A674-4F2C-983D-9D840365B6EC}"/>
                  </a:ext>
                </a:extLst>
              </p:cNvPr>
              <p:cNvSpPr txBox="1"/>
              <p:nvPr/>
            </p:nvSpPr>
            <p:spPr>
              <a:xfrm>
                <a:off x="59571" y="29445"/>
                <a:ext cx="925599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Properties of </a:t>
                </a:r>
                <a14:m>
                  <m:oMath xmlns:m="http://schemas.openxmlformats.org/officeDocument/2006/math">
                    <m: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t>𝐸</m:t>
                    </m:r>
                    <m:d>
                      <m:dPr>
                        <m:begChr m:val="["/>
                        <m:endChr m:val="]"/>
                        <m:ctrlP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ctrlPr>
                      </m:dPr>
                      <m:e>
                        <m: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t>𝑋</m:t>
                        </m:r>
                      </m:e>
                    </m:d>
                  </m:oMath>
                </a14:m>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and </a:t>
                </a:r>
                <a14:m>
                  <m:oMath xmlns:m="http://schemas.openxmlformats.org/officeDocument/2006/math">
                    <m: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t>𝑉𝑎𝑟</m:t>
                    </m:r>
                    <m: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t>[</m:t>
                    </m:r>
                    <m: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t>𝑋</m:t>
                    </m:r>
                    <m:r>
                      <a:rPr kumimoji="0" lang="en-US" sz="5400" b="0" i="1" u="none" strike="noStrike" kern="0" cap="none" spc="0" normalizeH="0" baseline="0" noProof="0" smtClean="0">
                        <a:ln>
                          <a:noFill/>
                        </a:ln>
                        <a:solidFill>
                          <a:srgbClr val="ED7D31"/>
                        </a:solidFill>
                        <a:effectLst/>
                        <a:uLnTx/>
                        <a:uFillTx/>
                        <a:latin typeface="Cambria Math" panose="02040503050406030204" pitchFamily="18" charset="0"/>
                        <a:cs typeface="Arial"/>
                        <a:sym typeface="Arial"/>
                      </a:rPr>
                      <m:t>]</m:t>
                    </m:r>
                  </m:oMath>
                </a14:m>
                <a:endPar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mc:Choice>
        <mc:Fallback xmlns="">
          <p:sp>
            <p:nvSpPr>
              <p:cNvPr id="7" name="TextBox 6">
                <a:extLst>
                  <a:ext uri="{FF2B5EF4-FFF2-40B4-BE49-F238E27FC236}">
                    <a16:creationId xmlns:a16="http://schemas.microsoft.com/office/drawing/2014/main" id="{70F3F199-A674-4F2C-983D-9D840365B6EC}"/>
                  </a:ext>
                </a:extLst>
              </p:cNvPr>
              <p:cNvSpPr txBox="1">
                <a:spLocks noRot="1" noChangeAspect="1" noMove="1" noResize="1" noEditPoints="1" noAdjustHandles="1" noChangeArrowheads="1" noChangeShapeType="1" noTextEdit="1"/>
              </p:cNvSpPr>
              <p:nvPr/>
            </p:nvSpPr>
            <p:spPr>
              <a:xfrm>
                <a:off x="59571" y="29445"/>
                <a:ext cx="9255995" cy="923330"/>
              </a:xfrm>
              <a:prstGeom prst="rect">
                <a:avLst/>
              </a:prstGeom>
              <a:blipFill>
                <a:blip r:embed="rId5"/>
                <a:stretch>
                  <a:fillRect l="-3557" t="-18543" b="-39735"/>
                </a:stretch>
              </a:blipFill>
            </p:spPr>
            <p:txBody>
              <a:bodyPr/>
              <a:lstStyle/>
              <a:p>
                <a:r>
                  <a:rPr lang="en-US">
                    <a:noFill/>
                  </a:rPr>
                  <a:t> </a:t>
                </a:r>
              </a:p>
            </p:txBody>
          </p:sp>
        </mc:Fallback>
      </mc:AlternateContent>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194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Groups of 5</a:t>
            </a:r>
          </a:p>
          <a:p>
            <a:pPr marL="0" indent="0">
              <a:buNone/>
            </a:pPr>
            <a:r>
              <a:rPr lang="en-US" sz="3200" b="1" u="sng" dirty="0">
                <a:latin typeface="Franklin Gothic Book" panose="020B0503020102020204" pitchFamily="34" charset="0"/>
              </a:rPr>
              <a:t>What is the expected value of a 5 card hand drawn from a standard deck?</a:t>
            </a:r>
          </a:p>
          <a:p>
            <a:pPr indent="-457200"/>
            <a:r>
              <a:rPr lang="en-US" sz="3200" dirty="0">
                <a:latin typeface="Franklin Gothic Book" panose="020B0503020102020204" pitchFamily="34" charset="0"/>
              </a:rPr>
              <a:t>Face cards = 10, Aces = 11</a:t>
            </a:r>
          </a:p>
          <a:p>
            <a:pPr indent="-457200"/>
            <a:r>
              <a:rPr lang="en-US" sz="3200" dirty="0">
                <a:latin typeface="Franklin Gothic Book" panose="020B0503020102020204" pitchFamily="34" charset="0"/>
              </a:rPr>
              <a:t>Can we bound this estimate by a different, simpler estimate?</a:t>
            </a:r>
          </a:p>
          <a:p>
            <a:pPr marL="0" indent="0">
              <a:buNone/>
            </a:pPr>
            <a:r>
              <a:rPr lang="en-US" sz="3200" b="1" u="sng" dirty="0">
                <a:latin typeface="Franklin Gothic Book" panose="020B0503020102020204" pitchFamily="34" charset="0"/>
              </a:rPr>
              <a:t>What is the probability you will have a hand worth more than 30?</a:t>
            </a:r>
          </a:p>
          <a:p>
            <a:pPr indent="-457200"/>
            <a:r>
              <a:rPr lang="en-US" sz="3200" dirty="0">
                <a:latin typeface="Franklin Gothic Book" panose="020B0503020102020204" pitchFamily="34" charset="0"/>
              </a:rPr>
              <a:t>Can we approximate this probability by making distributional assumptions</a:t>
            </a:r>
          </a:p>
          <a:p>
            <a:pPr marL="0" indent="0">
              <a:buNone/>
            </a:pPr>
            <a:endParaRPr lang="en-US" sz="3200"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546976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In-class Exercise!</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9924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dirty="0">
                <a:latin typeface="Franklin Gothic Book" panose="020B0503020102020204" pitchFamily="34" charset="0"/>
              </a:rPr>
              <a:t>Hint: </a:t>
            </a:r>
          </a:p>
          <a:p>
            <a:pPr indent="-457200"/>
            <a:r>
              <a:rPr lang="en-US" sz="3200" dirty="0">
                <a:latin typeface="Franklin Gothic Book" panose="020B0503020102020204" pitchFamily="34" charset="0"/>
              </a:rPr>
              <a:t>Break out R and write a quick simulation study…</a:t>
            </a:r>
          </a:p>
          <a:p>
            <a:pPr indent="-457200"/>
            <a:r>
              <a:rPr lang="en-US" sz="3200">
                <a:latin typeface="Franklin Gothic Book" panose="020B0503020102020204" pitchFamily="34" charset="0"/>
              </a:rPr>
              <a:t>Or </a:t>
            </a:r>
            <a:r>
              <a:rPr lang="en-US" sz="3200" dirty="0">
                <a:latin typeface="Franklin Gothic Book" panose="020B0503020102020204" pitchFamily="34" charset="0"/>
              </a:rPr>
              <a:t>try to approximate the quantities. What about sampling from the deck with replacement?</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546976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In-class Exercise!</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6683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8" y="963286"/>
            <a:ext cx="11743127" cy="4994773"/>
          </a:xfrm>
        </p:spPr>
        <p:txBody>
          <a:bodyPr/>
          <a:lstStyle/>
          <a:p>
            <a:pPr marL="0" indent="0">
              <a:buNone/>
            </a:pPr>
            <a:r>
              <a:rPr lang="en-US" sz="3200" b="1" u="sng" dirty="0">
                <a:latin typeface="Franklin Gothic Book" panose="020B0503020102020204" pitchFamily="34" charset="0"/>
              </a:rPr>
              <a:t>Back to Bayesian Statistics!</a:t>
            </a:r>
          </a:p>
          <a:p>
            <a:pPr indent="-457200"/>
            <a:r>
              <a:rPr lang="en-US" sz="3200" dirty="0">
                <a:latin typeface="Franklin Gothic Book" panose="020B0503020102020204" pitchFamily="34" charset="0"/>
              </a:rPr>
              <a:t>Priors and posteriors!</a:t>
            </a:r>
          </a:p>
          <a:p>
            <a:pPr indent="-457200"/>
            <a:r>
              <a:rPr lang="en-US" sz="3200" dirty="0">
                <a:latin typeface="Franklin Gothic Book" panose="020B0503020102020204" pitchFamily="34" charset="0"/>
              </a:rPr>
              <a:t>Conjugate priors!</a:t>
            </a:r>
          </a:p>
          <a:p>
            <a:pPr indent="-457200"/>
            <a:endParaRPr lang="en-US" sz="3200" dirty="0">
              <a:latin typeface="Franklin Gothic Book" panose="020B0503020102020204" pitchFamily="34" charset="0"/>
            </a:endParaRPr>
          </a:p>
          <a:p>
            <a:pPr indent="-457200"/>
            <a:endParaRPr lang="en-US" sz="3200"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59571" y="29445"/>
            <a:ext cx="752481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Next Week on Bayes ML</a:t>
            </a:r>
          </a:p>
        </p:txBody>
      </p:sp>
      <p:sp>
        <p:nvSpPr>
          <p:cNvPr id="2" name="AutoShape 2"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059261E9-4251-2399-02FA-C3D84A83E6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A stylized 3D rendering of a multicolored data cluster on a scatter plot grid. The data points are grouped into several clusters, with semi-transparent ellipsoids around them representing covariance structures. The plot's axes are marked with mathematical symbols, and the overall look is clean, modern, and abstract, suitable for illustrating complex statistical concepts like the Wishart distribution.">
            <a:extLst>
              <a:ext uri="{FF2B5EF4-FFF2-40B4-BE49-F238E27FC236}">
                <a16:creationId xmlns:a16="http://schemas.microsoft.com/office/drawing/2014/main" id="{E4CCD683-1185-1CD8-6039-872A633204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880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What is a probability distribution?</a:t>
            </a:r>
          </a:p>
          <a:p>
            <a:pPr marL="571500" indent="-571500">
              <a:buFont typeface="Arial" panose="020B0604020202020204" pitchFamily="34" charset="0"/>
              <a:buChar char="•"/>
            </a:pPr>
            <a:r>
              <a:rPr lang="en-US" sz="4000" dirty="0">
                <a:latin typeface="Franklin Gothic Book" panose="020B0503020102020204" pitchFamily="34" charset="0"/>
              </a:rPr>
              <a:t>Continuous/discrete/categorical distributions</a:t>
            </a:r>
          </a:p>
          <a:p>
            <a:pPr marL="571500" indent="-571500">
              <a:buFont typeface="Arial" panose="020B0604020202020204" pitchFamily="34" charset="0"/>
              <a:buChar char="•"/>
            </a:pPr>
            <a:r>
              <a:rPr lang="en-US" sz="4000" dirty="0">
                <a:latin typeface="Franklin Gothic Book" panose="020B0503020102020204" pitchFamily="34" charset="0"/>
              </a:rPr>
              <a:t>Quantifying distributions using statistics</a:t>
            </a:r>
          </a:p>
          <a:p>
            <a:pPr marL="571500" indent="-571500">
              <a:buFont typeface="Arial" panose="020B0604020202020204" pitchFamily="34" charset="0"/>
              <a:buChar char="•"/>
            </a:pPr>
            <a:endParaRPr lang="en-US" sz="4000" dirty="0">
              <a:latin typeface="Franklin Gothic Book" panose="020B0503020102020204" pitchFamily="34" charset="0"/>
            </a:endParaRPr>
          </a:p>
          <a:p>
            <a:pPr marL="571500" indent="-571500">
              <a:buFont typeface="Arial" panose="020B0604020202020204" pitchFamily="34" charset="0"/>
              <a:buChar char="•"/>
            </a:pPr>
            <a:endParaRPr lang="en-US" sz="4000" dirty="0">
              <a:latin typeface="Franklin Gothic Book" panose="020B0503020102020204" pitchFamily="34" charset="0"/>
            </a:endParaRPr>
          </a:p>
          <a:p>
            <a:pPr marL="571500" indent="-571500">
              <a:buFont typeface="Arial" panose="020B0604020202020204" pitchFamily="34" charset="0"/>
              <a:buChar char="•"/>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364750"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Outline</a:t>
            </a:r>
          </a:p>
        </p:txBody>
      </p:sp>
    </p:spTree>
    <p:extLst>
      <p:ext uri="{BB962C8B-B14F-4D97-AF65-F5344CB8AC3E}">
        <p14:creationId xmlns:p14="http://schemas.microsoft.com/office/powerpoint/2010/main" val="36271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15160"/>
                <a:ext cx="11678959" cy="4994773"/>
              </a:xfrm>
            </p:spPr>
            <p:txBody>
              <a:bodyPr/>
              <a:lstStyle/>
              <a:p>
                <a:pPr marL="0" indent="0">
                  <a:buNone/>
                </a:pPr>
                <a:r>
                  <a:rPr lang="en-US" sz="3200" dirty="0">
                    <a:latin typeface="Franklin Gothic Book" panose="020B0503020102020204" pitchFamily="34" charset="0"/>
                  </a:rPr>
                  <a:t>A probability measure is a function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e>
                    </m:d>
                  </m:oMath>
                </a14:m>
                <a:r>
                  <a:rPr lang="en-US" sz="3200" dirty="0">
                    <a:latin typeface="Franklin Gothic Book" panose="020B0503020102020204" pitchFamily="34" charset="0"/>
                  </a:rPr>
                  <a:t> where </a:t>
                </a:r>
                <a14:m>
                  <m:oMath xmlns:m="http://schemas.openxmlformats.org/officeDocument/2006/math">
                    <m:r>
                      <a:rPr lang="en-US" sz="3200" b="0" i="1" smtClean="0">
                        <a:latin typeface="Cambria Math" panose="02040503050406030204" pitchFamily="18" charset="0"/>
                      </a:rPr>
                      <m:t>𝐸</m:t>
                    </m:r>
                  </m:oMath>
                </a14:m>
                <a:r>
                  <a:rPr lang="en-US" sz="3200" dirty="0">
                    <a:latin typeface="Franklin Gothic Book" panose="020B0503020102020204" pitchFamily="34" charset="0"/>
                  </a:rPr>
                  <a:t> is some event from event space </a:t>
                </a:r>
                <a14:m>
                  <m:oMath xmlns:m="http://schemas.openxmlformats.org/officeDocument/2006/math">
                    <m:r>
                      <a:rPr lang="en-US" sz="3200" b="0" i="1" smtClean="0">
                        <a:latin typeface="Cambria Math" panose="02040503050406030204" pitchFamily="18" charset="0"/>
                      </a:rPr>
                      <m:t>𝐹</m:t>
                    </m:r>
                  </m:oMath>
                </a14:m>
                <a:r>
                  <a:rPr lang="en-US" sz="3200" dirty="0">
                    <a:latin typeface="Franklin Gothic Book" panose="020B0503020102020204" pitchFamily="34" charset="0"/>
                  </a:rPr>
                  <a:t>, which is itself a subset of </a:t>
                </a:r>
                <a14:m>
                  <m:oMath xmlns:m="http://schemas.openxmlformats.org/officeDocument/2006/math">
                    <m:r>
                      <m:rPr>
                        <m:sty m:val="p"/>
                      </m:rPr>
                      <a:rPr lang="en-US" sz="3200" b="0" i="0" smtClean="0">
                        <a:latin typeface="Cambria Math" panose="02040503050406030204" pitchFamily="18" charset="0"/>
                      </a:rPr>
                      <m:t>Ω</m:t>
                    </m:r>
                  </m:oMath>
                </a14:m>
                <a:r>
                  <a:rPr lang="en-US" sz="3200" dirty="0">
                    <a:latin typeface="Franklin Gothic Book" panose="020B0503020102020204" pitchFamily="34" charset="0"/>
                  </a:rPr>
                  <a:t> (the entire sample space.)</a:t>
                </a:r>
              </a:p>
              <a:p>
                <a:pPr marL="0" indent="0">
                  <a:buNone/>
                </a:pPr>
                <a:r>
                  <a:rPr lang="en-US" sz="3200" b="1" u="sng" dirty="0">
                    <a:latin typeface="Franklin Gothic Book" panose="020B0503020102020204" pitchFamily="34" charset="0"/>
                  </a:rPr>
                  <a:t>Axiom 1: Probabilities are non-negative.</a:t>
                </a:r>
              </a:p>
              <a:p>
                <a:pPr indent="-457200"/>
                <a:r>
                  <a:rPr lang="en-US" sz="3200" dirty="0">
                    <a:latin typeface="Franklin Gothic Book" panose="020B0503020102020204" pitchFamily="34" charset="0"/>
                  </a:rPr>
                  <a:t>Makes sense.</a:t>
                </a:r>
              </a:p>
              <a:p>
                <a:pPr marL="0" indent="0">
                  <a:buNone/>
                </a:pPr>
                <a:r>
                  <a:rPr lang="en-US" sz="3200" b="1" u="sng" dirty="0">
                    <a:latin typeface="Franklin Gothic Book" panose="020B0503020102020204" pitchFamily="34" charset="0"/>
                  </a:rPr>
                  <a:t>Axiom 2: Something must happen</a:t>
                </a:r>
              </a:p>
              <a:p>
                <a:pPr indent="-457200"/>
                <a14:m>
                  <m:oMath xmlns:m="http://schemas.openxmlformats.org/officeDocument/2006/math">
                    <m:r>
                      <a:rPr lang="en-US" sz="3200" b="0" i="1" smtClean="0">
                        <a:latin typeface="Cambria Math" panose="02040503050406030204" pitchFamily="18" charset="0"/>
                      </a:rPr>
                      <m:t>𝑃</m:t>
                    </m:r>
                    <m:d>
                      <m:dPr>
                        <m:ctrlPr>
                          <a:rPr lang="en-US" sz="3200" i="1" smtClean="0">
                            <a:latin typeface="Cambria Math" panose="02040503050406030204" pitchFamily="18" charset="0"/>
                          </a:rPr>
                        </m:ctrlPr>
                      </m:dPr>
                      <m:e>
                        <m:r>
                          <m:rPr>
                            <m:sty m:val="p"/>
                          </m:rPr>
                          <a:rPr lang="en-US" sz="3200" b="0" i="0" smtClean="0">
                            <a:latin typeface="Cambria Math" panose="02040503050406030204" pitchFamily="18" charset="0"/>
                          </a:rPr>
                          <m:t>Ω</m:t>
                        </m:r>
                      </m:e>
                    </m:d>
                    <m:r>
                      <a:rPr lang="en-US" sz="3200" b="0" i="1" smtClean="0">
                        <a:latin typeface="Cambria Math" panose="02040503050406030204" pitchFamily="18" charset="0"/>
                      </a:rPr>
                      <m:t>=1</m:t>
                    </m:r>
                  </m:oMath>
                </a14:m>
                <a:endParaRPr lang="en-US" sz="3200" dirty="0">
                  <a:latin typeface="Franklin Gothic Book" panose="020B0503020102020204" pitchFamily="34" charset="0"/>
                </a:endParaRPr>
              </a:p>
              <a:p>
                <a:pPr marL="0" indent="0">
                  <a:buNone/>
                </a:pPr>
                <a:r>
                  <a:rPr lang="en-US" sz="3200" b="1" u="sng" dirty="0">
                    <a:latin typeface="Franklin Gothic Book" panose="020B0503020102020204" pitchFamily="34" charset="0"/>
                  </a:rPr>
                  <a:t>Axiom 3: Probabilities of unrelated events are additive.</a:t>
                </a:r>
              </a:p>
              <a:p>
                <a:pPr indent="-457200"/>
                <a:r>
                  <a:rPr lang="en-US" sz="3200" dirty="0">
                    <a:latin typeface="Franklin Gothic Book" panose="020B0503020102020204" pitchFamily="34" charset="0"/>
                  </a:rPr>
                  <a:t>If A and B are non-overlapping event sets, P(A or B) = P(A)+P(B).</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15160"/>
                <a:ext cx="11678959" cy="4994773"/>
              </a:xfrm>
              <a:blipFill>
                <a:blip r:embed="rId2"/>
                <a:stretch>
                  <a:fillRect l="-1358" r="-1932" b="-390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9090950"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Recall our Probability Axioms</a:t>
            </a:r>
          </a:p>
        </p:txBody>
      </p:sp>
    </p:spTree>
    <p:extLst>
      <p:ext uri="{BB962C8B-B14F-4D97-AF65-F5344CB8AC3E}">
        <p14:creationId xmlns:p14="http://schemas.microsoft.com/office/powerpoint/2010/main" val="371631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15160"/>
            <a:ext cx="11678959" cy="4994773"/>
          </a:xfrm>
        </p:spPr>
        <p:txBody>
          <a:bodyPr/>
          <a:lstStyle/>
          <a:p>
            <a:pPr marL="0" indent="0">
              <a:buNone/>
            </a:pPr>
            <a:r>
              <a:rPr lang="en-US" sz="3200" dirty="0">
                <a:latin typeface="Franklin Gothic Book" panose="020B0503020102020204" pitchFamily="34" charset="0"/>
              </a:rPr>
              <a:t>A random variable can be described as the numerical representation of a random process.</a:t>
            </a:r>
          </a:p>
          <a:p>
            <a:pPr indent="-457200"/>
            <a:r>
              <a:rPr lang="en-US" sz="3200" dirty="0">
                <a:latin typeface="Franklin Gothic Book" panose="020B0503020102020204" pitchFamily="34" charset="0"/>
              </a:rPr>
              <a:t>The technical definition involves functions that map from sample spaces to real numbers, but this isn’t important to understand what a random variable is.</a:t>
            </a:r>
          </a:p>
          <a:p>
            <a:pPr marL="0" indent="0">
              <a:buNone/>
            </a:pPr>
            <a:r>
              <a:rPr lang="en-US" sz="3200" dirty="0">
                <a:latin typeface="Franklin Gothic Book" panose="020B0503020102020204" pitchFamily="34" charset="0"/>
              </a:rPr>
              <a:t>In practice, a random variable is just a number that you don’t know the exact value of. </a:t>
            </a:r>
          </a:p>
          <a:p>
            <a:pPr indent="-457200"/>
            <a:r>
              <a:rPr lang="en-US" sz="3200" dirty="0">
                <a:latin typeface="Franklin Gothic Book" panose="020B0503020102020204" pitchFamily="34" charset="0"/>
              </a:rPr>
              <a:t>For the most part, you can treat random variables algebraically the same way you can treat a regular variable or number</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06104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Random Variables and Distributions</a:t>
            </a:r>
          </a:p>
        </p:txBody>
      </p:sp>
    </p:spTree>
    <p:extLst>
      <p:ext uri="{BB962C8B-B14F-4D97-AF65-F5344CB8AC3E}">
        <p14:creationId xmlns:p14="http://schemas.microsoft.com/office/powerpoint/2010/main" val="338162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15160"/>
            <a:ext cx="11678959" cy="4994773"/>
          </a:xfrm>
        </p:spPr>
        <p:txBody>
          <a:bodyPr/>
          <a:lstStyle/>
          <a:p>
            <a:pPr marL="0" indent="0">
              <a:buNone/>
            </a:pPr>
            <a:r>
              <a:rPr lang="en-US" sz="3200" dirty="0">
                <a:latin typeface="Franklin Gothic Book" panose="020B0503020102020204" pitchFamily="34" charset="0"/>
              </a:rPr>
              <a:t>Random variables have a </a:t>
            </a:r>
            <a:r>
              <a:rPr lang="en-US" sz="3200" b="1" u="sng" dirty="0">
                <a:latin typeface="Franklin Gothic Book" panose="020B0503020102020204" pitchFamily="34" charset="0"/>
              </a:rPr>
              <a:t>probability distribution</a:t>
            </a:r>
          </a:p>
          <a:p>
            <a:pPr indent="-457200"/>
            <a:r>
              <a:rPr lang="en-US" sz="3200" dirty="0">
                <a:latin typeface="Franklin Gothic Book" panose="020B0503020102020204" pitchFamily="34" charset="0"/>
              </a:rPr>
              <a:t>A probability distribution is a function (a probability measure) that maps the values a random variable can take to probabilities.</a:t>
            </a:r>
          </a:p>
          <a:p>
            <a:pPr lvl="1" indent="-457200"/>
            <a:r>
              <a:rPr lang="en-US" sz="2800" dirty="0">
                <a:latin typeface="Franklin Gothic Book" panose="020B0503020102020204" pitchFamily="34" charset="0"/>
              </a:rPr>
              <a:t>Technical aside: This is not </a:t>
            </a:r>
            <a:r>
              <a:rPr lang="en-US" sz="2800" i="1" dirty="0">
                <a:latin typeface="Franklin Gothic Book" panose="020B0503020102020204" pitchFamily="34" charset="0"/>
              </a:rPr>
              <a:t>quite </a:t>
            </a:r>
            <a:r>
              <a:rPr lang="en-US" sz="2800" dirty="0">
                <a:latin typeface="Franklin Gothic Book" panose="020B0503020102020204" pitchFamily="34" charset="0"/>
              </a:rPr>
              <a:t>true, but it is sufficient for understanding what a distribution is.</a:t>
            </a:r>
          </a:p>
          <a:p>
            <a:pPr marL="0" indent="0">
              <a:buNone/>
            </a:pPr>
            <a:r>
              <a:rPr lang="en-US" sz="3200" dirty="0">
                <a:latin typeface="Franklin Gothic Book" panose="020B0503020102020204" pitchFamily="34" charset="0"/>
              </a:rPr>
              <a:t>Any function that fulfills the axioms of probability is a probability distribution. </a:t>
            </a:r>
          </a:p>
          <a:p>
            <a:pPr marL="0" indent="0">
              <a:buNone/>
            </a:pPr>
            <a:r>
              <a:rPr lang="en-US" sz="3200" dirty="0">
                <a:latin typeface="Franklin Gothic Book" panose="020B0503020102020204" pitchFamily="34" charset="0"/>
              </a:rPr>
              <a:t>The named probability distributions are just ones that are well behaved, or have interesting properties. </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06104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Random Variables and Distributions</a:t>
            </a:r>
          </a:p>
        </p:txBody>
      </p:sp>
    </p:spTree>
    <p:extLst>
      <p:ext uri="{BB962C8B-B14F-4D97-AF65-F5344CB8AC3E}">
        <p14:creationId xmlns:p14="http://schemas.microsoft.com/office/powerpoint/2010/main" val="164770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15160"/>
                <a:ext cx="5903801" cy="4994773"/>
              </a:xfrm>
            </p:spPr>
            <p:txBody>
              <a:bodyPr/>
              <a:lstStyle/>
              <a:p>
                <a:pPr marL="0" indent="0">
                  <a:buNone/>
                </a:pPr>
                <a:r>
                  <a:rPr lang="en-US" sz="3200" dirty="0">
                    <a:latin typeface="Franklin Gothic Book" panose="020B0503020102020204" pitchFamily="34" charset="0"/>
                  </a:rPr>
                  <a:t>Why is the normal distribution so common?</a:t>
                </a:r>
              </a:p>
              <a:p>
                <a:pPr indent="-457200"/>
                <a:r>
                  <a:rPr lang="en-US" sz="3200" dirty="0">
                    <a:latin typeface="Franklin Gothic Book" panose="020B0503020102020204" pitchFamily="34" charset="0"/>
                  </a:rPr>
                  <a:t>Due to CLT, </a:t>
                </a:r>
                <a:r>
                  <a:rPr lang="en-US" sz="3200" dirty="0" err="1">
                    <a:latin typeface="Franklin Gothic Book" panose="020B0503020102020204" pitchFamily="34" charset="0"/>
                  </a:rPr>
                  <a:t>normals</a:t>
                </a:r>
                <a:r>
                  <a:rPr lang="en-US" sz="3200" dirty="0">
                    <a:latin typeface="Franklin Gothic Book" panose="020B0503020102020204" pitchFamily="34" charset="0"/>
                  </a:rPr>
                  <a:t> pop up when we take averages.</a:t>
                </a:r>
              </a:p>
              <a:p>
                <a:pPr marL="0" indent="0">
                  <a:buNone/>
                </a:pPr>
                <a:r>
                  <a:rPr lang="en-US" sz="3200" b="1" u="sng" dirty="0">
                    <a:latin typeface="Franklin Gothic Book" panose="020B0503020102020204" pitchFamily="34" charset="0"/>
                  </a:rPr>
                  <a:t>Important Concept – Support</a:t>
                </a:r>
              </a:p>
              <a:p>
                <a:pPr indent="-457200"/>
                <a:r>
                  <a:rPr lang="en-US" sz="3200" dirty="0">
                    <a:latin typeface="Franklin Gothic Book" panose="020B0503020102020204" pitchFamily="34" charset="0"/>
                  </a:rPr>
                  <a:t>The normal has support on all real numbers from </a:t>
                </a:r>
                <a14:m>
                  <m:oMath xmlns:m="http://schemas.openxmlformats.org/officeDocument/2006/math">
                    <m:r>
                      <a:rPr lang="en-US" sz="3200" b="0" i="1" smtClean="0">
                        <a:latin typeface="Cambria Math" panose="02040503050406030204" pitchFamily="18" charset="0"/>
                      </a:rPr>
                      <m:t>−∞,∞</m:t>
                    </m:r>
                  </m:oMath>
                </a14:m>
                <a:endParaRPr lang="en-US" sz="3200" dirty="0">
                  <a:latin typeface="Franklin Gothic Book" panose="020B0503020102020204" pitchFamily="34" charset="0"/>
                </a:endParaRPr>
              </a:p>
              <a:p>
                <a:pPr marL="0" indent="0">
                  <a:buNone/>
                </a:pPr>
                <a:r>
                  <a:rPr lang="en-US" sz="3200" dirty="0">
                    <a:latin typeface="Franklin Gothic Book" panose="020B0503020102020204" pitchFamily="34" charset="0"/>
                  </a:rPr>
                  <a:t>All distributions have specific values they support.  </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15160"/>
                <a:ext cx="5903801" cy="4994773"/>
              </a:xfrm>
              <a:blipFill>
                <a:blip r:embed="rId2"/>
                <a:stretch>
                  <a:fillRect l="-2686" r="-24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36291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The Normal Distribution</a:t>
            </a:r>
          </a:p>
        </p:txBody>
      </p:sp>
      <p:pic>
        <p:nvPicPr>
          <p:cNvPr id="2" name="Picture 1">
            <a:extLst>
              <a:ext uri="{FF2B5EF4-FFF2-40B4-BE49-F238E27FC236}">
                <a16:creationId xmlns:a16="http://schemas.microsoft.com/office/drawing/2014/main" id="{804F65D1-FC9E-EAB4-BDFD-E8FBF6FC9F7A}"/>
              </a:ext>
            </a:extLst>
          </p:cNvPr>
          <p:cNvPicPr>
            <a:picLocks noChangeAspect="1"/>
          </p:cNvPicPr>
          <p:nvPr/>
        </p:nvPicPr>
        <p:blipFill>
          <a:blip r:embed="rId4"/>
          <a:stretch>
            <a:fillRect/>
          </a:stretch>
        </p:blipFill>
        <p:spPr>
          <a:xfrm>
            <a:off x="5859660" y="1493454"/>
            <a:ext cx="6025897" cy="259728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0D0E97-54BD-5C66-ACC0-79D619ED2CA7}"/>
                  </a:ext>
                </a:extLst>
              </p:cNvPr>
              <p:cNvSpPr txBox="1"/>
              <p:nvPr/>
            </p:nvSpPr>
            <p:spPr>
              <a:xfrm>
                <a:off x="6061007" y="4170395"/>
                <a:ext cx="6025897" cy="1014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𝑓</m:t>
                      </m:r>
                      <m:d>
                        <m:dPr>
                          <m:ctrlPr>
                            <a:rPr lang="en-US" sz="280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𝑥</m:t>
                          </m:r>
                        </m:e>
                      </m:d>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𝑓</m:t>
                      </m:r>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𝑥</m:t>
                      </m:r>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r>
                        <a:rPr lang="en-US" sz="280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𝜎</m:t>
                          </m:r>
                          <m:rad>
                            <m:radPr>
                              <m:degHide m:val="on"/>
                              <m:ctrlPr>
                                <a:rPr lang="en-US"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𝜋</m:t>
                              </m:r>
                            </m:e>
                          </m:rad>
                        </m:den>
                      </m:f>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2</m:t>
                              </m:r>
                            </m:den>
                          </m:f>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num>
                                    <m:den>
                                      <m:r>
                                        <a:rPr lang="en-US" sz="2800" i="1">
                                          <a:latin typeface="Cambria Math" panose="02040503050406030204" pitchFamily="18" charset="0"/>
                                          <a:ea typeface="Cambria Math" panose="02040503050406030204" pitchFamily="18" charset="0"/>
                                        </a:rPr>
                                        <m:t>𝜎</m:t>
                                      </m:r>
                                    </m:den>
                                  </m:f>
                                </m:e>
                              </m:d>
                            </m:e>
                            <m:sup>
                              <m:r>
                                <a:rPr lang="en-US" sz="2800" i="1">
                                  <a:latin typeface="Cambria Math" panose="02040503050406030204" pitchFamily="18" charset="0"/>
                                  <a:ea typeface="Cambria Math" panose="02040503050406030204" pitchFamily="18" charset="0"/>
                                </a:rPr>
                                <m:t>2</m:t>
                              </m:r>
                            </m:sup>
                          </m:sSup>
                        </m:sup>
                      </m:sSup>
                    </m:oMath>
                  </m:oMathPara>
                </a14:m>
                <a:endParaRPr lang="en-US" sz="2800" dirty="0"/>
              </a:p>
            </p:txBody>
          </p:sp>
        </mc:Choice>
        <mc:Fallback xmlns="">
          <p:sp>
            <p:nvSpPr>
              <p:cNvPr id="9" name="TextBox 8">
                <a:extLst>
                  <a:ext uri="{FF2B5EF4-FFF2-40B4-BE49-F238E27FC236}">
                    <a16:creationId xmlns:a16="http://schemas.microsoft.com/office/drawing/2014/main" id="{590D0E97-54BD-5C66-ACC0-79D619ED2CA7}"/>
                  </a:ext>
                </a:extLst>
              </p:cNvPr>
              <p:cNvSpPr txBox="1">
                <a:spLocks noRot="1" noChangeAspect="1" noMove="1" noResize="1" noEditPoints="1" noAdjustHandles="1" noChangeArrowheads="1" noChangeShapeType="1" noTextEdit="1"/>
              </p:cNvSpPr>
              <p:nvPr/>
            </p:nvSpPr>
            <p:spPr>
              <a:xfrm>
                <a:off x="6061007" y="4170395"/>
                <a:ext cx="6025897" cy="101425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754740"/>
                <a:ext cx="5903801" cy="4994773"/>
              </a:xfrm>
            </p:spPr>
            <p:txBody>
              <a:bodyPr/>
              <a:lstStyle/>
              <a:p>
                <a:pPr marL="0" indent="0">
                  <a:buNone/>
                </a:pPr>
                <a:r>
                  <a:rPr lang="en-US" sz="3200" b="1" u="sng" dirty="0">
                    <a:latin typeface="Franklin Gothic Book" panose="020B0503020102020204" pitchFamily="34" charset="0"/>
                  </a:rPr>
                  <a:t>Important Concept – Parameters</a:t>
                </a:r>
              </a:p>
              <a:p>
                <a:pPr indent="-457200"/>
                <a:r>
                  <a:rPr lang="en-US" sz="3200" dirty="0">
                    <a:latin typeface="Franklin Gothic Book" panose="020B0503020102020204" pitchFamily="34" charset="0"/>
                  </a:rPr>
                  <a:t>All distributions are governed by parameters.</a:t>
                </a:r>
              </a:p>
              <a:p>
                <a:pPr indent="-457200"/>
                <a:r>
                  <a:rPr lang="en-US" sz="3200" dirty="0">
                    <a:latin typeface="Franklin Gothic Book" panose="020B0503020102020204" pitchFamily="34" charset="0"/>
                  </a:rPr>
                  <a:t>These are numbers that control the shape of the distribution.</a:t>
                </a:r>
              </a:p>
              <a:p>
                <a:pPr indent="-457200"/>
                <a:r>
                  <a:rPr lang="en-US" sz="3200" dirty="0">
                    <a:latin typeface="Franklin Gothic Book" panose="020B0503020102020204" pitchFamily="34" charset="0"/>
                  </a:rPr>
                  <a:t>The normal is parameterized by </a:t>
                </a:r>
                <a14:m>
                  <m:oMath xmlns:m="http://schemas.openxmlformats.org/officeDocument/2006/math">
                    <m:r>
                      <a:rPr lang="en-US" sz="3200" b="0" i="1" smtClean="0">
                        <a:latin typeface="Cambria Math" panose="02040503050406030204" pitchFamily="18" charset="0"/>
                      </a:rPr>
                      <m:t>𝜇</m:t>
                    </m:r>
                  </m:oMath>
                </a14:m>
                <a:r>
                  <a:rPr lang="en-US" sz="3200" dirty="0">
                    <a:latin typeface="Franklin Gothic Book" panose="020B0503020102020204" pitchFamily="34" charset="0"/>
                  </a:rPr>
                  <a:t> (the mean) and </a:t>
                </a:r>
                <a14:m>
                  <m:oMath xmlns:m="http://schemas.openxmlformats.org/officeDocument/2006/math">
                    <m:r>
                      <a:rPr lang="en-US" sz="3200" b="0" i="1" smtClean="0">
                        <a:latin typeface="Cambria Math" panose="02040503050406030204" pitchFamily="18" charset="0"/>
                      </a:rPr>
                      <m:t>𝜎</m:t>
                    </m:r>
                  </m:oMath>
                </a14:m>
                <a:r>
                  <a:rPr lang="en-US" sz="3200" dirty="0">
                    <a:latin typeface="Franklin Gothic Book" panose="020B0503020102020204" pitchFamily="34" charset="0"/>
                  </a:rPr>
                  <a:t> the standard deviation.</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754740"/>
                <a:ext cx="5903801" cy="4994773"/>
              </a:xfrm>
              <a:blipFill>
                <a:blip r:embed="rId2"/>
                <a:stretch>
                  <a:fillRect l="-2686" r="-144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36291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The Normal Distribution</a:t>
            </a:r>
          </a:p>
        </p:txBody>
      </p:sp>
      <p:pic>
        <p:nvPicPr>
          <p:cNvPr id="2" name="Picture 1">
            <a:extLst>
              <a:ext uri="{FF2B5EF4-FFF2-40B4-BE49-F238E27FC236}">
                <a16:creationId xmlns:a16="http://schemas.microsoft.com/office/drawing/2014/main" id="{804F65D1-FC9E-EAB4-BDFD-E8FBF6FC9F7A}"/>
              </a:ext>
            </a:extLst>
          </p:cNvPr>
          <p:cNvPicPr>
            <a:picLocks noChangeAspect="1"/>
          </p:cNvPicPr>
          <p:nvPr/>
        </p:nvPicPr>
        <p:blipFill>
          <a:blip r:embed="rId4"/>
          <a:stretch>
            <a:fillRect/>
          </a:stretch>
        </p:blipFill>
        <p:spPr>
          <a:xfrm>
            <a:off x="5859660" y="1493454"/>
            <a:ext cx="6025897" cy="259728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0D0E97-54BD-5C66-ACC0-79D619ED2CA7}"/>
                  </a:ext>
                </a:extLst>
              </p:cNvPr>
              <p:cNvSpPr txBox="1"/>
              <p:nvPr/>
            </p:nvSpPr>
            <p:spPr>
              <a:xfrm>
                <a:off x="6061007" y="4170395"/>
                <a:ext cx="6025897" cy="1014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𝑓</m:t>
                      </m:r>
                      <m:d>
                        <m:dPr>
                          <m:ctrlPr>
                            <a:rPr lang="en-US" sz="280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𝑥</m:t>
                          </m:r>
                        </m:e>
                      </m:d>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𝑓</m:t>
                      </m:r>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𝑥</m:t>
                      </m:r>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r>
                        <a:rPr lang="en-US" sz="280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𝜎</m:t>
                          </m:r>
                          <m:rad>
                            <m:radPr>
                              <m:degHide m:val="on"/>
                              <m:ctrlPr>
                                <a:rPr lang="en-US"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𝜋</m:t>
                              </m:r>
                            </m:e>
                          </m:rad>
                        </m:den>
                      </m:f>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2</m:t>
                              </m:r>
                            </m:den>
                          </m:f>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num>
                                    <m:den>
                                      <m:r>
                                        <a:rPr lang="en-US" sz="2800" i="1">
                                          <a:latin typeface="Cambria Math" panose="02040503050406030204" pitchFamily="18" charset="0"/>
                                          <a:ea typeface="Cambria Math" panose="02040503050406030204" pitchFamily="18" charset="0"/>
                                        </a:rPr>
                                        <m:t>𝜎</m:t>
                                      </m:r>
                                    </m:den>
                                  </m:f>
                                </m:e>
                              </m:d>
                            </m:e>
                            <m:sup>
                              <m:r>
                                <a:rPr lang="en-US" sz="2800" i="1">
                                  <a:latin typeface="Cambria Math" panose="02040503050406030204" pitchFamily="18" charset="0"/>
                                  <a:ea typeface="Cambria Math" panose="02040503050406030204" pitchFamily="18" charset="0"/>
                                </a:rPr>
                                <m:t>2</m:t>
                              </m:r>
                            </m:sup>
                          </m:sSup>
                        </m:sup>
                      </m:sSup>
                    </m:oMath>
                  </m:oMathPara>
                </a14:m>
                <a:endParaRPr lang="en-US" sz="2800" dirty="0"/>
              </a:p>
            </p:txBody>
          </p:sp>
        </mc:Choice>
        <mc:Fallback xmlns="">
          <p:sp>
            <p:nvSpPr>
              <p:cNvPr id="9" name="TextBox 8">
                <a:extLst>
                  <a:ext uri="{FF2B5EF4-FFF2-40B4-BE49-F238E27FC236}">
                    <a16:creationId xmlns:a16="http://schemas.microsoft.com/office/drawing/2014/main" id="{590D0E97-54BD-5C66-ACC0-79D619ED2CA7}"/>
                  </a:ext>
                </a:extLst>
              </p:cNvPr>
              <p:cNvSpPr txBox="1">
                <a:spLocks noRot="1" noChangeAspect="1" noMove="1" noResize="1" noEditPoints="1" noAdjustHandles="1" noChangeArrowheads="1" noChangeShapeType="1" noTextEdit="1"/>
              </p:cNvSpPr>
              <p:nvPr/>
            </p:nvSpPr>
            <p:spPr>
              <a:xfrm>
                <a:off x="6061007" y="4170395"/>
                <a:ext cx="6025897" cy="101425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79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754740"/>
                <a:ext cx="5903801" cy="4994773"/>
              </a:xfrm>
            </p:spPr>
            <p:txBody>
              <a:bodyPr/>
              <a:lstStyle/>
              <a:p>
                <a:pPr marL="0" indent="0">
                  <a:buNone/>
                </a:pPr>
                <a:r>
                  <a:rPr lang="en-US" sz="3200" b="1" u="sng" dirty="0">
                    <a:latin typeface="Franklin Gothic Book" panose="020B0503020102020204" pitchFamily="34" charset="0"/>
                  </a:rPr>
                  <a:t>Important Concept – Parameters</a:t>
                </a:r>
              </a:p>
              <a:p>
                <a:pPr indent="-457200"/>
                <a:r>
                  <a:rPr lang="en-US" sz="3200" dirty="0">
                    <a:latin typeface="Franklin Gothic Book" panose="020B0503020102020204" pitchFamily="34" charset="0"/>
                  </a:rPr>
                  <a:t>Parameters don’t need to have nice intuitive meanings.</a:t>
                </a:r>
              </a:p>
              <a:p>
                <a:pPr marL="0" indent="0">
                  <a:buNone/>
                </a:pPr>
                <a:r>
                  <a:rPr lang="en-US" sz="3200" b="1" u="sng" dirty="0">
                    <a:latin typeface="Franklin Gothic Book" panose="020B0503020102020204" pitchFamily="34" charset="0"/>
                  </a:rPr>
                  <a:t>Gamma Distribution</a:t>
                </a:r>
              </a:p>
              <a:p>
                <a:pPr indent="-457200"/>
                <a:r>
                  <a:rPr lang="en-US" sz="3200" dirty="0">
                    <a:latin typeface="Franklin Gothic Book" panose="020B0503020102020204" pitchFamily="34" charset="0"/>
                  </a:rPr>
                  <a:t>Support - </a:t>
                </a:r>
                <a14:m>
                  <m:oMath xmlns:m="http://schemas.openxmlformats.org/officeDocument/2006/math">
                    <m:r>
                      <a:rPr lang="en-US" sz="3200" i="1" smtClean="0">
                        <a:latin typeface="Cambria Math" panose="02040503050406030204" pitchFamily="18" charset="0"/>
                        <a:ea typeface="Cambria Math" panose="02040503050406030204" pitchFamily="18" charset="0"/>
                      </a:rPr>
                      <m:t>ℝ</m:t>
                    </m:r>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0, ∞</m:t>
                        </m:r>
                      </m:e>
                    </m:d>
                  </m:oMath>
                </a14:m>
                <a:endParaRPr lang="en-US" sz="3200" b="0" dirty="0">
                  <a:latin typeface="Franklin Gothic Book" panose="020B0503020102020204" pitchFamily="34" charset="0"/>
                  <a:ea typeface="Cambria Math" panose="02040503050406030204" pitchFamily="18" charset="0"/>
                </a:endParaRPr>
              </a:p>
              <a:p>
                <a:pPr indent="-457200"/>
                <a:r>
                  <a:rPr lang="en-US" sz="3200" dirty="0">
                    <a:latin typeface="Franklin Gothic Book" panose="020B0503020102020204" pitchFamily="34" charset="0"/>
                  </a:rPr>
                  <a:t>PDF -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m:rPr>
                            <m:sty m:val="p"/>
                          </m:rPr>
                          <a:rPr lang="en-US" sz="3200" b="0" i="0" smtClean="0">
                            <a:latin typeface="Cambria Math" panose="02040503050406030204" pitchFamily="18" charset="0"/>
                          </a:rPr>
                          <m:t>Γ</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𝑘</m:t>
                            </m:r>
                          </m:e>
                        </m:d>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𝜃</m:t>
                            </m:r>
                          </m:e>
                          <m:sup>
                            <m:r>
                              <a:rPr lang="en-US" sz="3200" b="0" i="1" smtClean="0">
                                <a:latin typeface="Cambria Math" panose="02040503050406030204" pitchFamily="18" charset="0"/>
                              </a:rPr>
                              <m:t>𝑘</m:t>
                            </m:r>
                          </m:sup>
                        </m:sSup>
                      </m:den>
                    </m:f>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𝑥</m:t>
                        </m:r>
                      </m:e>
                      <m:sup>
                        <m:r>
                          <a:rPr lang="en-US" sz="3200" b="0" i="1" smtClean="0">
                            <a:latin typeface="Cambria Math" panose="02040503050406030204" pitchFamily="18" charset="0"/>
                          </a:rPr>
                          <m:t>𝑘</m:t>
                        </m:r>
                        <m:r>
                          <a:rPr lang="en-US" sz="3200" b="0" i="1" smtClean="0">
                            <a:latin typeface="Cambria Math" panose="02040503050406030204" pitchFamily="18" charset="0"/>
                          </a:rPr>
                          <m:t>−1</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𝜃</m:t>
                        </m:r>
                      </m:sup>
                    </m:sSup>
                  </m:oMath>
                </a14:m>
                <a:endParaRPr lang="en-US" sz="3200" dirty="0">
                  <a:latin typeface="Franklin Gothic Book" panose="020B0503020102020204" pitchFamily="34" charset="0"/>
                </a:endParaRPr>
              </a:p>
              <a:p>
                <a:pPr indent="-457200"/>
                <a:r>
                  <a:rPr lang="en-US" sz="3200" dirty="0">
                    <a:latin typeface="Franklin Gothic Book" panose="020B0503020102020204" pitchFamily="34" charset="0"/>
                  </a:rPr>
                  <a:t>Parameters – </a:t>
                </a:r>
                <a14:m>
                  <m:oMath xmlns:m="http://schemas.openxmlformats.org/officeDocument/2006/math">
                    <m:r>
                      <a:rPr lang="en-US" sz="3200" b="0" i="1" smtClean="0">
                        <a:latin typeface="Cambria Math" panose="02040503050406030204" pitchFamily="18" charset="0"/>
                      </a:rPr>
                      <m:t>𝜃</m:t>
                    </m:r>
                    <m:r>
                      <a:rPr lang="en-US" sz="3200" b="0" i="1" smtClean="0">
                        <a:latin typeface="Cambria Math" panose="02040503050406030204" pitchFamily="18" charset="0"/>
                      </a:rPr>
                      <m:t>, </m:t>
                    </m:r>
                    <m:r>
                      <a:rPr lang="en-US" sz="3200" b="0" i="1" smtClean="0">
                        <a:latin typeface="Cambria Math" panose="02040503050406030204" pitchFamily="18" charset="0"/>
                      </a:rPr>
                      <m:t>𝑘</m:t>
                    </m:r>
                  </m:oMath>
                </a14:m>
                <a:endParaRPr lang="en-US" sz="3200" dirty="0">
                  <a:latin typeface="Franklin Gothic Book" panose="020B0503020102020204" pitchFamily="34" charset="0"/>
                </a:endParaRPr>
              </a:p>
              <a:p>
                <a:pPr indent="-457200"/>
                <a:endParaRPr lang="en-US" sz="3200"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754740"/>
                <a:ext cx="5903801" cy="4994773"/>
              </a:xfrm>
              <a:blipFill>
                <a:blip r:embed="rId2"/>
                <a:stretch>
                  <a:fillRect l="-2686" r="-144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71608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Parameters</a:t>
            </a:r>
          </a:p>
        </p:txBody>
      </p:sp>
      <p:pic>
        <p:nvPicPr>
          <p:cNvPr id="10" name="Picture 9">
            <a:extLst>
              <a:ext uri="{FF2B5EF4-FFF2-40B4-BE49-F238E27FC236}">
                <a16:creationId xmlns:a16="http://schemas.microsoft.com/office/drawing/2014/main" id="{D0279BDA-3B8D-8BD4-F4F6-A68427F93C5C}"/>
              </a:ext>
            </a:extLst>
          </p:cNvPr>
          <p:cNvPicPr>
            <a:picLocks noChangeAspect="1"/>
          </p:cNvPicPr>
          <p:nvPr/>
        </p:nvPicPr>
        <p:blipFill>
          <a:blip r:embed="rId4"/>
          <a:stretch>
            <a:fillRect/>
          </a:stretch>
        </p:blipFill>
        <p:spPr>
          <a:xfrm>
            <a:off x="6613461" y="1282706"/>
            <a:ext cx="5061078" cy="3938839"/>
          </a:xfrm>
          <a:prstGeom prst="rect">
            <a:avLst/>
          </a:prstGeom>
        </p:spPr>
      </p:pic>
    </p:spTree>
    <p:extLst>
      <p:ext uri="{BB962C8B-B14F-4D97-AF65-F5344CB8AC3E}">
        <p14:creationId xmlns:p14="http://schemas.microsoft.com/office/powerpoint/2010/main" val="6206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48658</TotalTime>
  <Words>1317</Words>
  <Application>Microsoft Office PowerPoint</Application>
  <PresentationFormat>Widescreen</PresentationFormat>
  <Paragraphs>167</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Franklin Gothic Book</vt:lpstr>
      <vt:lpstr>Franklin Gothic Demi</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Henry, Teague Rhine (ycp6wm)</cp:lastModifiedBy>
  <cp:revision>199</cp:revision>
  <dcterms:modified xsi:type="dcterms:W3CDTF">2024-09-04T19:33:35Z</dcterms:modified>
</cp:coreProperties>
</file>