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344" r:id="rId2"/>
    <p:sldId id="345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85" r:id="rId15"/>
    <p:sldId id="374" r:id="rId16"/>
    <p:sldId id="375" r:id="rId17"/>
    <p:sldId id="388" r:id="rId18"/>
    <p:sldId id="376" r:id="rId19"/>
    <p:sldId id="377" r:id="rId20"/>
    <p:sldId id="378" r:id="rId21"/>
    <p:sldId id="379" r:id="rId22"/>
    <p:sldId id="380" r:id="rId23"/>
    <p:sldId id="383" r:id="rId24"/>
    <p:sldId id="386" r:id="rId25"/>
    <p:sldId id="387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4472C4"/>
    <a:srgbClr val="CC5D08"/>
    <a:srgbClr val="DADB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1887" autoAdjust="0"/>
  </p:normalViewPr>
  <p:slideViewPr>
    <p:cSldViewPr snapToGrid="0">
      <p:cViewPr>
        <p:scale>
          <a:sx n="58" d="100"/>
          <a:sy n="58" d="100"/>
        </p:scale>
        <p:origin x="42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73150" lvl="2" indent="0">
              <a:buNone/>
            </a:pPr>
            <a:r>
              <a:rPr lang="en-US" dirty="0"/>
              <a:t>Soviet Mathematician- One of the most prolific mathematicians </a:t>
            </a:r>
          </a:p>
          <a:p>
            <a:pPr marL="1073150" lvl="2" indent="0">
              <a:buNone/>
            </a:pPr>
            <a:r>
              <a:rPr lang="en-US" dirty="0"/>
              <a:t>- Editor of the math section of “The swallow of spring” at age 5</a:t>
            </a:r>
          </a:p>
          <a:p>
            <a:pPr marL="1073150" lvl="2" indent="0">
              <a:buNone/>
            </a:pPr>
            <a:r>
              <a:rPr lang="en-US" dirty="0"/>
              <a:t>- </a:t>
            </a:r>
            <a:r>
              <a:rPr lang="en-US" b="0" i="1" dirty="0">
                <a:solidFill>
                  <a:srgbClr val="1A1A1A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</a:rPr>
              <a:t>Every mathematician believes that he is ahead of the others. The reason none state this belief in public is because they are intelligent people.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9572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73150" lvl="2" indent="0">
              <a:buNone/>
            </a:pPr>
            <a:r>
              <a:rPr lang="en-US" dirty="0"/>
              <a:t>Soviet Mathematician- One of the most prolific mathematicians </a:t>
            </a:r>
          </a:p>
          <a:p>
            <a:pPr marL="1073150" lvl="2" indent="0">
              <a:buNone/>
            </a:pPr>
            <a:r>
              <a:rPr lang="en-US" dirty="0"/>
              <a:t>- Editor of the math section of “The swallow of spring” at age 5</a:t>
            </a:r>
          </a:p>
          <a:p>
            <a:pPr marL="1073150" lvl="2" indent="0">
              <a:buNone/>
            </a:pPr>
            <a:r>
              <a:rPr lang="en-US" dirty="0"/>
              <a:t>- </a:t>
            </a:r>
            <a:r>
              <a:rPr lang="en-US" b="0" i="1" dirty="0">
                <a:solidFill>
                  <a:srgbClr val="1A1A1A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</a:rPr>
              <a:t>Every mathematician believes that he is ahead of the others. The reason none state this belief in public is because they are intelligent people.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1213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73150" lvl="2" indent="0">
              <a:buNone/>
            </a:pPr>
            <a:r>
              <a:rPr lang="en-US" dirty="0"/>
              <a:t>Soviet Mathematician- One of the most prolific mathematicians </a:t>
            </a:r>
          </a:p>
          <a:p>
            <a:pPr marL="1073150" lvl="2" indent="0">
              <a:buNone/>
            </a:pPr>
            <a:r>
              <a:rPr lang="en-US" dirty="0"/>
              <a:t>- Editor of the math section of “The swallow of spring” at age 5</a:t>
            </a:r>
          </a:p>
          <a:p>
            <a:pPr marL="1073150" lvl="2" indent="0">
              <a:buNone/>
            </a:pPr>
            <a:r>
              <a:rPr lang="en-US" dirty="0"/>
              <a:t>- </a:t>
            </a:r>
            <a:r>
              <a:rPr lang="en-US" b="0" i="1" dirty="0">
                <a:solidFill>
                  <a:srgbClr val="1A1A1A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</a:rPr>
              <a:t>Every mathematician believes that he is ahead of the others. The reason none state this belief in public is because they are intelligent people.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1223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73150" lvl="2" indent="0">
              <a:buNone/>
            </a:pPr>
            <a:r>
              <a:rPr lang="en-US" dirty="0"/>
              <a:t>Soviet Mathematician- One of the most prolific mathematicians </a:t>
            </a:r>
          </a:p>
          <a:p>
            <a:pPr marL="1073150" lvl="2" indent="0">
              <a:buNone/>
            </a:pPr>
            <a:r>
              <a:rPr lang="en-US" dirty="0"/>
              <a:t>- Editor of the math section of “The swallow of spring” at age 5</a:t>
            </a:r>
          </a:p>
          <a:p>
            <a:pPr marL="1073150" lvl="2" indent="0">
              <a:buNone/>
            </a:pPr>
            <a:r>
              <a:rPr lang="en-US" dirty="0"/>
              <a:t>- </a:t>
            </a:r>
            <a:r>
              <a:rPr lang="en-US" b="0" i="1" dirty="0">
                <a:solidFill>
                  <a:srgbClr val="1A1A1A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</a:rPr>
              <a:t>Every mathematician believes that he is ahead of the others. The reason none state this belief in public is because they are intelligent people.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7571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73150" lvl="2" indent="0">
              <a:buNone/>
            </a:pPr>
            <a:r>
              <a:rPr lang="en-US" dirty="0"/>
              <a:t>Soviet Mathematician- One of the most prolific mathematicians </a:t>
            </a:r>
          </a:p>
          <a:p>
            <a:pPr marL="1073150" lvl="2" indent="0">
              <a:buNone/>
            </a:pPr>
            <a:r>
              <a:rPr lang="en-US" dirty="0"/>
              <a:t>- Editor of the math section of “The swallow of spring” at age 5</a:t>
            </a:r>
          </a:p>
          <a:p>
            <a:pPr marL="1073150" lvl="2" indent="0">
              <a:buNone/>
            </a:pPr>
            <a:r>
              <a:rPr lang="en-US" dirty="0"/>
              <a:t>- </a:t>
            </a:r>
            <a:r>
              <a:rPr lang="en-US" b="0" i="1" dirty="0">
                <a:solidFill>
                  <a:srgbClr val="1A1A1A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</a:rPr>
              <a:t>Every mathematician believes that he is ahead of the others. The reason none state this belief in public is because they are intelligent people.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2963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73150" lvl="2" indent="0">
              <a:buNone/>
            </a:pPr>
            <a:r>
              <a:rPr lang="en-US" dirty="0"/>
              <a:t>Soviet Mathematician- One of the most prolific mathematicians </a:t>
            </a:r>
          </a:p>
          <a:p>
            <a:pPr marL="1073150" lvl="2" indent="0">
              <a:buNone/>
            </a:pPr>
            <a:r>
              <a:rPr lang="en-US" dirty="0"/>
              <a:t>- Editor of the math section of “The swallow of spring” at age 5</a:t>
            </a:r>
          </a:p>
          <a:p>
            <a:pPr marL="1073150" lvl="2" indent="0">
              <a:buNone/>
            </a:pPr>
            <a:r>
              <a:rPr lang="en-US" dirty="0"/>
              <a:t>- </a:t>
            </a:r>
            <a:r>
              <a:rPr lang="en-US" b="0" i="1" dirty="0">
                <a:solidFill>
                  <a:srgbClr val="1A1A1A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</a:rPr>
              <a:t>Every mathematician believes that he is ahead of the others. The reason none state this belief in public is because they are intelligent people.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7546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73150" lvl="2" indent="0">
              <a:buNone/>
            </a:pPr>
            <a:r>
              <a:rPr lang="en-US" dirty="0"/>
              <a:t>Soviet Mathematician- One of the most prolific mathematicians </a:t>
            </a:r>
          </a:p>
          <a:p>
            <a:pPr marL="1073150" lvl="2" indent="0">
              <a:buNone/>
            </a:pPr>
            <a:r>
              <a:rPr lang="en-US" dirty="0"/>
              <a:t>- Editor of the math section of “The swallow of spring” at age 5</a:t>
            </a:r>
          </a:p>
          <a:p>
            <a:pPr marL="1073150" lvl="2" indent="0">
              <a:buNone/>
            </a:pPr>
            <a:r>
              <a:rPr lang="en-US" dirty="0"/>
              <a:t>- </a:t>
            </a:r>
            <a:r>
              <a:rPr lang="en-US" b="0" i="1" dirty="0">
                <a:solidFill>
                  <a:srgbClr val="1A1A1A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</a:rPr>
              <a:t>Every mathematician believes that he is ahead of the others. The reason none state this belief in public is because they are intelligent people.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5621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73150" lvl="2" indent="0">
              <a:buNone/>
            </a:pPr>
            <a:r>
              <a:rPr lang="en-US" dirty="0"/>
              <a:t>Soviet Mathematician- One of the most prolific mathematicians </a:t>
            </a:r>
          </a:p>
          <a:p>
            <a:pPr marL="1073150" lvl="2" indent="0">
              <a:buNone/>
            </a:pPr>
            <a:r>
              <a:rPr lang="en-US" dirty="0"/>
              <a:t>- Editor of the math section of “The swallow of spring” at age 5</a:t>
            </a:r>
          </a:p>
          <a:p>
            <a:pPr marL="1073150" lvl="2" indent="0">
              <a:buNone/>
            </a:pPr>
            <a:r>
              <a:rPr lang="en-US" dirty="0"/>
              <a:t>- </a:t>
            </a:r>
            <a:r>
              <a:rPr lang="en-US" b="0" i="1" dirty="0">
                <a:solidFill>
                  <a:srgbClr val="1A1A1A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</a:rPr>
              <a:t>Every mathematician believes that he is ahead of the others. The reason none state this belief in public is because they are intelligent people.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1456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73150" lvl="2" indent="0">
              <a:buNone/>
            </a:pPr>
            <a:r>
              <a:rPr lang="en-US" dirty="0"/>
              <a:t>Soviet Mathematician- One of the most prolific mathematicians </a:t>
            </a:r>
          </a:p>
          <a:p>
            <a:pPr marL="1073150" lvl="2" indent="0">
              <a:buNone/>
            </a:pPr>
            <a:r>
              <a:rPr lang="en-US" dirty="0"/>
              <a:t>- Editor of the math section of “The swallow of spring” at age 5</a:t>
            </a:r>
          </a:p>
          <a:p>
            <a:pPr marL="1073150" lvl="2" indent="0">
              <a:buNone/>
            </a:pPr>
            <a:r>
              <a:rPr lang="en-US" dirty="0"/>
              <a:t>- </a:t>
            </a:r>
            <a:r>
              <a:rPr lang="en-US" b="0" i="1" dirty="0">
                <a:solidFill>
                  <a:srgbClr val="1A1A1A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</a:rPr>
              <a:t>Every mathematician believes that he is ahead of the others. The reason none state this belief in public is because they are intelligent people.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5459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73150" lvl="2" indent="0">
              <a:buNone/>
            </a:pPr>
            <a:r>
              <a:rPr lang="en-US" dirty="0"/>
              <a:t>Soviet Mathematician- One of the most prolific mathematicians </a:t>
            </a:r>
          </a:p>
          <a:p>
            <a:pPr marL="1073150" lvl="2" indent="0">
              <a:buNone/>
            </a:pPr>
            <a:r>
              <a:rPr lang="en-US" dirty="0"/>
              <a:t>- Editor of the math section of “The swallow of spring” at age 5</a:t>
            </a:r>
          </a:p>
          <a:p>
            <a:pPr marL="1073150" lvl="2" indent="0">
              <a:buNone/>
            </a:pPr>
            <a:r>
              <a:rPr lang="en-US" dirty="0"/>
              <a:t>- </a:t>
            </a:r>
            <a:r>
              <a:rPr lang="en-US" b="0" i="1" dirty="0">
                <a:solidFill>
                  <a:srgbClr val="1A1A1A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</a:rPr>
              <a:t>Every mathematician believes that he is ahead of the others. The reason none state this belief in public is because they are intelligent people.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1099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Bertrands</a:t>
            </a:r>
            <a:r>
              <a:rPr lang="en-US" dirty="0"/>
              <a:t> Paradox-</a:t>
            </a:r>
          </a:p>
          <a:p>
            <a:pPr lvl="1"/>
            <a:r>
              <a:rPr lang="en-US" dirty="0"/>
              <a:t>Consider the following problem. Given a circle, with an equilateral triangle inscribed within, and choosing a chord at random, what is the probability that the chord is longer than one of the triangles sides.</a:t>
            </a:r>
          </a:p>
          <a:p>
            <a:pPr lvl="2"/>
            <a:r>
              <a:rPr lang="en-US" dirty="0"/>
              <a:t>If you chose random end points, you get 1/3</a:t>
            </a:r>
          </a:p>
          <a:p>
            <a:pPr lvl="2"/>
            <a:r>
              <a:rPr lang="en-US" dirty="0"/>
              <a:t>If you chose random points on a radian, you get ½</a:t>
            </a:r>
          </a:p>
          <a:p>
            <a:pPr lvl="2"/>
            <a:r>
              <a:rPr lang="en-US" dirty="0"/>
              <a:t>If you chose random mid points, you get ¼ </a:t>
            </a:r>
          </a:p>
          <a:p>
            <a:pPr marL="1073150" lvl="2" indent="0">
              <a:buNone/>
            </a:pPr>
            <a:r>
              <a:rPr lang="en-US" dirty="0"/>
              <a:t>All are completely random (principle of indifference) selections of chords, but they lead to different outcome probabilities.</a:t>
            </a:r>
          </a:p>
          <a:p>
            <a:pPr marL="107315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626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73150" lvl="2" indent="0">
              <a:buNone/>
            </a:pPr>
            <a:r>
              <a:rPr lang="en-US" dirty="0"/>
              <a:t>Soviet Mathematician- One of the most prolific mathematicians </a:t>
            </a:r>
          </a:p>
          <a:p>
            <a:pPr marL="1073150" lvl="2" indent="0">
              <a:buNone/>
            </a:pPr>
            <a:r>
              <a:rPr lang="en-US" dirty="0"/>
              <a:t>- Editor of the math section of “The swallow of spring” at age 5</a:t>
            </a:r>
          </a:p>
          <a:p>
            <a:pPr marL="1073150" lvl="2" indent="0">
              <a:buNone/>
            </a:pPr>
            <a:r>
              <a:rPr lang="en-US" dirty="0"/>
              <a:t>- </a:t>
            </a:r>
            <a:r>
              <a:rPr lang="en-US" b="0" i="1" dirty="0">
                <a:solidFill>
                  <a:srgbClr val="1A1A1A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</a:rPr>
              <a:t>Every mathematician believes that he is ahead of the others. The reason none state this belief in public is because they are intelligent people.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5116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73150" lvl="2" indent="0">
              <a:buNone/>
            </a:pPr>
            <a:r>
              <a:rPr lang="en-US" dirty="0"/>
              <a:t>Soviet Mathematician- One of the most prolific mathematicians </a:t>
            </a:r>
          </a:p>
          <a:p>
            <a:pPr marL="1073150" lvl="2" indent="0">
              <a:buNone/>
            </a:pPr>
            <a:r>
              <a:rPr lang="en-US" dirty="0"/>
              <a:t>- Editor of the math section of “The swallow of spring” at age 5</a:t>
            </a:r>
          </a:p>
          <a:p>
            <a:pPr marL="1073150" lvl="2" indent="0">
              <a:buNone/>
            </a:pPr>
            <a:r>
              <a:rPr lang="en-US" dirty="0"/>
              <a:t>- </a:t>
            </a:r>
            <a:r>
              <a:rPr lang="en-US" b="0" i="1" dirty="0">
                <a:solidFill>
                  <a:srgbClr val="1A1A1A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</a:rPr>
              <a:t>Every mathematician believes that he is ahead of the others. The reason none state this belief in public is because they are intelligent people.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276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73150" lvl="2" indent="0">
              <a:buNone/>
            </a:pPr>
            <a:r>
              <a:rPr lang="en-US" dirty="0"/>
              <a:t>Soviet Mathematician- One of the most prolific mathematicians </a:t>
            </a:r>
          </a:p>
          <a:p>
            <a:pPr marL="1073150" lvl="2" indent="0">
              <a:buNone/>
            </a:pPr>
            <a:r>
              <a:rPr lang="en-US" dirty="0"/>
              <a:t>- Editor of the math section of “The swallow of spring” at age 5</a:t>
            </a:r>
          </a:p>
          <a:p>
            <a:pPr marL="1073150" lvl="2" indent="0">
              <a:buNone/>
            </a:pPr>
            <a:r>
              <a:rPr lang="en-US" dirty="0"/>
              <a:t>- </a:t>
            </a:r>
            <a:r>
              <a:rPr lang="en-US" b="0" i="1" dirty="0">
                <a:solidFill>
                  <a:srgbClr val="1A1A1A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</a:rPr>
              <a:t>Every mathematician believes that he is ahead of the others. The reason none state this belief in public is because they are intelligent people.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9170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Bertrands</a:t>
            </a:r>
            <a:r>
              <a:rPr lang="en-US" dirty="0"/>
              <a:t> Paradox-</a:t>
            </a:r>
          </a:p>
          <a:p>
            <a:pPr lvl="1"/>
            <a:r>
              <a:rPr lang="en-US" dirty="0"/>
              <a:t>Consider the following problem. Given a circle, with an equilateral triangle inscribed within, and choosing a chord at random, what is the probability that the chord is longer than one of the triangles sides.</a:t>
            </a:r>
          </a:p>
          <a:p>
            <a:pPr lvl="2"/>
            <a:r>
              <a:rPr lang="en-US" dirty="0"/>
              <a:t>If you chose random end points, you get 1/3</a:t>
            </a:r>
          </a:p>
          <a:p>
            <a:pPr lvl="2"/>
            <a:r>
              <a:rPr lang="en-US" dirty="0"/>
              <a:t>If you chose random points on a radian, you get ½</a:t>
            </a:r>
          </a:p>
          <a:p>
            <a:pPr lvl="2"/>
            <a:r>
              <a:rPr lang="en-US" dirty="0"/>
              <a:t>If you chose random mid points, you get ¼ </a:t>
            </a:r>
          </a:p>
          <a:p>
            <a:pPr marL="1073150" lvl="2" indent="0">
              <a:buNone/>
            </a:pPr>
            <a:r>
              <a:rPr lang="en-US" dirty="0"/>
              <a:t>All are completely random (principle of indifference) selections of chords, but they lead to different outcome probabilities.</a:t>
            </a:r>
          </a:p>
          <a:p>
            <a:pPr marL="107315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82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Bertrands</a:t>
            </a:r>
            <a:r>
              <a:rPr lang="en-US" dirty="0"/>
              <a:t> Paradox-</a:t>
            </a:r>
          </a:p>
          <a:p>
            <a:pPr lvl="1"/>
            <a:r>
              <a:rPr lang="en-US" dirty="0"/>
              <a:t>Consider the following problem. Given a circle, with an equilateral triangle inscribed within, and choosing a chord at random, what is the probability that the chord is longer than one of the triangles sides.</a:t>
            </a:r>
          </a:p>
          <a:p>
            <a:pPr lvl="2"/>
            <a:r>
              <a:rPr lang="en-US" dirty="0"/>
              <a:t>If you chose random end points, you get 1/3</a:t>
            </a:r>
          </a:p>
          <a:p>
            <a:pPr lvl="2"/>
            <a:r>
              <a:rPr lang="en-US" dirty="0"/>
              <a:t>If you chose random points on a radian, you get ½</a:t>
            </a:r>
          </a:p>
          <a:p>
            <a:pPr lvl="2"/>
            <a:r>
              <a:rPr lang="en-US" dirty="0"/>
              <a:t>If you chose random mid points, you get ¼ </a:t>
            </a:r>
          </a:p>
          <a:p>
            <a:pPr marL="1073150" lvl="2" indent="0">
              <a:buNone/>
            </a:pPr>
            <a:r>
              <a:rPr lang="en-US" dirty="0"/>
              <a:t>All are completely random (principle of indifference) selections of chords, but they lead to different outcome probabilities.</a:t>
            </a:r>
          </a:p>
          <a:p>
            <a:pPr marL="107315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074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Bertrands</a:t>
            </a:r>
            <a:r>
              <a:rPr lang="en-US" dirty="0"/>
              <a:t> Paradox-</a:t>
            </a:r>
          </a:p>
          <a:p>
            <a:pPr lvl="1"/>
            <a:r>
              <a:rPr lang="en-US" dirty="0"/>
              <a:t>Consider the following problem. Given a circle, with an equilateral triangle inscribed within, and choosing a chord at random, what is the probability that the chord is longer than one of the triangles sides.</a:t>
            </a:r>
          </a:p>
          <a:p>
            <a:pPr lvl="2"/>
            <a:r>
              <a:rPr lang="en-US" dirty="0"/>
              <a:t>If you chose random end points, you get 1/3</a:t>
            </a:r>
          </a:p>
          <a:p>
            <a:pPr lvl="2"/>
            <a:r>
              <a:rPr lang="en-US" dirty="0"/>
              <a:t>If you chose random points on a radian, you get ½</a:t>
            </a:r>
          </a:p>
          <a:p>
            <a:pPr lvl="2"/>
            <a:r>
              <a:rPr lang="en-US" dirty="0"/>
              <a:t>If you chose random mid points, you get ¼ </a:t>
            </a:r>
          </a:p>
          <a:p>
            <a:pPr marL="1073150" lvl="2" indent="0">
              <a:buNone/>
            </a:pPr>
            <a:r>
              <a:rPr lang="en-US" dirty="0"/>
              <a:t>All are completely random (principle of indifference) selections of chords, but they lead to different outcome probabilities.</a:t>
            </a:r>
          </a:p>
          <a:p>
            <a:pPr marL="107315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537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Bertrands</a:t>
            </a:r>
            <a:r>
              <a:rPr lang="en-US" dirty="0"/>
              <a:t> Paradox-</a:t>
            </a:r>
          </a:p>
          <a:p>
            <a:pPr lvl="1"/>
            <a:r>
              <a:rPr lang="en-US" dirty="0"/>
              <a:t>Consider the following problem. Given a circle, with an equilateral triangle inscribed within, and choosing a chord at random, what is the probability that the chord is longer than one of the triangles sides.</a:t>
            </a:r>
          </a:p>
          <a:p>
            <a:pPr lvl="2"/>
            <a:r>
              <a:rPr lang="en-US" dirty="0"/>
              <a:t>If you chose random end points, you get 1/3</a:t>
            </a:r>
          </a:p>
          <a:p>
            <a:pPr lvl="2"/>
            <a:r>
              <a:rPr lang="en-US" dirty="0"/>
              <a:t>If you chose random points on a radian, you get ½</a:t>
            </a:r>
          </a:p>
          <a:p>
            <a:pPr lvl="2"/>
            <a:r>
              <a:rPr lang="en-US" dirty="0"/>
              <a:t>If you chose random mid points, you get ¼ </a:t>
            </a:r>
          </a:p>
          <a:p>
            <a:pPr marL="1073150" lvl="2" indent="0">
              <a:buNone/>
            </a:pPr>
            <a:r>
              <a:rPr lang="en-US" dirty="0"/>
              <a:t>All are completely random (principle of indifference) selections of chords, but they lead to different outcome probabilities.</a:t>
            </a:r>
          </a:p>
          <a:p>
            <a:pPr marL="107315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916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Bertrands</a:t>
            </a:r>
            <a:r>
              <a:rPr lang="en-US" dirty="0"/>
              <a:t> Paradox-</a:t>
            </a:r>
          </a:p>
          <a:p>
            <a:pPr lvl="1"/>
            <a:r>
              <a:rPr lang="en-US" dirty="0"/>
              <a:t>Consider the following problem. Given a circle, with an equilateral triangle inscribed within, and choosing a chord at random, what is the probability that the chord is longer than one of the triangles sides.</a:t>
            </a:r>
          </a:p>
          <a:p>
            <a:pPr lvl="2"/>
            <a:r>
              <a:rPr lang="en-US" dirty="0"/>
              <a:t>If you chose random end points, you get 1/3</a:t>
            </a:r>
          </a:p>
          <a:p>
            <a:pPr lvl="2"/>
            <a:r>
              <a:rPr lang="en-US" dirty="0"/>
              <a:t>If you chose random points on a radian, you get ½</a:t>
            </a:r>
          </a:p>
          <a:p>
            <a:pPr lvl="2"/>
            <a:r>
              <a:rPr lang="en-US" dirty="0"/>
              <a:t>If you chose random mid points, you get ¼ </a:t>
            </a:r>
          </a:p>
          <a:p>
            <a:pPr marL="1073150" lvl="2" indent="0">
              <a:buNone/>
            </a:pPr>
            <a:r>
              <a:rPr lang="en-US" dirty="0"/>
              <a:t>All are completely random (principle of indifference) selections of chords, but they lead to different outcome probabilities.</a:t>
            </a:r>
          </a:p>
          <a:p>
            <a:pPr marL="107315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980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73150" lvl="2" indent="0">
              <a:buNone/>
            </a:pPr>
            <a:r>
              <a:rPr lang="en-US" dirty="0"/>
              <a:t>Soviet Mathematician- One of the most prolific mathematicians </a:t>
            </a:r>
          </a:p>
          <a:p>
            <a:pPr marL="1073150" lvl="2" indent="0">
              <a:buNone/>
            </a:pPr>
            <a:r>
              <a:rPr lang="en-US" dirty="0"/>
              <a:t>- Editor of the math section of “The swallow of spring” at age 5</a:t>
            </a:r>
          </a:p>
          <a:p>
            <a:pPr marL="1073150" lvl="2" indent="0">
              <a:buNone/>
            </a:pPr>
            <a:r>
              <a:rPr lang="en-US" dirty="0"/>
              <a:t>- </a:t>
            </a:r>
            <a:r>
              <a:rPr lang="en-US" b="0" i="1" dirty="0">
                <a:solidFill>
                  <a:srgbClr val="1A1A1A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</a:rPr>
              <a:t>Every mathematician believes that he is ahead of the others. The reason none state this belief in public is because they are intelligent people.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5981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73150" lvl="2" indent="0">
              <a:buNone/>
            </a:pPr>
            <a:r>
              <a:rPr lang="en-US" dirty="0"/>
              <a:t>Soviet Mathematician- One of the most prolific mathematicians </a:t>
            </a:r>
          </a:p>
          <a:p>
            <a:pPr marL="1073150" lvl="2" indent="0">
              <a:buNone/>
            </a:pPr>
            <a:r>
              <a:rPr lang="en-US" dirty="0"/>
              <a:t>- Editor of the math section of “The swallow of spring” at age 5</a:t>
            </a:r>
          </a:p>
          <a:p>
            <a:pPr marL="1073150" lvl="2" indent="0">
              <a:buNone/>
            </a:pPr>
            <a:r>
              <a:rPr lang="en-US" dirty="0"/>
              <a:t>- </a:t>
            </a:r>
            <a:r>
              <a:rPr lang="en-US" b="0" i="1" dirty="0">
                <a:solidFill>
                  <a:srgbClr val="1A1A1A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</a:rPr>
              <a:t>Every mathematician believes that he is ahead of the others. The reason none state this belief in public is because they are intelligent people.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667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57BA8C-E58E-4191-B6C7-A2F7CC2BDCB0}"/>
              </a:ext>
            </a:extLst>
          </p:cNvPr>
          <p:cNvSpPr txBox="1"/>
          <p:nvPr/>
        </p:nvSpPr>
        <p:spPr>
          <a:xfrm>
            <a:off x="266701" y="5691187"/>
            <a:ext cx="160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 pitchFamily="34" charset="0"/>
                <a:cs typeface="Arial"/>
                <a:sym typeface="Arial"/>
              </a:rPr>
              <a:t>DS6040 Fall 2024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 pitchFamily="34" charset="0"/>
                <a:cs typeface="Arial"/>
                <a:sym typeface="Arial"/>
              </a:rPr>
              <a:t>Teague R. Henry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A56C5D-4F8E-47EA-A87C-6F3764F9FB5B}"/>
              </a:ext>
            </a:extLst>
          </p:cNvPr>
          <p:cNvSpPr/>
          <p:nvPr/>
        </p:nvSpPr>
        <p:spPr>
          <a:xfrm>
            <a:off x="0" y="1214657"/>
            <a:ext cx="121920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Demi Cond" panose="020B0706030402020204" pitchFamily="34" charset="0"/>
                <a:cs typeface="Arial"/>
                <a:sym typeface="Arial"/>
              </a:rPr>
              <a:t>Probability Theory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Demi" panose="020B0703020102020204" pitchFamily="34" charset="0"/>
              <a:cs typeface="Arial"/>
              <a:sym typeface="Arial"/>
            </a:endParaRPr>
          </a:p>
        </p:txBody>
      </p:sp>
      <p:pic>
        <p:nvPicPr>
          <p:cNvPr id="5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8C56600A-8EBF-4267-A4D6-47D02CAC8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609" y="5766438"/>
            <a:ext cx="4806696" cy="8930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92198" y="722656"/>
                <a:ext cx="11662917" cy="499477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600" dirty="0">
                    <a:latin typeface="Franklin Gothic Book" panose="020B0503020102020204" pitchFamily="34" charset="0"/>
                  </a:rPr>
                  <a:t>Fortunately, the math of probability doesn’t depend on the interpretation you adopt.</a:t>
                </a:r>
              </a:p>
              <a:p>
                <a:pPr marL="0" indent="0">
                  <a:buNone/>
                </a:pPr>
                <a:r>
                  <a:rPr lang="en-US" sz="3600" b="1" u="sng" dirty="0">
                    <a:latin typeface="Franklin Gothic Book" panose="020B0503020102020204" pitchFamily="34" charset="0"/>
                  </a:rPr>
                  <a:t>The sample space </a:t>
                </a:r>
                <a14:m>
                  <m:oMath xmlns:m="http://schemas.openxmlformats.org/officeDocument/2006/math">
                    <m:r>
                      <a:rPr lang="en-US" sz="3600" b="1" i="0" u="sng" smtClean="0">
                        <a:latin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en-US" sz="3600" b="1" u="sng" dirty="0">
                    <a:latin typeface="Franklin Gothic Book" panose="020B0503020102020204" pitchFamily="34" charset="0"/>
                  </a:rPr>
                  <a:t>–</a:t>
                </a:r>
              </a:p>
              <a:p>
                <a:pPr marL="571500" indent="-571500"/>
                <a:r>
                  <a:rPr lang="en-US" sz="3600" dirty="0">
                    <a:latin typeface="Franklin Gothic Book" panose="020B0503020102020204" pitchFamily="34" charset="0"/>
                  </a:rPr>
                  <a:t>All events that can possibly happen</a:t>
                </a:r>
              </a:p>
              <a:p>
                <a:pPr marL="1028700" lvl="1" indent="-571500"/>
                <a:r>
                  <a:rPr lang="en-US" sz="3200" dirty="0">
                    <a:latin typeface="Franklin Gothic Book" panose="020B0503020102020204" pitchFamily="34" charset="0"/>
                  </a:rPr>
                  <a:t>Can be an infinite (countable or uncountable) set of events.</a:t>
                </a:r>
              </a:p>
              <a:p>
                <a:pPr marL="0" indent="0">
                  <a:buNone/>
                </a:pPr>
                <a:r>
                  <a:rPr lang="en-US" sz="3600" b="1" u="sng" dirty="0">
                    <a:latin typeface="Franklin Gothic Book" panose="020B0503020102020204" pitchFamily="34" charset="0"/>
                  </a:rPr>
                  <a:t>Set theory notation –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3600" dirty="0">
                    <a:latin typeface="Franklin Gothic Book" panose="020B0503020102020204" pitchFamily="34" charset="0"/>
                  </a:rPr>
                  <a:t> Union -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600" dirty="0">
                    <a:latin typeface="Franklin Gothic Book" panose="020B0503020102020204" pitchFamily="34" charset="0"/>
                  </a:rPr>
                  <a:t> means all events in A </a:t>
                </a:r>
                <a:r>
                  <a:rPr lang="en-US" sz="3600" b="1" u="sng" dirty="0">
                    <a:latin typeface="Franklin Gothic Book" panose="020B0503020102020204" pitchFamily="34" charset="0"/>
                  </a:rPr>
                  <a:t>or</a:t>
                </a:r>
                <a:r>
                  <a:rPr lang="en-US" sz="3600" dirty="0">
                    <a:latin typeface="Franklin Gothic Book" panose="020B0503020102020204" pitchFamily="34" charset="0"/>
                  </a:rPr>
                  <a:t> B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3600" dirty="0">
                    <a:latin typeface="Franklin Gothic Book" panose="020B0503020102020204" pitchFamily="34" charset="0"/>
                  </a:rPr>
                  <a:t> Intersection -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600" dirty="0">
                    <a:latin typeface="Franklin Gothic Book" panose="020B0503020102020204" pitchFamily="34" charset="0"/>
                  </a:rPr>
                  <a:t> means all events in A </a:t>
                </a:r>
                <a:r>
                  <a:rPr lang="en-US" sz="3600" b="1" u="sng" dirty="0">
                    <a:latin typeface="Franklin Gothic Book" panose="020B0503020102020204" pitchFamily="34" charset="0"/>
                  </a:rPr>
                  <a:t>and</a:t>
                </a:r>
                <a:r>
                  <a:rPr lang="en-US" sz="3600" dirty="0">
                    <a:latin typeface="Franklin Gothic Book" panose="020B0503020102020204" pitchFamily="34" charset="0"/>
                  </a:rPr>
                  <a:t> B</a:t>
                </a:r>
              </a:p>
              <a:p>
                <a:pPr marL="0" indent="0">
                  <a:buNone/>
                </a:pPr>
                <a:r>
                  <a:rPr lang="en-US" sz="3600" dirty="0">
                    <a:latin typeface="Franklin Gothic Book" panose="020B0503020102020204" pitchFamily="34" charset="0"/>
                  </a:rPr>
                  <a:t>! Complement - !A means all events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3600" dirty="0">
                    <a:latin typeface="Franklin Gothic Book" panose="020B0503020102020204" pitchFamily="34" charset="0"/>
                  </a:rPr>
                  <a:t> not in A</a:t>
                </a:r>
              </a:p>
              <a:p>
                <a:pPr marL="0" indent="0">
                  <a:buNone/>
                </a:pPr>
                <a:endParaRPr lang="en-US" sz="36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US" sz="3600" dirty="0"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2198" y="722656"/>
                <a:ext cx="11662917" cy="4994773"/>
              </a:xfrm>
              <a:blipFill>
                <a:blip r:embed="rId3"/>
                <a:stretch>
                  <a:fillRect l="-1620" r="-418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11003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Probability Theory vs.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129229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92198" y="738698"/>
                <a:ext cx="7489463" cy="499477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600" dirty="0">
                    <a:latin typeface="Franklin Gothic Book" panose="020B0503020102020204" pitchFamily="34" charset="0"/>
                  </a:rPr>
                  <a:t>A probability measure is a function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sz="3600" dirty="0">
                    <a:latin typeface="Franklin Gothic Book" panose="020B0503020102020204" pitchFamily="34" charset="0"/>
                  </a:rPr>
                  <a:t> on sample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3600" dirty="0">
                    <a:latin typeface="Franklin Gothic Book" panose="020B050302010202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3600" dirty="0">
                    <a:latin typeface="Franklin Gothic Book" panose="020B0503020102020204" pitchFamily="34" charset="0"/>
                  </a:rPr>
                  <a:t>Axiom 1: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3600" b="0" dirty="0">
                  <a:latin typeface="Franklin Gothic Book" panose="020B0503020102020204" pitchFamily="34" charset="0"/>
                </a:endParaRPr>
              </a:p>
              <a:p>
                <a:pPr marL="571500" indent="-571500"/>
                <a:r>
                  <a:rPr lang="en-US" sz="3600" dirty="0">
                    <a:latin typeface="Franklin Gothic Book" panose="020B0503020102020204" pitchFamily="34" charset="0"/>
                  </a:rPr>
                  <a:t>Probabilities are non-negative</a:t>
                </a:r>
                <a:endParaRPr lang="en-US" sz="3600" b="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sz="3600" dirty="0">
                    <a:latin typeface="Franklin Gothic Book" panose="020B0503020102020204" pitchFamily="34" charset="0"/>
                  </a:rPr>
                  <a:t>Axiom 2: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600" b="0" dirty="0">
                  <a:latin typeface="Franklin Gothic Book" panose="020B0503020102020204" pitchFamily="34" charset="0"/>
                </a:endParaRPr>
              </a:p>
              <a:p>
                <a:pPr marL="571500" indent="-571500"/>
                <a:r>
                  <a:rPr lang="en-US" sz="3600" dirty="0">
                    <a:latin typeface="Franklin Gothic Book" panose="020B0503020102020204" pitchFamily="34" charset="0"/>
                  </a:rPr>
                  <a:t>At least one event will happen.</a:t>
                </a:r>
              </a:p>
              <a:p>
                <a:pPr marL="0" indent="0">
                  <a:buNone/>
                </a:pPr>
                <a:r>
                  <a:rPr lang="en-US" sz="3600" dirty="0">
                    <a:latin typeface="Franklin Gothic Book" panose="020B0503020102020204" pitchFamily="34" charset="0"/>
                  </a:rPr>
                  <a:t>Axiom 3: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</m:sSubSup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3600" dirty="0">
                  <a:latin typeface="Franklin Gothic Book" panose="020B0503020102020204" pitchFamily="34" charset="0"/>
                </a:endParaRPr>
              </a:p>
              <a:p>
                <a:pPr marL="571500" indent="-571500"/>
                <a:r>
                  <a:rPr lang="en-US" sz="3600" dirty="0">
                    <a:latin typeface="Franklin Gothic Book" panose="020B0503020102020204" pitchFamily="34" charset="0"/>
                  </a:rPr>
                  <a:t>Probabilities of disjoint events are additive.</a:t>
                </a:r>
              </a:p>
              <a:p>
                <a:pPr marL="0" indent="0">
                  <a:buNone/>
                </a:pPr>
                <a:endParaRPr lang="en-US" sz="36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US" sz="3600" dirty="0"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2198" y="738698"/>
                <a:ext cx="7489463" cy="4994773"/>
              </a:xfrm>
              <a:blipFill>
                <a:blip r:embed="rId3"/>
                <a:stretch>
                  <a:fillRect l="-2524" r="-1384" b="-1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6599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Axioms of Probability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00CADA3-244E-3F0C-957B-F9AD6EC3D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472" y="990115"/>
            <a:ext cx="3130717" cy="453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040D8A-29E2-EFD8-E917-931062E1C85E}"/>
              </a:ext>
            </a:extLst>
          </p:cNvPr>
          <p:cNvSpPr txBox="1"/>
          <p:nvPr/>
        </p:nvSpPr>
        <p:spPr>
          <a:xfrm>
            <a:off x="9058224" y="5529654"/>
            <a:ext cx="1757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Andrey Kolmogorov</a:t>
            </a:r>
          </a:p>
        </p:txBody>
      </p:sp>
    </p:spTree>
    <p:extLst>
      <p:ext uri="{BB962C8B-B14F-4D97-AF65-F5344CB8AC3E}">
        <p14:creationId xmlns:p14="http://schemas.microsoft.com/office/powerpoint/2010/main" val="329500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39781" y="1063600"/>
                <a:ext cx="11859714" cy="499477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600" dirty="0">
                    <a:latin typeface="Franklin Gothic Book" panose="020B0503020102020204" pitchFamily="34" charset="0"/>
                  </a:rPr>
                  <a:t>For disjoint unions (independent) events, probability is additive.</a:t>
                </a:r>
              </a:p>
              <a:p>
                <a:pPr marL="571500" indent="-571500"/>
                <a:r>
                  <a:rPr lang="en-US" sz="3600" dirty="0">
                    <a:latin typeface="Franklin Gothic Book" panose="020B0503020102020204" pitchFamily="34" charset="0"/>
                  </a:rPr>
                  <a:t>The probability that you roll a 1 </a:t>
                </a:r>
                <a:r>
                  <a:rPr lang="en-US" sz="3600" b="1" u="sng" dirty="0">
                    <a:latin typeface="Franklin Gothic Book" panose="020B0503020102020204" pitchFamily="34" charset="0"/>
                  </a:rPr>
                  <a:t>or</a:t>
                </a:r>
                <a:r>
                  <a:rPr lang="en-US" sz="3600" dirty="0">
                    <a:latin typeface="Franklin Gothic Book" panose="020B0503020102020204" pitchFamily="34" charset="0"/>
                  </a:rPr>
                  <a:t> a 2 on a d6 is 1/6 + 1/6.</a:t>
                </a:r>
              </a:p>
              <a:p>
                <a:pPr marL="0" indent="0">
                  <a:buNone/>
                </a:pPr>
                <a:r>
                  <a:rPr lang="en-US" sz="3600" dirty="0">
                    <a:latin typeface="Franklin Gothic Book" panose="020B0503020102020204" pitchFamily="34" charset="0"/>
                  </a:rPr>
                  <a:t>For intersections of independent events, probability is multiplicative.</a:t>
                </a:r>
              </a:p>
              <a:p>
                <a:pPr marL="571500" indent="-571500"/>
                <a:r>
                  <a:rPr lang="en-US" sz="3600" dirty="0">
                    <a:latin typeface="Franklin Gothic Book" panose="020B0503020102020204" pitchFamily="34" charset="0"/>
                  </a:rPr>
                  <a:t>The probability you roll a 1 </a:t>
                </a:r>
                <a:r>
                  <a:rPr lang="en-US" sz="3600" b="1" u="sng" dirty="0">
                    <a:latin typeface="Franklin Gothic Book" panose="020B0503020102020204" pitchFamily="34" charset="0"/>
                  </a:rPr>
                  <a:t>and</a:t>
                </a:r>
                <a:r>
                  <a:rPr lang="en-US" sz="3600" dirty="0">
                    <a:latin typeface="Franklin Gothic Book" panose="020B0503020102020204" pitchFamily="34" charset="0"/>
                  </a:rPr>
                  <a:t> then a 2 on a d6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sz="36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US" sz="3600" dirty="0"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9781" y="1063600"/>
                <a:ext cx="11859714" cy="4994773"/>
              </a:xfrm>
              <a:blipFill>
                <a:blip r:embed="rId3"/>
                <a:stretch>
                  <a:fillRect l="-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7523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Properties of Probability</a:t>
            </a:r>
          </a:p>
        </p:txBody>
      </p:sp>
    </p:spTree>
    <p:extLst>
      <p:ext uri="{BB962C8B-B14F-4D97-AF65-F5344CB8AC3E}">
        <p14:creationId xmlns:p14="http://schemas.microsoft.com/office/powerpoint/2010/main" val="361590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39781" y="1063600"/>
                <a:ext cx="11859714" cy="499477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600" dirty="0">
                    <a:latin typeface="Franklin Gothic Book" panose="020B0503020102020204" pitchFamily="34" charset="0"/>
                  </a:rPr>
                  <a:t>The probability of a complement (!A or “not A”) is:</a:t>
                </a:r>
              </a:p>
              <a:p>
                <a:pPr marL="571500" indent="-571500"/>
                <a:r>
                  <a:rPr lang="en-US" sz="3600" dirty="0">
                    <a:latin typeface="Franklin Gothic Book" panose="020B0503020102020204" pitchFamily="34" charset="0"/>
                  </a:rPr>
                  <a:t>1 - P(A)</a:t>
                </a:r>
              </a:p>
              <a:p>
                <a:pPr marL="0" indent="0">
                  <a:buNone/>
                </a:pPr>
                <a:r>
                  <a:rPr lang="en-US" sz="3600" dirty="0">
                    <a:latin typeface="Franklin Gothic Book" panose="020B0503020102020204" pitchFamily="34" charset="0"/>
                  </a:rPr>
                  <a:t>For non-exclusive events:</a:t>
                </a:r>
              </a:p>
              <a:p>
                <a:pPr marL="571500" indent="-571500"/>
                <a:r>
                  <a:rPr lang="en-US" sz="3600" b="1" u="sng" dirty="0">
                    <a:latin typeface="Franklin Gothic Book" panose="020B0503020102020204" pitchFamily="34" charset="0"/>
                  </a:rPr>
                  <a:t>Union</a:t>
                </a:r>
                <a:r>
                  <a:rPr lang="en-US" sz="3600" dirty="0">
                    <a:latin typeface="Franklin Gothic Book" panose="020B0503020102020204" pitchFamily="34" charset="0"/>
                  </a:rPr>
                  <a:t> –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600" i="1" dirty="0">
                  <a:latin typeface="Franklin Gothic Book" panose="020B0503020102020204" pitchFamily="34" charset="0"/>
                </a:endParaRPr>
              </a:p>
              <a:p>
                <a:pPr marL="1028700" lvl="1" indent="-571500"/>
                <a:r>
                  <a:rPr lang="en-US" sz="3200" i="1" dirty="0">
                    <a:latin typeface="Franklin Gothic Book" panose="020B0503020102020204" pitchFamily="34" charset="0"/>
                  </a:rPr>
                  <a:t>The probability of A or B is the probability of A plus the probability of B minus the probability that A and B happen.</a:t>
                </a:r>
              </a:p>
              <a:p>
                <a:pPr indent="-457200"/>
                <a:r>
                  <a:rPr lang="en-US" sz="3600" b="1" i="1" u="sng" dirty="0">
                    <a:latin typeface="Franklin Gothic Book" panose="020B0503020102020204" pitchFamily="34" charset="0"/>
                  </a:rPr>
                  <a:t>Intersection</a:t>
                </a:r>
                <a:r>
                  <a:rPr lang="en-US" sz="3600" i="1" dirty="0">
                    <a:latin typeface="Franklin Gothic Book" panose="020B0503020102020204" pitchFamily="34" charset="0"/>
                  </a:rPr>
                  <a:t> –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b="1" i="1" u="sng" dirty="0">
                    <a:latin typeface="Franklin Gothic Book" panose="020B05030201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36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US" sz="3600" dirty="0"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9781" y="1063600"/>
                <a:ext cx="11859714" cy="4994773"/>
              </a:xfrm>
              <a:blipFill>
                <a:blip r:embed="rId3"/>
                <a:stretch>
                  <a:fillRect l="-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7523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Properties of Probability</a:t>
            </a:r>
          </a:p>
        </p:txBody>
      </p:sp>
    </p:spTree>
    <p:extLst>
      <p:ext uri="{BB962C8B-B14F-4D97-AF65-F5344CB8AC3E}">
        <p14:creationId xmlns:p14="http://schemas.microsoft.com/office/powerpoint/2010/main" val="339223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781" y="1063600"/>
            <a:ext cx="11859714" cy="4994773"/>
          </a:xfrm>
        </p:spPr>
        <p:txBody>
          <a:bodyPr/>
          <a:lstStyle/>
          <a:p>
            <a:pPr marL="0" indent="0">
              <a:buNone/>
            </a:pPr>
            <a:endParaRPr lang="en-US" sz="3600" dirty="0"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endParaRPr lang="en-US" sz="3600" dirty="0">
              <a:latin typeface="Franklin Gothic Book" panose="020B0503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7523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Properties of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2">
                <a:extLst>
                  <a:ext uri="{FF2B5EF4-FFF2-40B4-BE49-F238E27FC236}">
                    <a16:creationId xmlns:a16="http://schemas.microsoft.com/office/drawing/2014/main" id="{368ADCB1-7D3C-9605-9ABA-166EBBD9A6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5929" y="943286"/>
                <a:ext cx="11859714" cy="49947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064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Char char="•"/>
                  <a:defRPr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810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556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3600" dirty="0">
                    <a:latin typeface="Franklin Gothic Book" panose="020B0503020102020204" pitchFamily="34" charset="0"/>
                  </a:rPr>
                  <a:t>Conditional probabilities:</a:t>
                </a:r>
              </a:p>
              <a:p>
                <a:pPr marL="571500" indent="-571500"/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3600" dirty="0">
                    <a:latin typeface="Franklin Gothic Book" panose="020B0503020102020204" pitchFamily="34" charset="0"/>
                  </a:rPr>
                  <a:t>- The probability of A if B has happened</a:t>
                </a:r>
              </a:p>
              <a:p>
                <a:pPr marL="571500" indent="-571500"/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3600" dirty="0">
                    <a:latin typeface="Franklin Gothic Book" panose="020B0503020102020204" pitchFamily="34" charset="0"/>
                  </a:rPr>
                  <a:t> if A and B are independent</a:t>
                </a:r>
              </a:p>
              <a:p>
                <a:pPr marL="0" indent="0">
                  <a:buNone/>
                </a:pPr>
                <a:endParaRPr lang="en-US" sz="36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sz="3600" dirty="0">
                    <a:latin typeface="Franklin Gothic Book" panose="020B0503020102020204" pitchFamily="34" charset="0"/>
                  </a:rPr>
                  <a:t>Important thing to know about conditional probabilities:</a:t>
                </a:r>
              </a:p>
              <a:p>
                <a:pPr marL="571500" indent="-571500"/>
                <a:r>
                  <a:rPr lang="en-US" sz="3600" dirty="0">
                    <a:latin typeface="Franklin Gothic Book" panose="020B0503020102020204" pitchFamily="34" charset="0"/>
                  </a:rPr>
                  <a:t>The conditioner (B in the example) is fixed. </a:t>
                </a:r>
              </a:p>
              <a:p>
                <a:pPr marL="571500" indent="-571500"/>
                <a:r>
                  <a:rPr lang="en-US" sz="3600" dirty="0">
                    <a:latin typeface="Franklin Gothic Book" panose="020B0503020102020204" pitchFamily="34" charset="0"/>
                  </a:rPr>
                  <a:t>You cannot easily flip the conditional, we have to use Bayes Theorem.</a:t>
                </a:r>
              </a:p>
            </p:txBody>
          </p:sp>
        </mc:Choice>
        <mc:Fallback xmlns="">
          <p:sp>
            <p:nvSpPr>
              <p:cNvPr id="2" name="Text Placeholder 2">
                <a:extLst>
                  <a:ext uri="{FF2B5EF4-FFF2-40B4-BE49-F238E27FC236}">
                    <a16:creationId xmlns:a16="http://schemas.microsoft.com/office/drawing/2014/main" id="{368ADCB1-7D3C-9605-9ABA-166EBBD9A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29" y="943286"/>
                <a:ext cx="11859714" cy="4994773"/>
              </a:xfrm>
              <a:prstGeom prst="rect">
                <a:avLst/>
              </a:prstGeom>
              <a:blipFill>
                <a:blip r:embed="rId4"/>
                <a:stretch>
                  <a:fillRect l="-1542" b="-42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80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39781" y="1063600"/>
                <a:ext cx="11859714" cy="499477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600" dirty="0">
                    <a:latin typeface="Franklin Gothic Book" panose="020B0503020102020204" pitchFamily="34" charset="0"/>
                  </a:rPr>
                  <a:t>So, we’ve been talking about probability of </a:t>
                </a:r>
                <a:r>
                  <a:rPr lang="en-US" sz="3600" i="1" dirty="0">
                    <a:latin typeface="Franklin Gothic Book" panose="020B0503020102020204" pitchFamily="34" charset="0"/>
                  </a:rPr>
                  <a:t>sets of events.</a:t>
                </a:r>
              </a:p>
              <a:p>
                <a:pPr marL="571500" indent="-571500"/>
                <a:r>
                  <a:rPr lang="en-US" sz="3600" i="1" dirty="0">
                    <a:latin typeface="Franklin Gothic Book" panose="020B0503020102020204" pitchFamily="34" charset="0"/>
                  </a:rPr>
                  <a:t>{an ace} = {spades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3600" i="1" dirty="0">
                    <a:latin typeface="Franklin Gothic Book" panose="020B0503020102020204" pitchFamily="34" charset="0"/>
                  </a:rPr>
                  <a:t> clubs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3600" i="1" dirty="0">
                    <a:latin typeface="Franklin Gothic Book" panose="020B0503020102020204" pitchFamily="34" charset="0"/>
                  </a:rPr>
                  <a:t> heart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3600" i="1" dirty="0">
                    <a:latin typeface="Franklin Gothic Book" panose="020B0503020102020204" pitchFamily="34" charset="0"/>
                  </a:rPr>
                  <a:t> diamond}</a:t>
                </a:r>
              </a:p>
              <a:p>
                <a:pPr marL="0" indent="0">
                  <a:buNone/>
                </a:pPr>
                <a:r>
                  <a:rPr lang="en-US" sz="3600" dirty="0">
                    <a:latin typeface="Franklin Gothic Book" panose="020B0503020102020204" pitchFamily="34" charset="0"/>
                  </a:rPr>
                  <a:t>Being able to count the number of events in a set is very important for quantifying probability.</a:t>
                </a:r>
              </a:p>
              <a:p>
                <a:pPr marL="571500" indent="-571500"/>
                <a:r>
                  <a:rPr lang="en-US" sz="3600" dirty="0">
                    <a:latin typeface="Franklin Gothic Book" panose="020B0503020102020204" pitchFamily="34" charset="0"/>
                  </a:rPr>
                  <a:t>How many ways can a deck of 52 cards be shuffled?</a:t>
                </a:r>
              </a:p>
              <a:p>
                <a:pPr marL="571500" indent="-571500"/>
                <a:r>
                  <a:rPr lang="en-US" sz="3600" dirty="0">
                    <a:latin typeface="Franklin Gothic Book" panose="020B0503020102020204" pitchFamily="34" charset="0"/>
                  </a:rPr>
                  <a:t>How many ways can you form a committee of 5 people from a set of 10 people?</a:t>
                </a:r>
              </a:p>
              <a:p>
                <a:pPr marL="571500" indent="-571500"/>
                <a:r>
                  <a:rPr lang="en-US" sz="3600" dirty="0">
                    <a:latin typeface="Franklin Gothic Book" panose="020B0503020102020204" pitchFamily="34" charset="0"/>
                  </a:rPr>
                  <a:t>Out of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600" dirty="0">
                    <a:latin typeface="Franklin Gothic Book" panose="020B0503020102020204" pitchFamily="34" charset="0"/>
                  </a:rPr>
                  <a:t> coin flips, how many ways to get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600" dirty="0">
                    <a:latin typeface="Franklin Gothic Book" panose="020B0503020102020204" pitchFamily="34" charset="0"/>
                  </a:rPr>
                  <a:t> heads?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9781" y="1063600"/>
                <a:ext cx="11859714" cy="4994773"/>
              </a:xfrm>
              <a:blipFill>
                <a:blip r:embed="rId3"/>
                <a:stretch>
                  <a:fillRect l="-1594" b="-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4596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Combinatorics</a:t>
            </a:r>
          </a:p>
        </p:txBody>
      </p:sp>
    </p:spTree>
    <p:extLst>
      <p:ext uri="{BB962C8B-B14F-4D97-AF65-F5344CB8AC3E}">
        <p14:creationId xmlns:p14="http://schemas.microsoft.com/office/powerpoint/2010/main" val="306772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39781" y="1063600"/>
                <a:ext cx="11859714" cy="499477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600" b="1" u="sng" dirty="0">
                    <a:latin typeface="Franklin Gothic Book" panose="020B0503020102020204" pitchFamily="34" charset="0"/>
                  </a:rPr>
                  <a:t>Deck Shuffles –</a:t>
                </a:r>
              </a:p>
              <a:p>
                <a:pPr marL="571500" indent="-571500"/>
                <a:r>
                  <a:rPr lang="en-US" sz="3600" dirty="0">
                    <a:latin typeface="Franklin Gothic Book" panose="020B0503020102020204" pitchFamily="34" charset="0"/>
                  </a:rPr>
                  <a:t>First card: 52 possibilities. </a:t>
                </a:r>
              </a:p>
              <a:p>
                <a:pPr marL="571500" indent="-571500"/>
                <a:r>
                  <a:rPr lang="en-US" sz="3600" dirty="0">
                    <a:latin typeface="Franklin Gothic Book" panose="020B0503020102020204" pitchFamily="34" charset="0"/>
                  </a:rPr>
                  <a:t>Second card: 51 possibilities.</a:t>
                </a:r>
              </a:p>
              <a:p>
                <a:pPr marL="571500" indent="-571500"/>
                <a:r>
                  <a:rPr lang="en-US" sz="3600" dirty="0">
                    <a:latin typeface="Franklin Gothic Book" panose="020B0503020102020204" pitchFamily="34" charset="0"/>
                  </a:rPr>
                  <a:t>Third card?</a:t>
                </a:r>
              </a:p>
              <a:p>
                <a:pPr marL="571500" indent="-571500"/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52×51×50×⋯=52!=8.0658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67</m:t>
                    </m:r>
                  </m:oMath>
                </a14:m>
                <a:endParaRPr lang="en-US" sz="3600" dirty="0">
                  <a:latin typeface="Franklin Gothic Book" panose="020B0503020102020204" pitchFamily="34" charset="0"/>
                </a:endParaRPr>
              </a:p>
              <a:p>
                <a:pPr marL="571500" indent="-571500"/>
                <a:r>
                  <a:rPr lang="en-US" sz="3600" dirty="0">
                    <a:latin typeface="Franklin Gothic Book" panose="020B0503020102020204" pitchFamily="34" charset="0"/>
                  </a:rPr>
                  <a:t>There are ~ 10e78 atoms in the observable universe.</a:t>
                </a:r>
              </a:p>
              <a:p>
                <a:pPr marL="0" indent="0">
                  <a:buNone/>
                </a:pPr>
                <a:r>
                  <a:rPr lang="en-US" sz="3600" dirty="0">
                    <a:latin typeface="Franklin Gothic Book" panose="020B0503020102020204" pitchFamily="34" charset="0"/>
                  </a:rPr>
                  <a:t>Permutations of objects: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sz="3600" dirty="0"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9781" y="1063600"/>
                <a:ext cx="11859714" cy="4994773"/>
              </a:xfrm>
              <a:blipFill>
                <a:blip r:embed="rId3"/>
                <a:stretch>
                  <a:fillRect l="-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4596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Combinatorics</a:t>
            </a:r>
          </a:p>
        </p:txBody>
      </p:sp>
    </p:spTree>
    <p:extLst>
      <p:ext uri="{BB962C8B-B14F-4D97-AF65-F5344CB8AC3E}">
        <p14:creationId xmlns:p14="http://schemas.microsoft.com/office/powerpoint/2010/main" val="129266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781" y="887328"/>
            <a:ext cx="11859714" cy="4994773"/>
          </a:xfrm>
        </p:spPr>
        <p:txBody>
          <a:bodyPr/>
          <a:lstStyle/>
          <a:p>
            <a:pPr marL="571500" indent="-571500"/>
            <a:r>
              <a:rPr lang="en-US" sz="3600" dirty="0">
                <a:latin typeface="Franklin Gothic Book" panose="020B0503020102020204" pitchFamily="34" charset="0"/>
              </a:rPr>
              <a:t>Set a timer for 52! seconds</a:t>
            </a:r>
          </a:p>
          <a:p>
            <a:pPr marL="571500" indent="-571500"/>
            <a:r>
              <a:rPr lang="en-US" sz="3600" dirty="0">
                <a:latin typeface="Franklin Gothic Book" panose="020B0503020102020204" pitchFamily="34" charset="0"/>
              </a:rPr>
              <a:t>Take 1 step around the earth’s equation every billion years.</a:t>
            </a:r>
          </a:p>
          <a:p>
            <a:pPr marL="571500" indent="-571500"/>
            <a:r>
              <a:rPr lang="en-US" sz="3600" dirty="0">
                <a:latin typeface="Franklin Gothic Book" panose="020B0503020102020204" pitchFamily="34" charset="0"/>
              </a:rPr>
              <a:t>Each time you go around the earth, take a drop of water out of the Pacific</a:t>
            </a:r>
          </a:p>
          <a:p>
            <a:pPr marL="571500" indent="-571500"/>
            <a:r>
              <a:rPr lang="en-US" sz="3600" dirty="0">
                <a:latin typeface="Franklin Gothic Book" panose="020B0503020102020204" pitchFamily="34" charset="0"/>
              </a:rPr>
              <a:t>Each time you empty the Pacific, put a sheet of paper on a stack.</a:t>
            </a:r>
          </a:p>
          <a:p>
            <a:pPr marL="571500" indent="-571500"/>
            <a:r>
              <a:rPr lang="en-US" sz="3600" dirty="0">
                <a:latin typeface="Franklin Gothic Book" panose="020B0503020102020204" pitchFamily="34" charset="0"/>
              </a:rPr>
              <a:t>You will have gotten through ~10% of the time when the stack of paper hits the sun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2836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An Aside</a:t>
            </a:r>
          </a:p>
        </p:txBody>
      </p:sp>
    </p:spTree>
    <p:extLst>
      <p:ext uri="{BB962C8B-B14F-4D97-AF65-F5344CB8AC3E}">
        <p14:creationId xmlns:p14="http://schemas.microsoft.com/office/powerpoint/2010/main" val="427236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39781" y="1063600"/>
                <a:ext cx="11859714" cy="499477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600" dirty="0">
                    <a:latin typeface="Franklin Gothic Book" panose="020B0503020102020204" pitchFamily="34" charset="0"/>
                  </a:rPr>
                  <a:t>How many ways can you form a 5 person committee out of 10 people?</a:t>
                </a:r>
              </a:p>
              <a:p>
                <a:pPr marL="571500" indent="-571500"/>
                <a:r>
                  <a:rPr lang="en-US" sz="3600" dirty="0">
                    <a:latin typeface="Franklin Gothic Book" panose="020B0503020102020204" pitchFamily="34" charset="0"/>
                  </a:rPr>
                  <a:t>From 10 choose 5: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600" dirty="0">
                    <a:latin typeface="Franklin Gothic Book" panose="020B05030201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10!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5!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10−5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=252</m:t>
                    </m:r>
                  </m:oMath>
                </a14:m>
                <a:r>
                  <a:rPr lang="en-US" sz="3600" dirty="0">
                    <a:latin typeface="Franklin Gothic Book" panose="020B05030201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3600" dirty="0">
                    <a:latin typeface="Franklin Gothic Book" panose="020B0503020102020204" pitchFamily="34" charset="0"/>
                  </a:rPr>
                  <a:t>Combinations: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600" dirty="0">
                    <a:latin typeface="Franklin Gothic Book" panose="020B05030201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sz="3600" dirty="0">
                  <a:latin typeface="Franklin Gothic Book" panose="020B0503020102020204" pitchFamily="34" charset="0"/>
                </a:endParaRPr>
              </a:p>
              <a:p>
                <a:pPr marL="571500" indent="-571500"/>
                <a:r>
                  <a:rPr lang="en-US" sz="3600" dirty="0">
                    <a:latin typeface="Franklin Gothic Book" panose="020B0503020102020204" pitchFamily="34" charset="0"/>
                  </a:rPr>
                  <a:t>Permute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3600" dirty="0">
                    <a:latin typeface="Franklin Gothic Book" panose="020B0503020102020204" pitchFamily="34" charset="0"/>
                  </a:rPr>
                  <a:t> out of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600" dirty="0">
                    <a:latin typeface="Franklin Gothic Book" panose="020B0503020102020204" pitchFamily="34" charset="0"/>
                  </a:rPr>
                  <a:t> objects</a:t>
                </a:r>
              </a:p>
              <a:p>
                <a:pPr marL="571500" indent="-571500"/>
                <a:r>
                  <a:rPr lang="en-US" sz="3600" dirty="0">
                    <a:latin typeface="Franklin Gothic Book" panose="020B0503020102020204" pitchFamily="34" charset="0"/>
                  </a:rPr>
                  <a:t>Then remove ordering by dividing the number of ways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3600" dirty="0">
                    <a:latin typeface="Franklin Gothic Book" panose="020B0503020102020204" pitchFamily="34" charset="0"/>
                  </a:rPr>
                  <a:t> objects can be permuted.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9781" y="1063600"/>
                <a:ext cx="11859714" cy="4994773"/>
              </a:xfrm>
              <a:blipFill>
                <a:blip r:embed="rId3"/>
                <a:stretch>
                  <a:fillRect l="-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4596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Combinatorics</a:t>
            </a:r>
          </a:p>
        </p:txBody>
      </p:sp>
    </p:spTree>
    <p:extLst>
      <p:ext uri="{BB962C8B-B14F-4D97-AF65-F5344CB8AC3E}">
        <p14:creationId xmlns:p14="http://schemas.microsoft.com/office/powerpoint/2010/main" val="337124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39781" y="1063600"/>
                <a:ext cx="11859714" cy="499477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600" dirty="0">
                    <a:latin typeface="Franklin Gothic Book" panose="020B0503020102020204" pitchFamily="34" charset="0"/>
                  </a:rPr>
                  <a:t>What’s the probability that 2 people out of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600" dirty="0">
                    <a:latin typeface="Franklin Gothic Book" panose="020B0503020102020204" pitchFamily="34" charset="0"/>
                  </a:rPr>
                  <a:t> share a birthday?</a:t>
                </a:r>
              </a:p>
              <a:p>
                <a:pPr marL="571500" indent="-571500"/>
                <a:r>
                  <a:rPr lang="en-US" sz="3600" dirty="0">
                    <a:latin typeface="Franklin Gothic Book" panose="020B0503020102020204" pitchFamily="34" charset="0"/>
                  </a:rPr>
                  <a:t>First step?</a:t>
                </a:r>
              </a:p>
              <a:p>
                <a:pPr marL="1028700" lvl="1" indent="-571500"/>
                <a:r>
                  <a:rPr lang="en-US" sz="3200" dirty="0">
                    <a:latin typeface="Franklin Gothic Book" panose="020B0503020102020204" pitchFamily="34" charset="0"/>
                  </a:rPr>
                  <a:t>Reverse the problem: What is the probability that no two people share a birthday out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>
                    <a:latin typeface="Franklin Gothic Book" panose="020B0503020102020204" pitchFamily="34" charset="0"/>
                  </a:rPr>
                  <a:t>.</a:t>
                </a:r>
              </a:p>
              <a:p>
                <a:pPr marL="571500" indent="-571500"/>
                <a:r>
                  <a:rPr lang="en-US" sz="3600" dirty="0">
                    <a:latin typeface="Franklin Gothic Book" panose="020B0503020102020204" pitchFamily="34" charset="0"/>
                  </a:rPr>
                  <a:t>What’s the probability nobody shares a birthday in a room of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600" dirty="0">
                    <a:latin typeface="Franklin Gothic Book" panose="020B0503020102020204" pitchFamily="34" charset="0"/>
                  </a:rPr>
                  <a:t> people?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9781" y="1063600"/>
                <a:ext cx="11859714" cy="4994773"/>
              </a:xfrm>
              <a:blipFill>
                <a:blip r:embed="rId3"/>
                <a:stretch>
                  <a:fillRect l="-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9333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Probability and Combinatorics</a:t>
            </a:r>
          </a:p>
        </p:txBody>
      </p:sp>
    </p:spTree>
    <p:extLst>
      <p:ext uri="{BB962C8B-B14F-4D97-AF65-F5344CB8AC3E}">
        <p14:creationId xmlns:p14="http://schemas.microsoft.com/office/powerpoint/2010/main" val="37259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99" y="1027454"/>
            <a:ext cx="11741595" cy="499477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ranklin Gothic Book" panose="020B0503020102020204" pitchFamily="34" charset="0"/>
              </a:rPr>
              <a:t>What is a probability?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ranklin Gothic Book" panose="020B0503020102020204" pitchFamily="34" charset="0"/>
              </a:rPr>
              <a:t>Fundamental concepts in probability theory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Franklin Gothic Book" panose="020B0503020102020204" pitchFamily="34" charset="0"/>
              </a:rPr>
              <a:t>Feel free to doze during this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ranklin Gothic Book" panose="020B0503020102020204" pitchFamily="34" charset="0"/>
              </a:rPr>
              <a:t>Properties of probability theory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ranklin Gothic Book" panose="020B0503020102020204" pitchFamily="34" charset="0"/>
              </a:rPr>
              <a:t>Connections to Boolean logic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ranklin Gothic Book" panose="020B0503020102020204" pitchFamily="34" charset="0"/>
              </a:rPr>
              <a:t>Statistics and Distributions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Franklin Gothic Book" panose="020B05030201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Franklin Gothic Book" panose="020B0503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2364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9492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39781" y="742760"/>
                <a:ext cx="11859714" cy="499477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600" dirty="0">
                    <a:latin typeface="Franklin Gothic Book" panose="020B0503020102020204" pitchFamily="34" charset="0"/>
                  </a:rPr>
                  <a:t>First person: 365 possibilities</a:t>
                </a:r>
              </a:p>
              <a:p>
                <a:pPr marL="0" indent="0">
                  <a:buNone/>
                </a:pPr>
                <a:r>
                  <a:rPr lang="en-US" sz="3600" dirty="0">
                    <a:latin typeface="Franklin Gothic Book" panose="020B0503020102020204" pitchFamily="34" charset="0"/>
                  </a:rPr>
                  <a:t>Second person: 364 possibilities…</a:t>
                </a:r>
              </a:p>
              <a:p>
                <a:pPr marL="0" indent="0">
                  <a:buNone/>
                </a:pPr>
                <a:r>
                  <a:rPr lang="en-US" sz="3600" dirty="0">
                    <a:latin typeface="Franklin Gothic Book" panose="020B0503020102020204" pitchFamily="34" charset="0"/>
                  </a:rPr>
                  <a:t>How many unique birthday sequences are there?</a:t>
                </a:r>
              </a:p>
              <a:p>
                <a:pPr marL="571500" indent="-571500"/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365×364×…×(365−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6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sz="3600" dirty="0">
                    <a:latin typeface="Franklin Gothic Book" panose="020B0503020102020204" pitchFamily="34" charset="0"/>
                  </a:rPr>
                  <a:t>How many possible birthday sequences are there?</a:t>
                </a:r>
              </a:p>
              <a:p>
                <a:pPr marL="571500" indent="-571500"/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365×365×…=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365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</m:sSup>
                  </m:oMath>
                </a14:m>
                <a:endParaRPr lang="en-US" sz="36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𝑛𝑜𝑏𝑜𝑑𝑦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𝑠h𝑎𝑟𝑒𝑠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𝑏𝑖𝑟𝑡h𝑑𝑎𝑦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 365×364×…×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365−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365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6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US" sz="3600" dirty="0"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9781" y="742760"/>
                <a:ext cx="11859714" cy="4994773"/>
              </a:xfrm>
              <a:blipFill>
                <a:blip r:embed="rId3"/>
                <a:stretch>
                  <a:fillRect l="-1594" b="-5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9333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Probability and Combinatorics</a:t>
            </a:r>
          </a:p>
        </p:txBody>
      </p:sp>
    </p:spTree>
    <p:extLst>
      <p:ext uri="{BB962C8B-B14F-4D97-AF65-F5344CB8AC3E}">
        <p14:creationId xmlns:p14="http://schemas.microsoft.com/office/powerpoint/2010/main" val="359511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9333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Probability and Combinatorics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44A8DC-7BD9-B694-C8C2-6B2A274E6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4718" y="1404937"/>
            <a:ext cx="7730143" cy="43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983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39781" y="855054"/>
                <a:ext cx="11859714" cy="499477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600" dirty="0">
                    <a:latin typeface="Franklin Gothic Book" panose="020B0503020102020204" pitchFamily="34" charset="0"/>
                  </a:rPr>
                  <a:t>Probability of a full house in a 5 card draw?</a:t>
                </a:r>
              </a:p>
              <a:p>
                <a:pPr marL="742950" indent="-742950">
                  <a:buAutoNum type="arabicPeriod"/>
                </a:pPr>
                <a:r>
                  <a:rPr lang="en-US" sz="3600" dirty="0">
                    <a:latin typeface="Franklin Gothic Book" panose="020B0503020102020204" pitchFamily="34" charset="0"/>
                  </a:rPr>
                  <a:t>How many ways of getting a 3 of a kind?</a:t>
                </a:r>
              </a:p>
              <a:p>
                <a:pPr marL="1200150" lvl="1" indent="-742950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13× 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>
                    <a:latin typeface="Franklin Gothic Book" panose="020B0503020102020204" pitchFamily="34" charset="0"/>
                  </a:rPr>
                  <a:t> = 52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z="3600" dirty="0">
                    <a:latin typeface="Franklin Gothic Book" panose="020B0503020102020204" pitchFamily="34" charset="0"/>
                  </a:rPr>
                  <a:t>How many ways of getting a 2 of a kind?</a:t>
                </a:r>
              </a:p>
              <a:p>
                <a:pPr marL="1200150" lvl="1" indent="-742950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12×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=72</m:t>
                    </m:r>
                  </m:oMath>
                </a14:m>
                <a:endParaRPr lang="en-US" sz="3200" dirty="0">
                  <a:latin typeface="Franklin Gothic Book" panose="020B0503020102020204" pitchFamily="34" charset="0"/>
                </a:endParaRP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z="3600" dirty="0">
                    <a:latin typeface="Franklin Gothic Book" panose="020B0503020102020204" pitchFamily="34" charset="0"/>
                  </a:rPr>
                  <a:t>How many 5 card hands?</a:t>
                </a:r>
              </a:p>
              <a:p>
                <a:pPr marL="1200150" lvl="1" indent="-742950"/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52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=2598960</m:t>
                    </m:r>
                  </m:oMath>
                </a14:m>
                <a:endParaRPr lang="en-US" sz="3200" dirty="0">
                  <a:latin typeface="Franklin Gothic Book" panose="020B0503020102020204" pitchFamily="34" charset="0"/>
                </a:endParaRP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z="3600" dirty="0">
                    <a:latin typeface="Franklin Gothic Book" panose="020B0503020102020204" pitchFamily="34" charset="0"/>
                  </a:rPr>
                  <a:t>P(Full House)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52×72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2598960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 .00144 </m:t>
                    </m:r>
                  </m:oMath>
                </a14:m>
                <a:r>
                  <a:rPr lang="en-US" sz="3600" dirty="0">
                    <a:latin typeface="Franklin Gothic Book" panose="020B05030201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9781" y="855054"/>
                <a:ext cx="11859714" cy="4994773"/>
              </a:xfrm>
              <a:blipFill>
                <a:blip r:embed="rId3"/>
                <a:stretch>
                  <a:fillRect l="-1594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9333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Probability and Combinatorics</a:t>
            </a:r>
          </a:p>
        </p:txBody>
      </p:sp>
    </p:spTree>
    <p:extLst>
      <p:ext uri="{BB962C8B-B14F-4D97-AF65-F5344CB8AC3E}">
        <p14:creationId xmlns:p14="http://schemas.microsoft.com/office/powerpoint/2010/main" val="178910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781" y="855054"/>
            <a:ext cx="11859714" cy="4994773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latin typeface="Franklin Gothic Book" panose="020B0503020102020204" pitchFamily="34" charset="0"/>
              </a:rPr>
              <a:t>Split into groups of 5 to solve the following problem:</a:t>
            </a:r>
          </a:p>
          <a:p>
            <a:pPr marL="571500" indent="-571500"/>
            <a:r>
              <a:rPr lang="en-US" sz="3600" dirty="0">
                <a:latin typeface="Franklin Gothic Book" panose="020B0503020102020204" pitchFamily="34" charset="0"/>
              </a:rPr>
              <a:t>In a game of Virginia </a:t>
            </a:r>
            <a:r>
              <a:rPr lang="en-US" sz="3600" dirty="0" err="1">
                <a:latin typeface="Franklin Gothic Book" panose="020B0503020102020204" pitchFamily="34" charset="0"/>
              </a:rPr>
              <a:t>Holdem</a:t>
            </a:r>
            <a:r>
              <a:rPr lang="en-US" sz="3600" dirty="0">
                <a:latin typeface="Franklin Gothic Book" panose="020B0503020102020204" pitchFamily="34" charset="0"/>
              </a:rPr>
              <a:t>’ the dealer deals 3 cards to the river, and then deals 2 cards to 2 players. What is the probability that the river has a 3 of a kind and each player has a pair?</a:t>
            </a:r>
          </a:p>
          <a:p>
            <a:pPr marL="571500" indent="-571500"/>
            <a:r>
              <a:rPr lang="en-US" sz="3600" dirty="0">
                <a:latin typeface="Franklin Gothic Book" panose="020B0503020102020204" pitchFamily="34" charset="0"/>
              </a:rPr>
              <a:t>How does this differ from “What is the probability that each player has a full house?”</a:t>
            </a:r>
          </a:p>
          <a:p>
            <a:pPr marL="571500" indent="-571500"/>
            <a:endParaRPr lang="en-US" sz="3600" dirty="0">
              <a:latin typeface="Franklin Gothic Book" panose="020B0503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53415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In Class Exercise</a:t>
            </a:r>
          </a:p>
        </p:txBody>
      </p:sp>
    </p:spTree>
    <p:extLst>
      <p:ext uri="{BB962C8B-B14F-4D97-AF65-F5344CB8AC3E}">
        <p14:creationId xmlns:p14="http://schemas.microsoft.com/office/powerpoint/2010/main" val="2873323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39781" y="855054"/>
                <a:ext cx="11859714" cy="499477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600" dirty="0">
                    <a:latin typeface="Franklin Gothic Book" panose="020B0503020102020204" pitchFamily="34" charset="0"/>
                  </a:rPr>
                  <a:t>Steps:</a:t>
                </a:r>
              </a:p>
              <a:p>
                <a:pPr marL="571500" indent="-571500"/>
                <a:r>
                  <a:rPr lang="en-US" sz="3600" dirty="0">
                    <a:latin typeface="Franklin Gothic Book" panose="020B0503020102020204" pitchFamily="34" charset="0"/>
                  </a:rPr>
                  <a:t>What is the probability that the river has a 3 of a kind?</a:t>
                </a:r>
              </a:p>
              <a:p>
                <a:pPr marL="571500" indent="-571500"/>
                <a:r>
                  <a:rPr lang="en-US" sz="3600" dirty="0">
                    <a:latin typeface="Franklin Gothic Book" panose="020B0503020102020204" pitchFamily="34" charset="0"/>
                  </a:rPr>
                  <a:t>What is the probability that player 1 has a pair, if the river has a 3 of a kind?</a:t>
                </a:r>
              </a:p>
              <a:p>
                <a:pPr marL="571500" indent="-571500"/>
                <a:r>
                  <a:rPr lang="en-US" sz="3600" dirty="0">
                    <a:latin typeface="Franklin Gothic Book" panose="020B0503020102020204" pitchFamily="34" charset="0"/>
                  </a:rPr>
                  <a:t>What is the probability that player 2 has a pair, if the river has a 3 of a kind and player 1 has a pair?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1∩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9781" y="855054"/>
                <a:ext cx="11859714" cy="4994773"/>
              </a:xfrm>
              <a:blipFill>
                <a:blip r:embed="rId3"/>
                <a:stretch>
                  <a:fillRect l="-1594" r="-2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53415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In Class Exercise</a:t>
            </a:r>
          </a:p>
        </p:txBody>
      </p:sp>
    </p:spTree>
    <p:extLst>
      <p:ext uri="{BB962C8B-B14F-4D97-AF65-F5344CB8AC3E}">
        <p14:creationId xmlns:p14="http://schemas.microsoft.com/office/powerpoint/2010/main" val="579248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781" y="855054"/>
            <a:ext cx="11859714" cy="4994773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latin typeface="Franklin Gothic Book" panose="020B0503020102020204" pitchFamily="34" charset="0"/>
              </a:rPr>
              <a:t>Probability distributions and statistics!</a:t>
            </a:r>
          </a:p>
          <a:p>
            <a:pPr marL="571500" indent="-571500"/>
            <a:r>
              <a:rPr lang="en-US" sz="3600" dirty="0">
                <a:latin typeface="Franklin Gothic Book" panose="020B0503020102020204" pitchFamily="34" charset="0"/>
              </a:rPr>
              <a:t>The thrilling Gaussian</a:t>
            </a:r>
          </a:p>
          <a:p>
            <a:pPr marL="571500" indent="-571500"/>
            <a:r>
              <a:rPr lang="en-US" sz="3600" dirty="0">
                <a:latin typeface="Franklin Gothic Book" panose="020B0503020102020204" pitchFamily="34" charset="0"/>
              </a:rPr>
              <a:t>The delicate Poisson</a:t>
            </a:r>
          </a:p>
          <a:p>
            <a:pPr marL="571500" indent="-571500"/>
            <a:r>
              <a:rPr lang="en-US" sz="3600" dirty="0">
                <a:latin typeface="Franklin Gothic Book" panose="020B0503020102020204" pitchFamily="34" charset="0"/>
              </a:rPr>
              <a:t>The nightmarish Cauchy</a:t>
            </a:r>
          </a:p>
          <a:p>
            <a:pPr marL="571500" indent="-571500"/>
            <a:r>
              <a:rPr lang="en-US" sz="3600" dirty="0">
                <a:latin typeface="Franklin Gothic Book" panose="020B0503020102020204" pitchFamily="34" charset="0"/>
              </a:rPr>
              <a:t>And how to characterize these distributions:</a:t>
            </a:r>
          </a:p>
          <a:p>
            <a:pPr marL="1028700" lvl="1" indent="-571500"/>
            <a:r>
              <a:rPr lang="en-US" sz="3200" dirty="0">
                <a:latin typeface="Franklin Gothic Book" panose="020B0503020102020204" pitchFamily="34" charset="0"/>
              </a:rPr>
              <a:t>Expected values, variances, moments, </a:t>
            </a:r>
            <a:r>
              <a:rPr lang="en-US" sz="3200" dirty="0" err="1">
                <a:latin typeface="Franklin Gothic Book" panose="020B0503020102020204" pitchFamily="34" charset="0"/>
              </a:rPr>
              <a:t>etc</a:t>
            </a:r>
            <a:r>
              <a:rPr lang="en-US" sz="3200" dirty="0">
                <a:latin typeface="Franklin Gothic Book" panose="020B0503020102020204" pitchFamily="34" charset="0"/>
              </a:rPr>
              <a:t>!</a:t>
            </a:r>
          </a:p>
          <a:p>
            <a:pPr marL="457200" lvl="1" indent="0">
              <a:buNone/>
            </a:pPr>
            <a:endParaRPr lang="en-US" sz="3200" dirty="0">
              <a:latin typeface="Franklin Gothic Book" panose="020B0503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71449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Thursday on Bayes ML!</a:t>
            </a:r>
          </a:p>
        </p:txBody>
      </p:sp>
    </p:spTree>
    <p:extLst>
      <p:ext uri="{BB962C8B-B14F-4D97-AF65-F5344CB8AC3E}">
        <p14:creationId xmlns:p14="http://schemas.microsoft.com/office/powerpoint/2010/main" val="415415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99" y="1027454"/>
            <a:ext cx="5903801" cy="499477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Franklin Gothic Book" panose="020B0503020102020204" pitchFamily="34" charset="0"/>
              </a:rPr>
              <a:t>What does “the probability of drawing an ace = 4/52” mean?</a:t>
            </a:r>
          </a:p>
          <a:p>
            <a:pPr indent="-457200"/>
            <a:r>
              <a:rPr lang="en-US" sz="3200" dirty="0">
                <a:latin typeface="Franklin Gothic Book" panose="020B0503020102020204" pitchFamily="34" charset="0"/>
              </a:rPr>
              <a:t>4/52 cards are aces?</a:t>
            </a:r>
          </a:p>
          <a:p>
            <a:pPr indent="-457200"/>
            <a:r>
              <a:rPr lang="en-US" sz="3200" dirty="0">
                <a:latin typeface="Franklin Gothic Book" panose="020B0503020102020204" pitchFamily="34" charset="0"/>
              </a:rPr>
              <a:t>If you repeatedly shuffle and draw, approximately 4/52 of the times you draw you will draw an ace?</a:t>
            </a:r>
          </a:p>
          <a:p>
            <a:pPr indent="-457200"/>
            <a:r>
              <a:rPr lang="en-US" sz="3200" dirty="0">
                <a:latin typeface="Franklin Gothic Book" panose="020B0503020102020204" pitchFamily="34" charset="0"/>
              </a:rPr>
              <a:t>You believe an ace will be drawn with 4/52 confidence?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67601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What is a probability?</a:t>
            </a:r>
          </a:p>
        </p:txBody>
      </p:sp>
      <p:pic>
        <p:nvPicPr>
          <p:cNvPr id="1026" name="Picture 2" descr="4 Ways To Shuffle Playing Cards with Videos">
            <a:extLst>
              <a:ext uri="{FF2B5EF4-FFF2-40B4-BE49-F238E27FC236}">
                <a16:creationId xmlns:a16="http://schemas.microsoft.com/office/drawing/2014/main" id="{DB1CD373-B55D-44A6-9FE2-32E9349BB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53816"/>
            <a:ext cx="60960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31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99" y="1027454"/>
            <a:ext cx="5903801" cy="4994773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latin typeface="Franklin Gothic Book" panose="020B0503020102020204" pitchFamily="34" charset="0"/>
              </a:rPr>
              <a:t>Intuitive definition of probability</a:t>
            </a:r>
          </a:p>
          <a:p>
            <a:pPr marL="571500" indent="-571500"/>
            <a:r>
              <a:rPr lang="en-US" sz="3600" dirty="0">
                <a:latin typeface="Franklin Gothic Book" panose="020B0503020102020204" pitchFamily="34" charset="0"/>
              </a:rPr>
              <a:t>Set of events that can happen – </a:t>
            </a:r>
            <a:r>
              <a:rPr lang="en-US" sz="3600" i="1" dirty="0">
                <a:latin typeface="Franklin Gothic Book" panose="020B0503020102020204" pitchFamily="34" charset="0"/>
              </a:rPr>
              <a:t>Sample space</a:t>
            </a:r>
            <a:endParaRPr lang="en-US" sz="3600" dirty="0">
              <a:latin typeface="Franklin Gothic Book" panose="020B0503020102020204" pitchFamily="34" charset="0"/>
            </a:endParaRPr>
          </a:p>
          <a:p>
            <a:pPr marL="571500" indent="-571500"/>
            <a:r>
              <a:rPr lang="en-US" sz="3600" dirty="0">
                <a:latin typeface="Franklin Gothic Book" panose="020B0503020102020204" pitchFamily="34" charset="0"/>
              </a:rPr>
              <a:t>Probability is then simply the size of desired subset relative to the size of the sample space.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6365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Classical Probability</a:t>
            </a:r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7DF5A1A5-0B28-79F9-D4A2-E1246AFED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983" y="990115"/>
            <a:ext cx="3767891" cy="441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3FB18F-0030-52F0-3BA1-BD294BA9DCCD}"/>
              </a:ext>
            </a:extLst>
          </p:cNvPr>
          <p:cNvSpPr txBox="1"/>
          <p:nvPr/>
        </p:nvSpPr>
        <p:spPr>
          <a:xfrm>
            <a:off x="8634956" y="5460958"/>
            <a:ext cx="61922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Linux Libertine"/>
              </a:rPr>
              <a:t>Pierre-Simon Laplace</a:t>
            </a:r>
          </a:p>
        </p:txBody>
      </p:sp>
    </p:spTree>
    <p:extLst>
      <p:ext uri="{BB962C8B-B14F-4D97-AF65-F5344CB8AC3E}">
        <p14:creationId xmlns:p14="http://schemas.microsoft.com/office/powerpoint/2010/main" val="265589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99" y="1027454"/>
            <a:ext cx="5903801" cy="4994773"/>
          </a:xfrm>
        </p:spPr>
        <p:txBody>
          <a:bodyPr/>
          <a:lstStyle/>
          <a:p>
            <a:pPr marL="0" indent="0">
              <a:buNone/>
            </a:pPr>
            <a:r>
              <a:rPr lang="en-US" sz="3600" b="1" u="sng" dirty="0">
                <a:latin typeface="Franklin Gothic Book" panose="020B0503020102020204" pitchFamily="34" charset="0"/>
              </a:rPr>
              <a:t>Issues:</a:t>
            </a:r>
          </a:p>
          <a:p>
            <a:pPr marL="571500" indent="-571500"/>
            <a:r>
              <a:rPr lang="en-US" sz="3600" dirty="0">
                <a:latin typeface="Franklin Gothic Book" panose="020B0503020102020204" pitchFamily="34" charset="0"/>
              </a:rPr>
              <a:t>Considers discrete events</a:t>
            </a:r>
          </a:p>
          <a:p>
            <a:pPr marL="571500" indent="-571500"/>
            <a:r>
              <a:rPr lang="en-US" sz="3600" b="1" u="sng" dirty="0">
                <a:latin typeface="Franklin Gothic Book" panose="020B0503020102020204" pitchFamily="34" charset="0"/>
              </a:rPr>
              <a:t>The principle of indifference –</a:t>
            </a:r>
          </a:p>
          <a:p>
            <a:pPr marL="1028700" lvl="1" indent="-571500"/>
            <a:r>
              <a:rPr lang="en-US" sz="3200" dirty="0">
                <a:latin typeface="Franklin Gothic Book" panose="020B0503020102020204" pitchFamily="34" charset="0"/>
              </a:rPr>
              <a:t>In absence of information, events have equal probability.</a:t>
            </a:r>
          </a:p>
          <a:p>
            <a:pPr marL="0" indent="0">
              <a:buNone/>
            </a:pPr>
            <a:r>
              <a:rPr lang="en-US" sz="3600" b="1" u="sng" dirty="0" err="1">
                <a:latin typeface="Franklin Gothic Book" panose="020B0503020102020204" pitchFamily="34" charset="0"/>
              </a:rPr>
              <a:t>Bertand’s</a:t>
            </a:r>
            <a:r>
              <a:rPr lang="en-US" sz="3600" b="1" u="sng" dirty="0">
                <a:latin typeface="Franklin Gothic Book" panose="020B0503020102020204" pitchFamily="34" charset="0"/>
              </a:rPr>
              <a:t> Paradox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6365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Classical Probability</a:t>
            </a:r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7DF5A1A5-0B28-79F9-D4A2-E1246AFED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983" y="990115"/>
            <a:ext cx="3767891" cy="441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3FB18F-0030-52F0-3BA1-BD294BA9DCCD}"/>
              </a:ext>
            </a:extLst>
          </p:cNvPr>
          <p:cNvSpPr txBox="1"/>
          <p:nvPr/>
        </p:nvSpPr>
        <p:spPr>
          <a:xfrm>
            <a:off x="8634956" y="5460958"/>
            <a:ext cx="61922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Linux Libertine"/>
              </a:rPr>
              <a:t>Pierre-Simon Laplace</a:t>
            </a:r>
          </a:p>
        </p:txBody>
      </p:sp>
    </p:spTree>
    <p:extLst>
      <p:ext uri="{BB962C8B-B14F-4D97-AF65-F5344CB8AC3E}">
        <p14:creationId xmlns:p14="http://schemas.microsoft.com/office/powerpoint/2010/main" val="183984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99" y="1027454"/>
            <a:ext cx="5903801" cy="4994773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latin typeface="Franklin Gothic Book" panose="020B0503020102020204" pitchFamily="34" charset="0"/>
              </a:rPr>
              <a:t>The probability of a thing happening is simply…</a:t>
            </a:r>
          </a:p>
          <a:p>
            <a:pPr marL="571500" indent="-571500"/>
            <a:r>
              <a:rPr lang="en-US" sz="3600" dirty="0">
                <a:latin typeface="Franklin Gothic Book" panose="020B0503020102020204" pitchFamily="34" charset="0"/>
              </a:rPr>
              <a:t>How often it would happen if you repeated the experiment an infinite number of times under the exact same conditions.</a:t>
            </a:r>
          </a:p>
          <a:p>
            <a:pPr marL="0" indent="0">
              <a:buNone/>
            </a:pPr>
            <a:endParaRPr lang="en-US" sz="3600" dirty="0">
              <a:latin typeface="Franklin Gothic Book" panose="020B0503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71144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Frequentist Probability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3FB18F-0030-52F0-3BA1-BD294BA9DCCD}"/>
              </a:ext>
            </a:extLst>
          </p:cNvPr>
          <p:cNvSpPr txBox="1"/>
          <p:nvPr/>
        </p:nvSpPr>
        <p:spPr>
          <a:xfrm>
            <a:off x="8903675" y="5225649"/>
            <a:ext cx="61922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Linux Libertine"/>
              </a:rPr>
              <a:t>This guy again</a:t>
            </a:r>
          </a:p>
        </p:txBody>
      </p:sp>
      <p:pic>
        <p:nvPicPr>
          <p:cNvPr id="2" name="Picture 2" descr="Ronald Fisher">
            <a:extLst>
              <a:ext uri="{FF2B5EF4-FFF2-40B4-BE49-F238E27FC236}">
                <a16:creationId xmlns:a16="http://schemas.microsoft.com/office/drawing/2014/main" id="{5D489CC3-0661-2F57-526E-E20E03A03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375" y="1127821"/>
            <a:ext cx="3105978" cy="396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69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99" y="1027454"/>
            <a:ext cx="11277906" cy="4994773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latin typeface="Franklin Gothic Book" panose="020B0503020102020204" pitchFamily="34" charset="0"/>
              </a:rPr>
              <a:t>Frequentist probability is fundamentally experimental:</a:t>
            </a:r>
          </a:p>
          <a:p>
            <a:pPr marL="571500" indent="-571500"/>
            <a:r>
              <a:rPr lang="en-US" sz="3600" dirty="0">
                <a:latin typeface="Franklin Gothic Book" panose="020B0503020102020204" pitchFamily="34" charset="0"/>
              </a:rPr>
              <a:t>It doesn’t require you to assign probabilities to events.</a:t>
            </a:r>
          </a:p>
          <a:p>
            <a:pPr marL="571500" indent="-571500"/>
            <a:r>
              <a:rPr lang="en-US" sz="3600" dirty="0">
                <a:latin typeface="Franklin Gothic Book" panose="020B0503020102020204" pitchFamily="34" charset="0"/>
              </a:rPr>
              <a:t>It doesn’t require you to know anything about the phenomena</a:t>
            </a:r>
          </a:p>
          <a:p>
            <a:pPr marL="1028700" lvl="1" indent="-571500"/>
            <a:r>
              <a:rPr lang="en-US" sz="3200" dirty="0">
                <a:latin typeface="Franklin Gothic Book" panose="020B0503020102020204" pitchFamily="34" charset="0"/>
              </a:rPr>
              <a:t>In fact, this is explicitly not allowed!</a:t>
            </a:r>
          </a:p>
          <a:p>
            <a:pPr marL="0" indent="0">
              <a:buNone/>
            </a:pPr>
            <a:r>
              <a:rPr lang="en-US" sz="3600" b="1" u="sng" dirty="0">
                <a:latin typeface="Franklin Gothic Book" panose="020B0503020102020204" pitchFamily="34" charset="0"/>
              </a:rPr>
              <a:t>Issues:</a:t>
            </a:r>
          </a:p>
          <a:p>
            <a:pPr marL="571500" indent="-571500"/>
            <a:r>
              <a:rPr lang="en-US" sz="3600" dirty="0">
                <a:latin typeface="Franklin Gothic Book" panose="020B0503020102020204" pitchFamily="34" charset="0"/>
              </a:rPr>
              <a:t>What is the probability of a unique event?</a:t>
            </a:r>
          </a:p>
          <a:p>
            <a:pPr marL="571500" indent="-571500"/>
            <a:r>
              <a:rPr lang="en-US" sz="3600" dirty="0">
                <a:latin typeface="Franklin Gothic Book" panose="020B0503020102020204" pitchFamily="34" charset="0"/>
              </a:rPr>
              <a:t>Dependence on infinite trials…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71144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Frequentist Probability</a:t>
            </a:r>
          </a:p>
        </p:txBody>
      </p:sp>
    </p:spTree>
    <p:extLst>
      <p:ext uri="{BB962C8B-B14F-4D97-AF65-F5344CB8AC3E}">
        <p14:creationId xmlns:p14="http://schemas.microsoft.com/office/powerpoint/2010/main" val="329613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98" y="1027454"/>
            <a:ext cx="11454369" cy="4994773"/>
          </a:xfrm>
        </p:spPr>
        <p:txBody>
          <a:bodyPr/>
          <a:lstStyle/>
          <a:p>
            <a:r>
              <a:rPr lang="en-US" sz="2000" dirty="0"/>
              <a:t>"Whatever happens to you has been waiting to happen since the beginning of time. The twining strands of fate wove both of them together: your own existence and the things that happen to you.“ – Marcus Aurelius</a:t>
            </a:r>
          </a:p>
          <a:p>
            <a:pPr marL="50800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The probability of an event is your certainty of the event happening.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It’s fundamentally based on the information available to you, and your beliefs about the phenomena.</a:t>
            </a:r>
          </a:p>
          <a:p>
            <a:endParaRPr lang="en-US" dirty="0">
              <a:latin typeface="Franklin Gothic Book" panose="020B0503020102020204" pitchFamily="34" charset="0"/>
            </a:endParaRPr>
          </a:p>
          <a:p>
            <a:r>
              <a:rPr lang="en-US" dirty="0">
                <a:latin typeface="Franklin Gothic Book" panose="020B0503020102020204" pitchFamily="34" charset="0"/>
              </a:rPr>
              <a:t>For example: It will either rain tomorrow or it won’t. </a:t>
            </a:r>
          </a:p>
          <a:p>
            <a:pPr lvl="1"/>
            <a:r>
              <a:rPr lang="en-US" dirty="0">
                <a:latin typeface="Franklin Gothic Book" panose="020B0503020102020204" pitchFamily="34" charset="0"/>
              </a:rPr>
              <a:t>The probability </a:t>
            </a:r>
            <a:r>
              <a:rPr lang="en-US" i="1" dirty="0">
                <a:latin typeface="Franklin Gothic Book" panose="020B0503020102020204" pitchFamily="34" charset="0"/>
              </a:rPr>
              <a:t>you</a:t>
            </a:r>
            <a:r>
              <a:rPr lang="en-US" dirty="0">
                <a:latin typeface="Franklin Gothic Book" panose="020B0503020102020204" pitchFamily="34" charset="0"/>
              </a:rPr>
              <a:t> assign to if it will rain depends on if you’ve looked at the forecast.</a:t>
            </a:r>
          </a:p>
          <a:p>
            <a:pPr marL="533400" lvl="1" indent="0">
              <a:buNone/>
            </a:pPr>
            <a:endParaRPr lang="en-US" dirty="0">
              <a:latin typeface="Franklin Gothic Book" panose="020B0503020102020204" pitchFamily="34" charset="0"/>
            </a:endParaRPr>
          </a:p>
          <a:p>
            <a:endParaRPr lang="en-US" sz="2000" dirty="0"/>
          </a:p>
          <a:p>
            <a:pPr marL="50800" indent="0">
              <a:buNone/>
            </a:pP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99357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Subjective/Bayesian Probability</a:t>
            </a:r>
          </a:p>
        </p:txBody>
      </p:sp>
    </p:spTree>
    <p:extLst>
      <p:ext uri="{BB962C8B-B14F-4D97-AF65-F5344CB8AC3E}">
        <p14:creationId xmlns:p14="http://schemas.microsoft.com/office/powerpoint/2010/main" val="60433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99" y="1027454"/>
            <a:ext cx="5518790" cy="4994773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latin typeface="Franklin Gothic Book" panose="020B0503020102020204" pitchFamily="34" charset="0"/>
              </a:rPr>
              <a:t>Bayesian Probability is just Subjective Probability with the ability to update based on prior beliefs.</a:t>
            </a:r>
          </a:p>
          <a:p>
            <a:pPr marL="0" indent="0">
              <a:buNone/>
            </a:pPr>
            <a:r>
              <a:rPr lang="en-US" sz="3600" b="1" u="sng" dirty="0">
                <a:latin typeface="Franklin Gothic Book" panose="020B0503020102020204" pitchFamily="34" charset="0"/>
              </a:rPr>
              <a:t>Issues:</a:t>
            </a:r>
          </a:p>
          <a:p>
            <a:pPr marL="571500" indent="-571500"/>
            <a:r>
              <a:rPr lang="en-US" sz="3600" b="1" u="sng" dirty="0" err="1">
                <a:latin typeface="Franklin Gothic Book" panose="020B0503020102020204" pitchFamily="34" charset="0"/>
              </a:rPr>
              <a:t>iT’s</a:t>
            </a:r>
            <a:r>
              <a:rPr lang="en-US" sz="3600" b="1" u="sng" dirty="0">
                <a:latin typeface="Franklin Gothic Book" panose="020B0503020102020204" pitchFamily="34" charset="0"/>
              </a:rPr>
              <a:t> </a:t>
            </a:r>
            <a:r>
              <a:rPr lang="en-US" sz="3600" b="1" u="sng" dirty="0" err="1">
                <a:latin typeface="Franklin Gothic Book" panose="020B0503020102020204" pitchFamily="34" charset="0"/>
              </a:rPr>
              <a:t>SuBjEcTiVe</a:t>
            </a:r>
            <a:endParaRPr lang="en-US" sz="3600" b="1" u="sng" dirty="0"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endParaRPr lang="en-US" sz="3600" b="1" u="sng" dirty="0"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endParaRPr lang="en-US" sz="3600" b="1" u="sng" dirty="0">
              <a:latin typeface="Franklin Gothic Book" panose="020B0503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6389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Bayesian Probability</a:t>
            </a:r>
          </a:p>
        </p:txBody>
      </p:sp>
      <p:pic>
        <p:nvPicPr>
          <p:cNvPr id="3074" name="Picture 2" descr="What Is the Mocking-SpongeBob Capital-Letters Chicken Meme?">
            <a:extLst>
              <a:ext uri="{FF2B5EF4-FFF2-40B4-BE49-F238E27FC236}">
                <a16:creationId xmlns:a16="http://schemas.microsoft.com/office/drawing/2014/main" id="{652F3F19-737D-ED92-711A-86DB9AA49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379" y="1132660"/>
            <a:ext cx="38100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127F74-CD5A-AE97-A5E9-9783CC246C82}"/>
              </a:ext>
            </a:extLst>
          </p:cNvPr>
          <p:cNvSpPr txBox="1"/>
          <p:nvPr/>
        </p:nvSpPr>
        <p:spPr>
          <a:xfrm>
            <a:off x="7528923" y="4952185"/>
            <a:ext cx="3518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critic of subjective probability (colorized)</a:t>
            </a:r>
          </a:p>
        </p:txBody>
      </p:sp>
    </p:spTree>
    <p:extLst>
      <p:ext uri="{BB962C8B-B14F-4D97-AF65-F5344CB8AC3E}">
        <p14:creationId xmlns:p14="http://schemas.microsoft.com/office/powerpoint/2010/main" val="297926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44552</TotalTime>
  <Words>2667</Words>
  <Application>Microsoft Office PowerPoint</Application>
  <PresentationFormat>Widescreen</PresentationFormat>
  <Paragraphs>238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Cambria Math</vt:lpstr>
      <vt:lpstr>Franklin Gothic Book</vt:lpstr>
      <vt:lpstr>Franklin Gothic Demi</vt:lpstr>
      <vt:lpstr>Franklin Gothic Demi Cond</vt:lpstr>
      <vt:lpstr>Linux Libertine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Basener</dc:creator>
  <cp:lastModifiedBy>Henry, Teague Rhine (ycp6wm)</cp:lastModifiedBy>
  <cp:revision>198</cp:revision>
  <dcterms:modified xsi:type="dcterms:W3CDTF">2024-09-02T20:33:35Z</dcterms:modified>
</cp:coreProperties>
</file>