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3" r:id="rId4"/>
    <p:sldId id="271" r:id="rId5"/>
    <p:sldId id="277" r:id="rId6"/>
    <p:sldId id="273" r:id="rId7"/>
    <p:sldId id="274" r:id="rId8"/>
    <p:sldId id="266" r:id="rId9"/>
    <p:sldId id="272" r:id="rId10"/>
    <p:sldId id="278" r:id="rId11"/>
    <p:sldId id="279" r:id="rId12"/>
    <p:sldId id="28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03" autoAdjust="0"/>
    <p:restoredTop sz="86460" autoAdjust="0"/>
  </p:normalViewPr>
  <p:slideViewPr>
    <p:cSldViewPr snapToGrid="0">
      <p:cViewPr varScale="1">
        <p:scale>
          <a:sx n="75" d="100"/>
          <a:sy n="75" d="100"/>
        </p:scale>
        <p:origin x="859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61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will be daily reports vs. ad hoc query needs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Prof: mentioned use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susram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Pentaho:</a:t>
            </a:r>
            <a:r>
              <a:rPr lang="en-US" baseline="0" dirty="0"/>
              <a:t> prof. mentioned not to use </a:t>
            </a:r>
            <a:r>
              <a:rPr lang="en-US" baseline="0" dirty="0" err="1"/>
              <a:t>pentaho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10/13/2017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rkanama@eng.ucsd.edu" TargetMode="External"/><Relationship Id="rId2" Type="http://schemas.openxmlformats.org/officeDocument/2006/relationships/hyperlink" Target="mailto:pjahagir@eng.ucsd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jld029@eng.ucsd.edu" TargetMode="External"/><Relationship Id="rId4" Type="http://schemas.openxmlformats.org/officeDocument/2006/relationships/hyperlink" Target="mailto:pdefusco@eng.ucs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85346"/>
            <a:ext cx="9604310" cy="3383280"/>
          </a:xfrm>
        </p:spPr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13, 2017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3845" y="4143395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Schema Integration &amp; Justification – Recommendation Group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45" y="4600595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Pavan Jahagirdhar – Susram Kanamarlapudi – Paul de Fusco – Jennifer De La Cruz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43" y="356259"/>
            <a:ext cx="9601200" cy="771897"/>
          </a:xfrm>
        </p:spPr>
        <p:txBody>
          <a:bodyPr/>
          <a:lstStyle/>
          <a:p>
            <a:r>
              <a:rPr lang="en-US" dirty="0"/>
              <a:t>Categories File: preliminary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843" y="1128156"/>
            <a:ext cx="9601200" cy="46053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classificationType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classification: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classificationInfoType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open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classifier:[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classificationType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category: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level_0: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nested: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level_1: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nested: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level_2: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nested: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level_3: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nested: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level_4: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nested: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level_5: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nested: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6B67-0FAC-41E2-BEDB-9D2F915B8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700" y="312738"/>
            <a:ext cx="96012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Integrated schema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E954D-C55F-41B1-AEE8-5582E75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04887"/>
            <a:ext cx="9934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Data </a:t>
            </a:r>
            <a:r>
              <a:rPr lang="en-US" dirty="0" err="1"/>
              <a:t>inegration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454A70-C8D5-4B6D-8A8F-255DA95A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13163"/>
            <a:ext cx="4572000" cy="3287487"/>
          </a:xfrm>
        </p:spPr>
        <p:txBody>
          <a:bodyPr/>
          <a:lstStyle/>
          <a:p>
            <a:r>
              <a:rPr lang="en-US" dirty="0"/>
              <a:t>We plan to use: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Pentaho (open data integration tool, if allowed)</a:t>
            </a:r>
          </a:p>
        </p:txBody>
      </p:sp>
    </p:spTree>
    <p:extLst>
      <p:ext uri="{BB962C8B-B14F-4D97-AF65-F5344CB8AC3E}">
        <p14:creationId xmlns:p14="http://schemas.microsoft.com/office/powerpoint/2010/main" val="178974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59" y="2796946"/>
            <a:ext cx="9601200" cy="27432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pjahagir@eng.ucsd.edu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srkanama@eng.ucsd.edu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pdefusco@eng.ucsd.edu</a:t>
            </a:r>
            <a:br>
              <a:rPr lang="en-US" sz="2200" dirty="0"/>
            </a:br>
            <a:r>
              <a:rPr lang="en-US" sz="2200" dirty="0">
                <a:hlinkClick r:id="rId5"/>
              </a:rPr>
              <a:t>jld029@eng.ucsd.edu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8351" y="3599935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Overview </a:t>
            </a:r>
          </a:p>
          <a:p>
            <a:pPr lvl="1"/>
            <a:r>
              <a:rPr lang="en-US" dirty="0"/>
              <a:t>Brief presentation of all data</a:t>
            </a:r>
          </a:p>
          <a:p>
            <a:r>
              <a:rPr lang="en-US" dirty="0"/>
              <a:t>Data Integration Considerations</a:t>
            </a:r>
          </a:p>
          <a:p>
            <a:pPr lvl="1"/>
            <a:r>
              <a:rPr lang="en-US" dirty="0"/>
              <a:t>Explanation of Data integration goals from our perspective</a:t>
            </a:r>
          </a:p>
          <a:p>
            <a:pPr lvl="1"/>
            <a:r>
              <a:rPr lang="en-US" dirty="0"/>
              <a:t>Questions for Other Teams</a:t>
            </a:r>
          </a:p>
          <a:p>
            <a:r>
              <a:rPr lang="en-US" dirty="0"/>
              <a:t>Logical Model Considerations </a:t>
            </a:r>
          </a:p>
          <a:p>
            <a:pPr lvl="1"/>
            <a:r>
              <a:rPr lang="en-US" dirty="0"/>
              <a:t>Explanation of potential integrated schema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Postgres Schema</a:t>
            </a:r>
          </a:p>
          <a:p>
            <a:r>
              <a:rPr lang="en-US" dirty="0"/>
              <a:t>Reviews File: </a:t>
            </a:r>
            <a:r>
              <a:rPr lang="en-US" dirty="0" err="1"/>
              <a:t>reviews.json</a:t>
            </a:r>
            <a:endParaRPr lang="en-US" dirty="0"/>
          </a:p>
          <a:p>
            <a:r>
              <a:rPr lang="en-US" dirty="0"/>
              <a:t>Categories File: US_btg.xlsx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43" y="0"/>
            <a:ext cx="9601200" cy="1142385"/>
          </a:xfrm>
        </p:spPr>
        <p:txBody>
          <a:bodyPr/>
          <a:lstStyle/>
          <a:p>
            <a:r>
              <a:rPr lang="en-US" dirty="0"/>
              <a:t>Current Postgres Schema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D5EE8-BE5D-424D-B061-662183B7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304925"/>
            <a:ext cx="6343650" cy="3810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99C1FF-366A-4778-A61B-C9F6C23B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5362575"/>
            <a:ext cx="2600325" cy="428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332509"/>
            <a:ext cx="9601200" cy="767464"/>
          </a:xfrm>
        </p:spPr>
        <p:txBody>
          <a:bodyPr/>
          <a:lstStyle/>
          <a:p>
            <a:r>
              <a:rPr lang="en-US" dirty="0" err="1"/>
              <a:t>Reviews.json</a:t>
            </a:r>
            <a:r>
              <a:rPr lang="en-US" dirty="0"/>
              <a:t>: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842" y="1622487"/>
            <a:ext cx="5788714" cy="4111048"/>
          </a:xfrm>
        </p:spPr>
        <p:txBody>
          <a:bodyPr>
            <a:normAutofit/>
          </a:bodyPr>
          <a:lstStyle/>
          <a:p>
            <a:r>
              <a:rPr lang="en-US" dirty="0" err="1"/>
              <a:t>Json</a:t>
            </a:r>
            <a:r>
              <a:rPr lang="en-US" dirty="0"/>
              <a:t> file with the following fields:</a:t>
            </a:r>
          </a:p>
          <a:p>
            <a:pPr lvl="1"/>
            <a:r>
              <a:rPr lang="en-US" b="1" dirty="0"/>
              <a:t>"</a:t>
            </a:r>
            <a:r>
              <a:rPr lang="en-US" b="1" dirty="0" err="1"/>
              <a:t>reviewerID</a:t>
            </a:r>
            <a:r>
              <a:rPr lang="en-US" b="1" dirty="0"/>
              <a:t>”:</a:t>
            </a:r>
          </a:p>
          <a:p>
            <a:pPr lvl="1"/>
            <a:r>
              <a:rPr lang="en-US" b="1" dirty="0"/>
              <a:t>"</a:t>
            </a:r>
            <a:r>
              <a:rPr lang="en-US" b="1" dirty="0" err="1"/>
              <a:t>asin</a:t>
            </a:r>
            <a:r>
              <a:rPr lang="en-US" b="1" dirty="0"/>
              <a:t>":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reviewerName</a:t>
            </a:r>
            <a:r>
              <a:rPr lang="en-US" dirty="0"/>
              <a:t>": </a:t>
            </a:r>
          </a:p>
          <a:p>
            <a:pPr lvl="1"/>
            <a:r>
              <a:rPr lang="en-US" dirty="0"/>
              <a:t>"helpful":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unixReviewTime</a:t>
            </a:r>
            <a:r>
              <a:rPr lang="en-US" dirty="0"/>
              <a:t>":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reviewText</a:t>
            </a:r>
            <a:r>
              <a:rPr lang="en-US" dirty="0"/>
              <a:t>":</a:t>
            </a:r>
          </a:p>
          <a:p>
            <a:pPr lvl="1"/>
            <a:r>
              <a:rPr lang="en-US" dirty="0"/>
              <a:t>"overall":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reviewTime</a:t>
            </a:r>
            <a:r>
              <a:rPr lang="en-US" dirty="0"/>
              <a:t>":</a:t>
            </a:r>
          </a:p>
          <a:p>
            <a:pPr lvl="1"/>
            <a:r>
              <a:rPr lang="en-US" dirty="0"/>
              <a:t>"summary":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43" y="356259"/>
            <a:ext cx="9601200" cy="771897"/>
          </a:xfrm>
        </p:spPr>
        <p:txBody>
          <a:bodyPr/>
          <a:lstStyle/>
          <a:p>
            <a:r>
              <a:rPr lang="en-US" dirty="0"/>
              <a:t>Categories File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842" y="1531918"/>
            <a:ext cx="9790697" cy="4201618"/>
          </a:xfrm>
        </p:spPr>
        <p:txBody>
          <a:bodyPr/>
          <a:lstStyle/>
          <a:p>
            <a:r>
              <a:rPr lang="en-US" dirty="0" err="1"/>
              <a:t>Xlsx</a:t>
            </a:r>
            <a:r>
              <a:rPr lang="en-US" dirty="0"/>
              <a:t> file with the following fields:</a:t>
            </a:r>
          </a:p>
          <a:p>
            <a:pPr lvl="1"/>
            <a:r>
              <a:rPr lang="en-US" dirty="0"/>
              <a:t>Classification – Bottom level node from ‘Node Path’ field</a:t>
            </a:r>
          </a:p>
          <a:p>
            <a:pPr lvl="1"/>
            <a:r>
              <a:rPr lang="en-US" dirty="0"/>
              <a:t>Node ID – Unique ID for Node Path</a:t>
            </a:r>
          </a:p>
          <a:p>
            <a:pPr lvl="1"/>
            <a:r>
              <a:rPr lang="en-US" dirty="0"/>
              <a:t>Node Path – Entire Node Path describing the category to which product belongs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42" y="232004"/>
            <a:ext cx="10013094" cy="1142385"/>
          </a:xfrm>
        </p:spPr>
        <p:txBody>
          <a:bodyPr/>
          <a:lstStyle/>
          <a:p>
            <a:r>
              <a:rPr lang="en-US" dirty="0"/>
              <a:t>Data Integration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842" y="1515762"/>
            <a:ext cx="10237573" cy="4217773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Goal: production system integrating current schema with two files provided</a:t>
            </a:r>
          </a:p>
          <a:p>
            <a:r>
              <a:rPr lang="en-US" dirty="0"/>
              <a:t>Traditional Approach: analyze/parse the two files, create relational structures with output data, load into Postgres in augmented schema </a:t>
            </a:r>
          </a:p>
          <a:p>
            <a:pPr lvl="1"/>
            <a:r>
              <a:rPr lang="en-US" dirty="0"/>
              <a:t>Advantages: relational structure enabling fast querying, referential integrity, strong data lineage</a:t>
            </a:r>
          </a:p>
          <a:p>
            <a:r>
              <a:rPr lang="en-US" dirty="0"/>
              <a:t>NoSQL Alternative: host data in NoSQL technologies (like </a:t>
            </a:r>
            <a:r>
              <a:rPr lang="en-US" dirty="0" err="1"/>
              <a:t>AsterixDB</a:t>
            </a:r>
            <a:r>
              <a:rPr lang="en-US" dirty="0"/>
              <a:t>, </a:t>
            </a:r>
            <a:r>
              <a:rPr lang="en-US" dirty="0" err="1"/>
              <a:t>Solr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Advantages: original file data structure preserved, complete machine learning playground, semi-structured data, scalable, second level indexing, text analysis, in-database analytics</a:t>
            </a:r>
          </a:p>
          <a:p>
            <a:r>
              <a:rPr lang="en-US" dirty="0"/>
              <a:t>Team recommendation:</a:t>
            </a:r>
          </a:p>
          <a:p>
            <a:pPr lvl="1"/>
            <a:r>
              <a:rPr lang="en-US" dirty="0"/>
              <a:t>Discuss querying needs with Querying team</a:t>
            </a:r>
          </a:p>
          <a:p>
            <a:pPr lvl="2"/>
            <a:r>
              <a:rPr lang="en-US" dirty="0"/>
              <a:t>Is the scope of the project to perform a one time analysis or do we want to integrate data on frequent basis</a:t>
            </a:r>
          </a:p>
          <a:p>
            <a:pPr lvl="2"/>
            <a:r>
              <a:rPr lang="en-US" dirty="0"/>
              <a:t>What will be daily reports vs. ad hoc query needs </a:t>
            </a:r>
          </a:p>
          <a:p>
            <a:pPr lvl="1"/>
            <a:r>
              <a:rPr lang="en-US" dirty="0"/>
              <a:t>Discuss with machine learning team which insights can be created from files (‘feature engineering’) – goal is to see which of these features can be integrated in our </a:t>
            </a:r>
            <a:r>
              <a:rPr lang="en-US" dirty="0" err="1"/>
              <a:t>db</a:t>
            </a:r>
            <a:r>
              <a:rPr lang="en-US" dirty="0"/>
              <a:t> technology.</a:t>
            </a:r>
          </a:p>
          <a:p>
            <a:pPr lvl="1"/>
            <a:r>
              <a:rPr lang="en-US" dirty="0"/>
              <a:t>Discuss with Data Exploration team on expected frequency of new incoming files, details for updates/ inserts </a:t>
            </a:r>
          </a:p>
          <a:p>
            <a:pPr lvl="1"/>
            <a:r>
              <a:rPr lang="en-US" b="1" i="1" dirty="0"/>
              <a:t>Final decision rests on the project needs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Logical Modeling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Categories </a:t>
            </a:r>
            <a:r>
              <a:rPr lang="en-US" dirty="0" err="1"/>
              <a:t>xlxs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Node ID Column could be mapped to Node ID Column in Products Table</a:t>
            </a:r>
          </a:p>
          <a:p>
            <a:r>
              <a:rPr lang="en-US" dirty="0"/>
              <a:t>We will have to split the Node Path field into different sub-levels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Which insights from the Node Path field should be retained? (e.g. top level node vs. intermediate)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ASIN Column in Products Table could be mapped to ASIN in Reviews File</a:t>
            </a:r>
          </a:p>
          <a:p>
            <a:r>
              <a:rPr lang="en-US" dirty="0"/>
              <a:t>Helpful field will be split into two columns in DB, (</a:t>
            </a:r>
            <a:r>
              <a:rPr lang="en-US" dirty="0" err="1"/>
              <a:t>nhelpful</a:t>
            </a:r>
            <a:r>
              <a:rPr lang="en-US" dirty="0"/>
              <a:t>, ratio) </a:t>
            </a:r>
          </a:p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Can Additional Columns be Created?</a:t>
            </a:r>
          </a:p>
          <a:p>
            <a:pPr lvl="1"/>
            <a:r>
              <a:rPr lang="en-US" dirty="0"/>
              <a:t>Is the ASIN Column unique?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7" y="147593"/>
            <a:ext cx="10279083" cy="683679"/>
          </a:xfrm>
        </p:spPr>
        <p:txBody>
          <a:bodyPr>
            <a:normAutofit/>
          </a:bodyPr>
          <a:lstStyle/>
          <a:p>
            <a:r>
              <a:rPr lang="en-US" dirty="0" err="1"/>
              <a:t>Reviews.json</a:t>
            </a:r>
            <a:r>
              <a:rPr lang="en-US" dirty="0"/>
              <a:t>: Preliminary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17" y="1009404"/>
            <a:ext cx="7445828" cy="452462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reviewerType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REVIEWERID: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ASIN: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open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reviewer: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reviewerType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REVIEWERNAME: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HELPFUL: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UNIXREVIEWTIME: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REVIEWTEXT: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OVERALL: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REVIEWTIME: string?,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SUMMARY: string?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387</TotalTime>
  <Words>546</Words>
  <Application>Microsoft Office PowerPoint</Application>
  <PresentationFormat>Widescreen</PresentationFormat>
  <Paragraphs>132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Diamond Grid 16x9</vt:lpstr>
      <vt:lpstr>Analysis Plan</vt:lpstr>
      <vt:lpstr>Summary</vt:lpstr>
      <vt:lpstr>Datasets Overview</vt:lpstr>
      <vt:lpstr>Current Postgres Schema</vt:lpstr>
      <vt:lpstr>Reviews.json: Analysis: </vt:lpstr>
      <vt:lpstr>Categories File Analysis</vt:lpstr>
      <vt:lpstr>Data Integration Considerations</vt:lpstr>
      <vt:lpstr>Preliminary Logical Modeling Considerations</vt:lpstr>
      <vt:lpstr>Reviews.json: Preliminary schema</vt:lpstr>
      <vt:lpstr>Categories File: preliminary schema</vt:lpstr>
      <vt:lpstr>Integrated schema  </vt:lpstr>
      <vt:lpstr>Technologies for Data inegration</vt:lpstr>
      <vt:lpstr>Thank You!   pjahagir@eng.ucsd.edu srkanama@eng.ucsd.edu pdefusco@eng.ucsd.edu jld029@eng.ucsd.edu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Plan</dc:title>
  <dc:creator>De Fusco, Paul</dc:creator>
  <cp:lastModifiedBy>Pavan Jagirdar</cp:lastModifiedBy>
  <cp:revision>60</cp:revision>
  <dcterms:created xsi:type="dcterms:W3CDTF">2017-10-12T19:01:18Z</dcterms:created>
  <dcterms:modified xsi:type="dcterms:W3CDTF">2017-10-13T17:05:20Z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