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AC14C60-524E-43CB-A8EB-9BBE74C4B500}">
  <a:tblStyle styleId="{8AC14C60-524E-43CB-A8EB-9BBE74C4B50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92" autoAdjust="0"/>
  </p:normalViewPr>
  <p:slideViewPr>
    <p:cSldViewPr snapToGrid="0">
      <p:cViewPr varScale="1">
        <p:scale>
          <a:sx n="130" d="100"/>
          <a:sy n="130" d="100"/>
        </p:scale>
        <p:origin x="10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a:t>
            </a:r>
            <a:r>
              <a:rPr lang="en-US" dirty="0" err="1"/>
              <a:t>wy</a:t>
            </a:r>
            <a:r>
              <a:rPr lang="en-US" dirty="0"/>
              <a:t>] collaborative </a:t>
            </a:r>
            <a:r>
              <a:rPr lang="en-US" dirty="0" err="1"/>
              <a:t>cooccurrence_table</a:t>
            </a:r>
            <a:r>
              <a:rPr lang="en-US" dirty="0"/>
              <a:t> defines metrics as co-occurrence number of 2 books, it’s different than </a:t>
            </a:r>
            <a:r>
              <a:rPr lang="en-US" dirty="0" err="1"/>
              <a:t>volumn</a:t>
            </a:r>
            <a:r>
              <a:rPr lang="en-US" dirty="0"/>
              <a:t> of a single book. It’s supposed to use the number </a:t>
            </a:r>
            <a:r>
              <a:rPr lang="en-US" dirty="0" err="1"/>
              <a:t>calc</a:t>
            </a:r>
            <a:r>
              <a:rPr lang="en-US" dirty="0"/>
              <a:t> the rank of a book relative to given book, but It’s not reasonable to use this number to </a:t>
            </a:r>
            <a:r>
              <a:rPr lang="en-US" dirty="0" err="1"/>
              <a:t>calc</a:t>
            </a:r>
            <a:r>
              <a:rPr lang="en-US" dirty="0"/>
              <a:t> the absolute rank of a book. Very possible a book </a:t>
            </a:r>
            <a:r>
              <a:rPr lang="en-US" dirty="0" err="1"/>
              <a:t>abosolute</a:t>
            </a:r>
            <a:r>
              <a:rPr lang="en-US" dirty="0"/>
              <a:t> number is large but co-occurrence number with any other book is small.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Use the content based model to recommend top books in the selected category.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If we have any purchase history, we will take advantage of finding books purchased along with X1 </a:t>
            </a:r>
          </a:p>
          <a:p>
            <a:pPr lvl="0">
              <a:spcBef>
                <a:spcPts val="0"/>
              </a:spcBef>
              <a:buNone/>
            </a:pPr>
            <a:r>
              <a:rPr lang="en"/>
              <a:t>We will also use the content based model to help because 1 purchase might not be enough.</a:t>
            </a:r>
          </a:p>
          <a:p>
            <a:pPr lvl="0">
              <a:spcBef>
                <a:spcPts val="0"/>
              </a:spcBef>
              <a:buNone/>
            </a:pPr>
            <a:r>
              <a:rPr lang="en"/>
              <a:t>We will use a combiner at the end to combine the results from both models.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For a returning customer with purchases, a book is likely to be recommended if it had been purchased frequently with many other books.</a:t>
            </a:r>
          </a:p>
          <a:p>
            <a:pPr lvl="0">
              <a:spcBef>
                <a:spcPts val="0"/>
              </a:spcBef>
              <a:buNone/>
            </a:pPr>
            <a:r>
              <a:rPr lang="en"/>
              <a:t>For new customers, it will be recommended when it has enough good ratings. Time will vary based on general or category based recommendation.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a:t>
            </a:r>
            <a:r>
              <a:rPr lang="en-US" dirty="0" err="1"/>
              <a:t>wy</a:t>
            </a:r>
            <a:r>
              <a:rPr lang="en-US" dirty="0"/>
              <a:t>] It’s kind of hardcoding for </a:t>
            </a:r>
            <a:r>
              <a:rPr lang="en-US" dirty="0" err="1"/>
              <a:t>catogery</a:t>
            </a:r>
            <a:r>
              <a:rPr lang="en-US" dirty="0"/>
              <a:t> and season in the </a:t>
            </a:r>
            <a:r>
              <a:rPr lang="en-US" dirty="0" err="1"/>
              <a:t>cooccurrence_table</a:t>
            </a:r>
            <a:r>
              <a:rPr lang="en-US" dirty="0"/>
              <a:t>, as 5 level category is not flexible for user query, </a:t>
            </a:r>
            <a:r>
              <a:rPr lang="en-US" dirty="0" err="1"/>
              <a:t>eg</a:t>
            </a:r>
            <a:r>
              <a:rPr lang="en-US" dirty="0"/>
              <a:t> I just want recommendation for history book, but no idea history at what level.</a:t>
            </a:r>
          </a:p>
          <a:p>
            <a:pPr lvl="0">
              <a:spcBef>
                <a:spcPts val="0"/>
              </a:spcBef>
              <a:buNone/>
            </a:pPr>
            <a:r>
              <a:rPr lang="en-US" dirty="0"/>
              <a:t>The table size can explode as </a:t>
            </a:r>
            <a:r>
              <a:rPr lang="en-US" dirty="0" err="1"/>
              <a:t>demographic_region</a:t>
            </a:r>
            <a:r>
              <a:rPr lang="en-US" dirty="0"/>
              <a:t>#:  table record number = product# * product# * </a:t>
            </a:r>
            <a:r>
              <a:rPr lang="en-US" dirty="0" err="1"/>
              <a:t>demographic_region</a:t>
            </a:r>
            <a:r>
              <a:rPr lang="en-US" dirty="0"/>
              <a:t># * </a:t>
            </a:r>
            <a:r>
              <a:rPr lang="en-US" dirty="0" err="1"/>
              <a:t>demographic_gender</a:t>
            </a:r>
            <a:endParaRPr lang="en-US" dirty="0"/>
          </a:p>
          <a:p>
            <a:pPr lvl="0">
              <a:spcBef>
                <a:spcPts val="0"/>
              </a:spcBef>
              <a:buNone/>
            </a:pPr>
            <a:r>
              <a:rPr lang="en-US" dirty="0"/>
              <a:t>What’s schema mapping for </a:t>
            </a:r>
            <a:r>
              <a:rPr lang="en-US" dirty="0" err="1"/>
              <a:t>demographic_region</a:t>
            </a:r>
            <a:r>
              <a:rPr lang="en-US" dirty="0"/>
              <a:t>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Add 4 columns to the matrix to store percentage for the 4 seasons.</a:t>
            </a:r>
          </a:p>
          <a:p>
            <a:pPr lvl="0">
              <a:spcBef>
                <a:spcPts val="0"/>
              </a:spcBef>
              <a:buNone/>
            </a:pPr>
            <a:r>
              <a:rPr lang="en"/>
              <a:t>	Percentage = # of copies purchased in the season / total # of copies purchased</a:t>
            </a:r>
          </a:p>
          <a:p>
            <a:pPr lvl="0">
              <a:spcBef>
                <a:spcPts val="0"/>
              </a:spcBef>
              <a:buNone/>
            </a:pPr>
            <a:r>
              <a:rPr lang="en"/>
              <a:t>Use categories to find children and science books.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wrap="square" lIns="91425" tIns="91425" rIns="91425" bIns="91425" anchor="t" anchorCtr="0"/>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wrap="square" lIns="91425" tIns="91425" rIns="91425" bIns="91425" anchor="t" anchorCtr="0"/>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wrap="square" lIns="91425" tIns="91425" rIns="91425" bIns="91425" anchor="t" anchorCtr="0"/>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a:endParaRPr/>
          </a:p>
        </p:txBody>
      </p:sp>
      <p:sp>
        <p:nvSpPr>
          <p:cNvPr id="78" name="Shape 78"/>
          <p:cNvSpPr txBox="1">
            <a:spLocks noGrp="1"/>
          </p:cNvSpPr>
          <p:nvPr>
            <p:ph type="body" idx="1"/>
          </p:nvPr>
        </p:nvSpPr>
        <p:spPr>
          <a:xfrm>
            <a:off x="729450" y="2272888"/>
            <a:ext cx="7688400" cy="1580400"/>
          </a:xfrm>
          <a:prstGeom prst="rect">
            <a:avLst/>
          </a:prstGeom>
        </p:spPr>
        <p:txBody>
          <a:bodyPr wrap="square"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wrap="square" lIns="91425" tIns="91425" rIns="91425" bIns="91425" anchor="t"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wrap="square" lIns="91425" tIns="91425" rIns="91425" bIns="91425" anchor="ctr"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wrap="square" lIns="91425" tIns="91425" rIns="91425" bIns="91425" anchor="t" anchorCtr="0"/>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SzPct val="100000"/>
              <a:buFont typeface="Raleway"/>
              <a:buNone/>
              <a:defRPr sz="2800" b="1">
                <a:latin typeface="Raleway"/>
                <a:ea typeface="Raleway"/>
                <a:cs typeface="Raleway"/>
                <a:sym typeface="Raleway"/>
              </a:defRPr>
            </a:lvl1pPr>
            <a:lvl2pPr lvl="1">
              <a:spcBef>
                <a:spcPts val="0"/>
              </a:spcBef>
              <a:buSzPct val="100000"/>
              <a:buFont typeface="Raleway"/>
              <a:buNone/>
              <a:defRPr sz="2800" b="1">
                <a:latin typeface="Raleway"/>
                <a:ea typeface="Raleway"/>
                <a:cs typeface="Raleway"/>
                <a:sym typeface="Raleway"/>
              </a:defRPr>
            </a:lvl2pPr>
            <a:lvl3pPr lvl="2">
              <a:spcBef>
                <a:spcPts val="0"/>
              </a:spcBef>
              <a:buSzPct val="100000"/>
              <a:buFont typeface="Raleway"/>
              <a:buNone/>
              <a:defRPr sz="2800" b="1">
                <a:latin typeface="Raleway"/>
                <a:ea typeface="Raleway"/>
                <a:cs typeface="Raleway"/>
                <a:sym typeface="Raleway"/>
              </a:defRPr>
            </a:lvl3pPr>
            <a:lvl4pPr lvl="3">
              <a:spcBef>
                <a:spcPts val="0"/>
              </a:spcBef>
              <a:buSzPct val="100000"/>
              <a:buFont typeface="Raleway"/>
              <a:buNone/>
              <a:defRPr sz="2800" b="1">
                <a:latin typeface="Raleway"/>
                <a:ea typeface="Raleway"/>
                <a:cs typeface="Raleway"/>
                <a:sym typeface="Raleway"/>
              </a:defRPr>
            </a:lvl4pPr>
            <a:lvl5pPr lvl="4">
              <a:spcBef>
                <a:spcPts val="0"/>
              </a:spcBef>
              <a:buSzPct val="100000"/>
              <a:buFont typeface="Raleway"/>
              <a:buNone/>
              <a:defRPr sz="2800" b="1">
                <a:latin typeface="Raleway"/>
                <a:ea typeface="Raleway"/>
                <a:cs typeface="Raleway"/>
                <a:sym typeface="Raleway"/>
              </a:defRPr>
            </a:lvl5pPr>
            <a:lvl6pPr lvl="5">
              <a:spcBef>
                <a:spcPts val="0"/>
              </a:spcBef>
              <a:buSzPct val="100000"/>
              <a:buFont typeface="Raleway"/>
              <a:buNone/>
              <a:defRPr sz="2800" b="1">
                <a:latin typeface="Raleway"/>
                <a:ea typeface="Raleway"/>
                <a:cs typeface="Raleway"/>
                <a:sym typeface="Raleway"/>
              </a:defRPr>
            </a:lvl6pPr>
            <a:lvl7pPr lvl="6">
              <a:spcBef>
                <a:spcPts val="0"/>
              </a:spcBef>
              <a:buSzPct val="100000"/>
              <a:buFont typeface="Raleway"/>
              <a:buNone/>
              <a:defRPr sz="2800" b="1">
                <a:latin typeface="Raleway"/>
                <a:ea typeface="Raleway"/>
                <a:cs typeface="Raleway"/>
                <a:sym typeface="Raleway"/>
              </a:defRPr>
            </a:lvl7pPr>
            <a:lvl8pPr lvl="7">
              <a:spcBef>
                <a:spcPts val="0"/>
              </a:spcBef>
              <a:buSzPct val="100000"/>
              <a:buFont typeface="Raleway"/>
              <a:buNone/>
              <a:defRPr sz="2800" b="1">
                <a:latin typeface="Raleway"/>
                <a:ea typeface="Raleway"/>
                <a:cs typeface="Raleway"/>
                <a:sym typeface="Raleway"/>
              </a:defRPr>
            </a:lvl8pPr>
            <a:lvl9pPr lvl="8">
              <a:spcBef>
                <a:spcPts val="0"/>
              </a:spcBef>
              <a:buSzPct val="1000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endParaRPr lang="en" sz="1000">
              <a:solidFill>
                <a:schemeClr val="accen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wrap="square" lIns="91425" tIns="91425" rIns="91425" bIns="91425" anchor="t" anchorCtr="0">
            <a:noAutofit/>
          </a:bodyPr>
          <a:lstStyle/>
          <a:p>
            <a:pPr lvl="0">
              <a:spcBef>
                <a:spcPts val="0"/>
              </a:spcBef>
              <a:buNone/>
            </a:pPr>
            <a:r>
              <a:rPr lang="en"/>
              <a:t>Product Recommender Predictive Task</a:t>
            </a:r>
          </a:p>
        </p:txBody>
      </p:sp>
      <p:sp>
        <p:nvSpPr>
          <p:cNvPr id="87" name="Shape 87"/>
          <p:cNvSpPr txBox="1">
            <a:spLocks noGrp="1"/>
          </p:cNvSpPr>
          <p:nvPr>
            <p:ph type="subTitle" idx="1"/>
          </p:nvPr>
        </p:nvSpPr>
        <p:spPr>
          <a:xfrm>
            <a:off x="729627" y="3172900"/>
            <a:ext cx="7688100" cy="541200"/>
          </a:xfrm>
          <a:prstGeom prst="rect">
            <a:avLst/>
          </a:prstGeom>
        </p:spPr>
        <p:txBody>
          <a:bodyPr wrap="square" lIns="91425" tIns="91425" rIns="91425" bIns="91425" anchor="t" anchorCtr="0">
            <a:noAutofit/>
          </a:bodyPr>
          <a:lstStyle/>
          <a:p>
            <a:pPr lvl="0">
              <a:spcBef>
                <a:spcPts val="0"/>
              </a:spcBef>
              <a:buNone/>
            </a:pPr>
            <a:r>
              <a:rPr lang="en"/>
              <a:t>Milestone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marL="457200" lvl="0" indent="-317500">
              <a:spcBef>
                <a:spcPts val="0"/>
              </a:spcBef>
              <a:buSzPct val="100000"/>
              <a:buAutoNum type="arabicParenBoth"/>
            </a:pPr>
            <a:r>
              <a:rPr lang="en" sz="1400">
                <a:solidFill>
                  <a:srgbClr val="323333"/>
                </a:solidFill>
                <a:highlight>
                  <a:srgbClr val="FFFFFF"/>
                </a:highlight>
              </a:rPr>
              <a:t>Recommend a summertime book for Children on History of Science</a:t>
            </a:r>
            <a:r>
              <a:rPr lang="en" sz="1400"/>
              <a:t> (Cont.)</a:t>
            </a:r>
          </a:p>
        </p:txBody>
      </p:sp>
      <p:sp>
        <p:nvSpPr>
          <p:cNvPr id="143" name="Shape 143"/>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1150" rtl="0">
              <a:spcBef>
                <a:spcPts val="0"/>
              </a:spcBef>
              <a:spcAft>
                <a:spcPts val="0"/>
              </a:spcAft>
            </a:pPr>
            <a:r>
              <a:rPr lang="en"/>
              <a:t>Collaborative</a:t>
            </a:r>
          </a:p>
          <a:p>
            <a:pPr marL="914400" lvl="1" indent="-298450" rtl="0">
              <a:spcBef>
                <a:spcPts val="0"/>
              </a:spcBef>
              <a:spcAft>
                <a:spcPts val="0"/>
              </a:spcAft>
            </a:pPr>
            <a:r>
              <a:rPr lang="en"/>
              <a:t>Query for list of summer books based the threshold percentage (from the co-occurrence matrix), ordered by number of purchases</a:t>
            </a:r>
          </a:p>
          <a:p>
            <a:pPr marL="1371600" lvl="2" indent="-298450" rtl="0">
              <a:spcBef>
                <a:spcPts val="0"/>
              </a:spcBef>
              <a:spcAft>
                <a:spcPts val="0"/>
              </a:spcAft>
            </a:pPr>
            <a:r>
              <a:rPr lang="en"/>
              <a:t>Ans(asin_together,metric) &lt;- cooccurence_table(asin_purchased, asin_together, metric, catlvl1, catlvl2, catlvl3, catlvl4, catlvl5, season1, season2, season3, season4, price_asin_together, demographic_region, demographic_gender), season1 &gt; threshold</a:t>
            </a:r>
          </a:p>
          <a:p>
            <a:pPr marL="457200" lvl="0" indent="-311150" rtl="0">
              <a:spcBef>
                <a:spcPts val="0"/>
              </a:spcBef>
              <a:spcAft>
                <a:spcPts val="0"/>
              </a:spcAft>
            </a:pPr>
            <a:r>
              <a:rPr lang="en"/>
              <a:t>Content</a:t>
            </a:r>
          </a:p>
          <a:p>
            <a:pPr marL="914400" lvl="1" indent="-298450" rtl="0">
              <a:spcBef>
                <a:spcPts val="0"/>
              </a:spcBef>
              <a:spcAft>
                <a:spcPts val="0"/>
              </a:spcAft>
            </a:pPr>
            <a:r>
              <a:rPr lang="en"/>
              <a:t>Based on the threshold, filter out non-summer books and select top X books ordered by the ranking from the category</a:t>
            </a:r>
          </a:p>
          <a:p>
            <a:pPr marL="1371600" lvl="2" indent="-298450" rtl="0">
              <a:spcBef>
                <a:spcPts val="0"/>
              </a:spcBef>
              <a:spcAft>
                <a:spcPts val="0"/>
              </a:spcAft>
            </a:pPr>
            <a:r>
              <a:rPr lang="en"/>
              <a:t>Ans(asin, metric) &lt;- content_table(asin, price, summer, fall, winter, spring, catlvl1, catlvl2, catlvl3, catlvl4, catlvl5, metric), summer &gt; threshold</a:t>
            </a:r>
          </a:p>
          <a:p>
            <a:pPr marL="457200" lvl="0" indent="-311150" rtl="0">
              <a:spcBef>
                <a:spcPts val="0"/>
              </a:spcBef>
              <a:spcAft>
                <a:spcPts val="0"/>
              </a:spcAft>
            </a:pPr>
            <a:r>
              <a:rPr lang="en"/>
              <a:t>Hybrid</a:t>
            </a:r>
          </a:p>
          <a:p>
            <a:pPr marL="914400" lvl="1" indent="-298450" rtl="0">
              <a:spcBef>
                <a:spcPts val="0"/>
              </a:spcBef>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sz="1400">
                <a:solidFill>
                  <a:srgbClr val="323333"/>
                </a:solidFill>
                <a:highlight>
                  <a:srgbClr val="FFFFFF"/>
                </a:highlight>
              </a:rPr>
              <a:t>(2)	[Cold-start problem] A new customer comes in as a first time user. Which books would you recommend to him/her? </a:t>
            </a:r>
          </a:p>
        </p:txBody>
      </p:sp>
      <p:sp>
        <p:nvSpPr>
          <p:cNvPr id="149" name="Shape 149"/>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rtl="0">
              <a:spcBef>
                <a:spcPts val="0"/>
              </a:spcBef>
              <a:buNone/>
            </a:pPr>
            <a:r>
              <a:rPr lang="en"/>
              <a:t>No purchase history available, it will be assumed that the hybrid combiner would prefer the content based approach only. In this example, the customer is assumed to have no seasonal, maximum price, or specific categories preference. Assume recommend X books.</a:t>
            </a:r>
          </a:p>
          <a:p>
            <a:pPr lvl="0" rtl="0">
              <a:spcBef>
                <a:spcPts val="0"/>
              </a:spcBef>
              <a:buNone/>
            </a:pPr>
            <a:r>
              <a:rPr lang="en"/>
              <a:t>Content based Filtering:</a:t>
            </a:r>
          </a:p>
          <a:p>
            <a:pPr marL="457200" lvl="0" indent="-311150" rtl="0">
              <a:spcBef>
                <a:spcPts val="0"/>
              </a:spcBef>
              <a:spcAft>
                <a:spcPts val="0"/>
              </a:spcAft>
              <a:buAutoNum type="arabicPeriod"/>
            </a:pPr>
            <a:r>
              <a:rPr lang="en"/>
              <a:t>Use the integrated api to get content recommendations:</a:t>
            </a:r>
          </a:p>
          <a:p>
            <a:pPr marL="914400" lvl="1" indent="-298450" rtl="0">
              <a:spcBef>
                <a:spcPts val="0"/>
              </a:spcBef>
              <a:buAutoNum type="alphaLcPeriod"/>
            </a:pPr>
            <a:r>
              <a:rPr lang="en"/>
              <a:t>Ans(asin_together,metric) &lt;- content_table(asin_together, metric, catlvl1, catlvl2, catlvl3, catlvl4, catlvl5, season1, season2, season3, season4, price_asin_together)</a:t>
            </a:r>
          </a:p>
          <a:p>
            <a:pPr lvl="0">
              <a:spcBef>
                <a:spcPts val="0"/>
              </a:spcBef>
              <a:buNone/>
            </a:pPr>
            <a:endParaRPr/>
          </a:p>
          <a:p>
            <a:pPr lvl="0">
              <a:spcBef>
                <a:spcPts val="0"/>
              </a:spcBef>
              <a:buNone/>
            </a:pPr>
            <a:endParaRPr/>
          </a:p>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sz="1400">
                <a:solidFill>
                  <a:srgbClr val="323333"/>
                </a:solidFill>
              </a:rPr>
              <a:t>(2)	[Cold-start problem] A new customer comes in as a first time user. Which books would you recommend to him/her? (Cont.)</a:t>
            </a:r>
          </a:p>
        </p:txBody>
      </p:sp>
      <p:sp>
        <p:nvSpPr>
          <p:cNvPr id="155" name="Shape 155"/>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1150" rtl="0">
              <a:lnSpc>
                <a:spcPct val="100000"/>
              </a:lnSpc>
              <a:spcBef>
                <a:spcPts val="0"/>
              </a:spcBef>
              <a:spcAft>
                <a:spcPts val="0"/>
              </a:spcAft>
              <a:buAutoNum type="arabicPeriod" startAt="2"/>
            </a:pPr>
            <a:r>
              <a:rPr lang="en"/>
              <a:t>Use integrated api (content) results to determine recommendation of X books:</a:t>
            </a:r>
          </a:p>
          <a:p>
            <a:pPr marL="914400" lvl="1" indent="-298450" rtl="0">
              <a:spcBef>
                <a:spcPts val="0"/>
              </a:spcBef>
              <a:spcAft>
                <a:spcPts val="0"/>
              </a:spcAft>
              <a:buAutoNum type="alphaLcPeriod"/>
            </a:pPr>
            <a:r>
              <a:rPr lang="en"/>
              <a:t>Group same values of asin_together and sum metric</a:t>
            </a:r>
          </a:p>
          <a:p>
            <a:pPr marL="914400" lvl="1" indent="-298450" rtl="0">
              <a:spcBef>
                <a:spcPts val="0"/>
              </a:spcBef>
              <a:spcAft>
                <a:spcPts val="0"/>
              </a:spcAft>
              <a:buAutoNum type="alphaLcPeriod"/>
            </a:pPr>
            <a:r>
              <a:rPr lang="en"/>
              <a:t>Order asin_together by metric in descending value</a:t>
            </a:r>
          </a:p>
          <a:p>
            <a:pPr marL="914400" lvl="1" indent="-298450" rtl="0">
              <a:spcBef>
                <a:spcPts val="0"/>
              </a:spcBef>
              <a:spcAft>
                <a:spcPts val="0"/>
              </a:spcAft>
              <a:buAutoNum type="alphaLcPeriod"/>
            </a:pPr>
            <a:r>
              <a:rPr lang="en"/>
              <a:t>Take X asin_together and recommend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sz="1400">
                <a:solidFill>
                  <a:srgbClr val="323333"/>
                </a:solidFill>
                <a:highlight>
                  <a:srgbClr val="FFFFFF"/>
                </a:highlight>
              </a:rPr>
              <a:t>(3)	A customer has read only one book x1. What book would you recommend to this person?</a:t>
            </a:r>
          </a:p>
        </p:txBody>
      </p:sp>
      <p:sp>
        <p:nvSpPr>
          <p:cNvPr id="161" name="Shape 161"/>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a:spcBef>
                <a:spcPts val="0"/>
              </a:spcBef>
              <a:buNone/>
            </a:pPr>
            <a:r>
              <a:rPr lang="en"/>
              <a:t>As 1 seems to be a low amount of books to profile the user, it will be assumed that the hybrid combiner would prefer the content based approach. In this example, the customer is assumed to have no seasonal, maximum price, or specific categories preferences. Assume need to recommend 1 book.</a:t>
            </a:r>
          </a:p>
          <a:p>
            <a:pPr lvl="0">
              <a:spcBef>
                <a:spcPts val="0"/>
              </a:spcBef>
              <a:buNone/>
            </a:pPr>
            <a:r>
              <a:rPr lang="en"/>
              <a:t>Content based Filtering:</a:t>
            </a:r>
          </a:p>
          <a:p>
            <a:pPr marL="457200" lvl="0" indent="-311150" rtl="0">
              <a:spcBef>
                <a:spcPts val="0"/>
              </a:spcBef>
              <a:spcAft>
                <a:spcPts val="0"/>
              </a:spcAft>
              <a:buAutoNum type="arabicPeriod"/>
            </a:pPr>
            <a:r>
              <a:rPr lang="en"/>
              <a:t>Use the integrated api to get content recommendations:</a:t>
            </a:r>
          </a:p>
          <a:p>
            <a:pPr marL="914400" marR="0" lvl="1" indent="-298450" algn="l" rtl="0">
              <a:lnSpc>
                <a:spcPct val="115000"/>
              </a:lnSpc>
              <a:spcBef>
                <a:spcPts val="0"/>
              </a:spcBef>
              <a:spcAft>
                <a:spcPts val="1600"/>
              </a:spcAft>
              <a:buClr>
                <a:schemeClr val="accent1"/>
              </a:buClr>
              <a:buSzPct val="100000"/>
              <a:buFont typeface="Lato"/>
              <a:buAutoNum type="alphaLcPeriod"/>
            </a:pPr>
            <a:r>
              <a:rPr lang="en"/>
              <a:t>Ans(asin_together,metric) &lt;- content_table(asin_together, metric, catlvl1, catlvl2, catlvl3, catlvl4, catlvl5, season1, season2, season3, season4, price_asin_together)</a:t>
            </a: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sz="1400">
                <a:solidFill>
                  <a:srgbClr val="323333"/>
                </a:solidFill>
              </a:rPr>
              <a:t>(3)	A customer has read only one book x1. What book would you recommend to this person? (Cont.)</a:t>
            </a:r>
          </a:p>
        </p:txBody>
      </p:sp>
      <p:sp>
        <p:nvSpPr>
          <p:cNvPr id="167" name="Shape 167"/>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1150" rtl="0">
              <a:lnSpc>
                <a:spcPct val="100000"/>
              </a:lnSpc>
              <a:spcBef>
                <a:spcPts val="0"/>
              </a:spcBef>
              <a:spcAft>
                <a:spcPts val="0"/>
              </a:spcAft>
              <a:buAutoNum type="arabicPeriod" startAt="2"/>
            </a:pPr>
            <a:r>
              <a:rPr lang="en"/>
              <a:t>Use integrated api (content) results to determine recommendation of 1 books:</a:t>
            </a:r>
          </a:p>
          <a:p>
            <a:pPr marL="914400" lvl="1" indent="-298450" rtl="0">
              <a:spcBef>
                <a:spcPts val="0"/>
              </a:spcBef>
              <a:spcAft>
                <a:spcPts val="0"/>
              </a:spcAft>
              <a:buAutoNum type="alphaLcPeriod"/>
            </a:pPr>
            <a:r>
              <a:rPr lang="en"/>
              <a:t>Group same values of asin_together and sum metric</a:t>
            </a:r>
          </a:p>
          <a:p>
            <a:pPr marL="914400" lvl="1" indent="-298450" rtl="0">
              <a:spcBef>
                <a:spcPts val="0"/>
              </a:spcBef>
              <a:spcAft>
                <a:spcPts val="0"/>
              </a:spcAft>
              <a:buAutoNum type="alphaLcPeriod"/>
            </a:pPr>
            <a:r>
              <a:rPr lang="en"/>
              <a:t>Order asin_together by metric in descending value</a:t>
            </a:r>
          </a:p>
          <a:p>
            <a:pPr marL="914400" lvl="1" indent="-298450" rtl="0">
              <a:spcBef>
                <a:spcPts val="0"/>
              </a:spcBef>
              <a:spcAft>
                <a:spcPts val="0"/>
              </a:spcAft>
              <a:buAutoNum type="alphaLcPeriod"/>
            </a:pPr>
            <a:r>
              <a:rPr lang="en"/>
              <a:t>Take 1 asin_together and recommend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sz="1400">
                <a:solidFill>
                  <a:srgbClr val="323333"/>
                </a:solidFill>
                <a:highlight>
                  <a:srgbClr val="FFFFFF"/>
                </a:highlight>
              </a:rPr>
              <a:t>(4)	The customer has read books with ASINs x1, x2, x3 and x4. Which are the next n books that he/she should buy?</a:t>
            </a:r>
          </a:p>
        </p:txBody>
      </p:sp>
      <p:sp>
        <p:nvSpPr>
          <p:cNvPr id="173" name="Shape 173"/>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a:spcBef>
                <a:spcPts val="0"/>
              </a:spcBef>
              <a:buNone/>
            </a:pPr>
            <a:r>
              <a:rPr lang="en"/>
              <a:t>As 4 seems to be a good amount of books to profile the user, it will be assumed that the hybrid combiner will prefer the collaborative approach with content as the backup to make recommendations. In this example, the customer is assumed to have no seasonal, maximum price, or specific categories preferences.</a:t>
            </a:r>
          </a:p>
          <a:p>
            <a:pPr lvl="0" rtl="0">
              <a:spcBef>
                <a:spcPts val="0"/>
              </a:spcBef>
              <a:buNone/>
            </a:pPr>
            <a:r>
              <a:rPr lang="en"/>
              <a:t>Collaborative Filtering:</a:t>
            </a:r>
          </a:p>
          <a:p>
            <a:pPr marL="457200" lvl="0" indent="-311150" rtl="0">
              <a:lnSpc>
                <a:spcPct val="115000"/>
              </a:lnSpc>
              <a:spcBef>
                <a:spcPts val="0"/>
              </a:spcBef>
              <a:spcAft>
                <a:spcPts val="0"/>
              </a:spcAft>
              <a:buAutoNum type="arabicPeriod"/>
            </a:pPr>
            <a:r>
              <a:rPr lang="en"/>
              <a:t>Use the integrated api (general) to get demographic information of customer</a:t>
            </a:r>
          </a:p>
          <a:p>
            <a:pPr marL="914400" lvl="1" indent="-298450" rtl="0">
              <a:lnSpc>
                <a:spcPct val="115000"/>
              </a:lnSpc>
              <a:spcBef>
                <a:spcPts val="0"/>
              </a:spcBef>
              <a:spcAft>
                <a:spcPts val="0"/>
              </a:spcAft>
              <a:buAutoNum type="alphaLcPeriod"/>
            </a:pPr>
            <a:r>
              <a:rPr lang="en"/>
              <a:t>Ans(demographic_region, demographic_gender) &lt;- demograpic_table(customer_id, demographic_region, demographic_gender), customer_id = c_id</a:t>
            </a:r>
          </a:p>
          <a:p>
            <a:pPr marL="457200" lvl="0" indent="-311150" rtl="0">
              <a:lnSpc>
                <a:spcPct val="115000"/>
              </a:lnSpc>
              <a:spcBef>
                <a:spcPts val="0"/>
              </a:spcBef>
              <a:spcAft>
                <a:spcPts val="0"/>
              </a:spcAft>
              <a:buAutoNum type="arabicPeriod"/>
            </a:pPr>
            <a:r>
              <a:rPr lang="en"/>
              <a:t>Use the integrated api (general) to get past purchase history of customer: </a:t>
            </a:r>
          </a:p>
          <a:p>
            <a:pPr marL="914400" lvl="1" indent="-298450" rtl="0">
              <a:lnSpc>
                <a:spcPct val="115000"/>
              </a:lnSpc>
              <a:spcBef>
                <a:spcPts val="0"/>
              </a:spcBef>
              <a:buAutoNum type="alphaLcPeriod"/>
            </a:pPr>
            <a:r>
              <a:rPr lang="en"/>
              <a:t>Ans(asin_number) &lt;- orders_table(customer_id, asin_number), customer_id = cid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sz="1400">
                <a:solidFill>
                  <a:srgbClr val="323333"/>
                </a:solidFill>
              </a:rPr>
              <a:t>(4)	The customer has read books with ASINs x1, x2, x3 and x4. Which are the next n books that he/she should buy? (Cont.)</a:t>
            </a:r>
          </a:p>
        </p:txBody>
      </p:sp>
      <p:sp>
        <p:nvSpPr>
          <p:cNvPr id="179" name="Shape 179"/>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1150" rtl="0">
              <a:lnSpc>
                <a:spcPct val="100000"/>
              </a:lnSpc>
              <a:spcBef>
                <a:spcPts val="0"/>
              </a:spcBef>
              <a:spcAft>
                <a:spcPts val="0"/>
              </a:spcAft>
              <a:buAutoNum type="arabicPeriod" startAt="3"/>
            </a:pPr>
            <a:r>
              <a:rPr lang="en"/>
              <a:t>Use the integrated api (collaborative) to get co-occurrence values for each book [x1, x2, x3, x4]:</a:t>
            </a:r>
          </a:p>
          <a:p>
            <a:pPr marL="914400" lvl="1" indent="-298450" rtl="0">
              <a:lnSpc>
                <a:spcPct val="100000"/>
              </a:lnSpc>
              <a:spcBef>
                <a:spcPts val="0"/>
              </a:spcBef>
              <a:spcAft>
                <a:spcPts val="0"/>
              </a:spcAft>
              <a:buAutoNum type="alphaLcPeriod"/>
            </a:pPr>
            <a:r>
              <a:rPr lang="en"/>
              <a:t>Ans(asin_together,metric) &lt;- cooccurence_table(asin_purchased, asin_together, metric, catlvl1, catlvl2, catlvl3, catlvl4, catlvl5, season1, season2, season3, season4, price_asin_together, demographic_region, demographic_gender), demographic_region = d_r, demographic_gender = d_g, asin_purchased in [x1, x2, x3, x4], asin_together not in [x1, x2, x3, x4]</a:t>
            </a:r>
          </a:p>
          <a:p>
            <a:pPr marL="457200" lvl="0" indent="-311150" rtl="0">
              <a:lnSpc>
                <a:spcPct val="100000"/>
              </a:lnSpc>
              <a:spcBef>
                <a:spcPts val="0"/>
              </a:spcBef>
              <a:spcAft>
                <a:spcPts val="0"/>
              </a:spcAft>
              <a:buAutoNum type="arabicPeriod" startAt="3"/>
            </a:pPr>
            <a:r>
              <a:rPr lang="en"/>
              <a:t>Use integrated api (collaborative) results to determine recommendation of n books:</a:t>
            </a:r>
          </a:p>
          <a:p>
            <a:pPr marL="914400" lvl="1" indent="-298450" rtl="0">
              <a:spcBef>
                <a:spcPts val="0"/>
              </a:spcBef>
              <a:spcAft>
                <a:spcPts val="0"/>
              </a:spcAft>
              <a:buAutoNum type="alphaLcPeriod"/>
            </a:pPr>
            <a:r>
              <a:rPr lang="en"/>
              <a:t>Group same values of asin_together and sum metric</a:t>
            </a:r>
          </a:p>
          <a:p>
            <a:pPr marL="914400" lvl="1" indent="-298450" rtl="0">
              <a:spcBef>
                <a:spcPts val="0"/>
              </a:spcBef>
              <a:spcAft>
                <a:spcPts val="0"/>
              </a:spcAft>
              <a:buAutoNum type="alphaLcPeriod"/>
            </a:pPr>
            <a:r>
              <a:rPr lang="en"/>
              <a:t>Order asin_together by metric in descending value</a:t>
            </a:r>
          </a:p>
          <a:p>
            <a:pPr marL="914400" lvl="1" indent="-298450" rtl="0">
              <a:spcBef>
                <a:spcPts val="0"/>
              </a:spcBef>
              <a:spcAft>
                <a:spcPts val="0"/>
              </a:spcAft>
              <a:buAutoNum type="alphaLcPeriod"/>
            </a:pPr>
            <a:r>
              <a:rPr lang="en"/>
              <a:t>Take n asin_together and recommend (If not enough asin_together to meet n requirement, use content filtering distinct results to fill up to n books)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sz="1400">
                <a:solidFill>
                  <a:srgbClr val="323333"/>
                </a:solidFill>
                <a:highlight>
                  <a:srgbClr val="FFFFFF"/>
                </a:highlight>
              </a:rPr>
              <a:t>(5)	When is this book likely to recommended to a customer?</a:t>
            </a:r>
          </a:p>
        </p:txBody>
      </p:sp>
      <p:sp>
        <p:nvSpPr>
          <p:cNvPr id="185" name="Shape 185"/>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lvl="0">
              <a:spcBef>
                <a:spcPts val="0"/>
              </a:spcBef>
              <a:buNone/>
            </a:pPr>
            <a:r>
              <a:rPr lang="en"/>
              <a:t>As the recommendations are based on the combination of 2 models, there are certain parameters that make it more likely to be recommended:</a:t>
            </a:r>
          </a:p>
          <a:p>
            <a:pPr marL="457200" lvl="0" indent="-311150" rtl="0">
              <a:spcBef>
                <a:spcPts val="0"/>
              </a:spcBef>
              <a:spcAft>
                <a:spcPts val="0"/>
              </a:spcAft>
              <a:buAutoNum type="arabicPeriod"/>
            </a:pPr>
            <a:r>
              <a:rPr lang="en"/>
              <a:t>General</a:t>
            </a:r>
          </a:p>
          <a:p>
            <a:pPr marL="914400" lvl="1" indent="-298450" rtl="0">
              <a:spcBef>
                <a:spcPts val="0"/>
              </a:spcBef>
              <a:spcAft>
                <a:spcPts val="0"/>
              </a:spcAft>
              <a:buAutoNum type="alphaLcPeriod"/>
            </a:pPr>
            <a:r>
              <a:rPr lang="en"/>
              <a:t>“This book” has not been purchased before by “the customer”</a:t>
            </a:r>
          </a:p>
          <a:p>
            <a:pPr marL="914400" lvl="1" indent="-298450" rtl="0">
              <a:spcBef>
                <a:spcPts val="0"/>
              </a:spcBef>
              <a:spcAft>
                <a:spcPts val="0"/>
              </a:spcAft>
              <a:buAutoNum type="alphaLcPeriod"/>
            </a:pPr>
            <a:r>
              <a:rPr lang="en"/>
              <a:t>“This book” match the category, season, and price preference of “the customer”</a:t>
            </a:r>
          </a:p>
          <a:p>
            <a:pPr marL="457200" lvl="0" indent="-311150" rtl="0">
              <a:spcBef>
                <a:spcPts val="0"/>
              </a:spcBef>
              <a:spcAft>
                <a:spcPts val="0"/>
              </a:spcAft>
              <a:buAutoNum type="arabicPeriod"/>
            </a:pPr>
            <a:r>
              <a:rPr lang="en"/>
              <a:t>Collaborative Filtering</a:t>
            </a:r>
          </a:p>
          <a:p>
            <a:pPr marL="914400" lvl="1" indent="-298450" rtl="0">
              <a:spcBef>
                <a:spcPts val="0"/>
              </a:spcBef>
              <a:spcAft>
                <a:spcPts val="0"/>
              </a:spcAft>
              <a:buAutoNum type="alphaLcPeriod"/>
            </a:pPr>
            <a:r>
              <a:rPr lang="en"/>
              <a:t>“The customer” has purchase history, many other customers have purchased same books as the customer as well as “this book”</a:t>
            </a:r>
          </a:p>
          <a:p>
            <a:pPr marL="914400" lvl="1" indent="-298450" rtl="0">
              <a:spcBef>
                <a:spcPts val="0"/>
              </a:spcBef>
              <a:spcAft>
                <a:spcPts val="0"/>
              </a:spcAft>
              <a:buAutoNum type="alphaLcPeriod"/>
            </a:pPr>
            <a:r>
              <a:rPr lang="en"/>
              <a:t>Similar to (a), but the other customers are in the same demographics region/gender</a:t>
            </a:r>
          </a:p>
          <a:p>
            <a:pPr marL="457200" lvl="0" indent="-311150" rtl="0">
              <a:spcBef>
                <a:spcPts val="0"/>
              </a:spcBef>
              <a:spcAft>
                <a:spcPts val="0"/>
              </a:spcAft>
              <a:buAutoNum type="arabicPeriod"/>
            </a:pPr>
            <a:r>
              <a:rPr lang="en"/>
              <a:t>Content-Based Filtering</a:t>
            </a:r>
          </a:p>
          <a:p>
            <a:pPr marL="914400" lvl="1" indent="-298450" rtl="0">
              <a:spcBef>
                <a:spcPts val="0"/>
              </a:spcBef>
              <a:buAutoNum type="alphaLcPeriod"/>
            </a:pPr>
            <a:r>
              <a:rPr lang="en"/>
              <a:t>“This book” has a high helpfulness, number of reviews, and overall rating for an overall high recommendation metric</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a:t>Introduction</a:t>
            </a:r>
          </a:p>
        </p:txBody>
      </p:sp>
      <p:sp>
        <p:nvSpPr>
          <p:cNvPr id="93" name="Shape 93"/>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1150" rtl="0">
              <a:spcBef>
                <a:spcPts val="0"/>
              </a:spcBef>
              <a:spcAft>
                <a:spcPts val="0"/>
              </a:spcAft>
            </a:pPr>
            <a:r>
              <a:rPr lang="en"/>
              <a:t>The Product Recommender Predictive Task Group is responsible for developing a recommender service that will recommend books using collaborative filtering (customer preferences/similarities) and content based filtering (item descriptions). The results from the two filtering types will be combined in an hybrid approach for better performance. </a:t>
            </a:r>
          </a:p>
          <a:p>
            <a:pPr marL="457200" lvl="0" indent="-311150" rtl="0">
              <a:spcBef>
                <a:spcPts val="0"/>
              </a:spcBef>
              <a:spcAft>
                <a:spcPts val="0"/>
              </a:spcAft>
            </a:pPr>
            <a:r>
              <a:rPr lang="en"/>
              <a:t>Real-time performance is required from the integrated api when making recommendations. The assumption is that internal tables are materialized and queries are cached for speed and scalability. Updating the models will require the integrated api to accept posts/updates; however, the focus of this document is to explore the 5 query questions so that functionality will be examined at a later date.</a:t>
            </a:r>
          </a:p>
          <a:p>
            <a:pPr marL="457200" lvl="0" indent="-311150">
              <a:spcBef>
                <a:spcPts val="0"/>
              </a:spcBef>
            </a:pPr>
            <a:r>
              <a:rPr lang="en"/>
              <a:t>The rest of the document gives a summary of the various models, expected integrated api to support the models, and an analysis of how to accomplish each query question by leveraging the existing architecture.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a:t>General API Requests (Real-time)</a:t>
            </a:r>
          </a:p>
        </p:txBody>
      </p:sp>
      <p:sp>
        <p:nvSpPr>
          <p:cNvPr id="99" name="Shape 99"/>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1150" rtl="0">
              <a:spcBef>
                <a:spcPts val="0"/>
              </a:spcBef>
              <a:spcAft>
                <a:spcPts val="0"/>
              </a:spcAft>
            </a:pPr>
            <a:r>
              <a:rPr lang="en"/>
              <a:t>Use the integrated api to get demographic of customer:</a:t>
            </a:r>
          </a:p>
          <a:p>
            <a:pPr marL="914400" lvl="1" indent="-298450" rtl="0">
              <a:spcBef>
                <a:spcPts val="0"/>
              </a:spcBef>
              <a:spcAft>
                <a:spcPts val="0"/>
              </a:spcAft>
            </a:pPr>
            <a:r>
              <a:rPr lang="en"/>
              <a:t>Possible internal datalog query:</a:t>
            </a:r>
          </a:p>
          <a:p>
            <a:pPr marL="1371600" lvl="2" indent="-298450" rtl="0">
              <a:spcBef>
                <a:spcPts val="0"/>
              </a:spcBef>
              <a:spcAft>
                <a:spcPts val="0"/>
              </a:spcAft>
            </a:pPr>
            <a:r>
              <a:rPr lang="en"/>
              <a:t>Ans(demographic_region, demographic_gender) &lt;- demograpic_table(customer_id, demographic_region, demographic_gender)</a:t>
            </a:r>
          </a:p>
          <a:p>
            <a:pPr marL="914400" lvl="1" indent="-298450" rtl="0">
              <a:spcBef>
                <a:spcPts val="0"/>
              </a:spcBef>
              <a:spcAft>
                <a:spcPts val="0"/>
              </a:spcAft>
            </a:pPr>
            <a:r>
              <a:rPr lang="en"/>
              <a:t>Example Return (json): </a:t>
            </a:r>
          </a:p>
          <a:p>
            <a:pPr marL="1371600" lvl="2" indent="-298450" rtl="0">
              <a:spcBef>
                <a:spcPts val="0"/>
              </a:spcBef>
              <a:spcAft>
                <a:spcPts val="0"/>
              </a:spcAft>
            </a:pPr>
            <a:r>
              <a:rPr lang="en"/>
              <a:t>{"demographic_region":d_r, "demographic_gender":d_g}</a:t>
            </a:r>
          </a:p>
          <a:p>
            <a:pPr marL="457200" lvl="0" indent="-311150" rtl="0">
              <a:spcBef>
                <a:spcPts val="0"/>
              </a:spcBef>
              <a:spcAft>
                <a:spcPts val="0"/>
              </a:spcAft>
            </a:pPr>
            <a:r>
              <a:rPr lang="en"/>
              <a:t>Use the integrated api to get past purchase history of customer:</a:t>
            </a:r>
          </a:p>
          <a:p>
            <a:pPr marL="914400" lvl="1" indent="-298450" rtl="0">
              <a:spcBef>
                <a:spcPts val="0"/>
              </a:spcBef>
              <a:spcAft>
                <a:spcPts val="0"/>
              </a:spcAft>
            </a:pPr>
            <a:r>
              <a:rPr lang="en"/>
              <a:t>Possible internal datalog query:</a:t>
            </a:r>
          </a:p>
          <a:p>
            <a:pPr marL="1371600" lvl="2" indent="-298450" rtl="0">
              <a:spcBef>
                <a:spcPts val="0"/>
              </a:spcBef>
              <a:spcAft>
                <a:spcPts val="0"/>
              </a:spcAft>
            </a:pPr>
            <a:r>
              <a:rPr lang="en"/>
              <a:t>Ans(asin_number) &lt;- orders_table(customer_id, asin_number)</a:t>
            </a:r>
          </a:p>
          <a:p>
            <a:pPr marL="914400" lvl="1" indent="-298450" rtl="0">
              <a:spcBef>
                <a:spcPts val="0"/>
              </a:spcBef>
              <a:spcAft>
                <a:spcPts val="0"/>
              </a:spcAft>
            </a:pPr>
            <a:r>
              <a:rPr lang="en"/>
              <a:t>Example Return (json): </a:t>
            </a:r>
          </a:p>
          <a:p>
            <a:pPr marL="1371600" lvl="2" indent="-298450" rtl="0">
              <a:spcBef>
                <a:spcPts val="0"/>
              </a:spcBef>
            </a:pPr>
            <a:r>
              <a:rPr lang="en"/>
              <a:t>{{"asin_number": "x1"},{"asin_number": "x2"},{"asin_number": "x3"},{"asin_number": "x4"}}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a:t>Collaborative Filtering</a:t>
            </a:r>
          </a:p>
        </p:txBody>
      </p:sp>
      <p:sp>
        <p:nvSpPr>
          <p:cNvPr id="105" name="Shape 105"/>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1150" rtl="0">
              <a:spcBef>
                <a:spcPts val="0"/>
              </a:spcBef>
              <a:spcAft>
                <a:spcPts val="0"/>
              </a:spcAft>
            </a:pPr>
            <a:r>
              <a:rPr lang="en"/>
              <a:t>Use co-occurrence matrix to store how often books are purchased together (not necessarily in the same transaction but by the same customer)</a:t>
            </a:r>
          </a:p>
          <a:p>
            <a:pPr marL="457200" lvl="0" indent="-311150" rtl="0">
              <a:spcBef>
                <a:spcPts val="0"/>
              </a:spcBef>
              <a:spcAft>
                <a:spcPts val="0"/>
              </a:spcAft>
            </a:pPr>
            <a:r>
              <a:rPr lang="en"/>
              <a:t>Purchase/order data can be subsetted to build different co-occurrence matrixes for different demographics groups (region/gender)</a:t>
            </a:r>
          </a:p>
          <a:p>
            <a:pPr marL="457200" lvl="0" indent="-311150" rtl="0">
              <a:spcBef>
                <a:spcPts val="0"/>
              </a:spcBef>
              <a:spcAft>
                <a:spcPts val="0"/>
              </a:spcAft>
            </a:pPr>
            <a:r>
              <a:rPr lang="en"/>
              <a:t>A general co-occurrence matrix can be built using all purchase data</a:t>
            </a:r>
          </a:p>
          <a:p>
            <a:pPr marL="457200" lvl="0" indent="-311150" rtl="0">
              <a:spcBef>
                <a:spcPts val="0"/>
              </a:spcBef>
              <a:spcAft>
                <a:spcPts val="0"/>
              </a:spcAft>
            </a:pPr>
            <a:r>
              <a:rPr lang="en"/>
              <a:t>Using the books that are in a customer's past purchase history, we want to find other books that are purchased together with them, then recommend the highest counts</a:t>
            </a:r>
          </a:p>
          <a:p>
            <a:pPr marL="457200" lvl="0" indent="-311150">
              <a:spcBef>
                <a:spcPts val="0"/>
              </a:spcBef>
            </a:pPr>
            <a:r>
              <a:rPr lang="en"/>
              <a:t>If a customer has additional preferences for the recommendations, each book has seasonal, price, or categorical information to enable filtering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29450" y="1318650"/>
            <a:ext cx="7889400" cy="535200"/>
          </a:xfrm>
          <a:prstGeom prst="rect">
            <a:avLst/>
          </a:prstGeom>
        </p:spPr>
        <p:txBody>
          <a:bodyPr wrap="square" lIns="91425" tIns="91425" rIns="91425" bIns="91425" anchor="t" anchorCtr="0">
            <a:noAutofit/>
          </a:bodyPr>
          <a:lstStyle/>
          <a:p>
            <a:pPr lvl="0">
              <a:spcBef>
                <a:spcPts val="0"/>
              </a:spcBef>
              <a:buNone/>
            </a:pPr>
            <a:r>
              <a:rPr lang="en"/>
              <a:t>Collaborative Filtering API Requests (Real-Time)</a:t>
            </a:r>
          </a:p>
        </p:txBody>
      </p:sp>
      <p:sp>
        <p:nvSpPr>
          <p:cNvPr id="111" name="Shape 111"/>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1150" rtl="0">
              <a:spcBef>
                <a:spcPts val="0"/>
              </a:spcBef>
              <a:spcAft>
                <a:spcPts val="0"/>
              </a:spcAft>
            </a:pPr>
            <a:r>
              <a:rPr lang="en"/>
              <a:t>Use the integrated api to get collaborative recommendations (loop through every purchased book):</a:t>
            </a:r>
          </a:p>
          <a:p>
            <a:pPr marL="914400" lvl="1" indent="-298450" rtl="0">
              <a:spcBef>
                <a:spcPts val="0"/>
              </a:spcBef>
              <a:spcAft>
                <a:spcPts val="0"/>
              </a:spcAft>
            </a:pPr>
            <a:r>
              <a:rPr lang="en"/>
              <a:t>Possible internal datalog query: </a:t>
            </a:r>
          </a:p>
          <a:p>
            <a:pPr marL="1371600" lvl="2" indent="-298450" rtl="0">
              <a:spcBef>
                <a:spcPts val="0"/>
              </a:spcBef>
              <a:spcAft>
                <a:spcPts val="0"/>
              </a:spcAft>
            </a:pPr>
            <a:r>
              <a:rPr lang="en"/>
              <a:t>Ans(asin_together,metric) &lt;- cooccurence_table(asin_purchased, asin_together, metric, catlvl1, catlvl2, catlvl3, catlvl4, catlvl5, season1, season2, season3, season4, price_asin_together, demographic_region, demographic_gender)</a:t>
            </a:r>
          </a:p>
          <a:p>
            <a:pPr marL="914400" lvl="1" indent="-298450" rtl="0">
              <a:spcBef>
                <a:spcPts val="0"/>
              </a:spcBef>
              <a:spcAft>
                <a:spcPts val="0"/>
              </a:spcAft>
            </a:pPr>
            <a:r>
              <a:rPr lang="en"/>
              <a:t>Example Return (json): </a:t>
            </a:r>
          </a:p>
          <a:p>
            <a:pPr marL="1371600" marR="0" lvl="2" indent="-298450" algn="l" rtl="0">
              <a:lnSpc>
                <a:spcPct val="115000"/>
              </a:lnSpc>
              <a:spcBef>
                <a:spcPts val="0"/>
              </a:spcBef>
              <a:spcAft>
                <a:spcPts val="1600"/>
              </a:spcAft>
              <a:buClr>
                <a:schemeClr val="accent1"/>
              </a:buClr>
              <a:buSzPct val="100000"/>
              <a:buFont typeface="Lato"/>
            </a:pPr>
            <a:r>
              <a:rPr lang="en"/>
              <a:t>{{"asin_together": "x5", "metric": 10},{"asin_together": "x6", "metric": 9},{"asin_together": "x7", "metric": 8}},{"asin_together": "x8", "metric": 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a:t>Content Filtering</a:t>
            </a:r>
          </a:p>
        </p:txBody>
      </p:sp>
      <p:sp>
        <p:nvSpPr>
          <p:cNvPr id="117" name="Shape 117"/>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1150" rtl="0">
              <a:spcBef>
                <a:spcPts val="0"/>
              </a:spcBef>
              <a:spcAft>
                <a:spcPts val="0"/>
              </a:spcAft>
            </a:pPr>
            <a:r>
              <a:rPr lang="en"/>
              <a:t>Create model (regressor) to predict helpfulness of review</a:t>
            </a:r>
          </a:p>
          <a:p>
            <a:pPr marL="457200" lvl="0" indent="-311150" rtl="0">
              <a:spcBef>
                <a:spcPts val="0"/>
              </a:spcBef>
              <a:spcAft>
                <a:spcPts val="0"/>
              </a:spcAft>
            </a:pPr>
            <a:r>
              <a:rPr lang="en"/>
              <a:t>Use model to fill in missing helpfulness value in reviews</a:t>
            </a:r>
          </a:p>
          <a:p>
            <a:pPr marL="457200" lvl="0" indent="-311150" rtl="0">
              <a:spcBef>
                <a:spcPts val="0"/>
              </a:spcBef>
              <a:spcAft>
                <a:spcPts val="0"/>
              </a:spcAft>
            </a:pPr>
            <a:r>
              <a:rPr lang="en"/>
              <a:t>Use a combination of helpfulness value, number of reviews, and overall ratings to determine popularity of book</a:t>
            </a:r>
          </a:p>
          <a:p>
            <a:pPr marL="457200" lvl="0" indent="-311150" rtl="0">
              <a:spcBef>
                <a:spcPts val="0"/>
              </a:spcBef>
              <a:spcAft>
                <a:spcPts val="0"/>
              </a:spcAft>
            </a:pPr>
            <a:r>
              <a:rPr lang="en"/>
              <a:t>Recommend most popular books</a:t>
            </a:r>
          </a:p>
          <a:p>
            <a:pPr marL="457200" lvl="0" indent="-311150">
              <a:spcBef>
                <a:spcPts val="0"/>
              </a:spcBef>
            </a:pPr>
            <a:r>
              <a:rPr lang="en"/>
              <a:t>If a customer has additional preferences for the recommendations, each book has seasonal, price, or categorical information to enable filtering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729450" y="1318650"/>
            <a:ext cx="8246700" cy="535200"/>
          </a:xfrm>
          <a:prstGeom prst="rect">
            <a:avLst/>
          </a:prstGeom>
        </p:spPr>
        <p:txBody>
          <a:bodyPr wrap="square" lIns="91425" tIns="91425" rIns="91425" bIns="91425" anchor="t" anchorCtr="0">
            <a:noAutofit/>
          </a:bodyPr>
          <a:lstStyle/>
          <a:p>
            <a:pPr lvl="0" rtl="0">
              <a:spcBef>
                <a:spcPts val="0"/>
              </a:spcBef>
              <a:buNone/>
            </a:pPr>
            <a:r>
              <a:rPr lang="en"/>
              <a:t>Content Based Filtering API Requests (Real-Time)</a:t>
            </a:r>
          </a:p>
        </p:txBody>
      </p:sp>
      <p:sp>
        <p:nvSpPr>
          <p:cNvPr id="123" name="Shape 123"/>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1150" rtl="0">
              <a:spcBef>
                <a:spcPts val="0"/>
              </a:spcBef>
              <a:spcAft>
                <a:spcPts val="0"/>
              </a:spcAft>
            </a:pPr>
            <a:r>
              <a:rPr lang="en"/>
              <a:t>Use the integrated api to get content recommendations:</a:t>
            </a:r>
          </a:p>
          <a:p>
            <a:pPr marL="914400" lvl="1" indent="-298450" rtl="0">
              <a:spcBef>
                <a:spcPts val="0"/>
              </a:spcBef>
              <a:spcAft>
                <a:spcPts val="0"/>
              </a:spcAft>
            </a:pPr>
            <a:r>
              <a:rPr lang="en"/>
              <a:t>Possible internal datalog query: </a:t>
            </a:r>
          </a:p>
          <a:p>
            <a:pPr marL="1371600" lvl="2" indent="-298450" rtl="0">
              <a:spcBef>
                <a:spcPts val="0"/>
              </a:spcBef>
              <a:spcAft>
                <a:spcPts val="0"/>
              </a:spcAft>
            </a:pPr>
            <a:r>
              <a:rPr lang="en"/>
              <a:t>Ans(asin_together,metric) &lt;- content_table(asin_together, metric, catlvl1, catlvl2, catlvl3, catlvl4, catlvl5, season1, season2, season3, season4, price_asin_together)</a:t>
            </a:r>
          </a:p>
          <a:p>
            <a:pPr marL="914400" lvl="1" indent="-298450" rtl="0">
              <a:spcBef>
                <a:spcPts val="0"/>
              </a:spcBef>
              <a:spcAft>
                <a:spcPts val="0"/>
              </a:spcAft>
            </a:pPr>
            <a:r>
              <a:rPr lang="en"/>
              <a:t>Example Return (json): </a:t>
            </a:r>
          </a:p>
          <a:p>
            <a:pPr marL="1371600" marR="0" lvl="2" indent="-298450" algn="l" rtl="0">
              <a:lnSpc>
                <a:spcPct val="115000"/>
              </a:lnSpc>
              <a:spcBef>
                <a:spcPts val="0"/>
              </a:spcBef>
              <a:spcAft>
                <a:spcPts val="1600"/>
              </a:spcAft>
              <a:buClr>
                <a:schemeClr val="accent1"/>
              </a:buClr>
              <a:buSzPct val="100000"/>
              <a:buFont typeface="Lato"/>
            </a:pPr>
            <a:r>
              <a:rPr lang="en"/>
              <a:t>{{"asin_together": "x5", "metric": 10},{"asin_together": "x6", "metric": 9},{"asin_together": "x7", "metric": 8}},{"asin_together": "x8", "metric": 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lvl="0">
              <a:spcBef>
                <a:spcPts val="0"/>
              </a:spcBef>
              <a:buNone/>
            </a:pPr>
            <a:r>
              <a:rPr lang="en"/>
              <a:t>Hybrid Combiner</a:t>
            </a:r>
          </a:p>
        </p:txBody>
      </p:sp>
      <p:sp>
        <p:nvSpPr>
          <p:cNvPr id="129" name="Shape 129"/>
          <p:cNvSpPr txBox="1">
            <a:spLocks noGrp="1"/>
          </p:cNvSpPr>
          <p:nvPr>
            <p:ph type="body" idx="1"/>
          </p:nvPr>
        </p:nvSpPr>
        <p:spPr>
          <a:xfrm>
            <a:off x="729450" y="2078875"/>
            <a:ext cx="7688700" cy="2261100"/>
          </a:xfrm>
          <a:prstGeom prst="rect">
            <a:avLst/>
          </a:prstGeom>
        </p:spPr>
        <p:txBody>
          <a:bodyPr wrap="square" lIns="91425" tIns="91425" rIns="91425" bIns="91425" anchor="t" anchorCtr="0">
            <a:noAutofit/>
          </a:bodyPr>
          <a:lstStyle/>
          <a:p>
            <a:pPr marL="457200" lvl="0" indent="-311150" rtl="0">
              <a:spcBef>
                <a:spcPts val="0"/>
              </a:spcBef>
              <a:spcAft>
                <a:spcPts val="0"/>
              </a:spcAft>
            </a:pPr>
            <a:r>
              <a:rPr lang="en"/>
              <a:t>Hybrid approach to use a combination of results from the collaborative filtering model and the content based filtering model</a:t>
            </a:r>
          </a:p>
          <a:p>
            <a:pPr marL="457200" lvl="0" indent="-311150" rtl="0">
              <a:spcBef>
                <a:spcPts val="0"/>
              </a:spcBef>
              <a:spcAft>
                <a:spcPts val="0"/>
              </a:spcAft>
            </a:pPr>
            <a:r>
              <a:rPr lang="en"/>
              <a:t>Determination of which model to prefer will depend on validation testing. However, a few assumptions can be made based on review of existing recommendation systems:</a:t>
            </a:r>
          </a:p>
          <a:p>
            <a:pPr marL="914400" lvl="1" indent="-298450" rtl="0">
              <a:spcBef>
                <a:spcPts val="0"/>
              </a:spcBef>
              <a:spcAft>
                <a:spcPts val="0"/>
              </a:spcAft>
            </a:pPr>
            <a:r>
              <a:rPr lang="en"/>
              <a:t>If a customer has no purchase history (or new customer), use content based filtering model (cold start)</a:t>
            </a:r>
          </a:p>
          <a:p>
            <a:pPr marL="914400" lvl="1" indent="-298450" rtl="0">
              <a:spcBef>
                <a:spcPts val="0"/>
              </a:spcBef>
            </a:pPr>
            <a:r>
              <a:rPr lang="en"/>
              <a:t>If a customer has a large purchase history and demographics data, use collaborative filtering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729450" y="1318650"/>
            <a:ext cx="7688700" cy="535200"/>
          </a:xfrm>
          <a:prstGeom prst="rect">
            <a:avLst/>
          </a:prstGeom>
        </p:spPr>
        <p:txBody>
          <a:bodyPr wrap="square" lIns="91425" tIns="91425" rIns="91425" bIns="91425" anchor="t" anchorCtr="0">
            <a:noAutofit/>
          </a:bodyPr>
          <a:lstStyle/>
          <a:p>
            <a:pPr marL="457200" lvl="0" indent="-317500">
              <a:spcBef>
                <a:spcPts val="0"/>
              </a:spcBef>
              <a:buClr>
                <a:srgbClr val="323333"/>
              </a:buClr>
              <a:buSzPct val="100000"/>
              <a:buAutoNum type="arabicParenBoth"/>
            </a:pPr>
            <a:r>
              <a:rPr lang="en" sz="1400">
                <a:solidFill>
                  <a:srgbClr val="323333"/>
                </a:solidFill>
                <a:highlight>
                  <a:srgbClr val="FFFFFF"/>
                </a:highlight>
              </a:rPr>
              <a:t>Recommend a summertime book for Children on History of Science</a:t>
            </a:r>
          </a:p>
        </p:txBody>
      </p:sp>
      <p:sp>
        <p:nvSpPr>
          <p:cNvPr id="135" name="Shape 135"/>
          <p:cNvSpPr txBox="1">
            <a:spLocks noGrp="1"/>
          </p:cNvSpPr>
          <p:nvPr>
            <p:ph type="body" idx="1"/>
          </p:nvPr>
        </p:nvSpPr>
        <p:spPr>
          <a:xfrm>
            <a:off x="729450" y="2068450"/>
            <a:ext cx="7688700" cy="2261100"/>
          </a:xfrm>
          <a:prstGeom prst="rect">
            <a:avLst/>
          </a:prstGeom>
        </p:spPr>
        <p:txBody>
          <a:bodyPr wrap="square" lIns="91425" tIns="91425" rIns="91425" bIns="91425" anchor="t" anchorCtr="0">
            <a:noAutofit/>
          </a:bodyPr>
          <a:lstStyle/>
          <a:p>
            <a:pPr marL="457200" lvl="0" indent="-311150" rtl="0">
              <a:spcBef>
                <a:spcPts val="0"/>
              </a:spcBef>
              <a:spcAft>
                <a:spcPts val="0"/>
              </a:spcAft>
            </a:pPr>
            <a:r>
              <a:rPr lang="en"/>
              <a:t>Infrastructure</a:t>
            </a:r>
          </a:p>
          <a:p>
            <a:pPr marL="914400" lvl="1" indent="-298450" rtl="0">
              <a:spcBef>
                <a:spcPts val="0"/>
              </a:spcBef>
              <a:spcAft>
                <a:spcPts val="0"/>
              </a:spcAft>
            </a:pPr>
            <a:r>
              <a:rPr lang="en"/>
              <a:t>Collaborative Model</a:t>
            </a:r>
          </a:p>
          <a:p>
            <a:pPr marL="1371600" lvl="2" indent="-298450" rtl="0">
              <a:spcBef>
                <a:spcPts val="0"/>
              </a:spcBef>
              <a:spcAft>
                <a:spcPts val="0"/>
              </a:spcAft>
            </a:pPr>
            <a:r>
              <a:rPr lang="en"/>
              <a:t>4 columns (summer, fall, winter, spring) in the co-occurrence matrix</a:t>
            </a:r>
          </a:p>
          <a:p>
            <a:pPr marL="1371600" lvl="2" indent="-298450" rtl="0">
              <a:spcBef>
                <a:spcPts val="0"/>
              </a:spcBef>
              <a:spcAft>
                <a:spcPts val="0"/>
              </a:spcAft>
            </a:pPr>
            <a:r>
              <a:rPr lang="en"/>
              <a:t>Value = # of copies purchased in the season / total # of copies purchased </a:t>
            </a:r>
          </a:p>
          <a:p>
            <a:pPr marL="914400" lvl="1" indent="-298450" rtl="0">
              <a:spcBef>
                <a:spcPts val="0"/>
              </a:spcBef>
              <a:spcAft>
                <a:spcPts val="0"/>
              </a:spcAft>
            </a:pPr>
            <a:r>
              <a:rPr lang="en"/>
              <a:t>Content Based Model</a:t>
            </a:r>
          </a:p>
          <a:p>
            <a:pPr marL="1371600" lvl="2" indent="-298450" rtl="0">
              <a:spcBef>
                <a:spcPts val="0"/>
              </a:spcBef>
            </a:pPr>
            <a:r>
              <a:rPr lang="en"/>
              <a:t>Same 4 seasons columns in the pre-computed ranking table</a:t>
            </a:r>
          </a:p>
        </p:txBody>
      </p:sp>
      <p:graphicFrame>
        <p:nvGraphicFramePr>
          <p:cNvPr id="136" name="Shape 136"/>
          <p:cNvGraphicFramePr/>
          <p:nvPr/>
        </p:nvGraphicFramePr>
        <p:xfrm>
          <a:off x="468600" y="3655675"/>
          <a:ext cx="2828925" cy="1115540"/>
        </p:xfrm>
        <a:graphic>
          <a:graphicData uri="http://schemas.openxmlformats.org/drawingml/2006/table">
            <a:tbl>
              <a:tblPr>
                <a:noFill/>
                <a:tableStyleId>{8AC14C60-524E-43CB-A8EB-9BBE74C4B500}</a:tableStyleId>
              </a:tblPr>
              <a:tblGrid>
                <a:gridCol w="152400">
                  <a:extLst>
                    <a:ext uri="{9D8B030D-6E8A-4147-A177-3AD203B41FA5}">
                      <a16:colId xmlns:a16="http://schemas.microsoft.com/office/drawing/2014/main" val="20000"/>
                    </a:ext>
                  </a:extLst>
                </a:gridCol>
                <a:gridCol w="607950">
                  <a:extLst>
                    <a:ext uri="{9D8B030D-6E8A-4147-A177-3AD203B41FA5}">
                      <a16:colId xmlns:a16="http://schemas.microsoft.com/office/drawing/2014/main" val="20001"/>
                    </a:ext>
                  </a:extLst>
                </a:gridCol>
                <a:gridCol w="45885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152400">
                  <a:extLst>
                    <a:ext uri="{9D8B030D-6E8A-4147-A177-3AD203B41FA5}">
                      <a16:colId xmlns:a16="http://schemas.microsoft.com/office/drawing/2014/main" val="20005"/>
                    </a:ext>
                  </a:extLst>
                </a:gridCol>
                <a:gridCol w="152400">
                  <a:extLst>
                    <a:ext uri="{9D8B030D-6E8A-4147-A177-3AD203B41FA5}">
                      <a16:colId xmlns:a16="http://schemas.microsoft.com/office/drawing/2014/main" val="20006"/>
                    </a:ext>
                  </a:extLst>
                </a:gridCol>
                <a:gridCol w="152400">
                  <a:extLst>
                    <a:ext uri="{9D8B030D-6E8A-4147-A177-3AD203B41FA5}">
                      <a16:colId xmlns:a16="http://schemas.microsoft.com/office/drawing/2014/main" val="20007"/>
                    </a:ext>
                  </a:extLst>
                </a:gridCol>
                <a:gridCol w="152400">
                  <a:extLst>
                    <a:ext uri="{9D8B030D-6E8A-4147-A177-3AD203B41FA5}">
                      <a16:colId xmlns:a16="http://schemas.microsoft.com/office/drawing/2014/main" val="20008"/>
                    </a:ext>
                  </a:extLst>
                </a:gridCol>
              </a:tblGrid>
              <a:tr h="262100">
                <a:tc>
                  <a:txBody>
                    <a:bodyPr/>
                    <a:lstStyle/>
                    <a:p>
                      <a:pPr lvl="0" rtl="0">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Summer</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Fall</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Winter</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Spring</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A</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B</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C</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D</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lvl="0" algn="ctr" rtl="0">
                        <a:lnSpc>
                          <a:spcPct val="115000"/>
                        </a:lnSpc>
                        <a:spcBef>
                          <a:spcPts val="0"/>
                        </a:spcBef>
                        <a:buNone/>
                      </a:pPr>
                      <a:r>
                        <a:rPr lang="en" sz="1000"/>
                        <a:t>A</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0.25</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0.15</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0.3</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lvl="0" algn="ctr" rtl="0">
                        <a:lnSpc>
                          <a:spcPct val="115000"/>
                        </a:lnSpc>
                        <a:spcBef>
                          <a:spcPts val="0"/>
                        </a:spcBef>
                        <a:buNone/>
                      </a:pPr>
                      <a:r>
                        <a:rPr lang="en" sz="1000"/>
                        <a:t>B</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0.23</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0.07</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0.41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0.29</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lvl="0" algn="ctr" rtl="0">
                        <a:lnSpc>
                          <a:spcPct val="115000"/>
                        </a:lnSpc>
                        <a:spcBef>
                          <a:spcPts val="0"/>
                        </a:spcBef>
                        <a:buNone/>
                      </a:pPr>
                      <a:r>
                        <a:rPr lang="en" sz="1000"/>
                        <a:t>C</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0.12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0.42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0.15</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0.31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lvl="0" algn="ctr" rtl="0">
                        <a:lnSpc>
                          <a:spcPct val="115000"/>
                        </a:lnSpc>
                        <a:spcBef>
                          <a:spcPts val="0"/>
                        </a:spcBef>
                        <a:buNone/>
                      </a:pPr>
                      <a:r>
                        <a:rPr lang="en" sz="1000"/>
                        <a:t>D</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0.44</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0.18</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0.02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0.36</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37" name="Shape 137"/>
          <p:cNvGraphicFramePr/>
          <p:nvPr/>
        </p:nvGraphicFramePr>
        <p:xfrm>
          <a:off x="3527075" y="3655675"/>
          <a:ext cx="5246000" cy="1066800"/>
        </p:xfrm>
        <a:graphic>
          <a:graphicData uri="http://schemas.openxmlformats.org/drawingml/2006/table">
            <a:tbl>
              <a:tblPr>
                <a:noFill/>
                <a:tableStyleId>{8AC14C60-524E-43CB-A8EB-9BBE74C4B500}</a:tableStyleId>
              </a:tblPr>
              <a:tblGrid>
                <a:gridCol w="388250">
                  <a:extLst>
                    <a:ext uri="{9D8B030D-6E8A-4147-A177-3AD203B41FA5}">
                      <a16:colId xmlns:a16="http://schemas.microsoft.com/office/drawing/2014/main" val="20000"/>
                    </a:ext>
                  </a:extLst>
                </a:gridCol>
                <a:gridCol w="424650">
                  <a:extLst>
                    <a:ext uri="{9D8B030D-6E8A-4147-A177-3AD203B41FA5}">
                      <a16:colId xmlns:a16="http://schemas.microsoft.com/office/drawing/2014/main" val="20001"/>
                    </a:ext>
                  </a:extLst>
                </a:gridCol>
                <a:gridCol w="642150">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gridCol w="447675">
                  <a:extLst>
                    <a:ext uri="{9D8B030D-6E8A-4147-A177-3AD203B41FA5}">
                      <a16:colId xmlns:a16="http://schemas.microsoft.com/office/drawing/2014/main" val="20008"/>
                    </a:ext>
                  </a:extLst>
                </a:gridCol>
                <a:gridCol w="447675">
                  <a:extLst>
                    <a:ext uri="{9D8B030D-6E8A-4147-A177-3AD203B41FA5}">
                      <a16:colId xmlns:a16="http://schemas.microsoft.com/office/drawing/2014/main" val="20009"/>
                    </a:ext>
                  </a:extLst>
                </a:gridCol>
                <a:gridCol w="447675">
                  <a:extLst>
                    <a:ext uri="{9D8B030D-6E8A-4147-A177-3AD203B41FA5}">
                      <a16:colId xmlns:a16="http://schemas.microsoft.com/office/drawing/2014/main" val="20010"/>
                    </a:ext>
                  </a:extLst>
                </a:gridCol>
                <a:gridCol w="390525">
                  <a:extLst>
                    <a:ext uri="{9D8B030D-6E8A-4147-A177-3AD203B41FA5}">
                      <a16:colId xmlns:a16="http://schemas.microsoft.com/office/drawing/2014/main" val="20011"/>
                    </a:ext>
                  </a:extLst>
                </a:gridCol>
              </a:tblGrid>
              <a:tr h="200025">
                <a:tc>
                  <a:txBody>
                    <a:bodyPr/>
                    <a:lstStyle/>
                    <a:p>
                      <a:pPr lvl="0" algn="ctr" rtl="0">
                        <a:lnSpc>
                          <a:spcPct val="115000"/>
                        </a:lnSpc>
                        <a:spcBef>
                          <a:spcPts val="0"/>
                        </a:spcBef>
                        <a:buNone/>
                      </a:pPr>
                      <a:r>
                        <a:rPr lang="en" sz="1000"/>
                        <a:t>Asin</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Price</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Summer</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Fall</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Winter</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Spring</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Catlvl1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Catlvl2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Catlvl3</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Catlvl4</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Catlvl5</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Score</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lvl="0" algn="ctr" rtl="0">
                        <a:lnSpc>
                          <a:spcPct val="115000"/>
                        </a:lnSpc>
                        <a:spcBef>
                          <a:spcPts val="0"/>
                        </a:spcBef>
                        <a:buNone/>
                      </a:pPr>
                      <a:r>
                        <a:rPr lang="en" sz="1000"/>
                        <a:t>A</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25</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0.25</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0.15</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0.3</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3</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4</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3</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0.19</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lvl="0" algn="ctr" rtl="0">
                        <a:lnSpc>
                          <a:spcPct val="115000"/>
                        </a:lnSpc>
                        <a:spcBef>
                          <a:spcPts val="0"/>
                        </a:spcBef>
                        <a:buNone/>
                      </a:pPr>
                      <a:r>
                        <a:rPr lang="en" sz="1000"/>
                        <a:t>B</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5</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0.23</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0.07</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0.41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0.29</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0.56</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lvl="0" algn="ctr" rtl="0">
                        <a:lnSpc>
                          <a:spcPct val="115000"/>
                        </a:lnSpc>
                        <a:spcBef>
                          <a:spcPts val="0"/>
                        </a:spcBef>
                        <a:buNone/>
                      </a:pPr>
                      <a:r>
                        <a:rPr lang="en" sz="1000"/>
                        <a:t>C</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15</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0.12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0.42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0.15</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0.31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3</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3</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4</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0.45</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lvl="0" algn="ctr" rtl="0">
                        <a:lnSpc>
                          <a:spcPct val="115000"/>
                        </a:lnSpc>
                        <a:spcBef>
                          <a:spcPts val="0"/>
                        </a:spcBef>
                        <a:buNone/>
                      </a:pPr>
                      <a:r>
                        <a:rPr lang="en" sz="1000"/>
                        <a:t>D</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20</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0.44</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0.18</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0.02</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0.36</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4</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4</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1</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3</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4</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000"/>
                        <a:t>0.89</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2202</Words>
  <Application>Microsoft Office PowerPoint</Application>
  <PresentationFormat>On-screen Show (16:9)</PresentationFormat>
  <Paragraphs>226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Lato</vt:lpstr>
      <vt:lpstr>Raleway</vt:lpstr>
      <vt:lpstr>Streamline</vt:lpstr>
      <vt:lpstr>Product Recommender Predictive Task</vt:lpstr>
      <vt:lpstr>Introduction</vt:lpstr>
      <vt:lpstr>General API Requests (Real-time)</vt:lpstr>
      <vt:lpstr>Collaborative Filtering</vt:lpstr>
      <vt:lpstr>Collaborative Filtering API Requests (Real-Time)</vt:lpstr>
      <vt:lpstr>Content Filtering</vt:lpstr>
      <vt:lpstr>Content Based Filtering API Requests (Real-Time)</vt:lpstr>
      <vt:lpstr>Hybrid Combiner</vt:lpstr>
      <vt:lpstr>Recommend a summertime book for Children on History of Science</vt:lpstr>
      <vt:lpstr>Recommend a summertime book for Children on History of Science (Cont.)</vt:lpstr>
      <vt:lpstr>(2) [Cold-start problem] A new customer comes in as a first time user. Which books would you recommend to him/her? </vt:lpstr>
      <vt:lpstr>(2) [Cold-start problem] A new customer comes in as a first time user. Which books would you recommend to him/her? (Cont.)</vt:lpstr>
      <vt:lpstr>(3) A customer has read only one book x1. What book would you recommend to this person?</vt:lpstr>
      <vt:lpstr>(3) A customer has read only one book x1. What book would you recommend to this person? (Cont.)</vt:lpstr>
      <vt:lpstr>(4) The customer has read books with ASINs x1, x2, x3 and x4. Which are the next n books that he/she should buy?</vt:lpstr>
      <vt:lpstr>(4) The customer has read books with ASINs x1, x2, x3 and x4. Which are the next n books that he/she should buy? (Cont.)</vt:lpstr>
      <vt:lpstr>(5) When is this book likely to recommended to a customer?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Recommender Predictive Task</dc:title>
  <cp:lastModifiedBy>Wen Yan</cp:lastModifiedBy>
  <cp:revision>2</cp:revision>
  <dcterms:modified xsi:type="dcterms:W3CDTF">2017-11-07T18:51:15Z</dcterms:modified>
</cp:coreProperties>
</file>