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SzPct val="1000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SzPct val="1000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j-goldsmith/dse203-group-proje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762000" y="21431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Capability Update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052559" y="1797525"/>
            <a:ext cx="7397749" cy="4212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 models and high-level queries</a:t>
            </a:r>
          </a:p>
          <a:p>
            <a:pPr indent="-4572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Schema</a:t>
            </a:r>
          </a:p>
          <a:p>
            <a:pPr indent="-457200" lvl="0" marL="4572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processing </a:t>
            </a:r>
            <a:r>
              <a:rPr lang="en-US">
                <a:solidFill>
                  <a:schemeClr val="dk1"/>
                </a:solidFill>
              </a:rPr>
              <a:t>flow</a:t>
            </a:r>
          </a:p>
          <a:p>
            <a:pPr indent="-457200" lvl="0" marL="4572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Logistics</a:t>
            </a:r>
          </a:p>
          <a:p>
            <a:pPr indent="-457200" lvl="1" marL="91440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API in python</a:t>
            </a:r>
          </a:p>
          <a:p>
            <a:pPr indent="-457200" lvl="1" marL="91440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Pandas.dataframe</a:t>
            </a:r>
          </a:p>
          <a:p>
            <a:pPr indent="-457200" lvl="1" marL="91440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project github</a:t>
            </a:r>
          </a:p>
        </p:txBody>
      </p:sp>
      <p:cxnSp>
        <p:nvCxnSpPr>
          <p:cNvPr id="86" name="Shape 86"/>
          <p:cNvCxnSpPr/>
          <p:nvPr/>
        </p:nvCxnSpPr>
        <p:spPr>
          <a:xfrm>
            <a:off x="195309" y="1475080"/>
            <a:ext cx="9112250" cy="0"/>
          </a:xfrm>
          <a:prstGeom prst="straightConnector1">
            <a:avLst/>
          </a:prstGeom>
          <a:noFill/>
          <a:ln cap="flat" cmpd="sng" w="38100">
            <a:solidFill>
              <a:srgbClr val="00009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87" name="Shape 87"/>
          <p:cNvSpPr/>
          <p:nvPr/>
        </p:nvSpPr>
        <p:spPr>
          <a:xfrm>
            <a:off x="7197014" y="6357938"/>
            <a:ext cx="1780299" cy="373062"/>
          </a:xfrm>
          <a:prstGeom prst="bevel">
            <a:avLst>
              <a:gd fmla="val 12500" name="adj"/>
            </a:avLst>
          </a:prstGeom>
          <a:solidFill>
            <a:srgbClr val="0000FF"/>
          </a:solidFill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76200" kx="1200000" rotWithShape="0" algn="br" sy="23000" ky="1200000">
              <a:srgbClr val="000000">
                <a:alpha val="200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1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718900" y="2146625"/>
            <a:ext cx="8132100" cy="102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libri"/>
              <a:buNone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Mediator: </a:t>
            </a: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High-level q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uery</a:t>
            </a: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</a:t>
            </a:r>
            <a:r>
              <a:rPr lang="en-US"/>
              <a:t>Processing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31750" y="1417638"/>
            <a:ext cx="9112250" cy="0"/>
          </a:xfrm>
          <a:prstGeom prst="straightConnector1">
            <a:avLst/>
          </a:prstGeom>
          <a:noFill/>
          <a:ln cap="flat" cmpd="sng" w="38100">
            <a:solidFill>
              <a:srgbClr val="00009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95" name="Shape 95"/>
          <p:cNvSpPr/>
          <p:nvPr/>
        </p:nvSpPr>
        <p:spPr>
          <a:xfrm>
            <a:off x="7197014" y="6357938"/>
            <a:ext cx="1780299" cy="373062"/>
          </a:xfrm>
          <a:prstGeom prst="bevel">
            <a:avLst>
              <a:gd fmla="val 12500" name="adj"/>
            </a:avLst>
          </a:prstGeom>
          <a:solidFill>
            <a:srgbClr val="0000FF"/>
          </a:solidFill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76200" kx="1200000" rotWithShape="0" algn="br" sy="23000" ky="1200000">
              <a:srgbClr val="000000">
                <a:alpha val="200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1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</a:p>
        </p:txBody>
      </p:sp>
      <p:sp>
        <p:nvSpPr>
          <p:cNvPr id="96" name="Shape 96"/>
          <p:cNvSpPr/>
          <p:nvPr/>
        </p:nvSpPr>
        <p:spPr>
          <a:xfrm>
            <a:off x="608796" y="4651907"/>
            <a:ext cx="4276756" cy="189029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Postgres</a:t>
            </a:r>
          </a:p>
          <a:p>
            <a:pPr indent="-11430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5060269" y="5020751"/>
            <a:ext cx="2157274" cy="117322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buClr>
                <a:schemeClr val="lt1"/>
              </a:buClr>
              <a:buSzPct val="111111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AsterxDB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3501541" y="3090028"/>
            <a:ext cx="2159055" cy="1428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7625" lIns="167625" rIns="167625" wrap="square" tIns="167625">
            <a:noAutofit/>
          </a:bodyPr>
          <a:lstStyle/>
          <a:p>
            <a:pPr indent="-4445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Query Criteria</a:t>
            </a:r>
          </a:p>
        </p:txBody>
      </p:sp>
      <p:sp>
        <p:nvSpPr>
          <p:cNvPr id="99" name="Shape 99"/>
          <p:cNvSpPr/>
          <p:nvPr/>
        </p:nvSpPr>
        <p:spPr>
          <a:xfrm>
            <a:off x="7428322" y="5020751"/>
            <a:ext cx="1548990" cy="116579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0C94A"/>
              </a:gs>
              <a:gs pos="100000">
                <a:srgbClr val="DBFF9C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buClr>
                <a:schemeClr val="lt1"/>
              </a:buClr>
              <a:buSzPct val="111111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i="0" lang="en-US" sz="2000" u="none" cap="none" strike="noStrike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Solr</a:t>
            </a:r>
          </a:p>
        </p:txBody>
      </p:sp>
      <p:sp>
        <p:nvSpPr>
          <p:cNvPr id="100" name="Shape 100"/>
          <p:cNvSpPr/>
          <p:nvPr/>
        </p:nvSpPr>
        <p:spPr>
          <a:xfrm>
            <a:off x="820301" y="4754185"/>
            <a:ext cx="1241137" cy="5196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</a:p>
        </p:txBody>
      </p:sp>
      <p:sp>
        <p:nvSpPr>
          <p:cNvPr id="101" name="Shape 101"/>
          <p:cNvSpPr/>
          <p:nvPr/>
        </p:nvSpPr>
        <p:spPr>
          <a:xfrm>
            <a:off x="3639845" y="4754184"/>
            <a:ext cx="1054706" cy="5196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products</a:t>
            </a:r>
          </a:p>
        </p:txBody>
      </p:sp>
      <p:sp>
        <p:nvSpPr>
          <p:cNvPr id="102" name="Shape 102"/>
          <p:cNvSpPr/>
          <p:nvPr/>
        </p:nvSpPr>
        <p:spPr>
          <a:xfrm>
            <a:off x="2219821" y="4754185"/>
            <a:ext cx="1269508" cy="5196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orders</a:t>
            </a:r>
          </a:p>
          <a:p>
            <a:pPr indent="-1143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orderlines</a:t>
            </a:r>
          </a:p>
        </p:txBody>
      </p:sp>
      <p:sp>
        <p:nvSpPr>
          <p:cNvPr id="103" name="Shape 103"/>
          <p:cNvSpPr/>
          <p:nvPr/>
        </p:nvSpPr>
        <p:spPr>
          <a:xfrm>
            <a:off x="2260469" y="5607364"/>
            <a:ext cx="1054706" cy="44079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reviews</a:t>
            </a:r>
          </a:p>
        </p:txBody>
      </p:sp>
      <p:sp>
        <p:nvSpPr>
          <p:cNvPr id="104" name="Shape 104"/>
          <p:cNvSpPr/>
          <p:nvPr/>
        </p:nvSpPr>
        <p:spPr>
          <a:xfrm>
            <a:off x="800724" y="5597336"/>
            <a:ext cx="1359661" cy="44079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campaigns</a:t>
            </a:r>
          </a:p>
        </p:txBody>
      </p:sp>
      <p:sp>
        <p:nvSpPr>
          <p:cNvPr id="105" name="Shape 105"/>
          <p:cNvSpPr/>
          <p:nvPr/>
        </p:nvSpPr>
        <p:spPr>
          <a:xfrm>
            <a:off x="3402937" y="5597336"/>
            <a:ext cx="1396545" cy="4601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Zipcensus, ..</a:t>
            </a:r>
          </a:p>
        </p:txBody>
      </p:sp>
      <p:sp>
        <p:nvSpPr>
          <p:cNvPr id="106" name="Shape 106"/>
          <p:cNvSpPr/>
          <p:nvPr/>
        </p:nvSpPr>
        <p:spPr>
          <a:xfrm>
            <a:off x="5173238" y="5320775"/>
            <a:ext cx="1967400" cy="440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ClassificationInfo</a:t>
            </a:r>
          </a:p>
        </p:txBody>
      </p:sp>
      <p:sp>
        <p:nvSpPr>
          <p:cNvPr id="107" name="Shape 107"/>
          <p:cNvSpPr/>
          <p:nvPr/>
        </p:nvSpPr>
        <p:spPr>
          <a:xfrm>
            <a:off x="700594" y="3276043"/>
            <a:ext cx="8132138" cy="11267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libri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Wrapper Class</a:t>
            </a:r>
          </a:p>
          <a:p>
            <a:pPr indent="-11430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820301" y="3878918"/>
            <a:ext cx="1967521" cy="34922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CustomerFeature</a:t>
            </a:r>
          </a:p>
        </p:txBody>
      </p:sp>
      <p:sp>
        <p:nvSpPr>
          <p:cNvPr id="109" name="Shape 109"/>
          <p:cNvSpPr/>
          <p:nvPr/>
        </p:nvSpPr>
        <p:spPr>
          <a:xfrm>
            <a:off x="3098629" y="3878919"/>
            <a:ext cx="1839286" cy="34922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ProductFeature</a:t>
            </a:r>
          </a:p>
        </p:txBody>
      </p:sp>
      <p:sp>
        <p:nvSpPr>
          <p:cNvPr id="110" name="Shape 110"/>
          <p:cNvSpPr/>
          <p:nvPr/>
        </p:nvSpPr>
        <p:spPr>
          <a:xfrm>
            <a:off x="5294774" y="3878917"/>
            <a:ext cx="1477478" cy="3492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FlexCategory</a:t>
            </a:r>
          </a:p>
        </p:txBody>
      </p:sp>
      <p:sp>
        <p:nvSpPr>
          <p:cNvPr id="111" name="Shape 111"/>
          <p:cNvSpPr/>
          <p:nvPr/>
        </p:nvSpPr>
        <p:spPr>
          <a:xfrm>
            <a:off x="7542878" y="5273828"/>
            <a:ext cx="1310019" cy="323508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reviewText</a:t>
            </a:r>
          </a:p>
        </p:txBody>
      </p:sp>
      <p:sp>
        <p:nvSpPr>
          <p:cNvPr id="112" name="Shape 112"/>
          <p:cNvSpPr/>
          <p:nvPr/>
        </p:nvSpPr>
        <p:spPr>
          <a:xfrm>
            <a:off x="6969282" y="3878916"/>
            <a:ext cx="1717518" cy="34922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ReviewFeature</a:t>
            </a:r>
          </a:p>
        </p:txBody>
      </p:sp>
      <p:sp>
        <p:nvSpPr>
          <p:cNvPr id="113" name="Shape 113"/>
          <p:cNvSpPr/>
          <p:nvPr/>
        </p:nvSpPr>
        <p:spPr>
          <a:xfrm>
            <a:off x="1381144" y="2551425"/>
            <a:ext cx="2297100" cy="373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libri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Integrated schema</a:t>
            </a:r>
          </a:p>
          <a:p>
            <a:pPr indent="-11430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1228750" y="1595839"/>
            <a:ext cx="2581800" cy="351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Collaborative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Filtering</a:t>
            </a:r>
          </a:p>
        </p:txBody>
      </p:sp>
      <p:sp>
        <p:nvSpPr>
          <p:cNvPr id="115" name="Shape 115"/>
          <p:cNvSpPr/>
          <p:nvPr/>
        </p:nvSpPr>
        <p:spPr>
          <a:xfrm>
            <a:off x="5166294" y="1624646"/>
            <a:ext cx="2581800" cy="315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based filtering</a:t>
            </a:r>
          </a:p>
        </p:txBody>
      </p:sp>
      <p:cxnSp>
        <p:nvCxnSpPr>
          <p:cNvPr id="116" name="Shape 116"/>
          <p:cNvCxnSpPr>
            <a:stCxn id="109" idx="0"/>
            <a:endCxn id="117" idx="2"/>
          </p:cNvCxnSpPr>
          <p:nvPr/>
        </p:nvCxnSpPr>
        <p:spPr>
          <a:xfrm flipH="1" rot="10800000">
            <a:off x="4018272" y="2906019"/>
            <a:ext cx="2372700" cy="972900"/>
          </a:xfrm>
          <a:prstGeom prst="straightConnector1">
            <a:avLst/>
          </a:prstGeom>
          <a:noFill/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8" name="Shape 118"/>
          <p:cNvCxnSpPr>
            <a:stCxn id="112" idx="0"/>
            <a:endCxn id="117" idx="2"/>
          </p:cNvCxnSpPr>
          <p:nvPr/>
        </p:nvCxnSpPr>
        <p:spPr>
          <a:xfrm rot="10800000">
            <a:off x="6391041" y="2906016"/>
            <a:ext cx="1437000" cy="972900"/>
          </a:xfrm>
          <a:prstGeom prst="straightConnector1">
            <a:avLst/>
          </a:prstGeom>
          <a:noFill/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9" name="Shape 119"/>
          <p:cNvCxnSpPr>
            <a:stCxn id="108" idx="0"/>
            <a:endCxn id="113" idx="2"/>
          </p:cNvCxnSpPr>
          <p:nvPr/>
        </p:nvCxnSpPr>
        <p:spPr>
          <a:xfrm flipH="1" rot="10800000">
            <a:off x="1804061" y="2924618"/>
            <a:ext cx="725700" cy="954300"/>
          </a:xfrm>
          <a:prstGeom prst="straightConnector1">
            <a:avLst/>
          </a:prstGeom>
          <a:noFill/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0" name="Shape 120"/>
          <p:cNvCxnSpPr>
            <a:stCxn id="109" idx="0"/>
            <a:endCxn id="113" idx="2"/>
          </p:cNvCxnSpPr>
          <p:nvPr/>
        </p:nvCxnSpPr>
        <p:spPr>
          <a:xfrm rot="10800000">
            <a:off x="2529672" y="2924619"/>
            <a:ext cx="1488600" cy="954300"/>
          </a:xfrm>
          <a:prstGeom prst="straightConnector1">
            <a:avLst/>
          </a:prstGeom>
          <a:noFill/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1" name="Shape 121"/>
          <p:cNvCxnSpPr>
            <a:stCxn id="110" idx="0"/>
            <a:endCxn id="113" idx="2"/>
          </p:cNvCxnSpPr>
          <p:nvPr/>
        </p:nvCxnSpPr>
        <p:spPr>
          <a:xfrm rot="10800000">
            <a:off x="2529813" y="2924617"/>
            <a:ext cx="3503700" cy="954300"/>
          </a:xfrm>
          <a:prstGeom prst="straightConnector1">
            <a:avLst/>
          </a:prstGeom>
          <a:noFill/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2" name="Shape 122"/>
          <p:cNvCxnSpPr>
            <a:stCxn id="100" idx="0"/>
            <a:endCxn id="108" idx="2"/>
          </p:cNvCxnSpPr>
          <p:nvPr/>
        </p:nvCxnSpPr>
        <p:spPr>
          <a:xfrm flipH="1" rot="10800000">
            <a:off x="1440869" y="4228285"/>
            <a:ext cx="363300" cy="525900"/>
          </a:xfrm>
          <a:prstGeom prst="straightConnector1">
            <a:avLst/>
          </a:prstGeom>
          <a:noFill/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3" name="Shape 123"/>
          <p:cNvCxnSpPr>
            <a:stCxn id="102" idx="0"/>
            <a:endCxn id="108" idx="2"/>
          </p:cNvCxnSpPr>
          <p:nvPr/>
        </p:nvCxnSpPr>
        <p:spPr>
          <a:xfrm rot="10800000">
            <a:off x="1803975" y="4228285"/>
            <a:ext cx="1050600" cy="525900"/>
          </a:xfrm>
          <a:prstGeom prst="straightConnector1">
            <a:avLst/>
          </a:prstGeom>
          <a:noFill/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4" name="Shape 124"/>
          <p:cNvCxnSpPr>
            <a:stCxn id="101" idx="0"/>
            <a:endCxn id="109" idx="2"/>
          </p:cNvCxnSpPr>
          <p:nvPr/>
        </p:nvCxnSpPr>
        <p:spPr>
          <a:xfrm rot="10800000">
            <a:off x="4018398" y="4228284"/>
            <a:ext cx="148800" cy="525900"/>
          </a:xfrm>
          <a:prstGeom prst="straightConnector1">
            <a:avLst/>
          </a:prstGeom>
          <a:noFill/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5" name="Shape 125"/>
          <p:cNvCxnSpPr>
            <a:stCxn id="102" idx="0"/>
            <a:endCxn id="109" idx="2"/>
          </p:cNvCxnSpPr>
          <p:nvPr/>
        </p:nvCxnSpPr>
        <p:spPr>
          <a:xfrm flipH="1" rot="10800000">
            <a:off x="2854575" y="4228285"/>
            <a:ext cx="1163700" cy="525900"/>
          </a:xfrm>
          <a:prstGeom prst="straightConnector1">
            <a:avLst/>
          </a:prstGeom>
          <a:noFill/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6" name="Shape 126"/>
          <p:cNvCxnSpPr>
            <a:stCxn id="104" idx="0"/>
            <a:endCxn id="109" idx="2"/>
          </p:cNvCxnSpPr>
          <p:nvPr/>
        </p:nvCxnSpPr>
        <p:spPr>
          <a:xfrm flipH="1" rot="10800000">
            <a:off x="1480555" y="4228136"/>
            <a:ext cx="2537700" cy="1369200"/>
          </a:xfrm>
          <a:prstGeom prst="straightConnector1">
            <a:avLst/>
          </a:prstGeom>
          <a:noFill/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7" name="Shape 127"/>
          <p:cNvCxnSpPr>
            <a:stCxn id="103" idx="0"/>
            <a:endCxn id="109" idx="2"/>
          </p:cNvCxnSpPr>
          <p:nvPr/>
        </p:nvCxnSpPr>
        <p:spPr>
          <a:xfrm flipH="1" rot="10800000">
            <a:off x="2787822" y="4228264"/>
            <a:ext cx="1230300" cy="1379100"/>
          </a:xfrm>
          <a:prstGeom prst="straightConnector1">
            <a:avLst/>
          </a:prstGeom>
          <a:noFill/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8" name="Shape 128"/>
          <p:cNvCxnSpPr>
            <a:stCxn id="105" idx="0"/>
            <a:endCxn id="108" idx="2"/>
          </p:cNvCxnSpPr>
          <p:nvPr/>
        </p:nvCxnSpPr>
        <p:spPr>
          <a:xfrm rot="10800000">
            <a:off x="1804110" y="4228136"/>
            <a:ext cx="2297100" cy="1369200"/>
          </a:xfrm>
          <a:prstGeom prst="straightConnector1">
            <a:avLst/>
          </a:prstGeom>
          <a:noFill/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9" name="Shape 129"/>
          <p:cNvCxnSpPr>
            <a:stCxn id="97" idx="0"/>
            <a:endCxn id="110" idx="2"/>
          </p:cNvCxnSpPr>
          <p:nvPr/>
        </p:nvCxnSpPr>
        <p:spPr>
          <a:xfrm rot="10800000">
            <a:off x="6033606" y="4228151"/>
            <a:ext cx="105300" cy="792600"/>
          </a:xfrm>
          <a:prstGeom prst="straightConnector1">
            <a:avLst/>
          </a:prstGeom>
          <a:noFill/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0" name="Shape 130"/>
          <p:cNvCxnSpPr>
            <a:stCxn id="99" idx="0"/>
            <a:endCxn id="112" idx="2"/>
          </p:cNvCxnSpPr>
          <p:nvPr/>
        </p:nvCxnSpPr>
        <p:spPr>
          <a:xfrm rot="10800000">
            <a:off x="7828117" y="4228151"/>
            <a:ext cx="374700" cy="792600"/>
          </a:xfrm>
          <a:prstGeom prst="straightConnector1">
            <a:avLst/>
          </a:prstGeom>
          <a:noFill/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7" name="Shape 117"/>
          <p:cNvSpPr/>
          <p:nvPr/>
        </p:nvSpPr>
        <p:spPr>
          <a:xfrm>
            <a:off x="5242494" y="2532688"/>
            <a:ext cx="2297100" cy="373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libri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Integrated schema</a:t>
            </a:r>
          </a:p>
          <a:p>
            <a:pPr indent="-11430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/>
        </p:nvSpPr>
        <p:spPr>
          <a:xfrm rot="-5400000">
            <a:off x="2265100" y="2085788"/>
            <a:ext cx="509100" cy="170700"/>
          </a:xfrm>
          <a:prstGeom prst="rightArrow">
            <a:avLst>
              <a:gd fmla="val 74135" name="adj1"/>
              <a:gd fmla="val 50000" name="adj2"/>
            </a:avLst>
          </a:prstGeom>
          <a:solidFill>
            <a:srgbClr val="0070C0"/>
          </a:soli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/>
        </p:nvSpPr>
        <p:spPr>
          <a:xfrm rot="-5400000">
            <a:off x="6209600" y="2085788"/>
            <a:ext cx="509100" cy="170700"/>
          </a:xfrm>
          <a:prstGeom prst="rightArrow">
            <a:avLst>
              <a:gd fmla="val 74135" name="adj1"/>
              <a:gd fmla="val 50000" name="adj2"/>
            </a:avLst>
          </a:prstGeom>
          <a:solidFill>
            <a:srgbClr val="0070C0"/>
          </a:soli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Collaborative filtering</a:t>
            </a:r>
          </a:p>
        </p:txBody>
      </p:sp>
      <p:cxnSp>
        <p:nvCxnSpPr>
          <p:cNvPr id="138" name="Shape 138"/>
          <p:cNvCxnSpPr/>
          <p:nvPr/>
        </p:nvCxnSpPr>
        <p:spPr>
          <a:xfrm>
            <a:off x="31750" y="1417638"/>
            <a:ext cx="9112250" cy="0"/>
          </a:xfrm>
          <a:prstGeom prst="straightConnector1">
            <a:avLst/>
          </a:prstGeom>
          <a:noFill/>
          <a:ln cap="flat" cmpd="sng" w="38100">
            <a:solidFill>
              <a:srgbClr val="00009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139" name="Shape 139"/>
          <p:cNvSpPr/>
          <p:nvPr/>
        </p:nvSpPr>
        <p:spPr>
          <a:xfrm>
            <a:off x="7197014" y="6357938"/>
            <a:ext cx="1780299" cy="373062"/>
          </a:xfrm>
          <a:prstGeom prst="bevel">
            <a:avLst>
              <a:gd fmla="val 12500" name="adj"/>
            </a:avLst>
          </a:prstGeom>
          <a:solidFill>
            <a:srgbClr val="0000FF"/>
          </a:solidFill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76200" kx="1200000" rotWithShape="0" algn="br" sy="23000" ky="1200000">
              <a:srgbClr val="000000">
                <a:alpha val="200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1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</a:p>
        </p:txBody>
      </p:sp>
      <p:sp>
        <p:nvSpPr>
          <p:cNvPr id="140" name="Shape 140"/>
          <p:cNvSpPr/>
          <p:nvPr/>
        </p:nvSpPr>
        <p:spPr>
          <a:xfrm>
            <a:off x="7197014" y="6357938"/>
            <a:ext cx="1780299" cy="373062"/>
          </a:xfrm>
          <a:prstGeom prst="bevel">
            <a:avLst>
              <a:gd fmla="val 12500" name="adj"/>
            </a:avLst>
          </a:prstGeom>
          <a:solidFill>
            <a:srgbClr val="0000FF"/>
          </a:solidFill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76200" kx="1200000" rotWithShape="0" algn="br" sy="23000" ky="1200000">
              <a:srgbClr val="000000">
                <a:alpha val="200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1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</a:p>
        </p:txBody>
      </p:sp>
      <p:sp>
        <p:nvSpPr>
          <p:cNvPr id="141" name="Shape 141"/>
          <p:cNvSpPr/>
          <p:nvPr/>
        </p:nvSpPr>
        <p:spPr>
          <a:xfrm>
            <a:off x="608800" y="4937202"/>
            <a:ext cx="4478100" cy="1587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Postgres</a:t>
            </a:r>
          </a:p>
          <a:p>
            <a:pPr indent="-11430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6149758" y="5032907"/>
            <a:ext cx="2157300" cy="1352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AsterxDB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519290" y="3394828"/>
            <a:ext cx="2159100" cy="14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7625" lIns="167625" rIns="167625" wrap="square" tIns="167625">
            <a:noAutofit/>
          </a:bodyPr>
          <a:lstStyle/>
          <a:p>
            <a:pPr indent="-4445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Query Criteria</a:t>
            </a:r>
          </a:p>
        </p:txBody>
      </p:sp>
      <p:sp>
        <p:nvSpPr>
          <p:cNvPr id="144" name="Shape 144"/>
          <p:cNvSpPr/>
          <p:nvPr/>
        </p:nvSpPr>
        <p:spPr>
          <a:xfrm>
            <a:off x="774698" y="5506182"/>
            <a:ext cx="1241100" cy="480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</a:p>
        </p:txBody>
      </p:sp>
      <p:sp>
        <p:nvSpPr>
          <p:cNvPr id="145" name="Shape 145"/>
          <p:cNvSpPr/>
          <p:nvPr/>
        </p:nvSpPr>
        <p:spPr>
          <a:xfrm>
            <a:off x="3806579" y="5517132"/>
            <a:ext cx="1054800" cy="486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products</a:t>
            </a:r>
          </a:p>
        </p:txBody>
      </p:sp>
      <p:sp>
        <p:nvSpPr>
          <p:cNvPr id="146" name="Shape 146"/>
          <p:cNvSpPr/>
          <p:nvPr/>
        </p:nvSpPr>
        <p:spPr>
          <a:xfrm>
            <a:off x="2249770" y="5491045"/>
            <a:ext cx="1269600" cy="480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orders</a:t>
            </a:r>
          </a:p>
          <a:p>
            <a:pPr indent="-1143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orderlines</a:t>
            </a:r>
          </a:p>
        </p:txBody>
      </p:sp>
      <p:sp>
        <p:nvSpPr>
          <p:cNvPr id="147" name="Shape 147"/>
          <p:cNvSpPr/>
          <p:nvPr/>
        </p:nvSpPr>
        <p:spPr>
          <a:xfrm>
            <a:off x="6245000" y="5383900"/>
            <a:ext cx="1946700" cy="440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ClassificationInfo</a:t>
            </a:r>
          </a:p>
        </p:txBody>
      </p:sp>
      <p:sp>
        <p:nvSpPr>
          <p:cNvPr id="148" name="Shape 148"/>
          <p:cNvSpPr/>
          <p:nvPr/>
        </p:nvSpPr>
        <p:spPr>
          <a:xfrm>
            <a:off x="608795" y="3678834"/>
            <a:ext cx="8242200" cy="112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libri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Wrapper Class</a:t>
            </a:r>
          </a:p>
          <a:p>
            <a:pPr indent="-11430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3119860" y="4339472"/>
            <a:ext cx="1875300" cy="334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CustomerFeature</a:t>
            </a:r>
          </a:p>
        </p:txBody>
      </p:sp>
      <p:sp>
        <p:nvSpPr>
          <p:cNvPr id="150" name="Shape 150"/>
          <p:cNvSpPr/>
          <p:nvPr/>
        </p:nvSpPr>
        <p:spPr>
          <a:xfrm>
            <a:off x="5173215" y="4339472"/>
            <a:ext cx="1839300" cy="321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ProductFeature</a:t>
            </a:r>
          </a:p>
        </p:txBody>
      </p:sp>
      <p:sp>
        <p:nvSpPr>
          <p:cNvPr id="151" name="Shape 151"/>
          <p:cNvSpPr/>
          <p:nvPr/>
        </p:nvSpPr>
        <p:spPr>
          <a:xfrm>
            <a:off x="7228395" y="4322499"/>
            <a:ext cx="1450200" cy="35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FlexCategory</a:t>
            </a:r>
          </a:p>
        </p:txBody>
      </p:sp>
      <p:sp>
        <p:nvSpPr>
          <p:cNvPr id="152" name="Shape 152"/>
          <p:cNvSpPr/>
          <p:nvPr/>
        </p:nvSpPr>
        <p:spPr>
          <a:xfrm>
            <a:off x="871850" y="1475425"/>
            <a:ext cx="5687700" cy="1993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libri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High level queries for Collaborative Filtering</a:t>
            </a: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1311075" y="2376200"/>
            <a:ext cx="2414400" cy="557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Demographic 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criteria</a:t>
            </a:r>
          </a:p>
        </p:txBody>
      </p:sp>
      <p:cxnSp>
        <p:nvCxnSpPr>
          <p:cNvPr id="154" name="Shape 154"/>
          <p:cNvCxnSpPr>
            <a:stCxn id="149" idx="0"/>
            <a:endCxn id="153" idx="2"/>
          </p:cNvCxnSpPr>
          <p:nvPr/>
        </p:nvCxnSpPr>
        <p:spPr>
          <a:xfrm rot="10800000">
            <a:off x="2518210" y="2933372"/>
            <a:ext cx="1539300" cy="1406100"/>
          </a:xfrm>
          <a:prstGeom prst="straightConnector1">
            <a:avLst/>
          </a:prstGeom>
          <a:noFill/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5" name="Shape 155"/>
          <p:cNvCxnSpPr>
            <a:endCxn id="156" idx="2"/>
          </p:cNvCxnSpPr>
          <p:nvPr/>
        </p:nvCxnSpPr>
        <p:spPr>
          <a:xfrm rot="10800000">
            <a:off x="4806102" y="3279325"/>
            <a:ext cx="1210500" cy="1060200"/>
          </a:xfrm>
          <a:prstGeom prst="straightConnector1">
            <a:avLst/>
          </a:prstGeom>
          <a:noFill/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7" name="Shape 157"/>
          <p:cNvCxnSpPr>
            <a:stCxn id="151" idx="0"/>
            <a:endCxn id="156" idx="2"/>
          </p:cNvCxnSpPr>
          <p:nvPr/>
        </p:nvCxnSpPr>
        <p:spPr>
          <a:xfrm rot="10800000">
            <a:off x="4806195" y="3279399"/>
            <a:ext cx="3147300" cy="1043100"/>
          </a:xfrm>
          <a:prstGeom prst="straightConnector1">
            <a:avLst/>
          </a:prstGeom>
          <a:noFill/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8" name="Shape 158"/>
          <p:cNvCxnSpPr/>
          <p:nvPr/>
        </p:nvCxnSpPr>
        <p:spPr>
          <a:xfrm rot="10800000">
            <a:off x="1866100" y="4661675"/>
            <a:ext cx="2119800" cy="816300"/>
          </a:xfrm>
          <a:prstGeom prst="straightConnector1">
            <a:avLst/>
          </a:prstGeom>
          <a:noFill/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9" name="Shape 159"/>
          <p:cNvCxnSpPr>
            <a:stCxn id="147" idx="0"/>
            <a:endCxn id="151" idx="2"/>
          </p:cNvCxnSpPr>
          <p:nvPr/>
        </p:nvCxnSpPr>
        <p:spPr>
          <a:xfrm flipH="1" rot="10800000">
            <a:off x="7218350" y="4673500"/>
            <a:ext cx="735000" cy="710400"/>
          </a:xfrm>
          <a:prstGeom prst="straightConnector1">
            <a:avLst/>
          </a:prstGeom>
          <a:noFill/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6" name="Shape 156"/>
          <p:cNvSpPr/>
          <p:nvPr/>
        </p:nvSpPr>
        <p:spPr>
          <a:xfrm>
            <a:off x="3484002" y="2759725"/>
            <a:ext cx="2644200" cy="51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Product/category 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criteria</a:t>
            </a:r>
          </a:p>
        </p:txBody>
      </p:sp>
      <p:sp>
        <p:nvSpPr>
          <p:cNvPr id="160" name="Shape 160"/>
          <p:cNvSpPr/>
          <p:nvPr/>
        </p:nvSpPr>
        <p:spPr>
          <a:xfrm>
            <a:off x="710209" y="4348898"/>
            <a:ext cx="2311800" cy="324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Co-occurrence Matrix</a:t>
            </a:r>
          </a:p>
        </p:txBody>
      </p:sp>
      <p:cxnSp>
        <p:nvCxnSpPr>
          <p:cNvPr id="161" name="Shape 161"/>
          <p:cNvCxnSpPr>
            <a:stCxn id="144" idx="0"/>
            <a:endCxn id="160" idx="2"/>
          </p:cNvCxnSpPr>
          <p:nvPr/>
        </p:nvCxnSpPr>
        <p:spPr>
          <a:xfrm flipH="1" rot="10800000">
            <a:off x="1395248" y="4673382"/>
            <a:ext cx="471000" cy="832800"/>
          </a:xfrm>
          <a:prstGeom prst="straightConnector1">
            <a:avLst/>
          </a:prstGeom>
          <a:noFill/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2" name="Shape 162"/>
          <p:cNvCxnSpPr>
            <a:stCxn id="146" idx="0"/>
            <a:endCxn id="160" idx="2"/>
          </p:cNvCxnSpPr>
          <p:nvPr/>
        </p:nvCxnSpPr>
        <p:spPr>
          <a:xfrm rot="10800000">
            <a:off x="1866070" y="4673545"/>
            <a:ext cx="1018500" cy="817500"/>
          </a:xfrm>
          <a:prstGeom prst="straightConnector1">
            <a:avLst/>
          </a:prstGeom>
          <a:noFill/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63" name="Shape 163"/>
          <p:cNvSpPr/>
          <p:nvPr/>
        </p:nvSpPr>
        <p:spPr>
          <a:xfrm>
            <a:off x="6092847" y="2258525"/>
            <a:ext cx="919800" cy="141900"/>
          </a:xfrm>
          <a:prstGeom prst="rightArrow">
            <a:avLst>
              <a:gd fmla="val 74135" name="adj1"/>
              <a:gd fmla="val 50000" name="adj2"/>
            </a:avLst>
          </a:prstGeom>
          <a:solidFill>
            <a:srgbClr val="0070C0"/>
          </a:soli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7088700" y="1787675"/>
            <a:ext cx="1875300" cy="1035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Co-occurrence matrix</a:t>
            </a:r>
          </a:p>
          <a:p>
            <a:pPr indent="-1143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 group</a:t>
            </a:r>
          </a:p>
        </p:txBody>
      </p:sp>
      <p:cxnSp>
        <p:nvCxnSpPr>
          <p:cNvPr id="165" name="Shape 165"/>
          <p:cNvCxnSpPr>
            <a:stCxn id="153" idx="1"/>
            <a:endCxn id="160" idx="1"/>
          </p:cNvCxnSpPr>
          <p:nvPr/>
        </p:nvCxnSpPr>
        <p:spPr>
          <a:xfrm flipH="1">
            <a:off x="710175" y="2654750"/>
            <a:ext cx="600900" cy="1856400"/>
          </a:xfrm>
          <a:prstGeom prst="bentConnector3">
            <a:avLst>
              <a:gd fmla="val 1396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6" name="Shape 166"/>
          <p:cNvCxnSpPr>
            <a:stCxn id="156" idx="1"/>
            <a:endCxn id="160" idx="1"/>
          </p:cNvCxnSpPr>
          <p:nvPr/>
        </p:nvCxnSpPr>
        <p:spPr>
          <a:xfrm flipH="1">
            <a:off x="710202" y="3019525"/>
            <a:ext cx="2773800" cy="1491600"/>
          </a:xfrm>
          <a:prstGeom prst="bentConnector3">
            <a:avLst>
              <a:gd fmla="val 1085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7" name="Shape 167"/>
          <p:cNvSpPr/>
          <p:nvPr/>
        </p:nvSpPr>
        <p:spPr>
          <a:xfrm rot="-5400000">
            <a:off x="1875076" y="3555752"/>
            <a:ext cx="1035900" cy="170700"/>
          </a:xfrm>
          <a:prstGeom prst="rightArrow">
            <a:avLst>
              <a:gd fmla="val 74135" name="adj1"/>
              <a:gd fmla="val 50000" name="adj2"/>
            </a:avLst>
          </a:prstGeom>
          <a:solidFill>
            <a:srgbClr val="0070C0"/>
          </a:soli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3326884" y="3941531"/>
            <a:ext cx="5359916" cy="278947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0C94A"/>
              </a:gs>
              <a:gs pos="100000">
                <a:srgbClr val="DBFF9C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1. Review Length</a:t>
            </a:r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None/>
            </a:pPr>
            <a:r>
              <a:rPr b="1" i="1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2. Review Product Rating</a:t>
            </a:r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None/>
            </a:pPr>
            <a:r>
              <a:rPr b="1" i="1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3. Total Votes for review</a:t>
            </a:r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None/>
            </a:pPr>
            <a:r>
              <a:rPr b="1" i="1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4. Reviewers review count</a:t>
            </a:r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None/>
            </a:pPr>
            <a:r>
              <a:rPr b="1" i="1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5. Review Age</a:t>
            </a:r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None/>
            </a:pPr>
            <a:r>
              <a:rPr b="1" i="1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6. Number of reviews for product</a:t>
            </a:r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None/>
            </a:pPr>
            <a:r>
              <a:rPr b="1" i="1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7. Avg word length</a:t>
            </a:r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None/>
            </a:pPr>
            <a:r>
              <a:rPr b="1" i="1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8. Number of words in Capital</a:t>
            </a:r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None/>
            </a:pPr>
            <a:r>
              <a:rPr b="1" i="1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9. Ratio of exclamations and question marks in review to total characters</a:t>
            </a:r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None/>
            </a:pPr>
            <a:r>
              <a:rPr b="1" i="1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10.Avg Sentence length</a:t>
            </a:r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None/>
            </a:pPr>
            <a:r>
              <a:rPr b="1" i="1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11.Review Sentiment (if possible, not necessary)</a:t>
            </a:r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None/>
            </a:pPr>
            <a:r>
              <a:rPr b="1" i="1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12 ARI index for review (Automated Readability Index)</a:t>
            </a:r>
          </a:p>
          <a:p>
            <a:pPr indent="-76200" lvl="0" marL="0" marR="0" rtl="0" algn="l">
              <a:spcBef>
                <a:spcPts val="0"/>
              </a:spcBef>
              <a:buClr>
                <a:srgbClr val="595959"/>
              </a:buClr>
              <a:buSzPct val="100000"/>
              <a:buFont typeface="Calibri"/>
              <a:buNone/>
            </a:pPr>
            <a:r>
              <a:rPr b="1" i="1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13.TF-IDF for top 100 features</a:t>
            </a:r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based filtering</a:t>
            </a:r>
          </a:p>
        </p:txBody>
      </p:sp>
      <p:cxnSp>
        <p:nvCxnSpPr>
          <p:cNvPr id="174" name="Shape 174"/>
          <p:cNvCxnSpPr/>
          <p:nvPr/>
        </p:nvCxnSpPr>
        <p:spPr>
          <a:xfrm>
            <a:off x="31750" y="1417638"/>
            <a:ext cx="9112250" cy="0"/>
          </a:xfrm>
          <a:prstGeom prst="straightConnector1">
            <a:avLst/>
          </a:prstGeom>
          <a:noFill/>
          <a:ln cap="flat" cmpd="sng" w="38100">
            <a:solidFill>
              <a:srgbClr val="00009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175" name="Shape 175"/>
          <p:cNvSpPr/>
          <p:nvPr/>
        </p:nvSpPr>
        <p:spPr>
          <a:xfrm>
            <a:off x="7197014" y="6357938"/>
            <a:ext cx="1780299" cy="373062"/>
          </a:xfrm>
          <a:prstGeom prst="bevel">
            <a:avLst>
              <a:gd fmla="val 12500" name="adj"/>
            </a:avLst>
          </a:prstGeom>
          <a:solidFill>
            <a:srgbClr val="0000FF"/>
          </a:solidFill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76200" kx="1200000" rotWithShape="0" algn="br" sy="23000" ky="1200000">
              <a:srgbClr val="000000">
                <a:alpha val="200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1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3501541" y="2513220"/>
            <a:ext cx="2159055" cy="1428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7625" lIns="167625" rIns="167625" wrap="square" tIns="167625">
            <a:noAutofit/>
          </a:bodyPr>
          <a:lstStyle/>
          <a:p>
            <a:pPr indent="-4445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Query Criteria</a:t>
            </a:r>
          </a:p>
        </p:txBody>
      </p:sp>
      <p:sp>
        <p:nvSpPr>
          <p:cNvPr id="177" name="Shape 177"/>
          <p:cNvSpPr/>
          <p:nvPr/>
        </p:nvSpPr>
        <p:spPr>
          <a:xfrm>
            <a:off x="565775" y="3055450"/>
            <a:ext cx="8285400" cy="693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libri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Wrapper Class</a:t>
            </a:r>
          </a:p>
          <a:p>
            <a:pPr indent="-11430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413625" y="3157370"/>
            <a:ext cx="1839286" cy="31045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ProductFeature</a:t>
            </a:r>
          </a:p>
        </p:txBody>
      </p:sp>
      <p:sp>
        <p:nvSpPr>
          <p:cNvPr id="179" name="Shape 179"/>
          <p:cNvSpPr/>
          <p:nvPr/>
        </p:nvSpPr>
        <p:spPr>
          <a:xfrm>
            <a:off x="6403347" y="3166798"/>
            <a:ext cx="1785526" cy="310453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ReviewFeature</a:t>
            </a:r>
          </a:p>
        </p:txBody>
      </p:sp>
      <p:sp>
        <p:nvSpPr>
          <p:cNvPr id="180" name="Shape 180"/>
          <p:cNvSpPr/>
          <p:nvPr/>
        </p:nvSpPr>
        <p:spPr>
          <a:xfrm>
            <a:off x="565770" y="1622750"/>
            <a:ext cx="5359800" cy="122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libri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High-level queries for Content Based Filtering</a:t>
            </a:r>
          </a:p>
          <a:p>
            <a:pPr indent="-11430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Calibri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6403360" y="1853249"/>
            <a:ext cx="2495100" cy="546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016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content-based features </a:t>
            </a:r>
          </a:p>
          <a:p>
            <a:pPr indent="-1016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 group</a:t>
            </a:r>
          </a:p>
        </p:txBody>
      </p:sp>
      <p:cxnSp>
        <p:nvCxnSpPr>
          <p:cNvPr id="182" name="Shape 182"/>
          <p:cNvCxnSpPr>
            <a:stCxn id="178" idx="0"/>
            <a:endCxn id="181" idx="2"/>
          </p:cNvCxnSpPr>
          <p:nvPr/>
        </p:nvCxnSpPr>
        <p:spPr>
          <a:xfrm flipH="1" rot="10800000">
            <a:off x="4333268" y="2400170"/>
            <a:ext cx="3317700" cy="757200"/>
          </a:xfrm>
          <a:prstGeom prst="straightConnector1">
            <a:avLst/>
          </a:prstGeom>
          <a:noFill/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3" name="Shape 183"/>
          <p:cNvCxnSpPr>
            <a:stCxn id="179" idx="0"/>
            <a:endCxn id="181" idx="2"/>
          </p:cNvCxnSpPr>
          <p:nvPr/>
        </p:nvCxnSpPr>
        <p:spPr>
          <a:xfrm flipH="1" rot="10800000">
            <a:off x="7296110" y="2400298"/>
            <a:ext cx="354900" cy="766500"/>
          </a:xfrm>
          <a:prstGeom prst="straightConnector1">
            <a:avLst/>
          </a:prstGeom>
          <a:noFill/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4" name="Shape 184"/>
          <p:cNvCxnSpPr>
            <a:stCxn id="172" idx="0"/>
            <a:endCxn id="179" idx="2"/>
          </p:cNvCxnSpPr>
          <p:nvPr/>
        </p:nvCxnSpPr>
        <p:spPr>
          <a:xfrm flipH="1" rot="10800000">
            <a:off x="6006842" y="3477131"/>
            <a:ext cx="1289400" cy="464400"/>
          </a:xfrm>
          <a:prstGeom prst="straightConnector1">
            <a:avLst/>
          </a:prstGeom>
          <a:noFill/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85" name="Shape 185"/>
          <p:cNvSpPr/>
          <p:nvPr/>
        </p:nvSpPr>
        <p:spPr>
          <a:xfrm>
            <a:off x="552208" y="3953856"/>
            <a:ext cx="2603100" cy="1873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b="1" i="1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b="1" i="1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Total_order_count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b="1" i="1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Total_copy_count</a:t>
            </a:r>
          </a:p>
          <a:p>
            <a:pPr indent="-11430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Shape 186"/>
          <p:cNvCxnSpPr>
            <a:stCxn id="185" idx="0"/>
            <a:endCxn id="178" idx="2"/>
          </p:cNvCxnSpPr>
          <p:nvPr/>
        </p:nvCxnSpPr>
        <p:spPr>
          <a:xfrm flipH="1" rot="10800000">
            <a:off x="1853758" y="3467856"/>
            <a:ext cx="2479500" cy="486000"/>
          </a:xfrm>
          <a:prstGeom prst="straightConnector1">
            <a:avLst/>
          </a:prstGeom>
          <a:noFill/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87" name="Shape 187"/>
          <p:cNvSpPr/>
          <p:nvPr/>
        </p:nvSpPr>
        <p:spPr>
          <a:xfrm>
            <a:off x="1152161" y="2078060"/>
            <a:ext cx="2484210" cy="28806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Demographic Filtering</a:t>
            </a:r>
          </a:p>
        </p:txBody>
      </p:sp>
      <p:sp>
        <p:nvSpPr>
          <p:cNvPr id="188" name="Shape 188"/>
          <p:cNvSpPr/>
          <p:nvPr/>
        </p:nvSpPr>
        <p:spPr>
          <a:xfrm>
            <a:off x="1152161" y="2436108"/>
            <a:ext cx="2891068" cy="33211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Product/category filtering</a:t>
            </a:r>
          </a:p>
        </p:txBody>
      </p:sp>
      <p:cxnSp>
        <p:nvCxnSpPr>
          <p:cNvPr id="189" name="Shape 189"/>
          <p:cNvCxnSpPr>
            <a:endCxn id="181" idx="1"/>
          </p:cNvCxnSpPr>
          <p:nvPr/>
        </p:nvCxnSpPr>
        <p:spPr>
          <a:xfrm flipH="1" rot="10800000">
            <a:off x="3636460" y="2126699"/>
            <a:ext cx="2766900" cy="114300"/>
          </a:xfrm>
          <a:prstGeom prst="straightConnector1">
            <a:avLst/>
          </a:prstGeom>
          <a:noFill/>
          <a:ln cap="flat" cmpd="sng" w="25400">
            <a:solidFill>
              <a:srgbClr val="92D050"/>
            </a:solidFill>
            <a:prstDash val="dash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0" name="Shape 190"/>
          <p:cNvCxnSpPr>
            <a:stCxn id="188" idx="3"/>
          </p:cNvCxnSpPr>
          <p:nvPr/>
        </p:nvCxnSpPr>
        <p:spPr>
          <a:xfrm flipH="1" rot="10800000">
            <a:off x="4043229" y="2206468"/>
            <a:ext cx="2312700" cy="395700"/>
          </a:xfrm>
          <a:prstGeom prst="straightConnector1">
            <a:avLst/>
          </a:prstGeom>
          <a:noFill/>
          <a:ln cap="flat" cmpd="sng" w="25400">
            <a:solidFill>
              <a:srgbClr val="92D050"/>
            </a:solidFill>
            <a:prstDash val="dash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CustomerFeature</a:t>
            </a:r>
          </a:p>
        </p:txBody>
      </p:sp>
      <p:cxnSp>
        <p:nvCxnSpPr>
          <p:cNvPr id="196" name="Shape 196"/>
          <p:cNvCxnSpPr/>
          <p:nvPr/>
        </p:nvCxnSpPr>
        <p:spPr>
          <a:xfrm>
            <a:off x="31750" y="1417638"/>
            <a:ext cx="9112250" cy="0"/>
          </a:xfrm>
          <a:prstGeom prst="straightConnector1">
            <a:avLst/>
          </a:prstGeom>
          <a:noFill/>
          <a:ln cap="flat" cmpd="sng" w="38100">
            <a:solidFill>
              <a:srgbClr val="00009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197" name="Shape 197"/>
          <p:cNvSpPr/>
          <p:nvPr/>
        </p:nvSpPr>
        <p:spPr>
          <a:xfrm>
            <a:off x="7197014" y="6357938"/>
            <a:ext cx="1780299" cy="373062"/>
          </a:xfrm>
          <a:prstGeom prst="bevel">
            <a:avLst>
              <a:gd fmla="val 12500" name="adj"/>
            </a:avLst>
          </a:prstGeom>
          <a:solidFill>
            <a:srgbClr val="0000FF"/>
          </a:solidFill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76200" kx="1200000" rotWithShape="0" algn="br" sy="23000" ky="1200000">
              <a:srgbClr val="000000">
                <a:alpha val="200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1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</a:p>
        </p:txBody>
      </p:sp>
      <p:grpSp>
        <p:nvGrpSpPr>
          <p:cNvPr id="198" name="Shape 198"/>
          <p:cNvGrpSpPr/>
          <p:nvPr/>
        </p:nvGrpSpPr>
        <p:grpSpPr>
          <a:xfrm>
            <a:off x="60030" y="1602870"/>
            <a:ext cx="4133656" cy="4977353"/>
            <a:chOff x="230955" y="1527142"/>
            <a:chExt cx="4161936" cy="4977353"/>
          </a:xfrm>
        </p:grpSpPr>
        <p:cxnSp>
          <p:nvCxnSpPr>
            <p:cNvPr id="199" name="Shape 199"/>
            <p:cNvCxnSpPr/>
            <p:nvPr/>
          </p:nvCxnSpPr>
          <p:spPr>
            <a:xfrm>
              <a:off x="4392891" y="1527142"/>
              <a:ext cx="0" cy="4977353"/>
            </a:xfrm>
            <a:prstGeom prst="straightConnector1">
              <a:avLst/>
            </a:prstGeom>
            <a:noFill/>
            <a:ln cap="flat" cmpd="sng" w="25400">
              <a:solidFill>
                <a:srgbClr val="B6DDE7"/>
              </a:solidFill>
              <a:prstDash val="lgDash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200" name="Shape 200"/>
            <p:cNvSpPr/>
            <p:nvPr/>
          </p:nvSpPr>
          <p:spPr>
            <a:xfrm>
              <a:off x="796564" y="1527142"/>
              <a:ext cx="2559377" cy="329938"/>
            </a:xfrm>
            <a:prstGeom prst="roundRect">
              <a:avLst>
                <a:gd fmla="val 16667" name="adj"/>
              </a:avLst>
            </a:prstGeom>
            <a:solidFill>
              <a:srgbClr val="B6DDE7"/>
            </a:solidFill>
            <a:ln cap="flat" cmpd="sng" w="9525">
              <a:solidFill>
                <a:srgbClr val="B6DDE7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Customer View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1951348" y="1857079"/>
              <a:ext cx="254524" cy="311085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8B6D8"/>
                </a:gs>
                <a:gs pos="100000">
                  <a:srgbClr val="91ECFF"/>
                </a:gs>
              </a:gsLst>
              <a:lin ang="16200000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796564" y="2168164"/>
              <a:ext cx="2559377" cy="329938"/>
            </a:xfrm>
            <a:prstGeom prst="roundRect">
              <a:avLst>
                <a:gd fmla="val 16667" name="adj"/>
              </a:avLst>
            </a:prstGeom>
            <a:solidFill>
              <a:srgbClr val="B6DDE7"/>
            </a:solidFill>
            <a:ln cap="flat" cmpd="sng" w="9525">
              <a:solidFill>
                <a:srgbClr val="B6DDE7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Customer Attributes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1951348" y="2498102"/>
              <a:ext cx="254524" cy="311085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8B6D8"/>
                </a:gs>
                <a:gs pos="100000">
                  <a:srgbClr val="91ECFF"/>
                </a:gs>
              </a:gsLst>
              <a:lin ang="16200000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" name="Shape 204"/>
            <p:cNvGrpSpPr/>
            <p:nvPr/>
          </p:nvGrpSpPr>
          <p:grpSpPr>
            <a:xfrm>
              <a:off x="230955" y="2818613"/>
              <a:ext cx="2253006" cy="660189"/>
              <a:chOff x="230955" y="2818613"/>
              <a:chExt cx="2253006" cy="660189"/>
            </a:xfrm>
          </p:grpSpPr>
          <p:sp>
            <p:nvSpPr>
              <p:cNvPr id="205" name="Shape 205"/>
              <p:cNvSpPr/>
              <p:nvPr/>
            </p:nvSpPr>
            <p:spPr>
              <a:xfrm>
                <a:off x="230955" y="2818613"/>
                <a:ext cx="1974917" cy="490195"/>
              </a:xfrm>
              <a:prstGeom prst="roundRect">
                <a:avLst>
                  <a:gd fmla="val 16667" name="adj"/>
                </a:avLst>
              </a:prstGeom>
              <a:solidFill>
                <a:srgbClr val="B6DDE7"/>
              </a:solidFill>
              <a:ln cap="flat" cmpd="sng" w="9525">
                <a:solidFill>
                  <a:srgbClr val="B6DDE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b="1"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Shape 206"/>
              <p:cNvSpPr txBox="1"/>
              <p:nvPr/>
            </p:nvSpPr>
            <p:spPr>
              <a:xfrm>
                <a:off x="259235" y="2894027"/>
                <a:ext cx="2224726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en-US" sz="160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Location features</a:t>
                </a: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b="1" sz="16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7" name="Shape 207"/>
            <p:cNvSpPr/>
            <p:nvPr/>
          </p:nvSpPr>
          <p:spPr>
            <a:xfrm>
              <a:off x="259235" y="3601352"/>
              <a:ext cx="1974917" cy="490195"/>
            </a:xfrm>
            <a:prstGeom prst="roundRect">
              <a:avLst>
                <a:gd fmla="val 16667" name="adj"/>
              </a:avLst>
            </a:prstGeom>
            <a:solidFill>
              <a:srgbClr val="B6DDE7"/>
            </a:solidFill>
            <a:ln cap="flat" cmpd="sng" w="9525">
              <a:solidFill>
                <a:srgbClr val="B6DDE7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6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Census features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230955" y="4545603"/>
              <a:ext cx="1974917" cy="490195"/>
            </a:xfrm>
            <a:prstGeom prst="roundRect">
              <a:avLst>
                <a:gd fmla="val 16667" name="adj"/>
              </a:avLst>
            </a:prstGeom>
            <a:solidFill>
              <a:srgbClr val="B6DDE7"/>
            </a:solidFill>
            <a:ln cap="flat" cmpd="sng" w="9525">
              <a:solidFill>
                <a:srgbClr val="B6DDE7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6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Customer features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2290714" y="2752627"/>
              <a:ext cx="1974917" cy="603316"/>
            </a:xfrm>
            <a:prstGeom prst="roundRect">
              <a:avLst>
                <a:gd fmla="val 16667" name="adj"/>
              </a:avLst>
            </a:prstGeom>
            <a:solidFill>
              <a:srgbClr val="83C5D7"/>
            </a:solidFill>
            <a:ln cap="flat" cmpd="sng" w="9525">
              <a:solidFill>
                <a:srgbClr val="B6DDE7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6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Zipcode, county name, poname, etc.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2290714" y="3441093"/>
              <a:ext cx="1974917" cy="782113"/>
            </a:xfrm>
            <a:prstGeom prst="roundRect">
              <a:avLst>
                <a:gd fmla="val 16667" name="adj"/>
              </a:avLst>
            </a:prstGeom>
            <a:solidFill>
              <a:srgbClr val="83C5D7"/>
            </a:solidFill>
            <a:ln cap="flat" cmpd="sng" w="9525">
              <a:solidFill>
                <a:srgbClr val="B6DDE7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6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ZIPName, county, Males, Females, MedianEarnings, etc.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2290714" y="4319043"/>
              <a:ext cx="1974917" cy="922260"/>
            </a:xfrm>
            <a:prstGeom prst="roundRect">
              <a:avLst>
                <a:gd fmla="val 16667" name="adj"/>
              </a:avLst>
            </a:prstGeom>
            <a:solidFill>
              <a:srgbClr val="83C5D7"/>
            </a:solidFill>
            <a:ln cap="flat" cmpd="sng" w="9525">
              <a:solidFill>
                <a:srgbClr val="B6DDE7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6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Gender, FirstName, CampaignID, UnitPrice, etc.</a:t>
              </a:r>
            </a:p>
          </p:txBody>
        </p:sp>
      </p:grp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5103" y="2243892"/>
            <a:ext cx="4864272" cy="330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ProductFeature</a:t>
            </a:r>
          </a:p>
        </p:txBody>
      </p:sp>
      <p:cxnSp>
        <p:nvCxnSpPr>
          <p:cNvPr id="218" name="Shape 218"/>
          <p:cNvCxnSpPr/>
          <p:nvPr/>
        </p:nvCxnSpPr>
        <p:spPr>
          <a:xfrm>
            <a:off x="31750" y="1417638"/>
            <a:ext cx="9112250" cy="0"/>
          </a:xfrm>
          <a:prstGeom prst="straightConnector1">
            <a:avLst/>
          </a:prstGeom>
          <a:noFill/>
          <a:ln cap="flat" cmpd="sng" w="38100">
            <a:solidFill>
              <a:srgbClr val="00009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219" name="Shape 219"/>
          <p:cNvSpPr/>
          <p:nvPr/>
        </p:nvSpPr>
        <p:spPr>
          <a:xfrm>
            <a:off x="7197014" y="6357938"/>
            <a:ext cx="1780299" cy="373062"/>
          </a:xfrm>
          <a:prstGeom prst="bevel">
            <a:avLst>
              <a:gd fmla="val 12500" name="adj"/>
            </a:avLst>
          </a:prstGeom>
          <a:solidFill>
            <a:srgbClr val="0000FF"/>
          </a:solidFill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76200" kx="1200000" rotWithShape="0" algn="br" sy="23000" ky="1200000">
              <a:srgbClr val="000000">
                <a:alpha val="200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</a:p>
        </p:txBody>
      </p:sp>
      <p:grpSp>
        <p:nvGrpSpPr>
          <p:cNvPr id="220" name="Shape 220"/>
          <p:cNvGrpSpPr/>
          <p:nvPr/>
        </p:nvGrpSpPr>
        <p:grpSpPr>
          <a:xfrm>
            <a:off x="60028" y="1602870"/>
            <a:ext cx="4161934" cy="4977353"/>
            <a:chOff x="230955" y="1527142"/>
            <a:chExt cx="4190410" cy="4977353"/>
          </a:xfrm>
        </p:grpSpPr>
        <p:cxnSp>
          <p:nvCxnSpPr>
            <p:cNvPr id="221" name="Shape 221"/>
            <p:cNvCxnSpPr/>
            <p:nvPr/>
          </p:nvCxnSpPr>
          <p:spPr>
            <a:xfrm>
              <a:off x="4421365" y="1527142"/>
              <a:ext cx="0" cy="4977353"/>
            </a:xfrm>
            <a:prstGeom prst="straightConnector1">
              <a:avLst/>
            </a:prstGeom>
            <a:noFill/>
            <a:ln cap="flat" cmpd="sng" w="25400">
              <a:solidFill>
                <a:srgbClr val="B6DDE7"/>
              </a:solidFill>
              <a:prstDash val="lgDash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222" name="Shape 222"/>
            <p:cNvSpPr/>
            <p:nvPr/>
          </p:nvSpPr>
          <p:spPr>
            <a:xfrm>
              <a:off x="796564" y="1527142"/>
              <a:ext cx="2559377" cy="329938"/>
            </a:xfrm>
            <a:prstGeom prst="roundRect">
              <a:avLst>
                <a:gd fmla="val 16667" name="adj"/>
              </a:avLst>
            </a:prstGeom>
            <a:solidFill>
              <a:srgbClr val="B6DDE7"/>
            </a:solidFill>
            <a:ln cap="flat" cmpd="sng" w="9525">
              <a:solidFill>
                <a:srgbClr val="B6DDE7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Product View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1951348" y="1857079"/>
              <a:ext cx="254524" cy="311085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8B6D8"/>
                </a:gs>
                <a:gs pos="100000">
                  <a:srgbClr val="91ECFF"/>
                </a:gs>
              </a:gsLst>
              <a:lin ang="16200000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796564" y="2168164"/>
              <a:ext cx="2559377" cy="329938"/>
            </a:xfrm>
            <a:prstGeom prst="roundRect">
              <a:avLst>
                <a:gd fmla="val 16667" name="adj"/>
              </a:avLst>
            </a:prstGeom>
            <a:solidFill>
              <a:srgbClr val="B6DDE7"/>
            </a:solidFill>
            <a:ln cap="flat" cmpd="sng" w="9525">
              <a:solidFill>
                <a:srgbClr val="B6DDE7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Product Attributes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1951348" y="2498102"/>
              <a:ext cx="254524" cy="311085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8B6D8"/>
                </a:gs>
                <a:gs pos="100000">
                  <a:srgbClr val="91ECFF"/>
                </a:gs>
              </a:gsLst>
              <a:lin ang="16200000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6" name="Shape 226"/>
            <p:cNvGrpSpPr/>
            <p:nvPr/>
          </p:nvGrpSpPr>
          <p:grpSpPr>
            <a:xfrm>
              <a:off x="230955" y="2818613"/>
              <a:ext cx="2253006" cy="660189"/>
              <a:chOff x="230955" y="2818613"/>
              <a:chExt cx="2253006" cy="660189"/>
            </a:xfrm>
          </p:grpSpPr>
          <p:sp>
            <p:nvSpPr>
              <p:cNvPr id="227" name="Shape 227"/>
              <p:cNvSpPr/>
              <p:nvPr/>
            </p:nvSpPr>
            <p:spPr>
              <a:xfrm>
                <a:off x="230955" y="2818613"/>
                <a:ext cx="1974917" cy="490195"/>
              </a:xfrm>
              <a:prstGeom prst="roundRect">
                <a:avLst>
                  <a:gd fmla="val 16667" name="adj"/>
                </a:avLst>
              </a:prstGeom>
              <a:solidFill>
                <a:srgbClr val="B6DDE7"/>
              </a:solidFill>
              <a:ln cap="flat" cmpd="sng" w="9525">
                <a:solidFill>
                  <a:srgbClr val="B6DDE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b="1"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Shape 228"/>
              <p:cNvSpPr txBox="1"/>
              <p:nvPr/>
            </p:nvSpPr>
            <p:spPr>
              <a:xfrm>
                <a:off x="259235" y="2894027"/>
                <a:ext cx="2224726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en-US" sz="160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Product features</a:t>
                </a: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b="1" sz="16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9" name="Shape 229"/>
            <p:cNvSpPr/>
            <p:nvPr/>
          </p:nvSpPr>
          <p:spPr>
            <a:xfrm>
              <a:off x="240252" y="3450520"/>
              <a:ext cx="1974917" cy="490195"/>
            </a:xfrm>
            <a:prstGeom prst="roundRect">
              <a:avLst>
                <a:gd fmla="val 16667" name="adj"/>
              </a:avLst>
            </a:prstGeom>
            <a:solidFill>
              <a:srgbClr val="B6DDE7"/>
            </a:solidFill>
            <a:ln cap="flat" cmpd="sng" w="9525">
              <a:solidFill>
                <a:srgbClr val="B6DDE7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6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Review features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49938" y="4073945"/>
              <a:ext cx="1974917" cy="490195"/>
            </a:xfrm>
            <a:prstGeom prst="roundRect">
              <a:avLst>
                <a:gd fmla="val 16667" name="adj"/>
              </a:avLst>
            </a:prstGeom>
            <a:solidFill>
              <a:srgbClr val="B6DDE7"/>
            </a:solidFill>
            <a:ln cap="flat" cmpd="sng" w="9525">
              <a:solidFill>
                <a:srgbClr val="B6DDE7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6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Order features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2234153" y="2809188"/>
              <a:ext cx="2102177" cy="499620"/>
            </a:xfrm>
            <a:prstGeom prst="roundRect">
              <a:avLst>
                <a:gd fmla="val 16667" name="adj"/>
              </a:avLst>
            </a:prstGeom>
            <a:solidFill>
              <a:srgbClr val="83C5D7"/>
            </a:solidFill>
            <a:ln cap="flat" cmpd="sng" w="9525">
              <a:solidFill>
                <a:srgbClr val="B6DDE7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6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FullPrice,IsInStock, etc.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2234152" y="3450210"/>
              <a:ext cx="2102177" cy="490505"/>
            </a:xfrm>
            <a:prstGeom prst="roundRect">
              <a:avLst>
                <a:gd fmla="val 16667" name="adj"/>
              </a:avLst>
            </a:prstGeom>
            <a:solidFill>
              <a:srgbClr val="83C5D7"/>
            </a:solidFill>
            <a:ln cap="flat" cmpd="sng" w="9525">
              <a:solidFill>
                <a:srgbClr val="B6DDE7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6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Helpful,Overall, etc.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2252747" y="4064514"/>
              <a:ext cx="2083582" cy="526021"/>
            </a:xfrm>
            <a:prstGeom prst="roundRect">
              <a:avLst>
                <a:gd fmla="val 16667" name="adj"/>
              </a:avLst>
            </a:prstGeom>
            <a:solidFill>
              <a:srgbClr val="83C5D7"/>
            </a:solidFill>
            <a:ln cap="flat" cmpd="sng" w="9525">
              <a:solidFill>
                <a:srgbClr val="B6DDE7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6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NumUnits,OrderDate, etc.</a:t>
              </a:r>
            </a:p>
          </p:txBody>
        </p:sp>
      </p:grpSp>
      <p:sp>
        <p:nvSpPr>
          <p:cNvPr id="234" name="Shape 234"/>
          <p:cNvSpPr/>
          <p:nvPr/>
        </p:nvSpPr>
        <p:spPr>
          <a:xfrm>
            <a:off x="88116" y="4770274"/>
            <a:ext cx="3132030" cy="490195"/>
          </a:xfrm>
          <a:prstGeom prst="roundRect">
            <a:avLst>
              <a:gd fmla="val 16667" name="adj"/>
            </a:avLst>
          </a:prstGeom>
          <a:solidFill>
            <a:srgbClr val="B6DDE7"/>
          </a:solidFill>
          <a:ln cap="flat" cmpd="sng" w="9525">
            <a:solidFill>
              <a:srgbClr val="B6DDE7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Monthly Order (Current Month)</a:t>
            </a:r>
          </a:p>
        </p:txBody>
      </p:sp>
      <p:sp>
        <p:nvSpPr>
          <p:cNvPr id="235" name="Shape 235"/>
          <p:cNvSpPr/>
          <p:nvPr/>
        </p:nvSpPr>
        <p:spPr>
          <a:xfrm>
            <a:off x="88116" y="5412869"/>
            <a:ext cx="3132030" cy="490195"/>
          </a:xfrm>
          <a:prstGeom prst="roundRect">
            <a:avLst>
              <a:gd fmla="val 16667" name="adj"/>
            </a:avLst>
          </a:prstGeom>
          <a:solidFill>
            <a:srgbClr val="B6DDE7"/>
          </a:solidFill>
          <a:ln cap="flat" cmpd="sng" w="9525">
            <a:solidFill>
              <a:srgbClr val="B6DDE7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Monthly Order (In Between Month)</a:t>
            </a:r>
          </a:p>
        </p:txBody>
      </p:sp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5883" y="1601378"/>
            <a:ext cx="4784369" cy="4572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Co-occurrence Matrix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447025" y="1522200"/>
            <a:ext cx="4530300" cy="5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--1 Create view for the customers and their associated products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WITH cust_prod as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(SELECT c.customerid, pr.productid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FROM customers c, orders o, orderlines ol, products pr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WHERE o.customerid = c.customerid and ol.orderid = o.orderid and pr.productid = ol.productid)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--2 Create view for the co-occurrence matrix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SELECT cp1.productid as firstproduct, cp2.productid as secondproduct, count(cp1.customerid) as paircount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FROM cust_prod cp1, cust_prod cp2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WHERE cp1.customerid = cp2.customerid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GROUP BY cp1.productid, cp2.productid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ORDER BY COUNT(cp1.customerid)  DESC 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2200"/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--3 Get non-duplicate pairs not on the diagonal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SELECT ppc.firstproduct, ppc.secondproduct, ppc.paircount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FROM product_pair_count ppc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WHERE ppc.firstproduct &lt;  ppc.secondproduct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ORDER BY ppc.paircount DESC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2200"/>
          </a:p>
          <a:p>
            <a:pPr indent="-1397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200"/>
          </a:p>
        </p:txBody>
      </p:sp>
      <p:cxnSp>
        <p:nvCxnSpPr>
          <p:cNvPr id="243" name="Shape 243"/>
          <p:cNvCxnSpPr/>
          <p:nvPr/>
        </p:nvCxnSpPr>
        <p:spPr>
          <a:xfrm>
            <a:off x="31750" y="1417638"/>
            <a:ext cx="9112250" cy="0"/>
          </a:xfrm>
          <a:prstGeom prst="straightConnector1">
            <a:avLst/>
          </a:prstGeom>
          <a:noFill/>
          <a:ln cap="flat" cmpd="sng" w="38100">
            <a:solidFill>
              <a:srgbClr val="00009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244" name="Shape 244"/>
          <p:cNvSpPr/>
          <p:nvPr/>
        </p:nvSpPr>
        <p:spPr>
          <a:xfrm>
            <a:off x="7197014" y="6357938"/>
            <a:ext cx="1780299" cy="373062"/>
          </a:xfrm>
          <a:prstGeom prst="bevel">
            <a:avLst>
              <a:gd fmla="val 12500" name="adj"/>
            </a:avLst>
          </a:prstGeom>
          <a:solidFill>
            <a:srgbClr val="0000FF"/>
          </a:solidFill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76200" kx="1200000" rotWithShape="0" algn="br" sy="23000" ky="1200000">
              <a:srgbClr val="000000">
                <a:alpha val="200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1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</a:p>
        </p:txBody>
      </p:sp>
      <p:grpSp>
        <p:nvGrpSpPr>
          <p:cNvPr id="245" name="Shape 245"/>
          <p:cNvGrpSpPr/>
          <p:nvPr/>
        </p:nvGrpSpPr>
        <p:grpSpPr>
          <a:xfrm>
            <a:off x="541125" y="1828800"/>
            <a:ext cx="3477000" cy="2308050"/>
            <a:chOff x="621800" y="1602875"/>
            <a:chExt cx="3477000" cy="2308050"/>
          </a:xfrm>
        </p:grpSpPr>
        <p:sp>
          <p:nvSpPr>
            <p:cNvPr id="246" name="Shape 246"/>
            <p:cNvSpPr/>
            <p:nvPr/>
          </p:nvSpPr>
          <p:spPr>
            <a:xfrm>
              <a:off x="621800" y="1602875"/>
              <a:ext cx="3477000" cy="518700"/>
            </a:xfrm>
            <a:prstGeom prst="roundRect">
              <a:avLst>
                <a:gd fmla="val 16667" name="adj"/>
              </a:avLst>
            </a:prstGeom>
            <a:solidFill>
              <a:srgbClr val="B6DDE7"/>
            </a:solidFill>
            <a:ln cap="flat" cmpd="sng" w="9525">
              <a:solidFill>
                <a:srgbClr val="B6DDE7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Customer &amp; associated products</a:t>
              </a:r>
            </a:p>
          </p:txBody>
        </p:sp>
        <p:sp>
          <p:nvSpPr>
            <p:cNvPr id="247" name="Shape 247"/>
            <p:cNvSpPr/>
            <p:nvPr/>
          </p:nvSpPr>
          <p:spPr>
            <a:xfrm>
              <a:off x="2233848" y="2154019"/>
              <a:ext cx="252900" cy="311100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8B6D8"/>
                </a:gs>
                <a:gs pos="100000">
                  <a:srgbClr val="91EC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621800" y="2497550"/>
              <a:ext cx="3477000" cy="518700"/>
            </a:xfrm>
            <a:prstGeom prst="roundRect">
              <a:avLst>
                <a:gd fmla="val 16667" name="adj"/>
              </a:avLst>
            </a:prstGeom>
            <a:solidFill>
              <a:srgbClr val="B6DDE7"/>
            </a:solidFill>
            <a:ln cap="flat" cmpd="sng" w="9525">
              <a:solidFill>
                <a:srgbClr val="B6DDE7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Group by co-occurring pairs and find the count</a:t>
              </a:r>
            </a:p>
          </p:txBody>
        </p:sp>
        <p:sp>
          <p:nvSpPr>
            <p:cNvPr id="249" name="Shape 249"/>
            <p:cNvSpPr/>
            <p:nvPr/>
          </p:nvSpPr>
          <p:spPr>
            <a:xfrm>
              <a:off x="621800" y="3392225"/>
              <a:ext cx="3477000" cy="518700"/>
            </a:xfrm>
            <a:prstGeom prst="roundRect">
              <a:avLst>
                <a:gd fmla="val 16667" name="adj"/>
              </a:avLst>
            </a:prstGeom>
            <a:solidFill>
              <a:srgbClr val="B6DDE7"/>
            </a:solidFill>
            <a:ln cap="flat" cmpd="sng" w="9525">
              <a:solidFill>
                <a:srgbClr val="B6DDE7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Find unique pairs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2233848" y="3048682"/>
              <a:ext cx="252900" cy="311100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8B6D8"/>
                </a:gs>
                <a:gs pos="100000">
                  <a:srgbClr val="91EC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1" name="Shape 251"/>
          <p:cNvSpPr txBox="1"/>
          <p:nvPr/>
        </p:nvSpPr>
        <p:spPr>
          <a:xfrm>
            <a:off x="541125" y="4477525"/>
            <a:ext cx="1952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-US">
                <a:solidFill>
                  <a:srgbClr val="666666"/>
                </a:solidFill>
              </a:rPr>
              <a:t>Example of Output: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-1720875" y="51000"/>
            <a:ext cx="7332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on-duplicate result.PNG"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850725"/>
            <a:ext cx="3354225" cy="20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2493525" y="4869425"/>
            <a:ext cx="13179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457175" y="-541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FlexCategory &amp; Hi</a:t>
            </a:r>
            <a:r>
              <a:rPr lang="en-US"/>
              <a:t>gh-level API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0" y="1099475"/>
            <a:ext cx="4534200" cy="24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US" sz="1800"/>
              <a:t>get nodeIDs for category </a:t>
            </a: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at any level</a:t>
            </a: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multiple levels</a:t>
            </a: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orderless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Possibilities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enforce level order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fuzzy matching on category string</a:t>
            </a:r>
          </a:p>
        </p:txBody>
      </p:sp>
      <p:cxnSp>
        <p:nvCxnSpPr>
          <p:cNvPr id="261" name="Shape 261"/>
          <p:cNvCxnSpPr/>
          <p:nvPr/>
        </p:nvCxnSpPr>
        <p:spPr>
          <a:xfrm>
            <a:off x="15875" y="1015163"/>
            <a:ext cx="9112200" cy="0"/>
          </a:xfrm>
          <a:prstGeom prst="straightConnector1">
            <a:avLst/>
          </a:prstGeom>
          <a:noFill/>
          <a:ln cap="flat" cmpd="sng" w="38100">
            <a:solidFill>
              <a:srgbClr val="00009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262" name="Shape 262"/>
          <p:cNvSpPr/>
          <p:nvPr/>
        </p:nvSpPr>
        <p:spPr>
          <a:xfrm>
            <a:off x="7349414" y="6434138"/>
            <a:ext cx="1780200" cy="373200"/>
          </a:xfrm>
          <a:prstGeom prst="bevel">
            <a:avLst>
              <a:gd fmla="val 12500" name="adj"/>
            </a:avLst>
          </a:prstGeom>
          <a:solidFill>
            <a:srgbClr val="0000FF"/>
          </a:solidFill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76200" kx="1200000" rotWithShape="0" algn="br" sy="23000" ky="1200000">
              <a:srgbClr val="000000">
                <a:alpha val="200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169125" y="3129300"/>
            <a:ext cx="43224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get nodeID list given level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get_nodes_by_level({'level_1':’history’})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get nodeID list for category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get_nodes_by_category(['History', 'Architecture'])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get_nodes_by_category([‘Architecture’, ‘History])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TinySocial;</a:t>
            </a:r>
            <a:b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  node_map AS (</a:t>
            </a:r>
            <a:b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 value {'nodeid': c.nodeID, 'level' : [</a:t>
            </a:r>
            <a:b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c.category.nested.level_1,</a:t>
            </a:r>
            <a:b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c.category.nested.nested.level_2, c.category.nested.nested.nested.level_3,</a:t>
            </a:r>
            <a:b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c.category.nested.nested.nested.nested.level_4,</a:t>
            </a:r>
            <a:b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c.category.nested.nested.nested.nested.nested.level_5]</a:t>
            </a:r>
            <a:b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 ClassificationInfo c </a:t>
            </a:r>
            <a:b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 m.nodeid, m.level</a:t>
            </a:r>
            <a:b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 node_map m</a:t>
            </a:r>
            <a:b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where "History" in m.level and "Architecture" in m.level;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4219175" y="1484850"/>
            <a:ext cx="4605900" cy="21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US" sz="1800"/>
              <a:t>High-level </a:t>
            </a:r>
            <a:r>
              <a:rPr lang="en-US" sz="1800"/>
              <a:t>API</a:t>
            </a: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implemented with wrapper class</a:t>
            </a: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Integrated schema can be enforced by parameter validation.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state programming</a:t>
            </a: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/>
              <a:t>#example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-US" sz="1400"/>
              <a:t>result = get_product_feature_in_category(['Education'])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i="1" sz="1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/>
              <a:t>def get_product_feature_in_category(category, **kwargs):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/>
              <a:t>    classinfo = ClassificationInfo()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/>
              <a:t>    pv = ProductView()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/>
              <a:t>    nodes = classinfo.get_nodes_by_category(category, id=True)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/>
              <a:t>    strnodes = ', '.join(["'{}'".format(n) for n in nodes])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/>
              <a:t>    condition = "category in ({})".format(strnodes)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/>
              <a:t>    return pv.get_product_view(limit=10, where=condition, **kwargs)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