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3" r:id="rId1"/>
  </p:sldMasterIdLst>
  <p:notesMasterIdLst>
    <p:notesMasterId r:id="rId13"/>
  </p:notesMasterIdLst>
  <p:sldIdLst>
    <p:sldId id="273" r:id="rId2"/>
    <p:sldId id="286" r:id="rId3"/>
    <p:sldId id="295" r:id="rId4"/>
    <p:sldId id="287" r:id="rId5"/>
    <p:sldId id="284" r:id="rId6"/>
    <p:sldId id="293" r:id="rId7"/>
    <p:sldId id="289" r:id="rId8"/>
    <p:sldId id="291" r:id="rId9"/>
    <p:sldId id="275" r:id="rId10"/>
    <p:sldId id="292" r:id="rId11"/>
    <p:sldId id="29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E3F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7" autoAdjust="0"/>
    <p:restoredTop sz="79671" autoAdjust="0"/>
  </p:normalViewPr>
  <p:slideViewPr>
    <p:cSldViewPr snapToGrid="0">
      <p:cViewPr varScale="1">
        <p:scale>
          <a:sx n="91" d="100"/>
          <a:sy n="91" d="100"/>
        </p:scale>
        <p:origin x="19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86376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637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9208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Slides 9 - : &lt; 3 mins</a:t>
            </a: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187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1478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7026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870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Slides: 1-5  - &lt; 4mins</a:t>
            </a:r>
            <a:endParaRPr dirty="0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5711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&lt; 2mins</a:t>
            </a:r>
            <a:endParaRPr dirty="0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2550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382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Slides 7,8 - 3 mins</a:t>
            </a: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6729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645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512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61292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23137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88710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36184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25756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530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768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46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7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39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845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126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668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826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558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112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762000" y="21431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Calibri"/>
              </a:rPr>
              <a:t>Query Capability Final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052559" y="1797525"/>
            <a:ext cx="7397749" cy="42126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</a:rPr>
              <a:t>Requirements and query capability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</a:rPr>
              <a:t>Architecture of query processing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</a:rPr>
              <a:t>Challenges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</a:rPr>
              <a:t>Demo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</a:rPr>
              <a:t>Team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</a:rPr>
              <a:t>Xia, Wen, </a:t>
            </a:r>
            <a:r>
              <a:rPr lang="en-US" altLang="zh-CN" sz="2000" dirty="0" err="1">
                <a:solidFill>
                  <a:schemeClr val="tx1"/>
                </a:solidFill>
              </a:rPr>
              <a:t>Sankarshan</a:t>
            </a:r>
            <a:r>
              <a:rPr lang="en-US" altLang="zh-CN" sz="2000" dirty="0">
                <a:solidFill>
                  <a:schemeClr val="tx1"/>
                </a:solidFill>
              </a:rPr>
              <a:t>, Mengting</a:t>
            </a:r>
          </a:p>
        </p:txBody>
      </p:sp>
      <p:sp>
        <p:nvSpPr>
          <p:cNvPr id="87" name="Shape 87"/>
          <p:cNvSpPr/>
          <p:nvPr/>
        </p:nvSpPr>
        <p:spPr>
          <a:xfrm>
            <a:off x="7197014" y="6357938"/>
            <a:ext cx="1780299" cy="373062"/>
          </a:xfrm>
          <a:prstGeom prst="bevel">
            <a:avLst>
              <a:gd name="adj" fmla="val 12500"/>
            </a:avLst>
          </a:prstGeom>
          <a:solidFill>
            <a:srgbClr val="0000FF"/>
          </a:solidFill>
          <a:ln w="952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sy="23000" kx="1200000" ky="1200000" algn="br" rotWithShape="0">
              <a:srgbClr val="000000">
                <a:alpha val="2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33254255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7874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Calibri"/>
              </a:rPr>
              <a:t>Challenges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052559" y="1548764"/>
            <a:ext cx="7397749" cy="5309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Sementic</a:t>
            </a:r>
            <a:r>
              <a:rPr lang="en-US" sz="1800" dirty="0">
                <a:solidFill>
                  <a:schemeClr val="tx1"/>
                </a:solidFill>
              </a:rPr>
              <a:t> Analysis and query planning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Naïve pipeline architecture only support fixed 4 modes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Single source single query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Single source multi subquery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Multi source single query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Multi source multi subquery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Multi source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Condition/filtering, joining can happen in source engine or combiner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For arbitrary execution plan tree, query on source and in-memory process can be interleaved.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Many opportunities of optimization either for inefficient query and physical query planning.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algn="l"/>
            <a:endParaRPr lang="en-US" sz="1400" i="1" dirty="0"/>
          </a:p>
        </p:txBody>
      </p:sp>
      <p:sp>
        <p:nvSpPr>
          <p:cNvPr id="87" name="Shape 87"/>
          <p:cNvSpPr/>
          <p:nvPr/>
        </p:nvSpPr>
        <p:spPr>
          <a:xfrm>
            <a:off x="7197014" y="6357938"/>
            <a:ext cx="1780299" cy="373062"/>
          </a:xfrm>
          <a:prstGeom prst="bevel">
            <a:avLst>
              <a:gd name="adj" fmla="val 12500"/>
            </a:avLst>
          </a:prstGeom>
          <a:solidFill>
            <a:srgbClr val="0000FF"/>
          </a:solidFill>
          <a:ln w="952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sy="23000" kx="1200000" ky="1200000" algn="br" rotWithShape="0">
              <a:srgbClr val="000000">
                <a:alpha val="2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82455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7874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indent="-279400" algn="ctr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40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Calibri"/>
              </a:rPr>
              <a:t>Next</a:t>
            </a:r>
            <a:endParaRPr lang="en-US" sz="4400" dirty="0"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052559" y="1548764"/>
            <a:ext cx="7397749" cy="5309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Actions needed beyond prototyping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Unit testing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Refactoring on </a:t>
            </a:r>
            <a:r>
              <a:rPr lang="en-US" sz="1400" dirty="0" err="1">
                <a:solidFill>
                  <a:schemeClr val="tx1"/>
                </a:solidFill>
              </a:rPr>
              <a:t>HybridEngine</a:t>
            </a:r>
            <a:r>
              <a:rPr lang="en-US" sz="1400" dirty="0">
                <a:solidFill>
                  <a:schemeClr val="tx1"/>
                </a:solidFill>
              </a:rPr>
              <a:t>/Wrapper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Error checking and logging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Features</a:t>
            </a:r>
            <a:endParaRPr lang="en-US" sz="14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HybridEngine</a:t>
            </a:r>
            <a:r>
              <a:rPr lang="en-US" sz="1400" dirty="0">
                <a:solidFill>
                  <a:schemeClr val="tx1"/>
                </a:solidFill>
              </a:rPr>
              <a:t> semantics analyzer to support arbitrary query plan tree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State machine in </a:t>
            </a:r>
            <a:r>
              <a:rPr lang="en-US" sz="1400" dirty="0" err="1">
                <a:solidFill>
                  <a:schemeClr val="tx1"/>
                </a:solidFill>
              </a:rPr>
              <a:t>HybridEngine</a:t>
            </a:r>
            <a:r>
              <a:rPr lang="en-US" sz="1400" dirty="0">
                <a:solidFill>
                  <a:schemeClr val="tx1"/>
                </a:solidFill>
              </a:rPr>
              <a:t> on scheduling and parallel arbitering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Optimization on query plan</a:t>
            </a:r>
          </a:p>
          <a:p>
            <a:pPr algn="l"/>
            <a:endParaRPr lang="en-US" sz="1400" i="1" dirty="0"/>
          </a:p>
        </p:txBody>
      </p:sp>
      <p:sp>
        <p:nvSpPr>
          <p:cNvPr id="87" name="Shape 87"/>
          <p:cNvSpPr/>
          <p:nvPr/>
        </p:nvSpPr>
        <p:spPr>
          <a:xfrm>
            <a:off x="7197014" y="6357938"/>
            <a:ext cx="1780299" cy="373062"/>
          </a:xfrm>
          <a:prstGeom prst="bevel">
            <a:avLst>
              <a:gd name="adj" fmla="val 12500"/>
            </a:avLst>
          </a:prstGeom>
          <a:solidFill>
            <a:srgbClr val="0000FF"/>
          </a:solidFill>
          <a:ln w="952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sy="23000" kx="1200000" ky="1200000" algn="br" rotWithShape="0">
              <a:srgbClr val="000000">
                <a:alpha val="2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67906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321012" y="3365770"/>
            <a:ext cx="8073957" cy="2616741"/>
          </a:xfrm>
          <a:prstGeom prst="roundRect">
            <a:avLst/>
          </a:prstGeom>
          <a:solidFill>
            <a:srgbClr val="E3F1FD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CFFFF"/>
                </a:solidFill>
              </a:ln>
              <a:solidFill>
                <a:srgbClr val="CCFFFF"/>
              </a:solidFill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7874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Calibri"/>
              </a:rPr>
              <a:t>Requirement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82102" y="1266662"/>
            <a:ext cx="8453336" cy="34220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Queries requirement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Datalog</a:t>
            </a:r>
            <a:r>
              <a:rPr lang="en-US" sz="2400" dirty="0">
                <a:solidFill>
                  <a:schemeClr val="tx1"/>
                </a:solidFill>
              </a:rPr>
              <a:t> queries against single source and multi source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Postgres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10 original tables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created views</a:t>
            </a:r>
          </a:p>
          <a:p>
            <a:pPr lvl="2" algn="l"/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'</a:t>
            </a:r>
            <a:r>
              <a:rPr lang="en-US" sz="1600" i="1" dirty="0" err="1">
                <a:solidFill>
                  <a:schemeClr val="tx1"/>
                </a:solidFill>
              </a:rPr>
              <a:t>seasonal_percentages</a:t>
            </a:r>
            <a:r>
              <a:rPr lang="en-US" sz="1600" i="1" dirty="0">
                <a:solidFill>
                  <a:schemeClr val="tx1"/>
                </a:solidFill>
              </a:rPr>
              <a:t>': ['productid', 'spring', 'summer', 'fall', 'winter’],</a:t>
            </a:r>
          </a:p>
          <a:p>
            <a:pPr lvl="2" algn="l"/>
            <a:r>
              <a:rPr lang="en-US" sz="1600" i="1" dirty="0">
                <a:solidFill>
                  <a:schemeClr val="tx1"/>
                </a:solidFill>
              </a:rPr>
              <a:t>'</a:t>
            </a:r>
            <a:r>
              <a:rPr lang="en-US" sz="1600" i="1" dirty="0" err="1">
                <a:solidFill>
                  <a:schemeClr val="tx1"/>
                </a:solidFill>
              </a:rPr>
              <a:t>reviewcount</a:t>
            </a:r>
            <a:r>
              <a:rPr lang="en-US" sz="1600" i="1" dirty="0">
                <a:solidFill>
                  <a:schemeClr val="tx1"/>
                </a:solidFill>
              </a:rPr>
              <a:t>': ['</a:t>
            </a:r>
            <a:r>
              <a:rPr lang="en-US" sz="1600" i="1" dirty="0" err="1">
                <a:solidFill>
                  <a:schemeClr val="tx1"/>
                </a:solidFill>
              </a:rPr>
              <a:t>reviewid</a:t>
            </a:r>
            <a:r>
              <a:rPr lang="en-US" sz="1600" i="1" dirty="0">
                <a:solidFill>
                  <a:schemeClr val="tx1"/>
                </a:solidFill>
              </a:rPr>
              <a:t>', '</a:t>
            </a:r>
            <a:r>
              <a:rPr lang="en-US" sz="1600" i="1" dirty="0" err="1">
                <a:solidFill>
                  <a:schemeClr val="tx1"/>
                </a:solidFill>
              </a:rPr>
              <a:t>reviewercount</a:t>
            </a:r>
            <a:r>
              <a:rPr lang="en-US" sz="1600" i="1" dirty="0">
                <a:solidFill>
                  <a:schemeClr val="tx1"/>
                </a:solidFill>
              </a:rPr>
              <a:t>’], </a:t>
            </a:r>
          </a:p>
          <a:p>
            <a:pPr lvl="2" algn="l"/>
            <a:r>
              <a:rPr lang="en-US" sz="1600" i="1" dirty="0">
                <a:solidFill>
                  <a:schemeClr val="tx1"/>
                </a:solidFill>
              </a:rPr>
              <a:t>'</a:t>
            </a:r>
            <a:r>
              <a:rPr lang="en-US" sz="1600" i="1" dirty="0" err="1">
                <a:solidFill>
                  <a:schemeClr val="tx1"/>
                </a:solidFill>
              </a:rPr>
              <a:t>bookcount</a:t>
            </a:r>
            <a:r>
              <a:rPr lang="en-US" sz="1600" i="1" dirty="0">
                <a:solidFill>
                  <a:schemeClr val="tx1"/>
                </a:solidFill>
              </a:rPr>
              <a:t>': ['</a:t>
            </a:r>
            <a:r>
              <a:rPr lang="en-US" sz="1600" i="1" dirty="0" err="1">
                <a:solidFill>
                  <a:schemeClr val="tx1"/>
                </a:solidFill>
              </a:rPr>
              <a:t>asin</a:t>
            </a:r>
            <a:r>
              <a:rPr lang="en-US" sz="1600" i="1" dirty="0">
                <a:solidFill>
                  <a:schemeClr val="tx1"/>
                </a:solidFill>
              </a:rPr>
              <a:t>', '</a:t>
            </a:r>
            <a:r>
              <a:rPr lang="en-US" sz="1600" i="1" dirty="0" err="1">
                <a:solidFill>
                  <a:schemeClr val="tx1"/>
                </a:solidFill>
              </a:rPr>
              <a:t>bookreviewcount</a:t>
            </a:r>
            <a:r>
              <a:rPr lang="en-US" sz="1600" i="1" dirty="0">
                <a:solidFill>
                  <a:schemeClr val="tx1"/>
                </a:solidFill>
              </a:rPr>
              <a:t>’],</a:t>
            </a:r>
          </a:p>
          <a:p>
            <a:pPr lvl="1" algn="l"/>
            <a:r>
              <a:rPr lang="en-US" sz="1600" i="1" dirty="0">
                <a:solidFill>
                  <a:schemeClr val="tx1"/>
                </a:solidFill>
              </a:rPr>
              <a:t>	'</a:t>
            </a:r>
            <a:r>
              <a:rPr lang="en-US" sz="1600" i="1" dirty="0" err="1">
                <a:solidFill>
                  <a:schemeClr val="tx1"/>
                </a:solidFill>
              </a:rPr>
              <a:t>reviewvotesage</a:t>
            </a:r>
            <a:r>
              <a:rPr lang="en-US" sz="1600" i="1" dirty="0">
                <a:solidFill>
                  <a:schemeClr val="tx1"/>
                </a:solidFill>
              </a:rPr>
              <a:t>': ['</a:t>
            </a:r>
            <a:r>
              <a:rPr lang="en-US" sz="1600" i="1" dirty="0" err="1">
                <a:solidFill>
                  <a:schemeClr val="tx1"/>
                </a:solidFill>
              </a:rPr>
              <a:t>reviewid</a:t>
            </a:r>
            <a:r>
              <a:rPr lang="en-US" sz="1600" i="1" dirty="0">
                <a:solidFill>
                  <a:schemeClr val="tx1"/>
                </a:solidFill>
              </a:rPr>
              <a:t>', '</a:t>
            </a:r>
            <a:r>
              <a:rPr lang="en-US" sz="1600" i="1" dirty="0" err="1">
                <a:solidFill>
                  <a:schemeClr val="tx1"/>
                </a:solidFill>
              </a:rPr>
              <a:t>asin</a:t>
            </a:r>
            <a:r>
              <a:rPr lang="en-US" sz="1600" i="1" dirty="0">
                <a:solidFill>
                  <a:schemeClr val="tx1"/>
                </a:solidFill>
              </a:rPr>
              <a:t>', 'rating', '</a:t>
            </a:r>
            <a:r>
              <a:rPr lang="en-US" sz="1600" i="1" dirty="0" err="1">
                <a:solidFill>
                  <a:schemeClr val="tx1"/>
                </a:solidFill>
              </a:rPr>
              <a:t>votesforreview</a:t>
            </a:r>
            <a:r>
              <a:rPr lang="en-US" sz="1600" i="1" dirty="0">
                <a:solidFill>
                  <a:schemeClr val="tx1"/>
                </a:solidFill>
              </a:rPr>
              <a:t>', '</a:t>
            </a:r>
            <a:r>
              <a:rPr lang="en-US" sz="1600" i="1" dirty="0" err="1">
                <a:solidFill>
                  <a:schemeClr val="tx1"/>
                </a:solidFill>
              </a:rPr>
              <a:t>outof</a:t>
            </a:r>
            <a:r>
              <a:rPr lang="en-US" sz="1600" i="1" dirty="0">
                <a:solidFill>
                  <a:schemeClr val="tx1"/>
                </a:solidFill>
              </a:rPr>
              <a:t>', 'age', '</a:t>
            </a:r>
            <a:r>
              <a:rPr lang="en-US" sz="1600" i="1" dirty="0" err="1">
                <a:solidFill>
                  <a:schemeClr val="tx1"/>
                </a:solidFill>
              </a:rPr>
              <a:t>reviewtext</a:t>
            </a:r>
            <a:r>
              <a:rPr lang="en-US" sz="1600" i="1" dirty="0">
                <a:solidFill>
                  <a:schemeClr val="tx1"/>
                </a:solidFill>
              </a:rPr>
              <a:t>', 'summary’],</a:t>
            </a:r>
          </a:p>
          <a:p>
            <a:pPr lvl="1" algn="l"/>
            <a:r>
              <a:rPr lang="en-US" sz="1600" i="1" dirty="0">
                <a:solidFill>
                  <a:schemeClr val="tx1"/>
                </a:solidFill>
              </a:rPr>
              <a:t>	'</a:t>
            </a:r>
            <a:r>
              <a:rPr lang="en-US" sz="1600" i="1" dirty="0" err="1">
                <a:solidFill>
                  <a:schemeClr val="tx1"/>
                </a:solidFill>
              </a:rPr>
              <a:t>p_instock_fp_d</a:t>
            </a:r>
            <a:r>
              <a:rPr lang="en-US" sz="1600" i="1" dirty="0">
                <a:solidFill>
                  <a:schemeClr val="tx1"/>
                </a:solidFill>
              </a:rPr>
              <a:t>': ['productid', '</a:t>
            </a:r>
            <a:r>
              <a:rPr lang="en-US" sz="1600" i="1" dirty="0" err="1">
                <a:solidFill>
                  <a:schemeClr val="tx1"/>
                </a:solidFill>
              </a:rPr>
              <a:t>fullprice_d</a:t>
            </a:r>
            <a:r>
              <a:rPr lang="en-US" sz="1600" i="1" dirty="0">
                <a:solidFill>
                  <a:schemeClr val="tx1"/>
                </a:solidFill>
              </a:rPr>
              <a:t>', '</a:t>
            </a:r>
            <a:r>
              <a:rPr lang="en-US" sz="1600" i="1" dirty="0" err="1">
                <a:solidFill>
                  <a:schemeClr val="tx1"/>
                </a:solidFill>
              </a:rPr>
              <a:t>isinstock_d</a:t>
            </a:r>
            <a:r>
              <a:rPr lang="en-US" sz="1600" i="1" dirty="0">
                <a:solidFill>
                  <a:schemeClr val="tx1"/>
                </a:solidFill>
              </a:rPr>
              <a:t>', '</a:t>
            </a:r>
            <a:r>
              <a:rPr lang="en-US" sz="1600" i="1" dirty="0" err="1">
                <a:solidFill>
                  <a:schemeClr val="tx1"/>
                </a:solidFill>
              </a:rPr>
              <a:t>asin</a:t>
            </a:r>
            <a:r>
              <a:rPr lang="en-US" sz="1600" i="1" dirty="0">
                <a:solidFill>
                  <a:schemeClr val="tx1"/>
                </a:solidFill>
              </a:rPr>
              <a:t>’],</a:t>
            </a:r>
          </a:p>
          <a:p>
            <a:pPr lvl="1" algn="l"/>
            <a:r>
              <a:rPr lang="en-US" sz="1600" i="1" dirty="0">
                <a:solidFill>
                  <a:schemeClr val="tx1"/>
                </a:solidFill>
              </a:rPr>
              <a:t>	'</a:t>
            </a:r>
            <a:r>
              <a:rPr lang="en-US" sz="1600" i="1" dirty="0" err="1">
                <a:solidFill>
                  <a:schemeClr val="tx1"/>
                </a:solidFill>
              </a:rPr>
              <a:t>regions_map</a:t>
            </a:r>
            <a:r>
              <a:rPr lang="en-US" sz="1600" i="1" dirty="0">
                <a:solidFill>
                  <a:schemeClr val="tx1"/>
                </a:solidFill>
              </a:rPr>
              <a:t>': ['</a:t>
            </a:r>
            <a:r>
              <a:rPr lang="en-US" sz="1600" i="1" dirty="0" err="1">
                <a:solidFill>
                  <a:schemeClr val="tx1"/>
                </a:solidFill>
              </a:rPr>
              <a:t>customerid</a:t>
            </a:r>
            <a:r>
              <a:rPr lang="en-US" sz="1600" i="1" dirty="0">
                <a:solidFill>
                  <a:schemeClr val="tx1"/>
                </a:solidFill>
              </a:rPr>
              <a:t>', 'region', 'gender']</a:t>
            </a:r>
          </a:p>
          <a:p>
            <a:pPr lvl="1" algn="l"/>
            <a:endParaRPr lang="en-US" sz="1200" dirty="0"/>
          </a:p>
        </p:txBody>
      </p:sp>
      <p:sp>
        <p:nvSpPr>
          <p:cNvPr id="87" name="Shape 87"/>
          <p:cNvSpPr/>
          <p:nvPr/>
        </p:nvSpPr>
        <p:spPr>
          <a:xfrm>
            <a:off x="7197014" y="6357938"/>
            <a:ext cx="1780299" cy="373062"/>
          </a:xfrm>
          <a:prstGeom prst="bevel">
            <a:avLst>
              <a:gd name="adj" fmla="val 12500"/>
            </a:avLst>
          </a:prstGeom>
          <a:solidFill>
            <a:srgbClr val="0000FF"/>
          </a:solidFill>
          <a:ln w="952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sy="23000" kx="1200000" ky="1200000" algn="br" rotWithShape="0">
              <a:srgbClr val="000000">
                <a:alpha val="2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05607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590145" y="5282119"/>
            <a:ext cx="7645941" cy="933855"/>
          </a:xfrm>
          <a:prstGeom prst="roundRect">
            <a:avLst/>
          </a:prstGeom>
          <a:solidFill>
            <a:srgbClr val="E3F1FD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551234" y="4124528"/>
            <a:ext cx="7645941" cy="774969"/>
          </a:xfrm>
          <a:prstGeom prst="roundRect">
            <a:avLst/>
          </a:prstGeom>
          <a:solidFill>
            <a:srgbClr val="E3F1FD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/>
          <p:cNvSpPr/>
          <p:nvPr/>
        </p:nvSpPr>
        <p:spPr>
          <a:xfrm>
            <a:off x="564204" y="2490281"/>
            <a:ext cx="7645941" cy="1274323"/>
          </a:xfrm>
          <a:prstGeom prst="roundRect">
            <a:avLst/>
          </a:prstGeom>
          <a:solidFill>
            <a:srgbClr val="E3F1FD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7874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Calibri"/>
              </a:rPr>
              <a:t>Requirement (cont’d)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622571" y="1325028"/>
            <a:ext cx="7652640" cy="5309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Postgres - Writeback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Create/drop the writeback tables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Populate the table with </a:t>
            </a:r>
            <a:r>
              <a:rPr lang="en-US" sz="1600" dirty="0" err="1">
                <a:solidFill>
                  <a:schemeClr val="tx1"/>
                </a:solidFill>
              </a:rPr>
              <a:t>dataframe</a:t>
            </a:r>
            <a:r>
              <a:rPr lang="en-US" sz="1600" dirty="0">
                <a:solidFill>
                  <a:schemeClr val="tx1"/>
                </a:solidFill>
              </a:rPr>
              <a:t> or query from </a:t>
            </a:r>
            <a:r>
              <a:rPr lang="en-US" sz="1600" dirty="0" err="1">
                <a:solidFill>
                  <a:schemeClr val="tx1"/>
                </a:solidFill>
              </a:rPr>
              <a:t>datalog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i="1" dirty="0" err="1">
                <a:solidFill>
                  <a:schemeClr val="tx1"/>
                </a:solidFill>
              </a:rPr>
              <a:t>content_based</a:t>
            </a:r>
            <a:r>
              <a:rPr lang="en-US" sz="1600" i="1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asin</a:t>
            </a:r>
            <a:r>
              <a:rPr lang="en-US" sz="1600" i="1" dirty="0">
                <a:solidFill>
                  <a:schemeClr val="tx1"/>
                </a:solidFill>
              </a:rPr>
              <a:t>, rating, spring, summer, winter, fall, </a:t>
            </a:r>
            <a:r>
              <a:rPr lang="en-US" sz="1600" i="1" dirty="0" err="1">
                <a:solidFill>
                  <a:schemeClr val="tx1"/>
                </a:solidFill>
              </a:rPr>
              <a:t>fullprice</a:t>
            </a:r>
            <a:r>
              <a:rPr lang="en-US" sz="1600" i="1" dirty="0">
                <a:solidFill>
                  <a:schemeClr val="tx1"/>
                </a:solidFill>
              </a:rPr>
              <a:t>, </a:t>
            </a:r>
            <a:r>
              <a:rPr lang="en-US" sz="1600" i="1" dirty="0" err="1">
                <a:solidFill>
                  <a:schemeClr val="tx1"/>
                </a:solidFill>
              </a:rPr>
              <a:t>isinstock</a:t>
            </a:r>
            <a:r>
              <a:rPr lang="en-US" sz="1600" i="1" dirty="0">
                <a:solidFill>
                  <a:schemeClr val="tx1"/>
                </a:solidFill>
              </a:rPr>
              <a:t>, lvl1, lvl2, lvl3, lvl4, lvl5)</a:t>
            </a:r>
          </a:p>
          <a:p>
            <a:pPr algn="l"/>
            <a:r>
              <a:rPr lang="en-US" sz="1600" i="1" dirty="0">
                <a:solidFill>
                  <a:schemeClr val="tx1"/>
                </a:solidFill>
              </a:rPr>
              <a:t>cooccurrence(</a:t>
            </a:r>
            <a:r>
              <a:rPr lang="en-US" sz="1600" i="1" dirty="0" err="1">
                <a:solidFill>
                  <a:schemeClr val="tx1"/>
                </a:solidFill>
              </a:rPr>
              <a:t>asin</a:t>
            </a:r>
            <a:r>
              <a:rPr lang="en-US" sz="1600" i="1" dirty="0">
                <a:solidFill>
                  <a:schemeClr val="tx1"/>
                </a:solidFill>
              </a:rPr>
              <a:t>, </a:t>
            </a:r>
            <a:r>
              <a:rPr lang="en-US" sz="1600" i="1" dirty="0" err="1">
                <a:solidFill>
                  <a:schemeClr val="tx1"/>
                </a:solidFill>
              </a:rPr>
              <a:t>asin</a:t>
            </a:r>
            <a:r>
              <a:rPr lang="en-US" sz="1600" i="1" dirty="0">
                <a:solidFill>
                  <a:schemeClr val="tx1"/>
                </a:solidFill>
              </a:rPr>
              <a:t>, metric, spring, summer, winter, fall, </a:t>
            </a:r>
            <a:r>
              <a:rPr lang="en-US" sz="1600" i="1" dirty="0" err="1">
                <a:solidFill>
                  <a:schemeClr val="tx1"/>
                </a:solidFill>
              </a:rPr>
              <a:t>fullprice</a:t>
            </a:r>
            <a:r>
              <a:rPr lang="en-US" sz="1600" i="1" dirty="0">
                <a:solidFill>
                  <a:schemeClr val="tx1"/>
                </a:solidFill>
              </a:rPr>
              <a:t> money, </a:t>
            </a:r>
            <a:r>
              <a:rPr lang="en-US" sz="1600" i="1" dirty="0" err="1">
                <a:solidFill>
                  <a:schemeClr val="tx1"/>
                </a:solidFill>
              </a:rPr>
              <a:t>isinstock</a:t>
            </a:r>
            <a:r>
              <a:rPr lang="en-US" sz="1600" i="1" dirty="0">
                <a:solidFill>
                  <a:schemeClr val="tx1"/>
                </a:solidFill>
              </a:rPr>
              <a:t>, lvl1, lvl2, lvl3, lvl4, lvl5, </a:t>
            </a:r>
            <a:r>
              <a:rPr lang="en-US" sz="1600" i="1" dirty="0" err="1">
                <a:solidFill>
                  <a:schemeClr val="tx1"/>
                </a:solidFill>
              </a:rPr>
              <a:t>demo_region</a:t>
            </a:r>
            <a:r>
              <a:rPr lang="en-US" sz="1600" i="1" dirty="0">
                <a:solidFill>
                  <a:schemeClr val="tx1"/>
                </a:solidFill>
              </a:rPr>
              <a:t>, </a:t>
            </a:r>
            <a:r>
              <a:rPr lang="en-US" sz="1600" i="1" dirty="0" err="1">
                <a:solidFill>
                  <a:schemeClr val="tx1"/>
                </a:solidFill>
              </a:rPr>
              <a:t>demo_gender</a:t>
            </a:r>
            <a:r>
              <a:rPr lang="en-US" sz="1600" i="1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Asterix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chemeClr val="tx1"/>
                </a:solidFill>
              </a:rPr>
              <a:t>CategoryLevel</a:t>
            </a:r>
            <a:r>
              <a:rPr lang="en-US" sz="1600" i="1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nodeid</a:t>
            </a:r>
            <a:r>
              <a:rPr lang="en-US" sz="1600" i="1" dirty="0">
                <a:solidFill>
                  <a:schemeClr val="tx1"/>
                </a:solidFill>
              </a:rPr>
              <a:t>, level_1, level_2, level_3, level_4, level_5)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chemeClr val="tx1"/>
                </a:solidFill>
              </a:rPr>
              <a:t>CategoryFlat</a:t>
            </a:r>
            <a:r>
              <a:rPr lang="en-US" sz="1600" i="1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nodeid</a:t>
            </a:r>
            <a:r>
              <a:rPr lang="en-US" sz="1600" i="1" dirty="0">
                <a:solidFill>
                  <a:schemeClr val="tx1"/>
                </a:solidFill>
              </a:rPr>
              <a:t>, category)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Solr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chemeClr val="tx1"/>
                </a:solidFill>
              </a:rPr>
              <a:t>review_text</a:t>
            </a:r>
            <a:r>
              <a:rPr lang="en-US" sz="1600" i="1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reviewid</a:t>
            </a:r>
            <a:r>
              <a:rPr lang="en-US" sz="1600" i="1" dirty="0">
                <a:solidFill>
                  <a:schemeClr val="tx1"/>
                </a:solidFill>
              </a:rPr>
              <a:t>, </a:t>
            </a:r>
            <a:r>
              <a:rPr lang="en-US" sz="1600" i="1" dirty="0" err="1">
                <a:solidFill>
                  <a:schemeClr val="tx1"/>
                </a:solidFill>
              </a:rPr>
              <a:t>asin</a:t>
            </a:r>
            <a:r>
              <a:rPr lang="en-US" sz="1600" i="1" dirty="0">
                <a:solidFill>
                  <a:schemeClr val="tx1"/>
                </a:solidFill>
              </a:rPr>
              <a:t>, </a:t>
            </a:r>
            <a:r>
              <a:rPr lang="en-US" sz="1600" i="1" dirty="0" err="1">
                <a:solidFill>
                  <a:schemeClr val="tx1"/>
                </a:solidFill>
              </a:rPr>
              <a:t>reviewerID</a:t>
            </a:r>
            <a:r>
              <a:rPr lang="en-US" sz="1600" i="1" dirty="0">
                <a:solidFill>
                  <a:schemeClr val="tx1"/>
                </a:solidFill>
              </a:rPr>
              <a:t>, </a:t>
            </a:r>
            <a:r>
              <a:rPr lang="en-US" sz="1600" i="1" dirty="0" err="1">
                <a:solidFill>
                  <a:schemeClr val="tx1"/>
                </a:solidFill>
              </a:rPr>
              <a:t>reviewText</a:t>
            </a:r>
            <a:r>
              <a:rPr lang="en-US" sz="1600" i="1" dirty="0">
                <a:solidFill>
                  <a:schemeClr val="tx1"/>
                </a:solidFill>
              </a:rPr>
              <a:t>, </a:t>
            </a:r>
            <a:r>
              <a:rPr lang="en-US" sz="1600" i="1" dirty="0" err="1">
                <a:solidFill>
                  <a:schemeClr val="tx1"/>
                </a:solidFill>
              </a:rPr>
              <a:t>review_length</a:t>
            </a:r>
            <a:r>
              <a:rPr lang="en-US" sz="1600" i="1" dirty="0">
                <a:solidFill>
                  <a:schemeClr val="tx1"/>
                </a:solidFill>
              </a:rPr>
              <a:t>, </a:t>
            </a:r>
            <a:r>
              <a:rPr lang="en-US" sz="1600" i="1" dirty="0" err="1">
                <a:solidFill>
                  <a:schemeClr val="tx1"/>
                </a:solidFill>
              </a:rPr>
              <a:t>avg_word_length</a:t>
            </a:r>
            <a:r>
              <a:rPr lang="en-US" sz="1600" i="1" dirty="0">
                <a:solidFill>
                  <a:schemeClr val="tx1"/>
                </a:solidFill>
              </a:rPr>
              <a:t>, </a:t>
            </a:r>
            <a:r>
              <a:rPr lang="en-US" sz="1600" i="1" dirty="0" err="1">
                <a:solidFill>
                  <a:schemeClr val="tx1"/>
                </a:solidFill>
              </a:rPr>
              <a:t>number_word_capital</a:t>
            </a:r>
            <a:r>
              <a:rPr lang="en-US" sz="1600" i="1" dirty="0">
                <a:solidFill>
                  <a:schemeClr val="tx1"/>
                </a:solidFill>
              </a:rPr>
              <a:t>, </a:t>
            </a:r>
            <a:r>
              <a:rPr lang="en-US" sz="1600" i="1" dirty="0" err="1">
                <a:solidFill>
                  <a:schemeClr val="tx1"/>
                </a:solidFill>
              </a:rPr>
              <a:t>ratio_exlamation_question</a:t>
            </a:r>
            <a:r>
              <a:rPr lang="en-US" sz="1600" i="1" dirty="0">
                <a:solidFill>
                  <a:schemeClr val="tx1"/>
                </a:solidFill>
              </a:rPr>
              <a:t>, </a:t>
            </a:r>
            <a:r>
              <a:rPr lang="en-US" sz="1600" i="1" dirty="0" err="1">
                <a:solidFill>
                  <a:schemeClr val="tx1"/>
                </a:solidFill>
              </a:rPr>
              <a:t>avg_sentence_length</a:t>
            </a:r>
            <a:r>
              <a:rPr lang="en-US" sz="1600" i="1" dirty="0">
                <a:solidFill>
                  <a:schemeClr val="tx1"/>
                </a:solidFill>
              </a:rPr>
              <a:t>, </a:t>
            </a:r>
            <a:r>
              <a:rPr lang="en-US" sz="1600" i="1" dirty="0" err="1">
                <a:solidFill>
                  <a:schemeClr val="tx1"/>
                </a:solidFill>
              </a:rPr>
              <a:t>tfidf</a:t>
            </a:r>
            <a:r>
              <a:rPr lang="en-US" sz="1600" i="1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87" name="Shape 87"/>
          <p:cNvSpPr/>
          <p:nvPr/>
        </p:nvSpPr>
        <p:spPr>
          <a:xfrm>
            <a:off x="7197014" y="6357938"/>
            <a:ext cx="1780299" cy="373062"/>
          </a:xfrm>
          <a:prstGeom prst="bevel">
            <a:avLst>
              <a:gd name="adj" fmla="val 12500"/>
            </a:avLst>
          </a:prstGeom>
          <a:solidFill>
            <a:srgbClr val="0000FF"/>
          </a:solidFill>
          <a:ln w="952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sy="23000" kx="1200000" ky="1200000" algn="br" rotWithShape="0">
              <a:srgbClr val="000000">
                <a:alpha val="2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84381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7874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Calibri"/>
              </a:rPr>
              <a:t>Query capability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052559" y="1548764"/>
            <a:ext cx="7397749" cy="5309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Query capability with </a:t>
            </a:r>
            <a:r>
              <a:rPr lang="en-US" sz="2000" dirty="0" err="1">
                <a:solidFill>
                  <a:schemeClr val="tx1"/>
                </a:solidFill>
              </a:rPr>
              <a:t>datalog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arithmetic condition, negation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Multi-way joining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distinct - group without aggregation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aggregation: sum, count, </a:t>
            </a:r>
            <a:r>
              <a:rPr lang="en-US" sz="2000" dirty="0" err="1">
                <a:solidFill>
                  <a:schemeClr val="tx1"/>
                </a:solidFill>
              </a:rPr>
              <a:t>avg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orderby</a:t>
            </a:r>
            <a:r>
              <a:rPr lang="en-US" sz="2000" dirty="0">
                <a:solidFill>
                  <a:schemeClr val="tx1"/>
                </a:solidFill>
              </a:rPr>
              <a:t>, limit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union</a:t>
            </a:r>
            <a:endParaRPr lang="en-US" altLang="en-US" sz="1400" i="1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view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Cross data source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 query functions above work same on both single data source and cross data sources.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But processed differently</a:t>
            </a:r>
          </a:p>
        </p:txBody>
      </p:sp>
      <p:sp>
        <p:nvSpPr>
          <p:cNvPr id="87" name="Shape 87"/>
          <p:cNvSpPr/>
          <p:nvPr/>
        </p:nvSpPr>
        <p:spPr>
          <a:xfrm>
            <a:off x="7197014" y="6357938"/>
            <a:ext cx="1780299" cy="373062"/>
          </a:xfrm>
          <a:prstGeom prst="bevel">
            <a:avLst>
              <a:gd name="adj" fmla="val 12500"/>
            </a:avLst>
          </a:prstGeom>
          <a:solidFill>
            <a:srgbClr val="0000FF"/>
          </a:solidFill>
          <a:ln w="952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sy="23000" kx="1200000" ky="1200000" algn="br" rotWithShape="0">
              <a:srgbClr val="000000">
                <a:alpha val="2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05785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656617" y="0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dirty="0">
                <a:solidFill>
                  <a:schemeClr val="tx1"/>
                </a:solidFill>
                <a:sym typeface="Calibri"/>
              </a:rPr>
              <a:t>Query </a:t>
            </a:r>
            <a:r>
              <a:rPr lang="en-US" sz="4400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96" name="Shape 96"/>
          <p:cNvSpPr/>
          <p:nvPr/>
        </p:nvSpPr>
        <p:spPr>
          <a:xfrm>
            <a:off x="334476" y="5439851"/>
            <a:ext cx="2764804" cy="9447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r>
              <a:rPr lang="en-US" sz="1100" b="1" i="0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PostgresEngine</a:t>
            </a:r>
            <a:endParaRPr lang="en-US" sz="11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4785948" y="5439851"/>
            <a:ext cx="1605123" cy="132087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7F5AAB"/>
              </a:gs>
              <a:gs pos="100000">
                <a:srgbClr val="C7AEED"/>
              </a:gs>
            </a:gsLst>
            <a:lin ang="27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27000" algn="l" rtl="0">
              <a:spcBef>
                <a:spcPts val="0"/>
              </a:spcBef>
              <a:buClr>
                <a:schemeClr val="lt1"/>
              </a:buClr>
              <a:buSzPct val="111111"/>
              <a:buFont typeface="Calibri"/>
              <a:buNone/>
            </a:pPr>
            <a:endParaRPr lang="en-US" sz="1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buClr>
                <a:schemeClr val="lt1"/>
              </a:buClr>
              <a:buSzPct val="111111"/>
              <a:buFont typeface="Calibri"/>
              <a:buNone/>
            </a:pPr>
            <a:endParaRPr lang="en-US"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buClr>
                <a:schemeClr val="lt1"/>
              </a:buClr>
              <a:buSzPct val="111111"/>
              <a:buFont typeface="Calibri"/>
              <a:buNone/>
            </a:pPr>
            <a:endParaRPr lang="en-US"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buClr>
                <a:schemeClr val="lt1"/>
              </a:buClr>
              <a:buSzPct val="111111"/>
              <a:buFont typeface="Calibri"/>
              <a:buNone/>
            </a:pPr>
            <a:endParaRPr lang="en-US" sz="1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buClr>
                <a:schemeClr val="lt1"/>
              </a:buClr>
              <a:buSzPct val="111111"/>
              <a:buFont typeface="Calibri"/>
              <a:buNone/>
            </a:pPr>
            <a:endParaRPr lang="en-US" sz="1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buClr>
                <a:schemeClr val="lt1"/>
              </a:buClr>
              <a:buSzPct val="111111"/>
              <a:buFont typeface="Calibri"/>
              <a:buNone/>
            </a:pPr>
            <a:endParaRPr lang="en-US" sz="1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buClr>
                <a:schemeClr val="lt1"/>
              </a:buClr>
              <a:buSzPct val="111111"/>
              <a:buFont typeface="Calibri"/>
              <a:buNone/>
            </a:pPr>
            <a:r>
              <a:rPr lang="en-US" sz="12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AsterxEngine</a:t>
            </a:r>
            <a:endParaRPr lang="en-US" sz="1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6506301" y="5439851"/>
            <a:ext cx="1324465" cy="128196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0C94A"/>
              </a:gs>
              <a:gs pos="100000">
                <a:srgbClr val="DBFF9C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buClr>
                <a:schemeClr val="lt1"/>
              </a:buClr>
              <a:buSzPct val="111111"/>
              <a:buFont typeface="Calibri"/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</a:p>
          <a:p>
            <a:pPr marL="0" marR="0" lvl="0" indent="-127000" algn="l" rtl="0">
              <a:spcBef>
                <a:spcPts val="0"/>
              </a:spcBef>
              <a:buClr>
                <a:schemeClr val="lt1"/>
              </a:buClr>
              <a:buSzPct val="111111"/>
              <a:buFont typeface="Calibri"/>
              <a:buNone/>
            </a:pPr>
            <a:r>
              <a:rPr lang="en-US" sz="1200" b="1" i="0" u="none" strike="noStrike" cap="none" dirty="0" err="1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SolrEngine</a:t>
            </a:r>
            <a:endParaRPr lang="en-US" sz="1200" b="1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430261" y="5544274"/>
            <a:ext cx="1145619" cy="5452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105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Tables: </a:t>
            </a:r>
          </a:p>
          <a:p>
            <a:pPr marL="0" marR="0" lvl="0" indent="-114300" algn="l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105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products, customers,…</a:t>
            </a:r>
          </a:p>
        </p:txBody>
      </p:sp>
      <p:sp>
        <p:nvSpPr>
          <p:cNvPr id="102" name="Shape 102"/>
          <p:cNvSpPr/>
          <p:nvPr/>
        </p:nvSpPr>
        <p:spPr>
          <a:xfrm>
            <a:off x="2009133" y="5548956"/>
            <a:ext cx="1029606" cy="54120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1050" b="1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Builtin</a:t>
            </a:r>
            <a:r>
              <a:rPr lang="en-US" sz="105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-views: </a:t>
            </a:r>
            <a:r>
              <a:rPr lang="en-US" sz="1050" b="1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ProductView</a:t>
            </a:r>
            <a:r>
              <a:rPr lang="en-US" sz="105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050" b="1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CoMat</a:t>
            </a:r>
            <a:r>
              <a:rPr lang="en-US" sz="105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, …</a:t>
            </a:r>
          </a:p>
        </p:txBody>
      </p:sp>
      <p:sp>
        <p:nvSpPr>
          <p:cNvPr id="106" name="Shape 106"/>
          <p:cNvSpPr/>
          <p:nvPr/>
        </p:nvSpPr>
        <p:spPr>
          <a:xfrm>
            <a:off x="5111654" y="6180392"/>
            <a:ext cx="830041" cy="22300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 w="9525" cap="flat" cmpd="sng">
            <a:solidFill>
              <a:srgbClr val="7C5F9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10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ClassificationInfo</a:t>
            </a:r>
            <a:endParaRPr lang="en-US" sz="1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624537" y="5566468"/>
            <a:ext cx="1086404" cy="454953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105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Builtin</a:t>
            </a:r>
            <a:r>
              <a:rPr lang="en-US" sz="105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views:</a:t>
            </a:r>
          </a:p>
          <a:p>
            <a:pPr marL="0" marR="0" lvl="0" indent="-114300" algn="l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105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reviewText</a:t>
            </a:r>
            <a:endParaRPr lang="en-US" sz="105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Shape 122"/>
          <p:cNvCxnSpPr>
            <a:cxnSpLocks/>
            <a:stCxn id="100" idx="0"/>
            <a:endCxn id="70" idx="2"/>
          </p:cNvCxnSpPr>
          <p:nvPr/>
        </p:nvCxnSpPr>
        <p:spPr>
          <a:xfrm flipV="1">
            <a:off x="1003071" y="5080929"/>
            <a:ext cx="795869" cy="463345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23" name="Shape 123"/>
          <p:cNvCxnSpPr>
            <a:cxnSpLocks/>
            <a:stCxn id="102" idx="0"/>
            <a:endCxn id="70" idx="2"/>
          </p:cNvCxnSpPr>
          <p:nvPr/>
        </p:nvCxnSpPr>
        <p:spPr>
          <a:xfrm flipH="1" flipV="1">
            <a:off x="1798940" y="5080929"/>
            <a:ext cx="724996" cy="468027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29" name="Shape 129"/>
          <p:cNvCxnSpPr>
            <a:cxnSpLocks/>
            <a:stCxn id="72" idx="2"/>
            <a:endCxn id="97" idx="0"/>
          </p:cNvCxnSpPr>
          <p:nvPr/>
        </p:nvCxnSpPr>
        <p:spPr>
          <a:xfrm>
            <a:off x="5476621" y="5233480"/>
            <a:ext cx="111889" cy="206371"/>
          </a:xfrm>
          <a:prstGeom prst="straightConnector1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1CD605F-7125-421B-9E17-B61867DBD8BB}"/>
              </a:ext>
            </a:extLst>
          </p:cNvPr>
          <p:cNvSpPr txBox="1"/>
          <p:nvPr/>
        </p:nvSpPr>
        <p:spPr>
          <a:xfrm>
            <a:off x="3317132" y="1186774"/>
            <a:ext cx="2684834" cy="33855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Unfolded </a:t>
            </a:r>
            <a:r>
              <a:rPr lang="en-US" sz="1600" dirty="0" err="1">
                <a:solidFill>
                  <a:schemeClr val="accent6"/>
                </a:solidFill>
              </a:rPr>
              <a:t>datalog</a:t>
            </a:r>
            <a:r>
              <a:rPr lang="en-US" sz="1600" dirty="0">
                <a:solidFill>
                  <a:schemeClr val="accent6"/>
                </a:solidFill>
              </a:rPr>
              <a:t> queries</a:t>
            </a:r>
          </a:p>
        </p:txBody>
      </p:sp>
      <p:cxnSp>
        <p:nvCxnSpPr>
          <p:cNvPr id="144" name="Shape 129">
            <a:extLst>
              <a:ext uri="{FF2B5EF4-FFF2-40B4-BE49-F238E27FC236}">
                <a16:creationId xmlns:a16="http://schemas.microsoft.com/office/drawing/2014/main" id="{207695A0-F247-4036-A663-33ABA659E3EC}"/>
              </a:ext>
            </a:extLst>
          </p:cNvPr>
          <p:cNvCxnSpPr>
            <a:cxnSpLocks/>
            <a:stCxn id="119" idx="2"/>
            <a:endCxn id="70" idx="0"/>
          </p:cNvCxnSpPr>
          <p:nvPr/>
        </p:nvCxnSpPr>
        <p:spPr>
          <a:xfrm flipH="1">
            <a:off x="1798940" y="3741901"/>
            <a:ext cx="2630245" cy="1078614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45" name="Shape 129">
            <a:extLst>
              <a:ext uri="{FF2B5EF4-FFF2-40B4-BE49-F238E27FC236}">
                <a16:creationId xmlns:a16="http://schemas.microsoft.com/office/drawing/2014/main" id="{1E2FD930-560B-4675-BDBD-F423A4367CC9}"/>
              </a:ext>
            </a:extLst>
          </p:cNvPr>
          <p:cNvCxnSpPr>
            <a:cxnSpLocks/>
            <a:stCxn id="119" idx="2"/>
            <a:endCxn id="72" idx="0"/>
          </p:cNvCxnSpPr>
          <p:nvPr/>
        </p:nvCxnSpPr>
        <p:spPr>
          <a:xfrm>
            <a:off x="4429185" y="3741901"/>
            <a:ext cx="1047436" cy="1091966"/>
          </a:xfrm>
          <a:prstGeom prst="straightConnector1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47" name="Shape 129">
            <a:extLst>
              <a:ext uri="{FF2B5EF4-FFF2-40B4-BE49-F238E27FC236}">
                <a16:creationId xmlns:a16="http://schemas.microsoft.com/office/drawing/2014/main" id="{0CDD4C9E-4CF9-4223-8A2E-6EFD38CF94C3}"/>
              </a:ext>
            </a:extLst>
          </p:cNvPr>
          <p:cNvCxnSpPr>
            <a:cxnSpLocks/>
            <a:stCxn id="41" idx="2"/>
            <a:endCxn id="59" idx="0"/>
          </p:cNvCxnSpPr>
          <p:nvPr/>
        </p:nvCxnSpPr>
        <p:spPr>
          <a:xfrm flipH="1">
            <a:off x="4611232" y="1525328"/>
            <a:ext cx="0" cy="37545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9" name="Shape 130">
            <a:extLst>
              <a:ext uri="{FF2B5EF4-FFF2-40B4-BE49-F238E27FC236}">
                <a16:creationId xmlns:a16="http://schemas.microsoft.com/office/drawing/2014/main" id="{CF114427-B3A9-4C1C-A774-D82767C1AF14}"/>
              </a:ext>
            </a:extLst>
          </p:cNvPr>
          <p:cNvCxnSpPr>
            <a:cxnSpLocks/>
            <a:stCxn id="73" idx="2"/>
            <a:endCxn id="99" idx="0"/>
          </p:cNvCxnSpPr>
          <p:nvPr/>
        </p:nvCxnSpPr>
        <p:spPr>
          <a:xfrm>
            <a:off x="7083623" y="5243208"/>
            <a:ext cx="84911" cy="196643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9" name="Shape 107">
            <a:extLst>
              <a:ext uri="{FF2B5EF4-FFF2-40B4-BE49-F238E27FC236}">
                <a16:creationId xmlns:a16="http://schemas.microsoft.com/office/drawing/2014/main" id="{89363956-548F-4A96-BFCF-6309DD6D65FD}"/>
              </a:ext>
            </a:extLst>
          </p:cNvPr>
          <p:cNvSpPr/>
          <p:nvPr/>
        </p:nvSpPr>
        <p:spPr>
          <a:xfrm>
            <a:off x="545163" y="1900781"/>
            <a:ext cx="8132138" cy="245732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r>
              <a:rPr lang="en-US" sz="1200" b="1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HybridEngine</a:t>
            </a:r>
            <a:endParaRPr lang="en-US" sz="12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106">
            <a:extLst>
              <a:ext uri="{FF2B5EF4-FFF2-40B4-BE49-F238E27FC236}">
                <a16:creationId xmlns:a16="http://schemas.microsoft.com/office/drawing/2014/main" id="{1FD6AA23-3CE1-4FDC-9421-B05E33E0D83A}"/>
              </a:ext>
            </a:extLst>
          </p:cNvPr>
          <p:cNvSpPr/>
          <p:nvPr/>
        </p:nvSpPr>
        <p:spPr>
          <a:xfrm>
            <a:off x="4972474" y="5491356"/>
            <a:ext cx="1260764" cy="50088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 w="9525" cap="flat" cmpd="sng">
            <a:solidFill>
              <a:srgbClr val="7C5F9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105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Builtin</a:t>
            </a:r>
            <a:r>
              <a:rPr lang="en-US" sz="105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views:</a:t>
            </a:r>
          </a:p>
          <a:p>
            <a:pPr marL="0" marR="0" lvl="0" indent="-114300" algn="l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105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CategoryFlat,CategoryLevel</a:t>
            </a:r>
            <a:endParaRPr lang="en-US" sz="105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Shape 123">
            <a:extLst>
              <a:ext uri="{FF2B5EF4-FFF2-40B4-BE49-F238E27FC236}">
                <a16:creationId xmlns:a16="http://schemas.microsoft.com/office/drawing/2014/main" id="{BFE14E52-B1DD-4523-9F27-D2F6943829CF}"/>
              </a:ext>
            </a:extLst>
          </p:cNvPr>
          <p:cNvCxnSpPr>
            <a:cxnSpLocks/>
            <a:stCxn id="106" idx="0"/>
            <a:endCxn id="66" idx="2"/>
          </p:cNvCxnSpPr>
          <p:nvPr/>
        </p:nvCxnSpPr>
        <p:spPr>
          <a:xfrm flipV="1">
            <a:off x="5526675" y="5992238"/>
            <a:ext cx="76181" cy="188154"/>
          </a:xfrm>
          <a:prstGeom prst="straightConnector1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0" name="Shape 108">
            <a:extLst>
              <a:ext uri="{FF2B5EF4-FFF2-40B4-BE49-F238E27FC236}">
                <a16:creationId xmlns:a16="http://schemas.microsoft.com/office/drawing/2014/main" id="{1F691C4C-7437-4CC3-9104-32ABBDCF3479}"/>
              </a:ext>
            </a:extLst>
          </p:cNvPr>
          <p:cNvSpPr/>
          <p:nvPr/>
        </p:nvSpPr>
        <p:spPr>
          <a:xfrm>
            <a:off x="475823" y="4820515"/>
            <a:ext cx="2646233" cy="26041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1400" b="0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SQLBuilder</a:t>
            </a:r>
            <a:r>
              <a:rPr lang="en-US" sz="1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400" b="0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datalog</a:t>
            </a:r>
            <a:r>
              <a:rPr lang="en-US" sz="1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-&gt; SQL</a:t>
            </a:r>
          </a:p>
        </p:txBody>
      </p:sp>
      <p:sp>
        <p:nvSpPr>
          <p:cNvPr id="72" name="Shape 108">
            <a:extLst>
              <a:ext uri="{FF2B5EF4-FFF2-40B4-BE49-F238E27FC236}">
                <a16:creationId xmlns:a16="http://schemas.microsoft.com/office/drawing/2014/main" id="{9EC43495-B52B-4790-BDF1-42CBF3D4D28E}"/>
              </a:ext>
            </a:extLst>
          </p:cNvPr>
          <p:cNvSpPr/>
          <p:nvPr/>
        </p:nvSpPr>
        <p:spPr>
          <a:xfrm>
            <a:off x="4785948" y="4833867"/>
            <a:ext cx="1381346" cy="39961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 w="9525" cap="flat" cmpd="sng">
            <a:solidFill>
              <a:srgbClr val="7C5F9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indent="-114300">
              <a:buClr>
                <a:schemeClr val="lt1"/>
              </a:buClr>
              <a:buSzPct val="100000"/>
              <a:buFont typeface="Calibri"/>
            </a:pPr>
            <a:r>
              <a:rPr lang="en-US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  <a:sym typeface="Calibri"/>
              </a:rPr>
              <a:t>SQLPPBuilder</a:t>
            </a:r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  <a:sym typeface="Calibri"/>
              </a:rPr>
              <a:t>datalog</a:t>
            </a:r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  <a:sym typeface="Calibri"/>
              </a:rPr>
              <a:t>-&gt; SQL++</a:t>
            </a:r>
          </a:p>
        </p:txBody>
      </p:sp>
      <p:sp>
        <p:nvSpPr>
          <p:cNvPr id="73" name="Shape 108">
            <a:extLst>
              <a:ext uri="{FF2B5EF4-FFF2-40B4-BE49-F238E27FC236}">
                <a16:creationId xmlns:a16="http://schemas.microsoft.com/office/drawing/2014/main" id="{CEE27BDC-9F6A-4E8F-8219-CE526A5EB934}"/>
              </a:ext>
            </a:extLst>
          </p:cNvPr>
          <p:cNvSpPr/>
          <p:nvPr/>
        </p:nvSpPr>
        <p:spPr>
          <a:xfrm>
            <a:off x="6482395" y="4825347"/>
            <a:ext cx="1202455" cy="417861"/>
          </a:xfrm>
          <a:prstGeom prst="roundRect">
            <a:avLst>
              <a:gd name="adj" fmla="val 16667"/>
            </a:avLst>
          </a:prstGeom>
          <a:solidFill>
            <a:srgbClr val="A0C94A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indent="-114300">
              <a:buClr>
                <a:schemeClr val="dk1"/>
              </a:buClr>
              <a:buFont typeface="Calibri"/>
            </a:pPr>
            <a:r>
              <a:rPr lang="en-US" sz="1050" b="1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SolrURLBuilder</a:t>
            </a:r>
            <a:r>
              <a:rPr lang="en-US" sz="105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050" b="1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datalog</a:t>
            </a:r>
            <a:r>
              <a:rPr lang="en-US" sz="105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-&gt; </a:t>
            </a:r>
            <a:r>
              <a:rPr lang="en-US" sz="1050" b="1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url</a:t>
            </a:r>
            <a:endParaRPr lang="en-US" sz="1050" b="1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  <p:cxnSp>
        <p:nvCxnSpPr>
          <p:cNvPr id="83" name="Shape 129">
            <a:extLst>
              <a:ext uri="{FF2B5EF4-FFF2-40B4-BE49-F238E27FC236}">
                <a16:creationId xmlns:a16="http://schemas.microsoft.com/office/drawing/2014/main" id="{415D963C-CAD9-432A-9105-EAE45C1A7A71}"/>
              </a:ext>
            </a:extLst>
          </p:cNvPr>
          <p:cNvCxnSpPr>
            <a:cxnSpLocks/>
            <a:stCxn id="119" idx="2"/>
            <a:endCxn id="73" idx="0"/>
          </p:cNvCxnSpPr>
          <p:nvPr/>
        </p:nvCxnSpPr>
        <p:spPr>
          <a:xfrm>
            <a:off x="4429185" y="3741901"/>
            <a:ext cx="2654438" cy="1083446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16" name="Shape 108">
            <a:extLst>
              <a:ext uri="{FF2B5EF4-FFF2-40B4-BE49-F238E27FC236}">
                <a16:creationId xmlns:a16="http://schemas.microsoft.com/office/drawing/2014/main" id="{AF5BD1F9-6D5A-4816-B081-4F24C6296D36}"/>
              </a:ext>
            </a:extLst>
          </p:cNvPr>
          <p:cNvSpPr/>
          <p:nvPr/>
        </p:nvSpPr>
        <p:spPr>
          <a:xfrm>
            <a:off x="5391123" y="2659976"/>
            <a:ext cx="1802066" cy="109978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indent="-114300">
              <a:buClr>
                <a:srgbClr val="002060"/>
              </a:buClr>
              <a:buSzPct val="100000"/>
              <a:buFont typeface="Calibri"/>
            </a:pPr>
            <a:r>
              <a:rPr lang="en-US" sz="12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Combiner</a:t>
            </a:r>
          </a:p>
          <a:p>
            <a:pPr marL="57150" indent="-1714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Multi source joining</a:t>
            </a:r>
          </a:p>
          <a:p>
            <a:pPr marL="57150" indent="-1714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Union concatenation</a:t>
            </a:r>
          </a:p>
        </p:txBody>
      </p:sp>
      <p:sp>
        <p:nvSpPr>
          <p:cNvPr id="117" name="Shape 108">
            <a:extLst>
              <a:ext uri="{FF2B5EF4-FFF2-40B4-BE49-F238E27FC236}">
                <a16:creationId xmlns:a16="http://schemas.microsoft.com/office/drawing/2014/main" id="{80965DC7-D10F-4CE1-8C74-24BEEE2D8B72}"/>
              </a:ext>
            </a:extLst>
          </p:cNvPr>
          <p:cNvSpPr/>
          <p:nvPr/>
        </p:nvSpPr>
        <p:spPr>
          <a:xfrm>
            <a:off x="2274489" y="2001073"/>
            <a:ext cx="3484473" cy="32338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indent="-114300">
              <a:buClr>
                <a:srgbClr val="002060"/>
              </a:buClr>
              <a:buSzPct val="100000"/>
              <a:buFont typeface="Calibri"/>
            </a:pPr>
            <a:r>
              <a:rPr lang="en-US" sz="1600" b="1" dirty="0" err="1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DatalogParser</a:t>
            </a:r>
            <a:endParaRPr lang="en-US" sz="1600" b="1" dirty="0">
              <a:solidFill>
                <a:srgbClr val="00206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18" name="Shape 108">
            <a:extLst>
              <a:ext uri="{FF2B5EF4-FFF2-40B4-BE49-F238E27FC236}">
                <a16:creationId xmlns:a16="http://schemas.microsoft.com/office/drawing/2014/main" id="{B1EDE385-E870-4D57-A95E-53EBE9B4B935}"/>
              </a:ext>
            </a:extLst>
          </p:cNvPr>
          <p:cNvSpPr/>
          <p:nvPr/>
        </p:nvSpPr>
        <p:spPr>
          <a:xfrm>
            <a:off x="1682416" y="2521612"/>
            <a:ext cx="1547206" cy="164103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57150" indent="-1714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002060"/>
              </a:solidFill>
              <a:latin typeface="Calibri"/>
              <a:cs typeface="Calibri"/>
              <a:sym typeface="Calibri"/>
            </a:endParaRPr>
          </a:p>
          <a:p>
            <a:pPr marL="57150" indent="-1714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return_columns</a:t>
            </a:r>
            <a:endParaRPr lang="en-US" sz="1200" b="1" dirty="0">
              <a:solidFill>
                <a:srgbClr val="002060"/>
              </a:solidFill>
              <a:latin typeface="Calibri"/>
              <a:cs typeface="Calibri"/>
              <a:sym typeface="Calibri"/>
            </a:endParaRPr>
          </a:p>
          <a:p>
            <a:pPr marL="57150" indent="-1714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table_names</a:t>
            </a:r>
            <a:endParaRPr lang="en-US" sz="1200" b="1" dirty="0">
              <a:solidFill>
                <a:srgbClr val="002060"/>
              </a:solidFill>
              <a:latin typeface="Calibri"/>
              <a:cs typeface="Calibri"/>
              <a:sym typeface="Calibri"/>
            </a:endParaRPr>
          </a:p>
          <a:p>
            <a:pPr marL="57150" indent="-1714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join_columns</a:t>
            </a:r>
            <a:endParaRPr lang="en-US" sz="1200" b="1" dirty="0">
              <a:solidFill>
                <a:srgbClr val="002060"/>
              </a:solidFill>
              <a:latin typeface="Calibri"/>
              <a:cs typeface="Calibri"/>
              <a:sym typeface="Calibri"/>
            </a:endParaRPr>
          </a:p>
          <a:p>
            <a:pPr marL="57150" indent="-1714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conditions</a:t>
            </a:r>
          </a:p>
          <a:p>
            <a:pPr indent="-114300">
              <a:buClr>
                <a:srgbClr val="002060"/>
              </a:buClr>
              <a:buSzPct val="100000"/>
              <a:buFont typeface="Calibri"/>
            </a:pPr>
            <a:r>
              <a:rPr lang="en-US" sz="12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  normal cond.</a:t>
            </a:r>
          </a:p>
          <a:p>
            <a:pPr indent="-114300">
              <a:buClr>
                <a:srgbClr val="002060"/>
              </a:buClr>
              <a:buSzPct val="100000"/>
              <a:buFont typeface="Calibri"/>
            </a:pPr>
            <a:r>
              <a:rPr lang="en-US" sz="12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  negation</a:t>
            </a:r>
          </a:p>
          <a:p>
            <a:pPr marL="57150" indent="-1714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groupby</a:t>
            </a:r>
            <a:endParaRPr lang="en-US" sz="1200" b="1" dirty="0">
              <a:solidFill>
                <a:srgbClr val="002060"/>
              </a:solidFill>
              <a:latin typeface="Calibri"/>
              <a:cs typeface="Calibri"/>
              <a:sym typeface="Calibri"/>
            </a:endParaRPr>
          </a:p>
          <a:p>
            <a:pPr indent="-114300">
              <a:buClr>
                <a:srgbClr val="002060"/>
              </a:buClr>
              <a:buSzPct val="100000"/>
              <a:buFont typeface="Calibri"/>
            </a:pPr>
            <a:r>
              <a:rPr lang="en-US" sz="12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sz="1200" b="1" dirty="0" err="1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agg_func</a:t>
            </a:r>
            <a:endParaRPr lang="en-US" sz="1200" b="1" dirty="0">
              <a:solidFill>
                <a:srgbClr val="002060"/>
              </a:solidFill>
              <a:latin typeface="Calibri"/>
              <a:cs typeface="Calibri"/>
              <a:sym typeface="Calibri"/>
            </a:endParaRPr>
          </a:p>
          <a:p>
            <a:pPr marL="57150" indent="-1714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Tuples</a:t>
            </a:r>
          </a:p>
          <a:p>
            <a:pPr indent="-114300">
              <a:buClr>
                <a:srgbClr val="002060"/>
              </a:buClr>
              <a:buSzPct val="100000"/>
              <a:buFont typeface="Calibri"/>
            </a:pPr>
            <a:endParaRPr lang="en-US" sz="1200" b="1" dirty="0">
              <a:solidFill>
                <a:srgbClr val="00206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19" name="Shape 108">
            <a:extLst>
              <a:ext uri="{FF2B5EF4-FFF2-40B4-BE49-F238E27FC236}">
                <a16:creationId xmlns:a16="http://schemas.microsoft.com/office/drawing/2014/main" id="{EFC5BD7C-D222-4ED8-BD00-1D6873A5787A}"/>
              </a:ext>
            </a:extLst>
          </p:cNvPr>
          <p:cNvSpPr/>
          <p:nvPr/>
        </p:nvSpPr>
        <p:spPr>
          <a:xfrm>
            <a:off x="3655582" y="2611635"/>
            <a:ext cx="1547206" cy="113026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indent="-114300">
              <a:buClr>
                <a:srgbClr val="002060"/>
              </a:buClr>
              <a:buSzPct val="100000"/>
              <a:buFont typeface="Calibri"/>
            </a:pPr>
            <a:r>
              <a:rPr lang="en-US" sz="12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Arbitrator</a:t>
            </a:r>
          </a:p>
          <a:p>
            <a:pPr marL="57150" indent="-1714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Single source</a:t>
            </a:r>
          </a:p>
          <a:p>
            <a:pPr marL="57150" indent="-1714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Multi source</a:t>
            </a:r>
          </a:p>
          <a:p>
            <a:pPr marL="57150" indent="-1714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optimizer</a:t>
            </a:r>
          </a:p>
        </p:txBody>
      </p:sp>
      <p:cxnSp>
        <p:nvCxnSpPr>
          <p:cNvPr id="120" name="Shape 122">
            <a:extLst>
              <a:ext uri="{FF2B5EF4-FFF2-40B4-BE49-F238E27FC236}">
                <a16:creationId xmlns:a16="http://schemas.microsoft.com/office/drawing/2014/main" id="{A6D1D033-6D80-44CF-9927-5FA63C4312D3}"/>
              </a:ext>
            </a:extLst>
          </p:cNvPr>
          <p:cNvCxnSpPr>
            <a:cxnSpLocks/>
            <a:stCxn id="116" idx="2"/>
            <a:endCxn id="70" idx="0"/>
          </p:cNvCxnSpPr>
          <p:nvPr/>
        </p:nvCxnSpPr>
        <p:spPr>
          <a:xfrm flipH="1">
            <a:off x="1798940" y="3759757"/>
            <a:ext cx="4493216" cy="1060758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21" name="Shape 129">
            <a:extLst>
              <a:ext uri="{FF2B5EF4-FFF2-40B4-BE49-F238E27FC236}">
                <a16:creationId xmlns:a16="http://schemas.microsoft.com/office/drawing/2014/main" id="{1FE05E7E-790B-4769-907F-B8D860F1CDF0}"/>
              </a:ext>
            </a:extLst>
          </p:cNvPr>
          <p:cNvCxnSpPr>
            <a:cxnSpLocks/>
            <a:stCxn id="72" idx="0"/>
            <a:endCxn id="116" idx="2"/>
          </p:cNvCxnSpPr>
          <p:nvPr/>
        </p:nvCxnSpPr>
        <p:spPr>
          <a:xfrm flipV="1">
            <a:off x="5476621" y="3759757"/>
            <a:ext cx="815535" cy="1074110"/>
          </a:xfrm>
          <a:prstGeom prst="straightConnector1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1" name="Shape 130">
            <a:extLst>
              <a:ext uri="{FF2B5EF4-FFF2-40B4-BE49-F238E27FC236}">
                <a16:creationId xmlns:a16="http://schemas.microsoft.com/office/drawing/2014/main" id="{FBCBF804-7D01-42AB-90DB-0DF7EBD31ABD}"/>
              </a:ext>
            </a:extLst>
          </p:cNvPr>
          <p:cNvCxnSpPr>
            <a:cxnSpLocks/>
            <a:stCxn id="73" idx="0"/>
            <a:endCxn id="116" idx="2"/>
          </p:cNvCxnSpPr>
          <p:nvPr/>
        </p:nvCxnSpPr>
        <p:spPr>
          <a:xfrm flipH="1" flipV="1">
            <a:off x="6292156" y="3759757"/>
            <a:ext cx="791467" cy="1065590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B881A3A-D338-4CDC-8D24-1571E44FE17C}"/>
              </a:ext>
            </a:extLst>
          </p:cNvPr>
          <p:cNvCxnSpPr>
            <a:cxnSpLocks/>
            <a:endCxn id="118" idx="0"/>
          </p:cNvCxnSpPr>
          <p:nvPr/>
        </p:nvCxnSpPr>
        <p:spPr>
          <a:xfrm rot="10800000" flipV="1">
            <a:off x="2456020" y="2324454"/>
            <a:ext cx="1230313" cy="1971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7BDDCCC-02B0-48AC-ADA9-34AF07C43ADF}"/>
              </a:ext>
            </a:extLst>
          </p:cNvPr>
          <p:cNvCxnSpPr>
            <a:cxnSpLocks/>
            <a:stCxn id="118" idx="3"/>
            <a:endCxn id="119" idx="0"/>
          </p:cNvCxnSpPr>
          <p:nvPr/>
        </p:nvCxnSpPr>
        <p:spPr>
          <a:xfrm flipV="1">
            <a:off x="3229622" y="2611635"/>
            <a:ext cx="1199563" cy="730493"/>
          </a:xfrm>
          <a:prstGeom prst="bentConnector4">
            <a:avLst>
              <a:gd name="adj1" fmla="val 17755"/>
              <a:gd name="adj2" fmla="val 1162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0C64849-D14E-44E3-BCAE-C077AF0E82A1}"/>
              </a:ext>
            </a:extLst>
          </p:cNvPr>
          <p:cNvCxnSpPr>
            <a:cxnSpLocks/>
            <a:stCxn id="118" idx="3"/>
            <a:endCxn id="116" idx="0"/>
          </p:cNvCxnSpPr>
          <p:nvPr/>
        </p:nvCxnSpPr>
        <p:spPr>
          <a:xfrm flipV="1">
            <a:off x="3229622" y="2659976"/>
            <a:ext cx="3062534" cy="682152"/>
          </a:xfrm>
          <a:prstGeom prst="bentConnector4">
            <a:avLst>
              <a:gd name="adj1" fmla="val 6867"/>
              <a:gd name="adj2" fmla="val 1241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Shape 108">
            <a:extLst>
              <a:ext uri="{FF2B5EF4-FFF2-40B4-BE49-F238E27FC236}">
                <a16:creationId xmlns:a16="http://schemas.microsoft.com/office/drawing/2014/main" id="{463D8A7A-C98D-43D5-A702-B12357F08B62}"/>
              </a:ext>
            </a:extLst>
          </p:cNvPr>
          <p:cNvSpPr/>
          <p:nvPr/>
        </p:nvSpPr>
        <p:spPr>
          <a:xfrm>
            <a:off x="7436509" y="2659976"/>
            <a:ext cx="1142068" cy="109978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indent="-114300">
              <a:buClr>
                <a:srgbClr val="002060"/>
              </a:buClr>
              <a:buSzPct val="100000"/>
              <a:buFont typeface="Calibri"/>
            </a:pPr>
            <a:r>
              <a:rPr lang="en-US" sz="12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Writeback</a:t>
            </a:r>
          </a:p>
        </p:txBody>
      </p:sp>
      <p:cxnSp>
        <p:nvCxnSpPr>
          <p:cNvPr id="153" name="Shape 122">
            <a:extLst>
              <a:ext uri="{FF2B5EF4-FFF2-40B4-BE49-F238E27FC236}">
                <a16:creationId xmlns:a16="http://schemas.microsoft.com/office/drawing/2014/main" id="{2E4EC77A-CC85-4C03-BC29-7B0D19B3BE8F}"/>
              </a:ext>
            </a:extLst>
          </p:cNvPr>
          <p:cNvCxnSpPr>
            <a:cxnSpLocks/>
            <a:stCxn id="70" idx="0"/>
            <a:endCxn id="150" idx="2"/>
          </p:cNvCxnSpPr>
          <p:nvPr/>
        </p:nvCxnSpPr>
        <p:spPr>
          <a:xfrm flipV="1">
            <a:off x="1798940" y="3759757"/>
            <a:ext cx="6208603" cy="1060758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5" name="Shape 129">
            <a:extLst>
              <a:ext uri="{FF2B5EF4-FFF2-40B4-BE49-F238E27FC236}">
                <a16:creationId xmlns:a16="http://schemas.microsoft.com/office/drawing/2014/main" id="{3317D509-DEB6-4B37-A716-9AF50195C3B7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7033304" y="1515186"/>
            <a:ext cx="850939" cy="901896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4551D6E-8E8D-40C8-8C1F-557733CC2079}"/>
              </a:ext>
            </a:extLst>
          </p:cNvPr>
          <p:cNvCxnSpPr>
            <a:cxnSpLocks/>
            <a:stCxn id="118" idx="3"/>
            <a:endCxn id="150" idx="0"/>
          </p:cNvCxnSpPr>
          <p:nvPr/>
        </p:nvCxnSpPr>
        <p:spPr>
          <a:xfrm flipV="1">
            <a:off x="3229622" y="2659976"/>
            <a:ext cx="4777921" cy="682152"/>
          </a:xfrm>
          <a:prstGeom prst="bentConnector4">
            <a:avLst>
              <a:gd name="adj1" fmla="val 4460"/>
              <a:gd name="adj2" fmla="val 1241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Arrow: Down 170">
            <a:extLst>
              <a:ext uri="{FF2B5EF4-FFF2-40B4-BE49-F238E27FC236}">
                <a16:creationId xmlns:a16="http://schemas.microsoft.com/office/drawing/2014/main" id="{4B94CB37-5901-46F7-A12E-8EC96F33F88B}"/>
              </a:ext>
            </a:extLst>
          </p:cNvPr>
          <p:cNvSpPr/>
          <p:nvPr/>
        </p:nvSpPr>
        <p:spPr>
          <a:xfrm rot="10800000">
            <a:off x="6513975" y="1784683"/>
            <a:ext cx="197089" cy="826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74DB2-C464-4E6B-A37E-643BE445C22C}"/>
              </a:ext>
            </a:extLst>
          </p:cNvPr>
          <p:cNvSpPr txBox="1"/>
          <p:nvPr/>
        </p:nvSpPr>
        <p:spPr>
          <a:xfrm>
            <a:off x="6333119" y="1207409"/>
            <a:ext cx="1400370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6"/>
                </a:solidFill>
              </a:rPr>
              <a:t>pd.DataFrame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4" name="Shape 99">
            <a:extLst>
              <a:ext uri="{FF2B5EF4-FFF2-40B4-BE49-F238E27FC236}">
                <a16:creationId xmlns:a16="http://schemas.microsoft.com/office/drawing/2014/main" id="{3F0F0F77-B9AC-4276-AB90-67F0111C9641}"/>
              </a:ext>
            </a:extLst>
          </p:cNvPr>
          <p:cNvSpPr/>
          <p:nvPr/>
        </p:nvSpPr>
        <p:spPr>
          <a:xfrm>
            <a:off x="7920705" y="5439851"/>
            <a:ext cx="1001379" cy="93879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buClr>
                <a:schemeClr val="lt1"/>
              </a:buClr>
              <a:buSzPct val="111111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600" b="1" dirty="0" err="1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FakeDB</a:t>
            </a:r>
            <a:endParaRPr lang="en-US" sz="1600" b="1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" name="Shape 130">
            <a:extLst>
              <a:ext uri="{FF2B5EF4-FFF2-40B4-BE49-F238E27FC236}">
                <a16:creationId xmlns:a16="http://schemas.microsoft.com/office/drawing/2014/main" id="{B1EBE68C-EDBC-492A-B6F8-B4E2FADCE498}"/>
              </a:ext>
            </a:extLst>
          </p:cNvPr>
          <p:cNvCxnSpPr>
            <a:cxnSpLocks/>
            <a:stCxn id="74" idx="0"/>
            <a:endCxn id="116" idx="2"/>
          </p:cNvCxnSpPr>
          <p:nvPr/>
        </p:nvCxnSpPr>
        <p:spPr>
          <a:xfrm flipH="1" flipV="1">
            <a:off x="6292156" y="3759757"/>
            <a:ext cx="2129239" cy="1680094"/>
          </a:xfrm>
          <a:prstGeom prst="straightConnector1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7708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1870" y="1145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dirty="0">
                <a:solidFill>
                  <a:schemeClr val="tx1"/>
                </a:solidFill>
                <a:sym typeface="Calibri"/>
              </a:rPr>
              <a:t>Query </a:t>
            </a:r>
            <a:r>
              <a:rPr lang="en-US" sz="4400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4" name="Shape 108">
            <a:extLst>
              <a:ext uri="{FF2B5EF4-FFF2-40B4-BE49-F238E27FC236}">
                <a16:creationId xmlns:a16="http://schemas.microsoft.com/office/drawing/2014/main" id="{8BEB1C08-5872-493B-B1E1-FAA9A13C4BFC}"/>
              </a:ext>
            </a:extLst>
          </p:cNvPr>
          <p:cNvSpPr/>
          <p:nvPr/>
        </p:nvSpPr>
        <p:spPr>
          <a:xfrm>
            <a:off x="1247378" y="2731555"/>
            <a:ext cx="2118392" cy="52721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indent="-114300">
              <a:buClr>
                <a:srgbClr val="002060"/>
              </a:buClr>
              <a:buSzPct val="100000"/>
              <a:buFont typeface="Calibri"/>
            </a:pPr>
            <a:r>
              <a:rPr lang="en-US" sz="1200" b="1" dirty="0" err="1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DatalogParser</a:t>
            </a:r>
            <a:endParaRPr lang="en-US" sz="1200" b="1" dirty="0">
              <a:solidFill>
                <a:srgbClr val="002060"/>
              </a:solidFill>
              <a:latin typeface="Calibri"/>
              <a:cs typeface="Calibri"/>
              <a:sym typeface="Calibri"/>
            </a:endParaRPr>
          </a:p>
          <a:p>
            <a:pPr indent="-114300">
              <a:buClr>
                <a:srgbClr val="002060"/>
              </a:buClr>
              <a:buSzPct val="100000"/>
              <a:buFont typeface="Calibri"/>
            </a:pPr>
            <a:r>
              <a:rPr lang="en-US" sz="12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2. Query parsed into struct per source</a:t>
            </a:r>
          </a:p>
        </p:txBody>
      </p:sp>
      <p:sp>
        <p:nvSpPr>
          <p:cNvPr id="5" name="Shape 108">
            <a:extLst>
              <a:ext uri="{FF2B5EF4-FFF2-40B4-BE49-F238E27FC236}">
                <a16:creationId xmlns:a16="http://schemas.microsoft.com/office/drawing/2014/main" id="{AE9F2918-3D0C-4433-80AE-78A39F70659D}"/>
              </a:ext>
            </a:extLst>
          </p:cNvPr>
          <p:cNvSpPr/>
          <p:nvPr/>
        </p:nvSpPr>
        <p:spPr>
          <a:xfrm>
            <a:off x="1516352" y="1334546"/>
            <a:ext cx="2007365" cy="32338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indent="-114300">
              <a:buClr>
                <a:srgbClr val="002060"/>
              </a:buClr>
              <a:buSzPct val="100000"/>
              <a:buFont typeface="Calibri"/>
            </a:pPr>
            <a:r>
              <a:rPr lang="en-US" sz="12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Compound </a:t>
            </a:r>
            <a:r>
              <a:rPr lang="en-US" sz="1200" b="1" dirty="0" err="1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Datalog</a:t>
            </a:r>
            <a:r>
              <a:rPr lang="en-US" sz="12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 queries</a:t>
            </a:r>
          </a:p>
        </p:txBody>
      </p:sp>
      <p:sp>
        <p:nvSpPr>
          <p:cNvPr id="7" name="Shape 108">
            <a:extLst>
              <a:ext uri="{FF2B5EF4-FFF2-40B4-BE49-F238E27FC236}">
                <a16:creationId xmlns:a16="http://schemas.microsoft.com/office/drawing/2014/main" id="{3BA5D31E-D204-4896-A264-7D8C7E837831}"/>
              </a:ext>
            </a:extLst>
          </p:cNvPr>
          <p:cNvSpPr/>
          <p:nvPr/>
        </p:nvSpPr>
        <p:spPr>
          <a:xfrm>
            <a:off x="2317004" y="2159540"/>
            <a:ext cx="964116" cy="25665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indent="-114300">
              <a:buClr>
                <a:srgbClr val="002060"/>
              </a:buClr>
              <a:buSzPct val="100000"/>
              <a:buFont typeface="Calibri"/>
            </a:pPr>
            <a:r>
              <a:rPr lang="en-US" sz="12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Subquery</a:t>
            </a:r>
          </a:p>
        </p:txBody>
      </p:sp>
      <p:sp>
        <p:nvSpPr>
          <p:cNvPr id="8" name="Shape 96">
            <a:extLst>
              <a:ext uri="{FF2B5EF4-FFF2-40B4-BE49-F238E27FC236}">
                <a16:creationId xmlns:a16="http://schemas.microsoft.com/office/drawing/2014/main" id="{61B47665-6452-4091-B867-2C8C77359EF3}"/>
              </a:ext>
            </a:extLst>
          </p:cNvPr>
          <p:cNvSpPr/>
          <p:nvPr/>
        </p:nvSpPr>
        <p:spPr>
          <a:xfrm>
            <a:off x="0" y="5518624"/>
            <a:ext cx="1082478" cy="65843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r>
              <a:rPr lang="en-US" sz="1000" b="1" i="0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PostgresEngine</a:t>
            </a:r>
            <a:endParaRPr lang="en-US" sz="10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7">
            <a:extLst>
              <a:ext uri="{FF2B5EF4-FFF2-40B4-BE49-F238E27FC236}">
                <a16:creationId xmlns:a16="http://schemas.microsoft.com/office/drawing/2014/main" id="{A31E5582-5978-46B3-A2A1-55ECC6485EF7}"/>
              </a:ext>
            </a:extLst>
          </p:cNvPr>
          <p:cNvSpPr/>
          <p:nvPr/>
        </p:nvSpPr>
        <p:spPr>
          <a:xfrm>
            <a:off x="1083549" y="5508897"/>
            <a:ext cx="1043244" cy="66045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7F5AAB"/>
              </a:gs>
              <a:gs pos="100000">
                <a:srgbClr val="C7AEED"/>
              </a:gs>
            </a:gsLst>
            <a:lin ang="27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27000" algn="l" rtl="0">
              <a:spcBef>
                <a:spcPts val="0"/>
              </a:spcBef>
              <a:buClr>
                <a:schemeClr val="lt1"/>
              </a:buClr>
              <a:buSzPct val="111111"/>
              <a:buFont typeface="Calibri"/>
              <a:buNone/>
            </a:pPr>
            <a:r>
              <a:rPr lang="en-US" sz="10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AsterxEngine</a:t>
            </a:r>
            <a:endParaRPr lang="en-US" sz="1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99">
            <a:extLst>
              <a:ext uri="{FF2B5EF4-FFF2-40B4-BE49-F238E27FC236}">
                <a16:creationId xmlns:a16="http://schemas.microsoft.com/office/drawing/2014/main" id="{A3DDE8FA-A60F-485A-B6C1-B7649A002569}"/>
              </a:ext>
            </a:extLst>
          </p:cNvPr>
          <p:cNvSpPr/>
          <p:nvPr/>
        </p:nvSpPr>
        <p:spPr>
          <a:xfrm>
            <a:off x="2207202" y="5525310"/>
            <a:ext cx="1001379" cy="70836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0C94A"/>
              </a:gs>
              <a:gs pos="100000">
                <a:srgbClr val="DBFF9C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27000" algn="l" rtl="0">
              <a:spcBef>
                <a:spcPts val="0"/>
              </a:spcBef>
              <a:buClr>
                <a:schemeClr val="lt1"/>
              </a:buClr>
              <a:buSzPct val="111111"/>
              <a:buFont typeface="Calibri"/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000" b="1" i="0" u="none" strike="noStrike" cap="none" dirty="0" err="1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SolrEngine</a:t>
            </a:r>
            <a:endParaRPr lang="en-US" sz="1000" b="1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99">
            <a:extLst>
              <a:ext uri="{FF2B5EF4-FFF2-40B4-BE49-F238E27FC236}">
                <a16:creationId xmlns:a16="http://schemas.microsoft.com/office/drawing/2014/main" id="{0A19EBD0-12BE-4F8C-9E35-A1782D183B2B}"/>
              </a:ext>
            </a:extLst>
          </p:cNvPr>
          <p:cNvSpPr/>
          <p:nvPr/>
        </p:nvSpPr>
        <p:spPr>
          <a:xfrm>
            <a:off x="3523717" y="5535038"/>
            <a:ext cx="1001379" cy="71984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27000" algn="l" rtl="0">
              <a:spcBef>
                <a:spcPts val="0"/>
              </a:spcBef>
              <a:buClr>
                <a:schemeClr val="lt1"/>
              </a:buClr>
              <a:buSzPct val="111111"/>
              <a:buFont typeface="Calibri"/>
              <a:buNone/>
            </a:pPr>
            <a:r>
              <a:rPr lang="en-US" sz="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000" b="1" dirty="0" err="1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FakeDB</a:t>
            </a:r>
            <a:endParaRPr lang="en-US" sz="1000" b="1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08">
            <a:extLst>
              <a:ext uri="{FF2B5EF4-FFF2-40B4-BE49-F238E27FC236}">
                <a16:creationId xmlns:a16="http://schemas.microsoft.com/office/drawing/2014/main" id="{4E019046-3430-4C89-B230-AB0C2639895A}"/>
              </a:ext>
            </a:extLst>
          </p:cNvPr>
          <p:cNvSpPr/>
          <p:nvPr/>
        </p:nvSpPr>
        <p:spPr>
          <a:xfrm>
            <a:off x="2889840" y="4180001"/>
            <a:ext cx="2297622" cy="53163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indent="-114300">
              <a:buClr>
                <a:srgbClr val="002060"/>
              </a:buClr>
              <a:buSzPct val="100000"/>
              <a:buFont typeface="Calibri"/>
            </a:pPr>
            <a:r>
              <a:rPr lang="en-US" sz="12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Combiner</a:t>
            </a:r>
          </a:p>
          <a:p>
            <a:pPr indent="-114300">
              <a:buClr>
                <a:srgbClr val="002060"/>
              </a:buClr>
              <a:buSzPct val="100000"/>
              <a:buFont typeface="Calibri"/>
            </a:pPr>
            <a:r>
              <a:rPr lang="en-US" sz="12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5. In memory filter/join/aggregation/union</a:t>
            </a:r>
          </a:p>
        </p:txBody>
      </p:sp>
      <p:sp>
        <p:nvSpPr>
          <p:cNvPr id="13" name="Shape 108">
            <a:extLst>
              <a:ext uri="{FF2B5EF4-FFF2-40B4-BE49-F238E27FC236}">
                <a16:creationId xmlns:a16="http://schemas.microsoft.com/office/drawing/2014/main" id="{0C02499D-E79B-41D0-B897-59FE0654A561}"/>
              </a:ext>
            </a:extLst>
          </p:cNvPr>
          <p:cNvSpPr/>
          <p:nvPr/>
        </p:nvSpPr>
        <p:spPr>
          <a:xfrm>
            <a:off x="1296146" y="4177419"/>
            <a:ext cx="1517392" cy="53421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indent="-114300">
              <a:buClr>
                <a:srgbClr val="002060"/>
              </a:buClr>
              <a:buSzPct val="100000"/>
              <a:buFont typeface="Calibri"/>
            </a:pPr>
            <a:r>
              <a:rPr lang="en-US" sz="12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Arbiter: </a:t>
            </a:r>
          </a:p>
          <a:p>
            <a:pPr indent="-114300">
              <a:buClr>
                <a:srgbClr val="002060"/>
              </a:buClr>
              <a:buSzPct val="100000"/>
              <a:buFont typeface="Calibri"/>
            </a:pPr>
            <a:r>
              <a:rPr lang="en-US" sz="12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4. query on source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8FEE89B-3609-4860-89C7-3CCCC3B61F34}"/>
              </a:ext>
            </a:extLst>
          </p:cNvPr>
          <p:cNvSpPr/>
          <p:nvPr/>
        </p:nvSpPr>
        <p:spPr>
          <a:xfrm rot="1844480">
            <a:off x="1738898" y="4657744"/>
            <a:ext cx="213831" cy="458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CB2C61F-46A6-44AC-B945-C6779956E484}"/>
              </a:ext>
            </a:extLst>
          </p:cNvPr>
          <p:cNvSpPr/>
          <p:nvPr/>
        </p:nvSpPr>
        <p:spPr>
          <a:xfrm rot="12509116">
            <a:off x="2883594" y="4749335"/>
            <a:ext cx="197089" cy="826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40D8FD9-224C-4A54-AC1A-4BFCA7C0E298}"/>
              </a:ext>
            </a:extLst>
          </p:cNvPr>
          <p:cNvSpPr/>
          <p:nvPr/>
        </p:nvSpPr>
        <p:spPr>
          <a:xfrm rot="9165790">
            <a:off x="3865405" y="4769371"/>
            <a:ext cx="197089" cy="826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hape 108">
            <a:extLst>
              <a:ext uri="{FF2B5EF4-FFF2-40B4-BE49-F238E27FC236}">
                <a16:creationId xmlns:a16="http://schemas.microsoft.com/office/drawing/2014/main" id="{3660A7B0-926E-4B80-AE59-6494C03BCA2A}"/>
              </a:ext>
            </a:extLst>
          </p:cNvPr>
          <p:cNvSpPr/>
          <p:nvPr/>
        </p:nvSpPr>
        <p:spPr>
          <a:xfrm>
            <a:off x="1521909" y="1773211"/>
            <a:ext cx="1999504" cy="32338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indent="-114300">
              <a:buClr>
                <a:srgbClr val="002060"/>
              </a:buClr>
              <a:buSzPct val="100000"/>
              <a:buFont typeface="Calibri"/>
            </a:pPr>
            <a:r>
              <a:rPr lang="en-US" sz="1200" b="1" dirty="0" err="1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DatalogParser</a:t>
            </a:r>
            <a:r>
              <a:rPr lang="en-US" sz="12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 front-end</a:t>
            </a:r>
          </a:p>
          <a:p>
            <a:pPr indent="-114300">
              <a:buClr>
                <a:srgbClr val="002060"/>
              </a:buClr>
              <a:buSzPct val="100000"/>
              <a:buFont typeface="Calibri"/>
            </a:pPr>
            <a:r>
              <a:rPr lang="en-US" sz="12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1. Initial </a:t>
            </a:r>
            <a:r>
              <a:rPr lang="en-US" sz="1200" b="1" dirty="0" err="1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datalog</a:t>
            </a:r>
            <a:r>
              <a:rPr lang="en-US" sz="12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 parse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4B66D5D-7FB0-4BF2-BD9D-115149732887}"/>
              </a:ext>
            </a:extLst>
          </p:cNvPr>
          <p:cNvSpPr/>
          <p:nvPr/>
        </p:nvSpPr>
        <p:spPr>
          <a:xfrm>
            <a:off x="2077052" y="2112986"/>
            <a:ext cx="250469" cy="654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344C76B-FE85-4EB3-A785-0D227D3412E2}"/>
              </a:ext>
            </a:extLst>
          </p:cNvPr>
          <p:cNvSpPr/>
          <p:nvPr/>
        </p:nvSpPr>
        <p:spPr>
          <a:xfrm>
            <a:off x="2077052" y="3250373"/>
            <a:ext cx="175787" cy="323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834E4-85EB-4FDF-AFA8-A7F96B1D45C3}"/>
              </a:ext>
            </a:extLst>
          </p:cNvPr>
          <p:cNvSpPr txBox="1"/>
          <p:nvPr/>
        </p:nvSpPr>
        <p:spPr>
          <a:xfrm>
            <a:off x="3452343" y="2248987"/>
            <a:ext cx="48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Shape 108">
            <a:extLst>
              <a:ext uri="{FF2B5EF4-FFF2-40B4-BE49-F238E27FC236}">
                <a16:creationId xmlns:a16="http://schemas.microsoft.com/office/drawing/2014/main" id="{AD216D3E-EA93-41EB-A264-5B3117AF52AF}"/>
              </a:ext>
            </a:extLst>
          </p:cNvPr>
          <p:cNvSpPr/>
          <p:nvPr/>
        </p:nvSpPr>
        <p:spPr>
          <a:xfrm>
            <a:off x="1821893" y="3567867"/>
            <a:ext cx="1840034" cy="50428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indent="-114300">
              <a:buClr>
                <a:srgbClr val="002060"/>
              </a:buClr>
              <a:buSzPct val="100000"/>
              <a:buFont typeface="Calibri"/>
            </a:pPr>
            <a:r>
              <a:rPr lang="en-US" sz="1200" b="1" dirty="0" err="1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HybridEngine</a:t>
            </a:r>
            <a:endParaRPr lang="en-US" sz="1200" b="1" dirty="0">
              <a:solidFill>
                <a:srgbClr val="002060"/>
              </a:solidFill>
              <a:latin typeface="Calibri"/>
              <a:cs typeface="Calibri"/>
              <a:sym typeface="Calibri"/>
            </a:endParaRPr>
          </a:p>
          <a:p>
            <a:pPr indent="-114300">
              <a:buClr>
                <a:srgbClr val="002060"/>
              </a:buClr>
              <a:buSzPct val="100000"/>
              <a:buFont typeface="Calibri"/>
            </a:pPr>
            <a:r>
              <a:rPr lang="en-US" sz="12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3. Analyze &amp; Decompose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68B799-F44B-477E-A52B-DED4599D61CB}"/>
              </a:ext>
            </a:extLst>
          </p:cNvPr>
          <p:cNvSpPr txBox="1"/>
          <p:nvPr/>
        </p:nvSpPr>
        <p:spPr>
          <a:xfrm>
            <a:off x="5499881" y="4255959"/>
            <a:ext cx="44049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  <a:sym typeface="Calibri"/>
              </a:rPr>
              <a:t>Mode</a:t>
            </a:r>
            <a:r>
              <a:rPr lang="en-US" sz="1200" dirty="0">
                <a:latin typeface="Calibri"/>
                <a:cs typeface="Calibri"/>
                <a:sym typeface="Calibri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/>
                <a:cs typeface="Calibri"/>
                <a:sym typeface="Calibri"/>
              </a:rPr>
              <a:t>Single source single subquery: 1, 2, 3,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/>
                <a:cs typeface="Calibri"/>
                <a:sym typeface="Calibri"/>
              </a:rPr>
              <a:t>single source multi subquery: 1,2,3, 4+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/>
                <a:cs typeface="Calibri"/>
                <a:sym typeface="Calibri"/>
              </a:rPr>
              <a:t>Multi source single subquery: 1, 2, 3, 4+,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/>
                <a:cs typeface="Calibri"/>
                <a:sym typeface="Calibri"/>
              </a:rPr>
              <a:t>Multi source multi subquery: 1,2,3,4+,5+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/>
              <a:cs typeface="Calibri"/>
              <a:sym typeface="Calibri"/>
            </a:endParaRPr>
          </a:p>
          <a:p>
            <a:endParaRPr lang="en-US" sz="1200" dirty="0">
              <a:latin typeface="Calibri"/>
              <a:cs typeface="Calibri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/>
              <a:cs typeface="Calibri"/>
              <a:sym typeface="Calibri"/>
            </a:endParaRPr>
          </a:p>
        </p:txBody>
      </p:sp>
      <p:sp>
        <p:nvSpPr>
          <p:cNvPr id="23" name="Shape 108">
            <a:extLst>
              <a:ext uri="{FF2B5EF4-FFF2-40B4-BE49-F238E27FC236}">
                <a16:creationId xmlns:a16="http://schemas.microsoft.com/office/drawing/2014/main" id="{AE8EC271-8BBA-4B86-AEC8-C040FF5BB7C8}"/>
              </a:ext>
            </a:extLst>
          </p:cNvPr>
          <p:cNvSpPr/>
          <p:nvPr/>
        </p:nvSpPr>
        <p:spPr>
          <a:xfrm>
            <a:off x="167306" y="5113068"/>
            <a:ext cx="2309986" cy="26041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12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wrappers</a:t>
            </a:r>
          </a:p>
        </p:txBody>
      </p:sp>
      <p:sp>
        <p:nvSpPr>
          <p:cNvPr id="24" name="Shape 85">
            <a:extLst>
              <a:ext uri="{FF2B5EF4-FFF2-40B4-BE49-F238E27FC236}">
                <a16:creationId xmlns:a16="http://schemas.microsoft.com/office/drawing/2014/main" id="{96C4D6D6-1A12-4637-AB09-8B7D468B32AB}"/>
              </a:ext>
            </a:extLst>
          </p:cNvPr>
          <p:cNvSpPr txBox="1">
            <a:spLocks/>
          </p:cNvSpPr>
          <p:nvPr/>
        </p:nvSpPr>
        <p:spPr>
          <a:xfrm>
            <a:off x="4407305" y="1035787"/>
            <a:ext cx="3987601" cy="2963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00" indent="0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Multi subquery: view or 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Arbitrator/combiner has some intelligence on query planning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promote condition to before joining for non-aggregation case.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decide union done in source database or in combiner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view compound query done in source or combiner</a:t>
            </a:r>
          </a:p>
        </p:txBody>
      </p:sp>
      <p:sp>
        <p:nvSpPr>
          <p:cNvPr id="25" name="Shape 108">
            <a:extLst/>
          </p:cNvPr>
          <p:cNvSpPr/>
          <p:nvPr/>
        </p:nvSpPr>
        <p:spPr>
          <a:xfrm>
            <a:off x="2313761" y="2438400"/>
            <a:ext cx="964116" cy="25665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indent="-114300">
              <a:buClr>
                <a:srgbClr val="002060"/>
              </a:buClr>
              <a:buSzPct val="100000"/>
              <a:buFont typeface="Calibri"/>
            </a:pPr>
            <a:r>
              <a:rPr lang="en-US" sz="12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Subquery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5F64CB03-1A1E-45E2-AA9F-46758EE506D6}"/>
              </a:ext>
            </a:extLst>
          </p:cNvPr>
          <p:cNvSpPr/>
          <p:nvPr/>
        </p:nvSpPr>
        <p:spPr>
          <a:xfrm rot="19357412">
            <a:off x="4802765" y="4660418"/>
            <a:ext cx="197089" cy="826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hape 99">
            <a:extLst>
              <a:ext uri="{FF2B5EF4-FFF2-40B4-BE49-F238E27FC236}">
                <a16:creationId xmlns:a16="http://schemas.microsoft.com/office/drawing/2014/main" id="{000DA05C-E42F-4719-B7C7-4A9DD22FF2F3}"/>
              </a:ext>
            </a:extLst>
          </p:cNvPr>
          <p:cNvSpPr/>
          <p:nvPr/>
        </p:nvSpPr>
        <p:spPr>
          <a:xfrm>
            <a:off x="4800444" y="5462289"/>
            <a:ext cx="1001379" cy="71984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27000" algn="l" rtl="0">
              <a:spcBef>
                <a:spcPts val="0"/>
              </a:spcBef>
              <a:buClr>
                <a:schemeClr val="lt1"/>
              </a:buClr>
              <a:buSzPct val="111111"/>
              <a:buFont typeface="Calibri"/>
              <a:buNone/>
            </a:pPr>
            <a:r>
              <a:rPr lang="en-US" sz="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000" b="1" dirty="0" err="1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en-US" sz="1000" b="1" dirty="0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-127000" algn="l" rtl="0">
              <a:spcBef>
                <a:spcPts val="0"/>
              </a:spcBef>
              <a:buClr>
                <a:schemeClr val="lt1"/>
              </a:buClr>
              <a:buSzPct val="111111"/>
              <a:buFont typeface="Calibri"/>
              <a:buNone/>
            </a:pPr>
            <a:r>
              <a:rPr lang="en-US" sz="1000" b="1" dirty="0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lang="en-US" sz="1000" b="1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318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1C55E8-CC04-4C9C-9092-DD1BB502558B}"/>
              </a:ext>
            </a:extLst>
          </p:cNvPr>
          <p:cNvSpPr/>
          <p:nvPr/>
        </p:nvSpPr>
        <p:spPr>
          <a:xfrm>
            <a:off x="685800" y="5307276"/>
            <a:ext cx="7655668" cy="936785"/>
          </a:xfrm>
          <a:prstGeom prst="roundRect">
            <a:avLst/>
          </a:prstGeom>
          <a:solidFill>
            <a:srgbClr val="E3F1FD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525294" y="4221805"/>
            <a:ext cx="7655668" cy="737058"/>
          </a:xfrm>
          <a:prstGeom prst="roundRect">
            <a:avLst/>
          </a:prstGeom>
          <a:solidFill>
            <a:srgbClr val="E3F1FD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564204" y="2558374"/>
            <a:ext cx="7645941" cy="262647"/>
          </a:xfrm>
          <a:prstGeom prst="roundRect">
            <a:avLst/>
          </a:prstGeom>
          <a:solidFill>
            <a:srgbClr val="E3F1FD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564204" y="3258766"/>
            <a:ext cx="7645941" cy="505838"/>
          </a:xfrm>
          <a:prstGeom prst="roundRect">
            <a:avLst/>
          </a:prstGeom>
          <a:solidFill>
            <a:srgbClr val="E3F1FD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7874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Calibri"/>
              </a:rPr>
              <a:t>Limitation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994193" y="1363939"/>
            <a:ext cx="7397749" cy="5309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</a:rPr>
              <a:t>Datalog</a:t>
            </a:r>
            <a:r>
              <a:rPr lang="en-US" sz="1800" dirty="0">
                <a:solidFill>
                  <a:schemeClr val="tx1"/>
                </a:solidFill>
              </a:rPr>
              <a:t> query limitation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Du</a:t>
            </a:r>
            <a:r>
              <a:rPr lang="en-US" sz="1800" dirty="0">
                <a:solidFill>
                  <a:schemeClr val="tx1"/>
                </a:solidFill>
              </a:rPr>
              <a:t>e to the architecture --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Condition must be in pattern: column against value</a:t>
            </a:r>
          </a:p>
          <a:p>
            <a:pPr lvl="1" algn="l"/>
            <a:r>
              <a:rPr lang="en-US" sz="1200" dirty="0">
                <a:solidFill>
                  <a:schemeClr val="tx1"/>
                </a:solidFill>
              </a:rPr>
              <a:t>price &gt; 100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Negation must have column name specified.</a:t>
            </a:r>
          </a:p>
          <a:p>
            <a:pPr lvl="1" algn="l"/>
            <a:r>
              <a:rPr lang="en-US" sz="1200" i="1" dirty="0">
                <a:solidFill>
                  <a:schemeClr val="tx1"/>
                </a:solidFill>
              </a:rPr>
              <a:t> customers(</a:t>
            </a:r>
            <a:r>
              <a:rPr lang="en-US" sz="1200" i="1" dirty="0" err="1">
                <a:solidFill>
                  <a:schemeClr val="tx1"/>
                </a:solidFill>
              </a:rPr>
              <a:t>customerid</a:t>
            </a:r>
            <a:r>
              <a:rPr lang="en-US" sz="1200" i="1" dirty="0">
                <a:solidFill>
                  <a:schemeClr val="tx1"/>
                </a:solidFill>
              </a:rPr>
              <a:t>, _, _, </a:t>
            </a:r>
            <a:r>
              <a:rPr lang="en-US" sz="1200" i="1" dirty="0" err="1">
                <a:solidFill>
                  <a:schemeClr val="tx1"/>
                </a:solidFill>
              </a:rPr>
              <a:t>firstname</a:t>
            </a:r>
            <a:r>
              <a:rPr lang="en-US" sz="1200" i="1" dirty="0">
                <a:solidFill>
                  <a:schemeClr val="tx1"/>
                </a:solidFill>
              </a:rPr>
              <a:t>),</a:t>
            </a:r>
          </a:p>
          <a:p>
            <a:pPr lvl="1" algn="l"/>
            <a:r>
              <a:rPr lang="en-US" sz="1200" i="1" dirty="0">
                <a:solidFill>
                  <a:schemeClr val="tx1"/>
                </a:solidFill>
              </a:rPr>
              <a:t> not customers(</a:t>
            </a:r>
            <a:r>
              <a:rPr lang="en-US" sz="1200" i="1" dirty="0" err="1">
                <a:solidFill>
                  <a:schemeClr val="tx1"/>
                </a:solidFill>
              </a:rPr>
              <a:t>customerid</a:t>
            </a:r>
            <a:r>
              <a:rPr lang="en-US" sz="1200" i="1" dirty="0">
                <a:solidFill>
                  <a:schemeClr val="tx1"/>
                </a:solidFill>
              </a:rPr>
              <a:t>, _, _, "John"),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self join</a:t>
            </a:r>
          </a:p>
          <a:p>
            <a:pPr lvl="1" algn="l"/>
            <a:r>
              <a:rPr lang="en-US" sz="1200" i="1" dirty="0">
                <a:solidFill>
                  <a:schemeClr val="tx1"/>
                </a:solidFill>
              </a:rPr>
              <a:t>SELECT cp1.productid as </a:t>
            </a:r>
            <a:r>
              <a:rPr lang="en-US" sz="1200" i="1" dirty="0" err="1">
                <a:solidFill>
                  <a:schemeClr val="tx1"/>
                </a:solidFill>
              </a:rPr>
              <a:t>product_a</a:t>
            </a:r>
            <a:r>
              <a:rPr lang="en-US" sz="1200" i="1" dirty="0">
                <a:solidFill>
                  <a:schemeClr val="tx1"/>
                </a:solidFill>
              </a:rPr>
              <a:t>, cp2.productid as </a:t>
            </a:r>
            <a:r>
              <a:rPr lang="en-US" sz="1200" i="1" dirty="0" err="1">
                <a:solidFill>
                  <a:schemeClr val="tx1"/>
                </a:solidFill>
              </a:rPr>
              <a:t>product_b</a:t>
            </a:r>
            <a:r>
              <a:rPr lang="en-US" sz="1200" i="1" dirty="0">
                <a:solidFill>
                  <a:schemeClr val="tx1"/>
                </a:solidFill>
              </a:rPr>
              <a:t>, count(cp1.customerid) as </a:t>
            </a:r>
            <a:r>
              <a:rPr lang="en-US" sz="1200" i="1" dirty="0" err="1">
                <a:solidFill>
                  <a:schemeClr val="tx1"/>
                </a:solidFill>
              </a:rPr>
              <a:t>paircount</a:t>
            </a:r>
            <a:endParaRPr lang="en-US" sz="1200" i="1" dirty="0">
              <a:solidFill>
                <a:schemeClr val="tx1"/>
              </a:solidFill>
            </a:endParaRPr>
          </a:p>
          <a:p>
            <a:pPr lvl="1" algn="l"/>
            <a:r>
              <a:rPr lang="en-US" sz="1200" i="1" dirty="0">
                <a:solidFill>
                  <a:schemeClr val="tx1"/>
                </a:solidFill>
              </a:rPr>
              <a:t>FROM </a:t>
            </a:r>
            <a:r>
              <a:rPr lang="en-US" sz="1200" i="1" dirty="0" err="1">
                <a:solidFill>
                  <a:schemeClr val="tx1"/>
                </a:solidFill>
              </a:rPr>
              <a:t>customer_product</a:t>
            </a:r>
            <a:r>
              <a:rPr lang="en-US" sz="1200" i="1" dirty="0">
                <a:solidFill>
                  <a:schemeClr val="tx1"/>
                </a:solidFill>
              </a:rPr>
              <a:t> cp1, </a:t>
            </a:r>
            <a:r>
              <a:rPr lang="en-US" sz="1200" i="1" dirty="0" err="1">
                <a:solidFill>
                  <a:schemeClr val="tx1"/>
                </a:solidFill>
              </a:rPr>
              <a:t>customer_product</a:t>
            </a:r>
            <a:r>
              <a:rPr lang="en-US" sz="1200" i="1" dirty="0">
                <a:solidFill>
                  <a:schemeClr val="tx1"/>
                </a:solidFill>
              </a:rPr>
              <a:t> cp2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Compound</a:t>
            </a:r>
            <a:r>
              <a:rPr lang="en-US" sz="1400" dirty="0">
                <a:solidFill>
                  <a:schemeClr val="tx1"/>
                </a:solidFill>
              </a:rPr>
              <a:t> query with view chain and multi source involved</a:t>
            </a:r>
          </a:p>
          <a:p>
            <a:pPr lvl="1" algn="l"/>
            <a:r>
              <a:rPr lang="en-US" sz="1200" i="1" dirty="0">
                <a:solidFill>
                  <a:schemeClr val="tx1"/>
                </a:solidFill>
              </a:rPr>
              <a:t>view1(</a:t>
            </a:r>
            <a:r>
              <a:rPr lang="en-US" sz="1200" i="1" dirty="0" err="1">
                <a:solidFill>
                  <a:schemeClr val="tx1"/>
                </a:solidFill>
              </a:rPr>
              <a:t>pid</a:t>
            </a:r>
            <a:r>
              <a:rPr lang="en-US" sz="1200" i="1" dirty="0">
                <a:solidFill>
                  <a:schemeClr val="tx1"/>
                </a:solidFill>
              </a:rPr>
              <a:t>, </a:t>
            </a:r>
            <a:r>
              <a:rPr lang="en-US" sz="1200" i="1" dirty="0" err="1">
                <a:solidFill>
                  <a:schemeClr val="tx1"/>
                </a:solidFill>
              </a:rPr>
              <a:t>nodeid</a:t>
            </a:r>
            <a:r>
              <a:rPr lang="en-US" sz="1200" i="1" dirty="0">
                <a:solidFill>
                  <a:schemeClr val="tx1"/>
                </a:solidFill>
              </a:rPr>
              <a:t>, col3) &lt;- products(</a:t>
            </a:r>
            <a:r>
              <a:rPr lang="en-US" sz="1200" i="1" dirty="0" err="1">
                <a:solidFill>
                  <a:schemeClr val="tx1"/>
                </a:solidFill>
              </a:rPr>
              <a:t>pid</a:t>
            </a:r>
            <a:r>
              <a:rPr lang="en-US" sz="1200" i="1" dirty="0">
                <a:solidFill>
                  <a:schemeClr val="tx1"/>
                </a:solidFill>
              </a:rPr>
              <a:t>, …, </a:t>
            </a:r>
            <a:r>
              <a:rPr lang="en-US" sz="1200" i="1" dirty="0" err="1">
                <a:solidFill>
                  <a:schemeClr val="tx1"/>
                </a:solidFill>
              </a:rPr>
              <a:t>nodeid</a:t>
            </a:r>
            <a:r>
              <a:rPr lang="en-US" sz="1200" i="1" dirty="0">
                <a:solidFill>
                  <a:schemeClr val="tx1"/>
                </a:solidFill>
              </a:rPr>
              <a:t>), …</a:t>
            </a:r>
          </a:p>
          <a:p>
            <a:pPr lvl="1" algn="l"/>
            <a:r>
              <a:rPr lang="en-US" sz="1200" i="1" dirty="0">
                <a:solidFill>
                  <a:schemeClr val="tx1"/>
                </a:solidFill>
              </a:rPr>
              <a:t>view2(</a:t>
            </a:r>
            <a:r>
              <a:rPr lang="en-US" sz="1200" i="1" dirty="0" err="1">
                <a:solidFill>
                  <a:schemeClr val="tx1"/>
                </a:solidFill>
              </a:rPr>
              <a:t>pid</a:t>
            </a:r>
            <a:r>
              <a:rPr lang="en-US" sz="1200" i="1" dirty="0">
                <a:solidFill>
                  <a:schemeClr val="tx1"/>
                </a:solidFill>
              </a:rPr>
              <a:t>, col3) &lt;- view1(</a:t>
            </a:r>
            <a:r>
              <a:rPr lang="en-US" sz="1200" i="1" dirty="0" err="1">
                <a:solidFill>
                  <a:schemeClr val="tx1"/>
                </a:solidFill>
              </a:rPr>
              <a:t>pid</a:t>
            </a:r>
            <a:r>
              <a:rPr lang="en-US" sz="1200" i="1" dirty="0">
                <a:solidFill>
                  <a:schemeClr val="tx1"/>
                </a:solidFill>
              </a:rPr>
              <a:t>, </a:t>
            </a:r>
            <a:r>
              <a:rPr lang="en-US" sz="1200" i="1" dirty="0" err="1">
                <a:solidFill>
                  <a:schemeClr val="tx1"/>
                </a:solidFill>
              </a:rPr>
              <a:t>nodeid</a:t>
            </a:r>
            <a:r>
              <a:rPr lang="en-US" sz="1200" i="1" dirty="0">
                <a:solidFill>
                  <a:schemeClr val="tx1"/>
                </a:solidFill>
              </a:rPr>
              <a:t>, col3), </a:t>
            </a:r>
            <a:r>
              <a:rPr lang="en-US" sz="1200" i="1" dirty="0" err="1">
                <a:solidFill>
                  <a:schemeClr val="tx1"/>
                </a:solidFill>
              </a:rPr>
              <a:t>categorylevel</a:t>
            </a:r>
            <a:r>
              <a:rPr lang="en-US" sz="1200" i="1" dirty="0">
                <a:solidFill>
                  <a:schemeClr val="tx1"/>
                </a:solidFill>
              </a:rPr>
              <a:t>(</a:t>
            </a:r>
            <a:r>
              <a:rPr lang="en-US" sz="1200" i="1" dirty="0" err="1">
                <a:solidFill>
                  <a:schemeClr val="tx1"/>
                </a:solidFill>
              </a:rPr>
              <a:t>nodeid</a:t>
            </a:r>
            <a:r>
              <a:rPr lang="en-US" sz="1200" i="1" dirty="0">
                <a:solidFill>
                  <a:schemeClr val="tx1"/>
                </a:solidFill>
              </a:rPr>
              <a:t>, ‘Education’, _,_,_,_)</a:t>
            </a:r>
          </a:p>
          <a:p>
            <a:pPr lvl="1" algn="l"/>
            <a:r>
              <a:rPr lang="en-US" sz="1200" i="1" dirty="0">
                <a:solidFill>
                  <a:schemeClr val="tx1"/>
                </a:solidFill>
              </a:rPr>
              <a:t>Ans(</a:t>
            </a:r>
            <a:r>
              <a:rPr lang="en-US" sz="1200" i="1" dirty="0" err="1">
                <a:solidFill>
                  <a:schemeClr val="tx1"/>
                </a:solidFill>
              </a:rPr>
              <a:t>pid</a:t>
            </a:r>
            <a:r>
              <a:rPr lang="en-US" sz="1200" i="1" dirty="0">
                <a:solidFill>
                  <a:schemeClr val="tx1"/>
                </a:solidFill>
              </a:rPr>
              <a:t>) &lt;- view2(</a:t>
            </a:r>
            <a:r>
              <a:rPr lang="en-US" sz="1200" i="1" dirty="0" err="1">
                <a:solidFill>
                  <a:schemeClr val="tx1"/>
                </a:solidFill>
              </a:rPr>
              <a:t>pid</a:t>
            </a:r>
            <a:r>
              <a:rPr lang="en-US" sz="1200" i="1" dirty="0">
                <a:solidFill>
                  <a:schemeClr val="tx1"/>
                </a:solidFill>
              </a:rPr>
              <a:t>, col3), </a:t>
            </a:r>
            <a:r>
              <a:rPr lang="en-US" sz="1200" i="1" dirty="0" err="1">
                <a:solidFill>
                  <a:schemeClr val="tx1"/>
                </a:solidFill>
              </a:rPr>
              <a:t>review_text</a:t>
            </a:r>
            <a:r>
              <a:rPr lang="en-US" sz="1200" i="1" dirty="0">
                <a:solidFill>
                  <a:schemeClr val="tx1"/>
                </a:solidFill>
              </a:rPr>
              <a:t>…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outer join/union all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87" name="Shape 87"/>
          <p:cNvSpPr/>
          <p:nvPr/>
        </p:nvSpPr>
        <p:spPr>
          <a:xfrm>
            <a:off x="7197014" y="6357938"/>
            <a:ext cx="1780299" cy="373062"/>
          </a:xfrm>
          <a:prstGeom prst="bevel">
            <a:avLst>
              <a:gd name="adj" fmla="val 12500"/>
            </a:avLst>
          </a:prstGeom>
          <a:solidFill>
            <a:srgbClr val="0000FF"/>
          </a:solidFill>
          <a:ln w="952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sy="23000" kx="1200000" ky="1200000" algn="br" rotWithShape="0">
              <a:srgbClr val="000000">
                <a:alpha val="2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63505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885217" y="3112851"/>
            <a:ext cx="7645941" cy="758758"/>
          </a:xfrm>
          <a:prstGeom prst="roundRect">
            <a:avLst/>
          </a:prstGeom>
          <a:solidFill>
            <a:srgbClr val="E3F1FD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7874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Calibri"/>
              </a:rPr>
              <a:t>Limitation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052559" y="1548764"/>
            <a:ext cx="7397749" cy="5309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</a:rPr>
              <a:t>Datalog</a:t>
            </a:r>
            <a:r>
              <a:rPr lang="en-US" sz="1800" dirty="0">
                <a:solidFill>
                  <a:schemeClr val="tx1"/>
                </a:solidFill>
              </a:rPr>
              <a:t> query limitation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Asterix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‘category’ must be specified for </a:t>
            </a:r>
            <a:r>
              <a:rPr lang="en-US" sz="1600" dirty="0" err="1">
                <a:solidFill>
                  <a:schemeClr val="tx1"/>
                </a:solidFill>
              </a:rPr>
              <a:t>categoryflat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nodeid</a:t>
            </a:r>
            <a:r>
              <a:rPr lang="en-US" sz="1600" dirty="0">
                <a:solidFill>
                  <a:schemeClr val="tx1"/>
                </a:solidFill>
              </a:rPr>
              <a:t>, category)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Solr</a:t>
            </a:r>
            <a:endParaRPr lang="en-US" sz="1600" dirty="0">
              <a:solidFill>
                <a:schemeClr val="tx1"/>
              </a:solidFill>
            </a:endParaRPr>
          </a:p>
          <a:p>
            <a:pPr lvl="1" algn="l"/>
            <a:r>
              <a:rPr lang="en-US" i="1" dirty="0" err="1">
                <a:solidFill>
                  <a:schemeClr val="tx1"/>
                </a:solidFill>
              </a:rPr>
              <a:t>review_text</a:t>
            </a:r>
            <a:r>
              <a:rPr lang="en-US" i="1" dirty="0">
                <a:solidFill>
                  <a:schemeClr val="tx1"/>
                </a:solidFill>
              </a:rPr>
              <a:t>(</a:t>
            </a:r>
            <a:r>
              <a:rPr lang="en-US" i="1" dirty="0" err="1">
                <a:solidFill>
                  <a:schemeClr val="tx1"/>
                </a:solidFill>
              </a:rPr>
              <a:t>reviewid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asin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reviewerID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reviewText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review_length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avg_word_length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number_word_capital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number_exlamation_question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avg_sentence_length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tfidf</a:t>
            </a:r>
            <a:endParaRPr lang="en-US" i="1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Features like </a:t>
            </a:r>
            <a:r>
              <a:rPr lang="en-US" sz="1600" dirty="0" err="1">
                <a:solidFill>
                  <a:schemeClr val="tx1"/>
                </a:solidFill>
              </a:rPr>
              <a:t>number_word_capital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ratio_exclamation_questions</a:t>
            </a:r>
            <a:r>
              <a:rPr lang="en-US" sz="1600" dirty="0">
                <a:solidFill>
                  <a:schemeClr val="tx1"/>
                </a:solidFill>
              </a:rPr>
              <a:t> are done in </a:t>
            </a:r>
            <a:r>
              <a:rPr lang="en-US" sz="1600" dirty="0" err="1">
                <a:solidFill>
                  <a:schemeClr val="tx1"/>
                </a:solidFill>
              </a:rPr>
              <a:t>dataframe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87" name="Shape 87"/>
          <p:cNvSpPr/>
          <p:nvPr/>
        </p:nvSpPr>
        <p:spPr>
          <a:xfrm>
            <a:off x="7197014" y="6357938"/>
            <a:ext cx="1780299" cy="373062"/>
          </a:xfrm>
          <a:prstGeom prst="bevel">
            <a:avLst>
              <a:gd name="adj" fmla="val 12500"/>
            </a:avLst>
          </a:prstGeom>
          <a:solidFill>
            <a:srgbClr val="0000FF"/>
          </a:solidFill>
          <a:ln w="952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sy="23000" kx="1200000" ky="1200000" algn="br" rotWithShape="0">
              <a:srgbClr val="000000">
                <a:alpha val="2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80954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7874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Calibri"/>
              </a:rPr>
              <a:t>Challenges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052559" y="1548764"/>
            <a:ext cx="7397749" cy="5309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Datalog</a:t>
            </a:r>
            <a:r>
              <a:rPr lang="en-US" sz="1800" dirty="0">
                <a:solidFill>
                  <a:schemeClr val="tx1"/>
                </a:solidFill>
              </a:rPr>
              <a:t> column variable are position based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DatalogParser</a:t>
            </a:r>
            <a:r>
              <a:rPr lang="en-US" sz="1400" dirty="0">
                <a:solidFill>
                  <a:schemeClr val="tx1"/>
                </a:solidFill>
              </a:rPr>
              <a:t> doesn’t know schema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Wrapper handles mapping from position to true column name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Wrapper or combiner map result column back to alias name in </a:t>
            </a:r>
            <a:r>
              <a:rPr lang="en-US" sz="1400" dirty="0" err="1">
                <a:solidFill>
                  <a:schemeClr val="tx1"/>
                </a:solidFill>
              </a:rPr>
              <a:t>datalog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Query only necessary columns/features to source database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Return columns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Columns need to join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Columns in condition if condition is done in combiner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SolrEngine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Only process necessary features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Different schema needed for different features, </a:t>
            </a:r>
            <a:r>
              <a:rPr lang="en-US" sz="1400" dirty="0" err="1">
                <a:solidFill>
                  <a:schemeClr val="tx1"/>
                </a:solidFill>
              </a:rPr>
              <a:t>eg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tfidf</a:t>
            </a:r>
            <a:r>
              <a:rPr lang="en-US" sz="1400" dirty="0">
                <a:solidFill>
                  <a:schemeClr val="tx1"/>
                </a:solidFill>
              </a:rPr>
              <a:t> vs </a:t>
            </a:r>
            <a:r>
              <a:rPr lang="en-US" sz="1400" dirty="0" err="1">
                <a:solidFill>
                  <a:schemeClr val="tx1"/>
                </a:solidFill>
              </a:rPr>
              <a:t>word_in_capital</a:t>
            </a:r>
            <a:endParaRPr lang="en-US" sz="2000" i="1" dirty="0">
              <a:solidFill>
                <a:schemeClr val="tx1"/>
              </a:solidFill>
            </a:endParaRPr>
          </a:p>
          <a:p>
            <a:pPr algn="l"/>
            <a:endParaRPr lang="en-US" sz="1400" i="1" dirty="0"/>
          </a:p>
        </p:txBody>
      </p:sp>
      <p:sp>
        <p:nvSpPr>
          <p:cNvPr id="87" name="Shape 87"/>
          <p:cNvSpPr/>
          <p:nvPr/>
        </p:nvSpPr>
        <p:spPr>
          <a:xfrm>
            <a:off x="7197014" y="6357938"/>
            <a:ext cx="1780299" cy="373062"/>
          </a:xfrm>
          <a:prstGeom prst="bevel">
            <a:avLst>
              <a:gd name="adj" fmla="val 12500"/>
            </a:avLst>
          </a:prstGeom>
          <a:solidFill>
            <a:srgbClr val="0000FF"/>
          </a:solidFill>
          <a:ln w="952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sy="23000" kx="1200000" ky="1200000" algn="br" rotWithShape="0">
              <a:srgbClr val="000000">
                <a:alpha val="2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0446474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2137</TotalTime>
  <Words>844</Words>
  <Application>Microsoft Office PowerPoint</Application>
  <PresentationFormat>On-screen Show (4:3)</PresentationFormat>
  <Paragraphs>201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华文新魏</vt:lpstr>
      <vt:lpstr>Arial</vt:lpstr>
      <vt:lpstr>Calibri</vt:lpstr>
      <vt:lpstr>Trebuchet MS</vt:lpstr>
      <vt:lpstr>Wingdings 3</vt:lpstr>
      <vt:lpstr>Facet</vt:lpstr>
      <vt:lpstr>Query Capability Final</vt:lpstr>
      <vt:lpstr>Requirement</vt:lpstr>
      <vt:lpstr>Requirement (cont’d)</vt:lpstr>
      <vt:lpstr>Query capability</vt:lpstr>
      <vt:lpstr>Query Architecture</vt:lpstr>
      <vt:lpstr>Query Process Flow</vt:lpstr>
      <vt:lpstr>Limitation</vt:lpstr>
      <vt:lpstr>Limitation</vt:lpstr>
      <vt:lpstr>Challenges</vt:lpstr>
      <vt:lpstr>Challenges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Capability Update</dc:title>
  <dc:creator>Mengting Wang</dc:creator>
  <cp:lastModifiedBy>Wen Yan</cp:lastModifiedBy>
  <cp:revision>240</cp:revision>
  <dcterms:modified xsi:type="dcterms:W3CDTF">2017-12-08T06:26:05Z</dcterms:modified>
</cp:coreProperties>
</file>