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4" r:id="rId4"/>
    <p:sldId id="271" r:id="rId5"/>
    <p:sldId id="263" r:id="rId6"/>
    <p:sldId id="269" r:id="rId7"/>
    <p:sldId id="268" r:id="rId8"/>
    <p:sldId id="265" r:id="rId9"/>
    <p:sldId id="266" r:id="rId10"/>
    <p:sldId id="267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01AF-7878-3945-AE9C-5CFBD907D6FC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B2B6-40E0-6D42-8DB9-709C2888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6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01AF-7878-3945-AE9C-5CFBD907D6FC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B2B6-40E0-6D42-8DB9-709C2888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8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01AF-7878-3945-AE9C-5CFBD907D6FC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B2B6-40E0-6D42-8DB9-709C2888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34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01AF-7878-3945-AE9C-5CFBD907D6FC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B2B6-40E0-6D42-8DB9-709C2888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4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01AF-7878-3945-AE9C-5CFBD907D6FC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B2B6-40E0-6D42-8DB9-709C2888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6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01AF-7878-3945-AE9C-5CFBD907D6FC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B2B6-40E0-6D42-8DB9-709C2888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46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01AF-7878-3945-AE9C-5CFBD907D6FC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B2B6-40E0-6D42-8DB9-709C2888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42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01AF-7878-3945-AE9C-5CFBD907D6FC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B2B6-40E0-6D42-8DB9-709C2888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28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01AF-7878-3945-AE9C-5CFBD907D6FC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B2B6-40E0-6D42-8DB9-709C2888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9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01AF-7878-3945-AE9C-5CFBD907D6FC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B2B6-40E0-6D42-8DB9-709C2888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3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01AF-7878-3945-AE9C-5CFBD907D6FC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B2B6-40E0-6D42-8DB9-709C2888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2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D01AF-7878-3945-AE9C-5CFBD907D6FC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EB2B6-40E0-6D42-8DB9-709C2888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4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0629"/>
            <a:ext cx="7772400" cy="1470025"/>
          </a:xfrm>
        </p:spPr>
        <p:txBody>
          <a:bodyPr/>
          <a:lstStyle/>
          <a:p>
            <a:r>
              <a:rPr lang="en-US" dirty="0"/>
              <a:t>Query Capability and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9326" y="4008065"/>
            <a:ext cx="7397749" cy="136842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Wen Yan                                </a:t>
            </a:r>
            <a:r>
              <a:rPr lang="en-US" dirty="0" err="1">
                <a:solidFill>
                  <a:schemeClr val="tx1"/>
                </a:solidFill>
              </a:rPr>
              <a:t>Mengting</a:t>
            </a:r>
            <a:r>
              <a:rPr lang="en-US" dirty="0">
                <a:solidFill>
                  <a:schemeClr val="tx1"/>
                </a:solidFill>
              </a:rPr>
              <a:t> Wang</a:t>
            </a:r>
          </a:p>
          <a:p>
            <a:pPr algn="l"/>
            <a:r>
              <a:rPr lang="en-US" dirty="0" err="1">
                <a:solidFill>
                  <a:schemeClr val="tx1"/>
                </a:solidFill>
              </a:rPr>
              <a:t>Sankarshan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Acharya</a:t>
            </a:r>
            <a:r>
              <a:rPr lang="en-US" dirty="0">
                <a:solidFill>
                  <a:schemeClr val="tx1"/>
                </a:solidFill>
              </a:rPr>
              <a:t>            Xia Song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3286125"/>
            <a:ext cx="9112250" cy="0"/>
          </a:xfrm>
          <a:prstGeom prst="line">
            <a:avLst/>
          </a:prstGeom>
          <a:ln w="38100" cmpd="sng">
            <a:solidFill>
              <a:srgbClr val="00009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Bevel 14"/>
          <p:cNvSpPr/>
          <p:nvPr/>
        </p:nvSpPr>
        <p:spPr>
          <a:xfrm>
            <a:off x="7197014" y="6357938"/>
            <a:ext cx="1780299" cy="373062"/>
          </a:xfrm>
          <a:prstGeom prst="bevel">
            <a:avLst/>
          </a:prstGeom>
          <a:solidFill>
            <a:srgbClr val="0000FF"/>
          </a:solidFill>
          <a:ln>
            <a:solidFill>
              <a:srgbClr val="8000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/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318926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Delivery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1750" y="1417638"/>
            <a:ext cx="9112250" cy="0"/>
          </a:xfrm>
          <a:prstGeom prst="line">
            <a:avLst/>
          </a:prstGeom>
          <a:ln w="38100" cmpd="sng">
            <a:solidFill>
              <a:srgbClr val="00009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Bevel 5"/>
          <p:cNvSpPr/>
          <p:nvPr/>
        </p:nvSpPr>
        <p:spPr>
          <a:xfrm>
            <a:off x="7197014" y="6357938"/>
            <a:ext cx="1780299" cy="373062"/>
          </a:xfrm>
          <a:prstGeom prst="bevel">
            <a:avLst/>
          </a:prstGeom>
          <a:solidFill>
            <a:srgbClr val="0000FF"/>
          </a:solidFill>
          <a:ln>
            <a:solidFill>
              <a:srgbClr val="8000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/>
              <a:t>Recommendation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72673" y="2217951"/>
            <a:ext cx="7265443" cy="267432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2400" dirty="0"/>
              <a:t>Syncing with machine learning team to facilitate in delivering the most meaningful data in </a:t>
            </a:r>
            <a:r>
              <a:rPr lang="en-US" sz="2400"/>
              <a:t>an efficient way.</a:t>
            </a:r>
            <a:endParaRPr lang="en-US" sz="2200" b="1" dirty="0"/>
          </a:p>
          <a:p>
            <a:pPr marL="0" indent="0">
              <a:spcAft>
                <a:spcPts val="1200"/>
              </a:spcAft>
              <a:buNone/>
            </a:pPr>
            <a:r>
              <a:rPr lang="en-US" sz="2200" b="1" dirty="0"/>
              <a:t>Math or transformation of data.</a:t>
            </a:r>
          </a:p>
          <a:p>
            <a:pPr>
              <a:spcAft>
                <a:spcPts val="1200"/>
              </a:spcAft>
            </a:pPr>
            <a:r>
              <a:rPr lang="en-US" sz="2200" dirty="0"/>
              <a:t>Return data as close as possible to features required by machine learning team.</a:t>
            </a:r>
          </a:p>
          <a:p>
            <a:pPr>
              <a:spcAft>
                <a:spcPts val="1200"/>
              </a:spcAft>
            </a:pPr>
            <a:r>
              <a:rPr lang="en-US" sz="2200" dirty="0"/>
              <a:t>Push computation on database server.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200" b="1" dirty="0"/>
              <a:t>In desired format.</a:t>
            </a:r>
          </a:p>
        </p:txBody>
      </p:sp>
    </p:spTree>
    <p:extLst>
      <p:ext uri="{BB962C8B-B14F-4D97-AF65-F5344CB8AC3E}">
        <p14:creationId xmlns:p14="http://schemas.microsoft.com/office/powerpoint/2010/main" val="1255528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537" y="2244408"/>
            <a:ext cx="7265443" cy="2674322"/>
          </a:xfrm>
        </p:spPr>
        <p:txBody>
          <a:bodyPr>
            <a:normAutofit/>
          </a:bodyPr>
          <a:lstStyle/>
          <a:p>
            <a:pPr marL="0" indent="0" algn="just">
              <a:spcAft>
                <a:spcPts val="1200"/>
              </a:spcAft>
              <a:buNone/>
            </a:pPr>
            <a:endParaRPr lang="en-US" sz="3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1750" y="1417638"/>
            <a:ext cx="9112250" cy="0"/>
          </a:xfrm>
          <a:prstGeom prst="line">
            <a:avLst/>
          </a:prstGeom>
          <a:ln w="38100" cmpd="sng">
            <a:solidFill>
              <a:srgbClr val="00009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Bevel 5"/>
          <p:cNvSpPr/>
          <p:nvPr/>
        </p:nvSpPr>
        <p:spPr>
          <a:xfrm>
            <a:off x="7197014" y="6357938"/>
            <a:ext cx="1780299" cy="373062"/>
          </a:xfrm>
          <a:prstGeom prst="bevel">
            <a:avLst/>
          </a:prstGeom>
          <a:solidFill>
            <a:srgbClr val="0000FF"/>
          </a:solidFill>
          <a:ln>
            <a:solidFill>
              <a:srgbClr val="8000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/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279684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2654"/>
            <a:ext cx="8229600" cy="4278398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US" sz="1800" dirty="0"/>
              <a:t>Finalize integrated database schema with integration team.</a:t>
            </a:r>
          </a:p>
          <a:p>
            <a:pPr>
              <a:spcAft>
                <a:spcPts val="1200"/>
              </a:spcAft>
            </a:pPr>
            <a:r>
              <a:rPr lang="en-US" sz="1800" dirty="0"/>
              <a:t>Understand the query capability of each data management system. </a:t>
            </a:r>
          </a:p>
          <a:p>
            <a:pPr>
              <a:spcAft>
                <a:spcPts val="1200"/>
              </a:spcAft>
            </a:pPr>
            <a:r>
              <a:rPr lang="en-US" sz="1800" dirty="0"/>
              <a:t>Collaborate with other teams for queries needed during feature exploration and engineering.</a:t>
            </a:r>
          </a:p>
          <a:p>
            <a:pPr>
              <a:spcAft>
                <a:spcPts val="1200"/>
              </a:spcAft>
            </a:pPr>
            <a:r>
              <a:rPr lang="en-US" sz="1800" dirty="0"/>
              <a:t>Seek an efficient and feasible query strategy to match the requirements of machine learning team.</a:t>
            </a:r>
          </a:p>
          <a:p>
            <a:pPr>
              <a:spcAft>
                <a:spcPts val="1200"/>
              </a:spcAft>
            </a:pPr>
            <a:r>
              <a:rPr lang="en-US" sz="1800" dirty="0"/>
              <a:t>Identify query criteria on integrated database for segmentations based on consumption pattern.</a:t>
            </a:r>
          </a:p>
          <a:p>
            <a:pPr>
              <a:spcAft>
                <a:spcPts val="1200"/>
              </a:spcAft>
            </a:pPr>
            <a:r>
              <a:rPr lang="en-US" sz="1800" dirty="0"/>
              <a:t>Provide proper data format for query output to ML team.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1750" y="1417638"/>
            <a:ext cx="9112250" cy="0"/>
          </a:xfrm>
          <a:prstGeom prst="line">
            <a:avLst/>
          </a:prstGeom>
          <a:ln w="38100" cmpd="sng">
            <a:solidFill>
              <a:srgbClr val="00009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Bevel 5"/>
          <p:cNvSpPr/>
          <p:nvPr/>
        </p:nvSpPr>
        <p:spPr>
          <a:xfrm>
            <a:off x="7197014" y="6357938"/>
            <a:ext cx="1780299" cy="373062"/>
          </a:xfrm>
          <a:prstGeom prst="bevel">
            <a:avLst/>
          </a:prstGeom>
          <a:solidFill>
            <a:srgbClr val="0000FF"/>
          </a:solidFill>
          <a:ln>
            <a:solidFill>
              <a:srgbClr val="8000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/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4159866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Collaborations with Other Teams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34" y="2507801"/>
            <a:ext cx="4032757" cy="3262424"/>
          </a:xfrm>
          <a:ln cap="sq">
            <a:solidFill>
              <a:schemeClr val="tx1"/>
            </a:solidFill>
            <a:prstDash val="sysDot"/>
            <a:round/>
          </a:ln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1500" dirty="0"/>
              <a:t>What is the most promising setup of integrated database? Which query language should we use?</a:t>
            </a:r>
          </a:p>
          <a:p>
            <a:pPr>
              <a:spcAft>
                <a:spcPts val="1200"/>
              </a:spcAft>
            </a:pPr>
            <a:r>
              <a:rPr lang="en-US" sz="1500" dirty="0"/>
              <a:t>Before various data sources are integrated, should we work on each heterogeneous data source with different query language or should we focus on main data source?</a:t>
            </a:r>
          </a:p>
          <a:p>
            <a:pPr>
              <a:spcAft>
                <a:spcPts val="1200"/>
              </a:spcAft>
            </a:pPr>
            <a:r>
              <a:rPr lang="en-US" sz="1500" dirty="0"/>
              <a:t>If new data comes in, we suppose it won’t affect final integration scheme thus won’t affect existing queries?</a:t>
            </a:r>
          </a:p>
          <a:p>
            <a:pPr>
              <a:spcAft>
                <a:spcPts val="1200"/>
              </a:spcAft>
            </a:pPr>
            <a:r>
              <a:rPr lang="en-US" sz="1500" dirty="0"/>
              <a:t>How to parsing review text data?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1750" y="1417638"/>
            <a:ext cx="9112250" cy="0"/>
          </a:xfrm>
          <a:prstGeom prst="line">
            <a:avLst/>
          </a:prstGeom>
          <a:ln w="38100" cmpd="sng">
            <a:solidFill>
              <a:srgbClr val="00009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912054" y="1764308"/>
            <a:ext cx="2420785" cy="596625"/>
          </a:xfrm>
          <a:prstGeom prst="roundRect">
            <a:avLst/>
          </a:prstGeom>
          <a:solidFill>
            <a:srgbClr val="00009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Integration Team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06440" y="2507801"/>
            <a:ext cx="4032757" cy="3262424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200" dirty="0"/>
              <a:t>What is the baseline model for recommendation? What are important features in your mind for the model?</a:t>
            </a:r>
          </a:p>
          <a:p>
            <a:pPr>
              <a:spcAft>
                <a:spcPts val="1200"/>
              </a:spcAft>
            </a:pPr>
            <a:r>
              <a:rPr lang="en-US" sz="2200" dirty="0"/>
              <a:t>Do you need any sampling for your prototyping, and if so what is the data sampling scheme for various features?</a:t>
            </a:r>
          </a:p>
          <a:p>
            <a:pPr>
              <a:spcAft>
                <a:spcPts val="1200"/>
              </a:spcAft>
            </a:pPr>
            <a:r>
              <a:rPr lang="en-US" sz="2200" dirty="0"/>
              <a:t>Do you need data cleaning, if so what is the criteria on each feature to filter out spike data?</a:t>
            </a:r>
          </a:p>
          <a:p>
            <a:pPr>
              <a:spcAft>
                <a:spcPts val="1200"/>
              </a:spcAft>
            </a:pPr>
            <a:r>
              <a:rPr lang="en-US" sz="2200" dirty="0"/>
              <a:t>What is the potential ML framework will you use? Will you use distributed computing like Spark?</a:t>
            </a:r>
          </a:p>
          <a:p>
            <a:pPr>
              <a:spcAft>
                <a:spcPts val="1200"/>
              </a:spcAft>
            </a:pPr>
            <a:r>
              <a:rPr lang="en-US" sz="2200" dirty="0"/>
              <a:t>Which data format would you prefer?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20160" y="1764308"/>
            <a:ext cx="2420785" cy="596625"/>
          </a:xfrm>
          <a:prstGeom prst="roundRect">
            <a:avLst/>
          </a:prstGeom>
          <a:solidFill>
            <a:srgbClr val="00009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ML Team</a:t>
            </a:r>
          </a:p>
        </p:txBody>
      </p:sp>
      <p:sp>
        <p:nvSpPr>
          <p:cNvPr id="9" name="Bevel 8"/>
          <p:cNvSpPr/>
          <p:nvPr/>
        </p:nvSpPr>
        <p:spPr>
          <a:xfrm>
            <a:off x="7197014" y="6357938"/>
            <a:ext cx="1780299" cy="373062"/>
          </a:xfrm>
          <a:prstGeom prst="bevel">
            <a:avLst/>
          </a:prstGeom>
          <a:solidFill>
            <a:srgbClr val="0000FF"/>
          </a:solidFill>
          <a:ln>
            <a:solidFill>
              <a:srgbClr val="8000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/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4089796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443" y="3851827"/>
            <a:ext cx="8540863" cy="2069579"/>
          </a:xfrm>
          <a:ln cap="sq">
            <a:solidFill>
              <a:schemeClr val="tx1"/>
            </a:solidFill>
            <a:prstDash val="sysDot"/>
            <a:round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Do you have everything to work on your tasks? </a:t>
            </a:r>
            <a:endParaRPr lang="en-US" sz="2000" dirty="0"/>
          </a:p>
          <a:p>
            <a:r>
              <a:rPr lang="en-US" sz="1800" dirty="0"/>
              <a:t>NO. We have dependency on other teams and vice versa.</a:t>
            </a:r>
          </a:p>
          <a:p>
            <a:r>
              <a:rPr lang="en-US" sz="1800" dirty="0"/>
              <a:t>We’re lack of</a:t>
            </a:r>
          </a:p>
          <a:p>
            <a:pPr lvl="1"/>
            <a:r>
              <a:rPr lang="en-US" sz="1800" dirty="0"/>
              <a:t>skills of non-SQL databases</a:t>
            </a:r>
          </a:p>
          <a:p>
            <a:pPr lvl="1"/>
            <a:r>
              <a:rPr lang="en-US" sz="1800" dirty="0"/>
              <a:t>Experience of converting queried data to preferred format of ML framework</a:t>
            </a:r>
          </a:p>
          <a:p>
            <a:pPr lvl="1"/>
            <a:r>
              <a:rPr lang="en-US" sz="1800" dirty="0"/>
              <a:t>time</a:t>
            </a:r>
          </a:p>
          <a:p>
            <a:pPr lvl="1"/>
            <a:endParaRPr lang="en-US" sz="11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1750" y="1417638"/>
            <a:ext cx="9112250" cy="0"/>
          </a:xfrm>
          <a:prstGeom prst="line">
            <a:avLst/>
          </a:prstGeom>
          <a:ln w="38100" cmpd="sng">
            <a:solidFill>
              <a:srgbClr val="00009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434015" y="2142488"/>
            <a:ext cx="2420785" cy="596625"/>
          </a:xfrm>
          <a:prstGeom prst="roundRect">
            <a:avLst/>
          </a:prstGeom>
          <a:solidFill>
            <a:srgbClr val="00009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Integration Team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041891" y="2174526"/>
            <a:ext cx="2420785" cy="596625"/>
          </a:xfrm>
          <a:prstGeom prst="roundRect">
            <a:avLst/>
          </a:prstGeom>
          <a:solidFill>
            <a:srgbClr val="00009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ML Team</a:t>
            </a:r>
          </a:p>
        </p:txBody>
      </p:sp>
      <p:sp>
        <p:nvSpPr>
          <p:cNvPr id="9" name="Bevel 8"/>
          <p:cNvSpPr/>
          <p:nvPr/>
        </p:nvSpPr>
        <p:spPr>
          <a:xfrm>
            <a:off x="7197014" y="6357938"/>
            <a:ext cx="1780299" cy="373062"/>
          </a:xfrm>
          <a:prstGeom prst="bevel">
            <a:avLst/>
          </a:prstGeom>
          <a:solidFill>
            <a:srgbClr val="0000FF"/>
          </a:solidFill>
          <a:ln>
            <a:solidFill>
              <a:srgbClr val="8000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/>
              <a:t>Recommendation</a:t>
            </a:r>
          </a:p>
        </p:txBody>
      </p:sp>
      <p:sp>
        <p:nvSpPr>
          <p:cNvPr id="10" name="Rounded Rectangle 7">
            <a:extLst>
              <a:ext uri="{FF2B5EF4-FFF2-40B4-BE49-F238E27FC236}">
                <a16:creationId xmlns:a16="http://schemas.microsoft.com/office/drawing/2014/main" id="{FCAC4BF9-1BDB-4A86-932F-1D693E0013DC}"/>
              </a:ext>
            </a:extLst>
          </p:cNvPr>
          <p:cNvSpPr/>
          <p:nvPr/>
        </p:nvSpPr>
        <p:spPr>
          <a:xfrm>
            <a:off x="2814226" y="3118264"/>
            <a:ext cx="3063690" cy="596625"/>
          </a:xfrm>
          <a:prstGeom prst="roundRect">
            <a:avLst/>
          </a:prstGeom>
          <a:solidFill>
            <a:srgbClr val="00009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Query Team</a:t>
            </a:r>
          </a:p>
        </p:txBody>
      </p:sp>
      <p:sp>
        <p:nvSpPr>
          <p:cNvPr id="14" name="Arrow: Curved Up 13">
            <a:extLst>
              <a:ext uri="{FF2B5EF4-FFF2-40B4-BE49-F238E27FC236}">
                <a16:creationId xmlns:a16="http://schemas.microsoft.com/office/drawing/2014/main" id="{3D974D41-5F59-4748-90DC-F6B614686A7B}"/>
              </a:ext>
            </a:extLst>
          </p:cNvPr>
          <p:cNvSpPr/>
          <p:nvPr/>
        </p:nvSpPr>
        <p:spPr>
          <a:xfrm rot="19924880">
            <a:off x="5835383" y="3033206"/>
            <a:ext cx="1636572" cy="439340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Up 14">
            <a:extLst>
              <a:ext uri="{FF2B5EF4-FFF2-40B4-BE49-F238E27FC236}">
                <a16:creationId xmlns:a16="http://schemas.microsoft.com/office/drawing/2014/main" id="{D8880AD8-CCC6-4A03-966F-ED32C834AB21}"/>
              </a:ext>
            </a:extLst>
          </p:cNvPr>
          <p:cNvSpPr/>
          <p:nvPr/>
        </p:nvSpPr>
        <p:spPr>
          <a:xfrm rot="9011952">
            <a:off x="5138073" y="2449821"/>
            <a:ext cx="1402672" cy="439340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urved Up 15">
            <a:extLst>
              <a:ext uri="{FF2B5EF4-FFF2-40B4-BE49-F238E27FC236}">
                <a16:creationId xmlns:a16="http://schemas.microsoft.com/office/drawing/2014/main" id="{DBB34C0A-F26C-40C1-AAC9-64393E368374}"/>
              </a:ext>
            </a:extLst>
          </p:cNvPr>
          <p:cNvSpPr/>
          <p:nvPr/>
        </p:nvSpPr>
        <p:spPr>
          <a:xfrm rot="1463104">
            <a:off x="1284129" y="2977215"/>
            <a:ext cx="1518565" cy="417864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F4C09090-6A13-40E8-98DE-7F1425FCDC7D}"/>
              </a:ext>
            </a:extLst>
          </p:cNvPr>
          <p:cNvSpPr/>
          <p:nvPr/>
        </p:nvSpPr>
        <p:spPr>
          <a:xfrm rot="12652506">
            <a:off x="2500885" y="2462701"/>
            <a:ext cx="1422909" cy="439340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ounded Rectangle 5">
            <a:extLst>
              <a:ext uri="{FF2B5EF4-FFF2-40B4-BE49-F238E27FC236}">
                <a16:creationId xmlns:a16="http://schemas.microsoft.com/office/drawing/2014/main" id="{2F38430C-4391-4BE6-9219-1564B28EC092}"/>
              </a:ext>
            </a:extLst>
          </p:cNvPr>
          <p:cNvSpPr/>
          <p:nvPr/>
        </p:nvSpPr>
        <p:spPr>
          <a:xfrm>
            <a:off x="3161118" y="1489441"/>
            <a:ext cx="2420785" cy="596625"/>
          </a:xfrm>
          <a:prstGeom prst="roundRect">
            <a:avLst/>
          </a:prstGeom>
          <a:solidFill>
            <a:srgbClr val="00009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Exploration</a:t>
            </a:r>
          </a:p>
        </p:txBody>
      </p:sp>
      <p:sp>
        <p:nvSpPr>
          <p:cNvPr id="18" name="Arrow: Curved Up 17">
            <a:extLst>
              <a:ext uri="{FF2B5EF4-FFF2-40B4-BE49-F238E27FC236}">
                <a16:creationId xmlns:a16="http://schemas.microsoft.com/office/drawing/2014/main" id="{52077B19-7821-43AB-9D4C-F5DF250DA62E}"/>
              </a:ext>
            </a:extLst>
          </p:cNvPr>
          <p:cNvSpPr/>
          <p:nvPr/>
        </p:nvSpPr>
        <p:spPr>
          <a:xfrm rot="15899203">
            <a:off x="4343529" y="2321818"/>
            <a:ext cx="1269782" cy="439340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Curved Up 18">
            <a:extLst>
              <a:ext uri="{FF2B5EF4-FFF2-40B4-BE49-F238E27FC236}">
                <a16:creationId xmlns:a16="http://schemas.microsoft.com/office/drawing/2014/main" id="{A04B49F2-A204-417E-B1A7-01CA6F728945}"/>
              </a:ext>
            </a:extLst>
          </p:cNvPr>
          <p:cNvSpPr/>
          <p:nvPr/>
        </p:nvSpPr>
        <p:spPr>
          <a:xfrm rot="4885126">
            <a:off x="3503650" y="2403829"/>
            <a:ext cx="1269782" cy="439340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C03028-31F7-4B3B-BA18-52F3B2795F54}"/>
              </a:ext>
            </a:extLst>
          </p:cNvPr>
          <p:cNvSpPr txBox="1"/>
          <p:nvPr/>
        </p:nvSpPr>
        <p:spPr>
          <a:xfrm rot="19110904">
            <a:off x="2537447" y="1429920"/>
            <a:ext cx="941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F75EB8-3EE6-4C0F-BA44-C324E2059866}"/>
              </a:ext>
            </a:extLst>
          </p:cNvPr>
          <p:cNvSpPr txBox="1"/>
          <p:nvPr/>
        </p:nvSpPr>
        <p:spPr>
          <a:xfrm rot="1401368">
            <a:off x="5713493" y="1616134"/>
            <a:ext cx="941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95493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Querying Criteria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1750" y="1417638"/>
            <a:ext cx="9112250" cy="0"/>
          </a:xfrm>
          <a:prstGeom prst="line">
            <a:avLst/>
          </a:prstGeom>
          <a:ln w="38100" cmpd="sng">
            <a:solidFill>
              <a:srgbClr val="00009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Bevel 5"/>
          <p:cNvSpPr/>
          <p:nvPr/>
        </p:nvSpPr>
        <p:spPr>
          <a:xfrm>
            <a:off x="7197014" y="6357938"/>
            <a:ext cx="1780299" cy="373062"/>
          </a:xfrm>
          <a:prstGeom prst="bevel">
            <a:avLst/>
          </a:prstGeom>
          <a:solidFill>
            <a:srgbClr val="0000FF"/>
          </a:solidFill>
          <a:ln>
            <a:solidFill>
              <a:srgbClr val="8000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/>
              <a:t>Recommendation</a:t>
            </a:r>
          </a:p>
        </p:txBody>
      </p:sp>
      <p:grpSp>
        <p:nvGrpSpPr>
          <p:cNvPr id="8" name="Shape 124"/>
          <p:cNvGrpSpPr/>
          <p:nvPr/>
        </p:nvGrpSpPr>
        <p:grpSpPr>
          <a:xfrm>
            <a:off x="937482" y="1825625"/>
            <a:ext cx="7287174" cy="3957118"/>
            <a:chOff x="220786" y="0"/>
            <a:chExt cx="10074027" cy="4351338"/>
          </a:xfrm>
        </p:grpSpPr>
        <p:sp>
          <p:nvSpPr>
            <p:cNvPr id="9" name="Shape 125"/>
            <p:cNvSpPr/>
            <p:nvPr/>
          </p:nvSpPr>
          <p:spPr>
            <a:xfrm>
              <a:off x="788669" y="0"/>
              <a:ext cx="8938260" cy="435133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26"/>
            <p:cNvSpPr/>
            <p:nvPr/>
          </p:nvSpPr>
          <p:spPr>
            <a:xfrm>
              <a:off x="220786" y="1305401"/>
              <a:ext cx="3154680" cy="1740535"/>
            </a:xfrm>
            <a:prstGeom prst="roundRect">
              <a:avLst>
                <a:gd name="adj" fmla="val 16667"/>
              </a:avLst>
            </a:prstGeom>
            <a:solidFill>
              <a:srgbClr val="000090"/>
            </a:solidFill>
            <a:ln>
              <a:solidFill>
                <a:srgbClr val="000090"/>
              </a:solidFill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27"/>
            <p:cNvSpPr txBox="1"/>
            <p:nvPr/>
          </p:nvSpPr>
          <p:spPr>
            <a:xfrm>
              <a:off x="305752" y="1390367"/>
              <a:ext cx="2984748" cy="1570603"/>
            </a:xfrm>
            <a:prstGeom prst="rect">
              <a:avLst/>
            </a:prstGeom>
            <a:solidFill>
              <a:srgbClr val="000090"/>
            </a:solidFill>
            <a:ln>
              <a:noFill/>
            </a:ln>
          </p:spPr>
          <p:txBody>
            <a:bodyPr wrap="square" lIns="167625" tIns="167625" rIns="167625" bIns="1676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</a:t>
              </a:r>
              <a:r>
                <a:rPr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Exploration</a:t>
              </a:r>
            </a:p>
          </p:txBody>
        </p:sp>
        <p:sp>
          <p:nvSpPr>
            <p:cNvPr id="12" name="Shape 128"/>
            <p:cNvSpPr/>
            <p:nvPr/>
          </p:nvSpPr>
          <p:spPr>
            <a:xfrm>
              <a:off x="3680459" y="1305401"/>
              <a:ext cx="3154680" cy="1740535"/>
            </a:xfrm>
            <a:prstGeom prst="roundRect">
              <a:avLst>
                <a:gd name="adj" fmla="val 16667"/>
              </a:avLst>
            </a:prstGeom>
            <a:solidFill>
              <a:srgbClr val="66006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29"/>
            <p:cNvSpPr txBox="1"/>
            <p:nvPr/>
          </p:nvSpPr>
          <p:spPr>
            <a:xfrm>
              <a:off x="3765425" y="1390367"/>
              <a:ext cx="2984748" cy="15706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67625" tIns="167625" rIns="167625" bIns="1676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Query Criteria</a:t>
              </a:r>
            </a:p>
          </p:txBody>
        </p:sp>
        <p:sp>
          <p:nvSpPr>
            <p:cNvPr id="14" name="Shape 130"/>
            <p:cNvSpPr/>
            <p:nvPr/>
          </p:nvSpPr>
          <p:spPr>
            <a:xfrm>
              <a:off x="7140133" y="1305401"/>
              <a:ext cx="3154680" cy="1740535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31"/>
            <p:cNvSpPr txBox="1"/>
            <p:nvPr/>
          </p:nvSpPr>
          <p:spPr>
            <a:xfrm>
              <a:off x="7225099" y="1390367"/>
              <a:ext cx="2984748" cy="15706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67625" tIns="167625" rIns="167625" bIns="1676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8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Delivery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5919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Querying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537" y="1783325"/>
            <a:ext cx="7265443" cy="4055083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200" b="1" dirty="0"/>
              <a:t>Various query conditions that help:</a:t>
            </a:r>
          </a:p>
          <a:p>
            <a:pPr>
              <a:spcAft>
                <a:spcPts val="1200"/>
              </a:spcAft>
            </a:pPr>
            <a:r>
              <a:rPr lang="en-US" sz="2200" dirty="0"/>
              <a:t>Data Cleaning: remove outliers.</a:t>
            </a:r>
          </a:p>
          <a:p>
            <a:pPr>
              <a:spcAft>
                <a:spcPts val="1200"/>
              </a:spcAft>
            </a:pPr>
            <a:r>
              <a:rPr lang="en-US" sz="2200" dirty="0"/>
              <a:t>Dataset segmentation due to various pattern for different models.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200" b="1" dirty="0"/>
              <a:t>Criteria can change, so:</a:t>
            </a:r>
          </a:p>
          <a:p>
            <a:pPr>
              <a:spcAft>
                <a:spcPts val="1200"/>
              </a:spcAft>
            </a:pPr>
            <a:r>
              <a:rPr lang="en-US" sz="2200" dirty="0"/>
              <a:t>Ad hoc querying of the data.</a:t>
            </a:r>
          </a:p>
          <a:p>
            <a:pPr>
              <a:spcAft>
                <a:spcPts val="1200"/>
              </a:spcAft>
            </a:pPr>
            <a:r>
              <a:rPr lang="en-US" sz="2200" dirty="0"/>
              <a:t>Conditions should be parameterized.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1750" y="1417638"/>
            <a:ext cx="9112250" cy="0"/>
          </a:xfrm>
          <a:prstGeom prst="line">
            <a:avLst/>
          </a:prstGeom>
          <a:ln w="38100" cmpd="sng">
            <a:solidFill>
              <a:srgbClr val="00009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Bevel 5"/>
          <p:cNvSpPr/>
          <p:nvPr/>
        </p:nvSpPr>
        <p:spPr>
          <a:xfrm>
            <a:off x="7197014" y="6357938"/>
            <a:ext cx="1780299" cy="373062"/>
          </a:xfrm>
          <a:prstGeom prst="bevel">
            <a:avLst/>
          </a:prstGeom>
          <a:solidFill>
            <a:srgbClr val="0000FF"/>
          </a:solidFill>
          <a:ln>
            <a:solidFill>
              <a:srgbClr val="8000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/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2612035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Querying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537" y="1783325"/>
            <a:ext cx="7265443" cy="4055083"/>
          </a:xfrm>
        </p:spPr>
        <p:txBody>
          <a:bodyPr>
            <a:normAutofit lnSpcReduction="1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200" b="1" dirty="0"/>
              <a:t>Singular Querying (No Joins Needed):</a:t>
            </a:r>
          </a:p>
          <a:p>
            <a:pPr>
              <a:spcAft>
                <a:spcPts val="1200"/>
              </a:spcAft>
            </a:pPr>
            <a:r>
              <a:rPr lang="en-US" sz="2200" dirty="0"/>
              <a:t>Features of books: price, category, et al.</a:t>
            </a:r>
          </a:p>
          <a:p>
            <a:pPr>
              <a:spcAft>
                <a:spcPts val="1200"/>
              </a:spcAft>
            </a:pPr>
            <a:r>
              <a:rPr lang="en-US" sz="2200" dirty="0"/>
              <a:t>Features of customer’s: gender, number of orders, et al.</a:t>
            </a:r>
          </a:p>
          <a:p>
            <a:pPr>
              <a:spcAft>
                <a:spcPts val="1200"/>
              </a:spcAft>
            </a:pPr>
            <a:r>
              <a:rPr lang="en-US" sz="2200" dirty="0"/>
              <a:t>Features of campaign: type, discount, free-shipping, et al.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200" b="1" dirty="0"/>
              <a:t>Compound Querying Criteria (Joins Needed):</a:t>
            </a:r>
          </a:p>
          <a:p>
            <a:pPr>
              <a:spcAft>
                <a:spcPts val="1200"/>
              </a:spcAft>
            </a:pPr>
            <a:r>
              <a:rPr lang="en-US" sz="2200" dirty="0"/>
              <a:t>Customer and orders.</a:t>
            </a:r>
          </a:p>
          <a:p>
            <a:pPr>
              <a:spcAft>
                <a:spcPts val="1200"/>
              </a:spcAft>
            </a:pPr>
            <a:r>
              <a:rPr lang="en-US" sz="2200" dirty="0"/>
              <a:t>Orders and Campaign.</a:t>
            </a:r>
          </a:p>
          <a:p>
            <a:pPr>
              <a:spcAft>
                <a:spcPts val="1200"/>
              </a:spcAft>
            </a:pPr>
            <a:r>
              <a:rPr lang="en-US" sz="2200" dirty="0"/>
              <a:t>Orders and geo/demographical features.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1750" y="1417638"/>
            <a:ext cx="9112250" cy="0"/>
          </a:xfrm>
          <a:prstGeom prst="line">
            <a:avLst/>
          </a:prstGeom>
          <a:ln w="38100" cmpd="sng">
            <a:solidFill>
              <a:srgbClr val="00009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Bevel 5"/>
          <p:cNvSpPr/>
          <p:nvPr/>
        </p:nvSpPr>
        <p:spPr>
          <a:xfrm>
            <a:off x="7197014" y="6357938"/>
            <a:ext cx="1780299" cy="373062"/>
          </a:xfrm>
          <a:prstGeom prst="bevel">
            <a:avLst/>
          </a:prstGeom>
          <a:solidFill>
            <a:srgbClr val="0000FF"/>
          </a:solidFill>
          <a:ln>
            <a:solidFill>
              <a:srgbClr val="8000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/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4168550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Querying Examples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1750" y="1417638"/>
            <a:ext cx="9112250" cy="0"/>
          </a:xfrm>
          <a:prstGeom prst="line">
            <a:avLst/>
          </a:prstGeom>
          <a:ln w="38100" cmpd="sng">
            <a:solidFill>
              <a:srgbClr val="00009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Shape 150"/>
          <p:cNvGrpSpPr/>
          <p:nvPr/>
        </p:nvGrpSpPr>
        <p:grpSpPr>
          <a:xfrm>
            <a:off x="457200" y="1970923"/>
            <a:ext cx="8267843" cy="4091957"/>
            <a:chOff x="283368" y="1021111"/>
            <a:chExt cx="10546332" cy="4091957"/>
          </a:xfrm>
        </p:grpSpPr>
        <p:sp>
          <p:nvSpPr>
            <p:cNvPr id="8" name="Shape 151"/>
            <p:cNvSpPr/>
            <p:nvPr/>
          </p:nvSpPr>
          <p:spPr>
            <a:xfrm>
              <a:off x="283368" y="2500310"/>
              <a:ext cx="2053432" cy="834359"/>
            </a:xfrm>
            <a:prstGeom prst="rect">
              <a:avLst/>
            </a:prstGeom>
            <a:solidFill>
              <a:srgbClr val="800000"/>
            </a:solidFill>
            <a:ln w="9525" cap="flat" cmpd="sng">
              <a:solidFill>
                <a:schemeClr val="tx1"/>
              </a:solidFill>
              <a:prstDash val="sysDash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DISCOVERYING PATTERNS</a:t>
              </a:r>
            </a:p>
          </p:txBody>
        </p:sp>
        <p:sp>
          <p:nvSpPr>
            <p:cNvPr id="9" name="Shape 152"/>
            <p:cNvSpPr/>
            <p:nvPr/>
          </p:nvSpPr>
          <p:spPr>
            <a:xfrm>
              <a:off x="2338201" y="2773006"/>
              <a:ext cx="661568" cy="34149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800000"/>
            </a:solidFill>
            <a:ln w="9525" cap="flat" cmpd="sng">
              <a:solidFill>
                <a:schemeClr val="tx1"/>
              </a:solidFill>
              <a:prstDash val="sysDash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Shape 153"/>
            <p:cNvSpPr/>
            <p:nvPr/>
          </p:nvSpPr>
          <p:spPr>
            <a:xfrm>
              <a:off x="3160888" y="1354489"/>
              <a:ext cx="2427112" cy="725665"/>
            </a:xfrm>
            <a:prstGeom prst="rect">
              <a:avLst/>
            </a:prstGeom>
            <a:solidFill>
              <a:srgbClr val="000090"/>
            </a:solidFill>
            <a:ln w="9525" cap="flat" cmpd="sng">
              <a:solidFill>
                <a:schemeClr val="tx1"/>
              </a:solidFill>
              <a:prstDash val="sysDash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Option 1: By sales location family attributes</a:t>
              </a:r>
            </a:p>
          </p:txBody>
        </p:sp>
        <p:sp>
          <p:nvSpPr>
            <p:cNvPr id="11" name="Shape 154"/>
            <p:cNvSpPr/>
            <p:nvPr/>
          </p:nvSpPr>
          <p:spPr>
            <a:xfrm>
              <a:off x="3133132" y="2809522"/>
              <a:ext cx="2427112" cy="485422"/>
            </a:xfrm>
            <a:prstGeom prst="rect">
              <a:avLst/>
            </a:prstGeom>
            <a:solidFill>
              <a:srgbClr val="000090"/>
            </a:solidFill>
            <a:ln w="9525" cap="flat" cmpd="sng">
              <a:solidFill>
                <a:schemeClr val="tx1"/>
              </a:solidFill>
              <a:prstDash val="sysDash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Option 2: By seasons</a:t>
              </a:r>
            </a:p>
          </p:txBody>
        </p:sp>
        <p:sp>
          <p:nvSpPr>
            <p:cNvPr id="12" name="Shape 155"/>
            <p:cNvSpPr/>
            <p:nvPr/>
          </p:nvSpPr>
          <p:spPr>
            <a:xfrm>
              <a:off x="3160889" y="4138613"/>
              <a:ext cx="2399356" cy="558800"/>
            </a:xfrm>
            <a:prstGeom prst="rect">
              <a:avLst/>
            </a:prstGeom>
            <a:solidFill>
              <a:srgbClr val="000090"/>
            </a:solidFill>
            <a:ln w="9525" cap="flat" cmpd="sng">
              <a:solidFill>
                <a:schemeClr val="tx1"/>
              </a:solidFill>
              <a:prstDash val="sysDash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Option 3: By Campaign features</a:t>
              </a:r>
            </a:p>
          </p:txBody>
        </p:sp>
        <p:sp>
          <p:nvSpPr>
            <p:cNvPr id="13" name="Shape 156"/>
            <p:cNvSpPr/>
            <p:nvPr/>
          </p:nvSpPr>
          <p:spPr>
            <a:xfrm>
              <a:off x="5599287" y="1645530"/>
              <a:ext cx="270933" cy="15804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ysDash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" name="Shape 157"/>
            <p:cNvGrpSpPr/>
            <p:nvPr/>
          </p:nvGrpSpPr>
          <p:grpSpPr>
            <a:xfrm>
              <a:off x="5989231" y="1021111"/>
              <a:ext cx="4840469" cy="1248837"/>
              <a:chOff x="5925731" y="832070"/>
              <a:chExt cx="4840469" cy="1248837"/>
            </a:xfrm>
          </p:grpSpPr>
          <p:grpSp>
            <p:nvGrpSpPr>
              <p:cNvPr id="29" name="Shape 158"/>
              <p:cNvGrpSpPr/>
              <p:nvPr/>
            </p:nvGrpSpPr>
            <p:grpSpPr>
              <a:xfrm>
                <a:off x="5925732" y="832070"/>
                <a:ext cx="4840468" cy="711243"/>
                <a:chOff x="5932307" y="383638"/>
                <a:chExt cx="4921960" cy="1422486"/>
              </a:xfrm>
            </p:grpSpPr>
            <p:sp>
              <p:nvSpPr>
                <p:cNvPr id="32" name="Shape 159"/>
                <p:cNvSpPr/>
                <p:nvPr/>
              </p:nvSpPr>
              <p:spPr>
                <a:xfrm>
                  <a:off x="7337776" y="868969"/>
                  <a:ext cx="3516491" cy="937155"/>
                </a:xfrm>
                <a:prstGeom prst="ellipse">
                  <a:avLst/>
                </a:prstGeom>
                <a:solidFill>
                  <a:srgbClr val="C0FFF7"/>
                </a:solidFill>
                <a:ln w="9525" cap="flat" cmpd="sng">
                  <a:solidFill>
                    <a:schemeClr val="tx1"/>
                  </a:solidFill>
                  <a:prstDash val="sysDash"/>
                  <a:miter lim="800000"/>
                  <a:headEnd type="none" w="med" len="med"/>
                  <a:tailEnd type="none" w="med" len="med"/>
                </a:ln>
              </p:spPr>
              <p:txBody>
                <a:bodyPr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" name="Shape 160"/>
                <p:cNvSpPr/>
                <p:nvPr/>
              </p:nvSpPr>
              <p:spPr>
                <a:xfrm>
                  <a:off x="5945220" y="1193974"/>
                  <a:ext cx="1349025" cy="321030"/>
                </a:xfrm>
                <a:prstGeom prst="rect">
                  <a:avLst/>
                </a:prstGeom>
                <a:solidFill>
                  <a:srgbClr val="000090"/>
                </a:solidFill>
                <a:ln w="9525" cap="flat" cmpd="sng">
                  <a:solidFill>
                    <a:schemeClr val="tx1"/>
                  </a:solidFill>
                  <a:prstDash val="sysDash"/>
                  <a:miter lim="800000"/>
                  <a:headEnd type="none" w="med" len="med"/>
                  <a:tailEnd type="none" w="med" len="med"/>
                </a:ln>
              </p:spPr>
              <p:txBody>
                <a:bodyPr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400" b="0" i="0" u="none" strike="noStrike" cap="non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Have kids?</a:t>
                  </a:r>
                </a:p>
              </p:txBody>
            </p:sp>
            <p:sp>
              <p:nvSpPr>
                <p:cNvPr id="34" name="Shape 161"/>
                <p:cNvSpPr/>
                <p:nvPr/>
              </p:nvSpPr>
              <p:spPr>
                <a:xfrm>
                  <a:off x="7619995" y="1188322"/>
                  <a:ext cx="1241779" cy="309741"/>
                </a:xfrm>
                <a:prstGeom prst="rect">
                  <a:avLst/>
                </a:prstGeom>
                <a:solidFill>
                  <a:srgbClr val="000090"/>
                </a:solidFill>
                <a:ln w="9525" cap="flat" cmpd="sng">
                  <a:solidFill>
                    <a:schemeClr val="tx1"/>
                  </a:solidFill>
                  <a:prstDash val="sysDash"/>
                  <a:miter lim="800000"/>
                  <a:headEnd type="none" w="med" len="med"/>
                  <a:tailEnd type="none" w="med" len="med"/>
                </a:ln>
              </p:spPr>
              <p:txBody>
                <a:bodyPr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400" b="0" i="0" u="none" strike="noStrike" cap="none" dirty="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No kids</a:t>
                  </a:r>
                </a:p>
              </p:txBody>
            </p:sp>
            <p:sp>
              <p:nvSpPr>
                <p:cNvPr id="35" name="Shape 162"/>
                <p:cNvSpPr/>
                <p:nvPr/>
              </p:nvSpPr>
              <p:spPr>
                <a:xfrm>
                  <a:off x="8918219" y="1188322"/>
                  <a:ext cx="1749777" cy="321029"/>
                </a:xfrm>
                <a:prstGeom prst="rect">
                  <a:avLst/>
                </a:prstGeom>
                <a:solidFill>
                  <a:srgbClr val="000090"/>
                </a:solidFill>
                <a:ln w="9525" cap="flat" cmpd="sng">
                  <a:solidFill>
                    <a:schemeClr val="tx1"/>
                  </a:solidFill>
                  <a:prstDash val="sysDash"/>
                  <a:miter lim="800000"/>
                  <a:headEnd type="none" w="med" len="med"/>
                  <a:tailEnd type="none" w="med" len="med"/>
                </a:ln>
              </p:spPr>
              <p:txBody>
                <a:bodyPr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400" b="0" i="0" u="none" strike="noStrike" cap="none" dirty="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High Education</a:t>
                  </a:r>
                </a:p>
              </p:txBody>
            </p:sp>
            <p:sp>
              <p:nvSpPr>
                <p:cNvPr id="36" name="Shape 163"/>
                <p:cNvSpPr/>
                <p:nvPr/>
              </p:nvSpPr>
              <p:spPr>
                <a:xfrm>
                  <a:off x="5932307" y="383638"/>
                  <a:ext cx="1405469" cy="564628"/>
                </a:xfrm>
                <a:prstGeom prst="rect">
                  <a:avLst/>
                </a:prstGeom>
                <a:solidFill>
                  <a:srgbClr val="1F3864"/>
                </a:solidFill>
                <a:ln w="9525" cap="flat" cmpd="sng">
                  <a:solidFill>
                    <a:schemeClr val="tx1"/>
                  </a:solidFill>
                  <a:prstDash val="sysDash"/>
                  <a:miter lim="800000"/>
                  <a:headEnd type="none" w="med" len="med"/>
                  <a:tailEnd type="none" w="med" len="med"/>
                </a:ln>
              </p:spPr>
              <p:txBody>
                <a:bodyPr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800" b="0" i="0" u="none" strike="noStrike" cap="non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Subset 1</a:t>
                  </a:r>
                </a:p>
              </p:txBody>
            </p:sp>
          </p:grpSp>
          <p:sp>
            <p:nvSpPr>
              <p:cNvPr id="30" name="Shape 164"/>
              <p:cNvSpPr/>
              <p:nvPr/>
            </p:nvSpPr>
            <p:spPr>
              <a:xfrm>
                <a:off x="5925731" y="1520607"/>
                <a:ext cx="1382200" cy="282968"/>
              </a:xfrm>
              <a:prstGeom prst="rect">
                <a:avLst/>
              </a:prstGeom>
              <a:solidFill>
                <a:srgbClr val="1F3864"/>
              </a:solidFill>
              <a:ln w="9525" cap="flat" cmpd="sng">
                <a:solidFill>
                  <a:schemeClr val="tx1"/>
                </a:solidFill>
                <a:prstDash val="sysDash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Subset 2</a:t>
                </a:r>
              </a:p>
            </p:txBody>
          </p:sp>
          <p:sp>
            <p:nvSpPr>
              <p:cNvPr id="31" name="Shape 165"/>
              <p:cNvSpPr/>
              <p:nvPr/>
            </p:nvSpPr>
            <p:spPr>
              <a:xfrm>
                <a:off x="5953486" y="1920392"/>
                <a:ext cx="1326689" cy="160515"/>
              </a:xfrm>
              <a:prstGeom prst="rect">
                <a:avLst/>
              </a:prstGeom>
              <a:solidFill>
                <a:srgbClr val="000090"/>
              </a:solidFill>
              <a:ln w="9525" cap="flat" cmpd="sng">
                <a:solidFill>
                  <a:schemeClr val="tx1"/>
                </a:solidFill>
                <a:prstDash val="sysDash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400" b="0" i="0" u="none" strike="noStrike" cap="none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…...</a:t>
                </a:r>
              </a:p>
            </p:txBody>
          </p:sp>
        </p:grpSp>
        <p:sp>
          <p:nvSpPr>
            <p:cNvPr id="15" name="Shape 166"/>
            <p:cNvSpPr/>
            <p:nvPr/>
          </p:nvSpPr>
          <p:spPr>
            <a:xfrm>
              <a:off x="5588000" y="2940755"/>
              <a:ext cx="270933" cy="15804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ysDash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Shape 167"/>
            <p:cNvSpPr/>
            <p:nvPr/>
          </p:nvSpPr>
          <p:spPr>
            <a:xfrm>
              <a:off x="6001931" y="2420627"/>
              <a:ext cx="1382199" cy="282314"/>
            </a:xfrm>
            <a:prstGeom prst="rect">
              <a:avLst/>
            </a:prstGeom>
            <a:solidFill>
              <a:srgbClr val="1F3864"/>
            </a:solidFill>
            <a:ln w="9525" cap="flat" cmpd="sng">
              <a:solidFill>
                <a:schemeClr val="tx1"/>
              </a:solidFill>
              <a:prstDash val="sysDash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Subset 1</a:t>
              </a:r>
            </a:p>
          </p:txBody>
        </p:sp>
        <p:sp>
          <p:nvSpPr>
            <p:cNvPr id="17" name="Shape 168"/>
            <p:cNvSpPr/>
            <p:nvPr/>
          </p:nvSpPr>
          <p:spPr>
            <a:xfrm>
              <a:off x="6001931" y="2783236"/>
              <a:ext cx="1326689" cy="160515"/>
            </a:xfrm>
            <a:prstGeom prst="rect">
              <a:avLst/>
            </a:prstGeom>
            <a:solidFill>
              <a:srgbClr val="000090"/>
            </a:solidFill>
            <a:ln w="9525" cap="flat" cmpd="sng">
              <a:solidFill>
                <a:schemeClr val="tx1"/>
              </a:solidFill>
              <a:prstDash val="sysDash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Holiday?</a:t>
              </a:r>
            </a:p>
          </p:txBody>
        </p:sp>
        <p:sp>
          <p:nvSpPr>
            <p:cNvPr id="18" name="Shape 169"/>
            <p:cNvSpPr/>
            <p:nvPr/>
          </p:nvSpPr>
          <p:spPr>
            <a:xfrm>
              <a:off x="7384130" y="2783236"/>
              <a:ext cx="1326689" cy="160515"/>
            </a:xfrm>
            <a:prstGeom prst="rect">
              <a:avLst/>
            </a:prstGeom>
            <a:solidFill>
              <a:srgbClr val="000090"/>
            </a:solidFill>
            <a:ln w="9525" cap="flat" cmpd="sng">
              <a:solidFill>
                <a:schemeClr val="tx1"/>
              </a:solidFill>
              <a:prstDash val="sysDash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Have kids?</a:t>
              </a:r>
            </a:p>
          </p:txBody>
        </p:sp>
        <p:sp>
          <p:nvSpPr>
            <p:cNvPr id="19" name="Shape 170"/>
            <p:cNvSpPr/>
            <p:nvPr/>
          </p:nvSpPr>
          <p:spPr>
            <a:xfrm>
              <a:off x="6016986" y="3051702"/>
              <a:ext cx="1382200" cy="282968"/>
            </a:xfrm>
            <a:prstGeom prst="rect">
              <a:avLst/>
            </a:prstGeom>
            <a:solidFill>
              <a:srgbClr val="1F3864"/>
            </a:solidFill>
            <a:ln w="9525" cap="flat" cmpd="sng">
              <a:solidFill>
                <a:schemeClr val="tx1"/>
              </a:solidFill>
              <a:prstDash val="sysDash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Subset 2</a:t>
              </a:r>
            </a:p>
          </p:txBody>
        </p:sp>
        <p:sp>
          <p:nvSpPr>
            <p:cNvPr id="20" name="Shape 171"/>
            <p:cNvSpPr/>
            <p:nvPr/>
          </p:nvSpPr>
          <p:spPr>
            <a:xfrm>
              <a:off x="6044741" y="3451487"/>
              <a:ext cx="1326689" cy="160515"/>
            </a:xfrm>
            <a:prstGeom prst="rect">
              <a:avLst/>
            </a:prstGeom>
            <a:solidFill>
              <a:srgbClr val="000090"/>
            </a:solidFill>
            <a:ln w="9525" cap="flat" cmpd="sng">
              <a:solidFill>
                <a:schemeClr val="tx1"/>
              </a:solidFill>
              <a:prstDash val="sysDash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…...</a:t>
              </a:r>
            </a:p>
          </p:txBody>
        </p:sp>
        <p:cxnSp>
          <p:nvCxnSpPr>
            <p:cNvPr id="21" name="Shape 172"/>
            <p:cNvCxnSpPr/>
            <p:nvPr/>
          </p:nvCxnSpPr>
          <p:spPr>
            <a:xfrm>
              <a:off x="3352800" y="2365022"/>
              <a:ext cx="7476900" cy="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ysDash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" name="Shape 173"/>
            <p:cNvCxnSpPr/>
            <p:nvPr/>
          </p:nvCxnSpPr>
          <p:spPr>
            <a:xfrm>
              <a:off x="3352800" y="3678324"/>
              <a:ext cx="7476900" cy="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ysDash"/>
              <a:miter lim="800000"/>
              <a:headEnd type="none" w="med" len="med"/>
              <a:tailEnd type="none" w="med" len="med"/>
            </a:ln>
          </p:spPr>
        </p:cxnSp>
        <p:sp>
          <p:nvSpPr>
            <p:cNvPr id="23" name="Shape 174"/>
            <p:cNvSpPr/>
            <p:nvPr/>
          </p:nvSpPr>
          <p:spPr>
            <a:xfrm>
              <a:off x="5586587" y="4374001"/>
              <a:ext cx="270933" cy="15804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ysDash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Shape 175"/>
            <p:cNvSpPr/>
            <p:nvPr/>
          </p:nvSpPr>
          <p:spPr>
            <a:xfrm>
              <a:off x="6016986" y="3814499"/>
              <a:ext cx="1382199" cy="282314"/>
            </a:xfrm>
            <a:prstGeom prst="rect">
              <a:avLst/>
            </a:prstGeom>
            <a:solidFill>
              <a:srgbClr val="1F3864"/>
            </a:solidFill>
            <a:ln w="9525" cap="flat" cmpd="sng">
              <a:solidFill>
                <a:schemeClr val="tx1"/>
              </a:solidFill>
              <a:prstDash val="sysDash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Subset 1</a:t>
              </a:r>
            </a:p>
          </p:txBody>
        </p:sp>
        <p:sp>
          <p:nvSpPr>
            <p:cNvPr id="25" name="Shape 176"/>
            <p:cNvSpPr/>
            <p:nvPr/>
          </p:nvSpPr>
          <p:spPr>
            <a:xfrm>
              <a:off x="6016986" y="4177108"/>
              <a:ext cx="1326689" cy="235790"/>
            </a:xfrm>
            <a:prstGeom prst="rect">
              <a:avLst/>
            </a:prstGeom>
            <a:solidFill>
              <a:srgbClr val="000090"/>
            </a:solidFill>
            <a:ln w="9525" cap="flat" cmpd="sng">
              <a:solidFill>
                <a:schemeClr val="tx1"/>
              </a:solidFill>
              <a:prstDash val="sysDash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Type?</a:t>
              </a:r>
            </a:p>
          </p:txBody>
        </p:sp>
        <p:sp>
          <p:nvSpPr>
            <p:cNvPr id="26" name="Shape 177"/>
            <p:cNvSpPr/>
            <p:nvPr/>
          </p:nvSpPr>
          <p:spPr>
            <a:xfrm>
              <a:off x="7410504" y="4176794"/>
              <a:ext cx="1885896" cy="236104"/>
            </a:xfrm>
            <a:prstGeom prst="rect">
              <a:avLst/>
            </a:prstGeom>
            <a:solidFill>
              <a:srgbClr val="000090"/>
            </a:solidFill>
            <a:ln w="9525" cap="flat" cmpd="sng">
              <a:solidFill>
                <a:schemeClr val="tx1"/>
              </a:solidFill>
              <a:prstDash val="sysDash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Age of Population</a:t>
              </a:r>
            </a:p>
          </p:txBody>
        </p:sp>
        <p:sp>
          <p:nvSpPr>
            <p:cNvPr id="27" name="Shape 178"/>
            <p:cNvSpPr/>
            <p:nvPr/>
          </p:nvSpPr>
          <p:spPr>
            <a:xfrm>
              <a:off x="6016986" y="4514669"/>
              <a:ext cx="1382199" cy="282314"/>
            </a:xfrm>
            <a:prstGeom prst="rect">
              <a:avLst/>
            </a:prstGeom>
            <a:solidFill>
              <a:srgbClr val="1F3864"/>
            </a:solidFill>
            <a:ln w="9525" cap="flat" cmpd="sng">
              <a:solidFill>
                <a:schemeClr val="tx1"/>
              </a:solidFill>
              <a:prstDash val="sysDash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Subset 2</a:t>
              </a:r>
            </a:p>
          </p:txBody>
        </p:sp>
        <p:sp>
          <p:nvSpPr>
            <p:cNvPr id="28" name="Shape 179"/>
            <p:cNvSpPr/>
            <p:nvPr/>
          </p:nvSpPr>
          <p:spPr>
            <a:xfrm>
              <a:off x="6016986" y="4877278"/>
              <a:ext cx="1326689" cy="235790"/>
            </a:xfrm>
            <a:prstGeom prst="rect">
              <a:avLst/>
            </a:prstGeom>
            <a:solidFill>
              <a:srgbClr val="000090"/>
            </a:solidFill>
            <a:ln w="9525" cap="flat" cmpd="sng">
              <a:solidFill>
                <a:schemeClr val="tx1"/>
              </a:solidFill>
              <a:prstDash val="sysDash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…</a:t>
              </a:r>
            </a:p>
          </p:txBody>
        </p:sp>
      </p:grpSp>
      <p:sp>
        <p:nvSpPr>
          <p:cNvPr id="37" name="Bevel 36"/>
          <p:cNvSpPr/>
          <p:nvPr/>
        </p:nvSpPr>
        <p:spPr>
          <a:xfrm>
            <a:off x="7197014" y="6357938"/>
            <a:ext cx="1780299" cy="373062"/>
          </a:xfrm>
          <a:prstGeom prst="bevel">
            <a:avLst/>
          </a:prstGeom>
          <a:solidFill>
            <a:srgbClr val="0000FF"/>
          </a:solidFill>
          <a:ln>
            <a:solidFill>
              <a:srgbClr val="8000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/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248192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Data Source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537" y="2473707"/>
            <a:ext cx="7265443" cy="2674322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200" dirty="0"/>
              <a:t>It matters more to data exploration and integration team.</a:t>
            </a:r>
          </a:p>
          <a:p>
            <a:pPr>
              <a:spcAft>
                <a:spcPts val="1200"/>
              </a:spcAft>
            </a:pPr>
            <a:r>
              <a:rPr lang="en-US" sz="2200" dirty="0"/>
              <a:t>It will be appreciated if the schema of new data integration informing us.</a:t>
            </a:r>
          </a:p>
          <a:p>
            <a:pPr>
              <a:spcAft>
                <a:spcPts val="1200"/>
              </a:spcAft>
            </a:pPr>
            <a:r>
              <a:rPr lang="en-US" sz="2200" dirty="0"/>
              <a:t>When ML team need new data. Please tell us earlier so then we have enough time to set up our queries and prepare the proper data format.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1750" y="1417638"/>
            <a:ext cx="9112250" cy="0"/>
          </a:xfrm>
          <a:prstGeom prst="line">
            <a:avLst/>
          </a:prstGeom>
          <a:ln w="38100" cmpd="sng">
            <a:solidFill>
              <a:srgbClr val="00009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Bevel 5"/>
          <p:cNvSpPr/>
          <p:nvPr/>
        </p:nvSpPr>
        <p:spPr>
          <a:xfrm>
            <a:off x="7197014" y="6357938"/>
            <a:ext cx="1780299" cy="373062"/>
          </a:xfrm>
          <a:prstGeom prst="bevel">
            <a:avLst/>
          </a:prstGeom>
          <a:solidFill>
            <a:srgbClr val="0000FF"/>
          </a:solidFill>
          <a:ln>
            <a:solidFill>
              <a:srgbClr val="8000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/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2064372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597</Words>
  <Application>Microsoft Office PowerPoint</Application>
  <PresentationFormat>On-screen Show (4:3)</PresentationFormat>
  <Paragraphs>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Query Capability and Learning</vt:lpstr>
      <vt:lpstr>Team Missions</vt:lpstr>
      <vt:lpstr>Collaborations with Other Teams</vt:lpstr>
      <vt:lpstr>More dependencies</vt:lpstr>
      <vt:lpstr>Querying Criteria</vt:lpstr>
      <vt:lpstr>Querying Criteria</vt:lpstr>
      <vt:lpstr>Querying Criteria</vt:lpstr>
      <vt:lpstr>Querying Examples</vt:lpstr>
      <vt:lpstr>New Data Source Issues</vt:lpstr>
      <vt:lpstr>Data Delivery</vt:lpstr>
      <vt:lpstr>Data Delivery</vt:lpstr>
    </vt:vector>
  </TitlesOfParts>
  <Company>SDSU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 Capbility</dc:title>
  <dc:creator>Xia Song</dc:creator>
  <cp:lastModifiedBy>Wen Yan</cp:lastModifiedBy>
  <cp:revision>31</cp:revision>
  <dcterms:created xsi:type="dcterms:W3CDTF">2017-10-06T22:25:21Z</dcterms:created>
  <dcterms:modified xsi:type="dcterms:W3CDTF">2017-10-13T05:59:02Z</dcterms:modified>
</cp:coreProperties>
</file>