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5.xml" ContentType="application/vnd.openxmlformats-officedocument.presentationml.slide+xml"/>
  <Override PartName="/ppt/embeddings/oleObject1.bin" ContentType="application/vnd.openxmlformats-officedocument.oleObject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7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0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81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4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102.xml" ContentType="application/vnd.openxmlformats-officedocument.presentationml.slide+xml"/>
  <Override PartName="/ppt/notesSlides/notesSlide7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slides/slide99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80" r:id="rId2"/>
    <p:sldId id="576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  <p:sldId id="490" r:id="rId72"/>
    <p:sldId id="489" r:id="rId73"/>
    <p:sldId id="645" r:id="rId74"/>
    <p:sldId id="611" r:id="rId75"/>
    <p:sldId id="612" r:id="rId76"/>
    <p:sldId id="614" r:id="rId77"/>
    <p:sldId id="615" r:id="rId78"/>
    <p:sldId id="616" r:id="rId79"/>
    <p:sldId id="617" r:id="rId80"/>
    <p:sldId id="618" r:id="rId81"/>
    <p:sldId id="619" r:id="rId82"/>
    <p:sldId id="620" r:id="rId83"/>
    <p:sldId id="621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39" r:id="rId102"/>
    <p:sldId id="640" r:id="rId103"/>
    <p:sldId id="641" r:id="rId104"/>
    <p:sldId id="642" r:id="rId105"/>
    <p:sldId id="643" r:id="rId106"/>
    <p:sldId id="644" r:id="rId10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0CE744-66C5-449F-BCC7-6438A64B0424}" type="datetime1">
              <a:rPr lang="en-US">
                <a:latin typeface="Arial"/>
              </a:rPr>
              <a:pPr/>
              <a:t>11/17/10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756514-9260-48FB-93CB-0B2395EDDF32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12" charset="0"/>
              </a:defRPr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12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12" charset="0"/>
              </a:defRPr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12" charset="0"/>
              </a:defRPr>
            </a:lvl1pPr>
          </a:lstStyle>
          <a:p>
            <a:fld id="{A15C3098-5ABA-4034-8E30-F6423EEF8D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C6E5E-8502-4AE9-9B85-7568A7EA6E17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F93F-C45A-44ED-8FF3-55B593385205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C30D9-7844-420C-94D8-56F69A7F4AD3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0D38F-F9C5-42AD-9B44-49AF3B7FAD8E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FC426-2D38-47AC-815B-00D943624DDE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BB08-4435-42E5-8921-FDC3E84098B8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F5E6C-A201-4713-8F0E-9FAAB0902565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A73DF-C9CE-4B26-AE00-91B4A5102596}" type="slidenum">
              <a:rPr lang="en-US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3F83E-327A-44FD-A88F-44492ED1C027}" type="slidenum">
              <a:rPr lang="en-US"/>
              <a:pPr/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BBCBF-CF08-464C-8C18-89436D12168E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6ECB3-7630-42A8-ABB8-2F673C4E4F13}" type="slidenum">
              <a:rPr lang="en-US"/>
              <a:pPr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2A49D-BAC0-499D-8F94-8E24645FC034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1E7FD-3F5B-43CD-905C-894AB71F6465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5237E-DCF0-427D-BF68-E7733E8A678A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2DCF-C8EE-4C09-8B6B-44127E8367E5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2DCF-C8EE-4C09-8B6B-44127E8367E5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2DCF-C8EE-4C09-8B6B-44127E8367E5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2DCF-C8EE-4C09-8B6B-44127E8367E5}" type="slidenum">
              <a:rPr lang="en-US"/>
              <a:pPr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databases are NORMALIZE.  Joins are the operation that recovers the database from its normalized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3098-5ABA-4034-8E30-F6423EEF8D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1AC03-E5C4-4FD6-8091-AD250BD96019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17B0D-0811-418D-8E1E-09BC8DBD440B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B525A-C3EC-4BE8-B2D3-9E5575394387}" type="slidenum">
              <a:rPr lang="en-US"/>
              <a:pPr/>
              <a:t>36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D8733-48F6-4E36-B2A8-7755AD3A5E8B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852D9-386F-4C83-82B8-ECC4C2B5DDC1}" type="slidenum">
              <a:rPr lang="en-US"/>
              <a:pPr/>
              <a:t>37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006FA-5476-4EB2-A8FD-E8A95BD3ECF9}" type="slidenum">
              <a:rPr lang="en-US"/>
              <a:pPr/>
              <a:t>38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838C7-BDE1-4081-AF9B-ABF669F3DCE5}" type="slidenum">
              <a:rPr lang="en-US"/>
              <a:pPr/>
              <a:t>39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F3C5E-7B04-4AB6-850A-9EF45600DC19}" type="slidenum">
              <a:rPr lang="en-US"/>
              <a:pPr/>
              <a:t>40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90093-F75A-49C6-A178-CC4C50BFCB67}" type="slidenum">
              <a:rPr lang="en-US"/>
              <a:pPr/>
              <a:t>41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97FA-D39B-4D9C-910D-B79560CF368A}" type="slidenum">
              <a:rPr lang="en-US"/>
              <a:pPr/>
              <a:t>42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3BB2B-BFE0-4F0B-9512-6CA506A6CAE7}" type="slidenum">
              <a:rPr lang="en-US"/>
              <a:pPr/>
              <a:t>43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1439B-3F93-4AA2-AA41-1461883C4B28}" type="slidenum">
              <a:rPr lang="en-US"/>
              <a:pPr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BAA10-0D85-4315-A0D7-C6E50C9A944B}" type="slidenum">
              <a:rPr lang="en-US"/>
              <a:pPr/>
              <a:t>45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B4378-6D63-4C9D-8E25-0B8A8C1B50B2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3BB2B-BFE0-4F0B-9512-6CA506A6CAE7}" type="slidenum">
              <a:rPr lang="en-US"/>
              <a:pPr/>
              <a:t>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5481D-02BB-44DA-BE8A-2BBE3D2492B0}" type="slidenum">
              <a:rPr lang="en-US"/>
              <a:pPr/>
              <a:t>47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9C4C0-0EBA-4241-8301-1839B6B348B2}" type="slidenum">
              <a:rPr lang="en-US"/>
              <a:pPr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9C4C0-0EBA-4241-8301-1839B6B348B2}" type="slidenum">
              <a:rPr lang="en-US"/>
              <a:pPr/>
              <a:t>49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9C4C0-0EBA-4241-8301-1839B6B348B2}" type="slidenum">
              <a:rPr lang="en-US"/>
              <a:pPr/>
              <a:t>50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9C4C0-0EBA-4241-8301-1839B6B348B2}" type="slidenum">
              <a:rPr lang="en-US"/>
              <a:pPr/>
              <a:t>51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C626C-0767-4CD2-8E86-6F8D8368B620}" type="slidenum">
              <a:rPr lang="en-US"/>
              <a:pPr/>
              <a:t>52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08431-6A7F-4814-BD80-9F12EDF216FD}" type="slidenum">
              <a:rPr lang="en-US"/>
              <a:pPr/>
              <a:t>53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B8BA0-CBB7-41A3-B305-E71156A9A60F}" type="slidenum">
              <a:rPr lang="en-US"/>
              <a:pPr/>
              <a:t>54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7D185-D443-485D-80C8-96501A6E5F04}" type="slidenum">
              <a:rPr lang="en-US"/>
              <a:pPr/>
              <a:t>55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5AF77-BD53-48DD-8E48-6EB3AB0825FB}" type="slidenum">
              <a:rPr lang="en-US"/>
              <a:pPr/>
              <a:t>56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E1EE3-6B1D-421F-BF2F-9CC9E326ACD8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91CE0-1050-4637-865C-0DF27130502D}" type="slidenum">
              <a:rPr lang="en-US"/>
              <a:pPr/>
              <a:t>57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961F-669E-490E-8983-B90A84069300}" type="slidenum">
              <a:rPr lang="en-US"/>
              <a:pPr/>
              <a:t>58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5011E-CC0A-4A6B-85D4-2FE08674FDDE}" type="slidenum">
              <a:rPr lang="en-US"/>
              <a:pPr/>
              <a:t>59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9B82A-7560-44BC-ACC8-EE3D6EAE236C}" type="slidenum">
              <a:rPr lang="en-US"/>
              <a:pPr/>
              <a:t>60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4EC12-A25D-4B33-9BA3-EB0DD2C9290E}" type="slidenum">
              <a:rPr lang="en-US">
                <a:latin typeface="Arial"/>
              </a:rPr>
              <a:pPr/>
              <a:t>62</a:t>
            </a:fld>
            <a:endParaRPr lang="en-US" dirty="0">
              <a:latin typeface="Arial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4EC12-A25D-4B33-9BA3-EB0DD2C9290E}" type="slidenum">
              <a:rPr lang="en-US">
                <a:latin typeface="Arial"/>
              </a:rPr>
              <a:pPr/>
              <a:t>63</a:t>
            </a:fld>
            <a:endParaRPr lang="en-US" dirty="0">
              <a:latin typeface="Arial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5AF77-BD53-48DD-8E48-6EB3AB0825FB}" type="slidenum">
              <a:rPr lang="en-US"/>
              <a:pPr/>
              <a:t>65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DC5EB-E486-4600-9E05-BE12C5F22F0D}" type="slidenum">
              <a:rPr lang="en-US">
                <a:latin typeface="Arial"/>
              </a:rPr>
              <a:pPr/>
              <a:t>71</a:t>
            </a:fld>
            <a:endParaRPr lang="en-US" dirty="0">
              <a:latin typeface="Arial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E50FA-9109-4988-91CB-81EDD48DD446}" type="slidenum">
              <a:rPr lang="en-US">
                <a:latin typeface="Arial"/>
              </a:rPr>
              <a:pPr/>
              <a:t>72</a:t>
            </a:fld>
            <a:endParaRPr lang="en-US" dirty="0">
              <a:latin typeface="Arial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Because a duplicate elimination means constructing</a:t>
            </a:r>
            <a:r>
              <a:rPr lang="en-US" baseline="0" dirty="0" smtClean="0">
                <a:ea typeface="ＭＳ Ｐゴシック" pitchFamily="112" charset="-128"/>
                <a:cs typeface="ＭＳ Ｐゴシック" pitchFamily="112" charset="-128"/>
              </a:rPr>
              <a:t> the groups, but without any aggregate operator.  If we have an algorithm for group by, then we can use it for duplicate elimination too.</a:t>
            </a:r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5AF77-BD53-48DD-8E48-6EB3AB0825FB}" type="slidenum">
              <a:rPr lang="en-US"/>
              <a:pPr/>
              <a:t>74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35304-A896-4F7D-AC1A-A72D06CC97C6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5A1C6-9E44-4233-9D95-691E0FE86FC8}" type="slidenum">
              <a:rPr lang="en-US">
                <a:latin typeface="Arial"/>
              </a:rPr>
              <a:pPr/>
              <a:t>77</a:t>
            </a:fld>
            <a:endParaRPr lang="en-US" dirty="0">
              <a:latin typeface="Arial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E50B6-958C-49FF-BBFE-2B7289276C34}" type="slidenum">
              <a:rPr lang="en-US">
                <a:latin typeface="Arial"/>
              </a:rPr>
              <a:pPr/>
              <a:t>79</a:t>
            </a:fld>
            <a:endParaRPr lang="en-US" dirty="0">
              <a:latin typeface="Arial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C8491-E7EB-475B-B777-5D5FA771151A}" type="slidenum">
              <a:rPr lang="en-US">
                <a:latin typeface="Arial"/>
              </a:rPr>
              <a:pPr/>
              <a:t>80</a:t>
            </a:fld>
            <a:endParaRPr lang="en-US" dirty="0">
              <a:latin typeface="Arial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9F5CC-0324-41F0-BB4C-00545D581EA4}" type="slidenum">
              <a:rPr lang="en-US">
                <a:latin typeface="Arial"/>
              </a:rPr>
              <a:pPr/>
              <a:t>81</a:t>
            </a:fld>
            <a:endParaRPr lang="en-US" dirty="0">
              <a:latin typeface="Arial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1B845-39B0-49CF-9C4F-56B76E6A5E2D}" type="slidenum">
              <a:rPr lang="en-US">
                <a:latin typeface="Arial"/>
              </a:rPr>
              <a:pPr/>
              <a:t>82</a:t>
            </a:fld>
            <a:endParaRPr lang="en-US" dirty="0">
              <a:latin typeface="Arial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5AED7-A1EA-463D-9E9B-DD72555A5F4B}" type="slidenum">
              <a:rPr lang="en-US">
                <a:latin typeface="Arial"/>
              </a:rPr>
              <a:pPr/>
              <a:t>83</a:t>
            </a:fld>
            <a:endParaRPr lang="en-US" dirty="0">
              <a:latin typeface="Arial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9F5CC-0324-41F0-BB4C-00545D581EA4}" type="slidenum">
              <a:rPr lang="en-US">
                <a:latin typeface="Arial"/>
              </a:rPr>
              <a:pPr/>
              <a:t>84</a:t>
            </a:fld>
            <a:endParaRPr lang="en-US" dirty="0">
              <a:latin typeface="Arial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48836-3EA4-456F-AB77-DA1928C7257D}" type="slidenum">
              <a:rPr lang="en-US">
                <a:latin typeface="Arial"/>
              </a:rPr>
              <a:pPr/>
              <a:t>85</a:t>
            </a:fld>
            <a:endParaRPr lang="en-US" dirty="0">
              <a:latin typeface="Arial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5FAD4-3B63-4C4E-9C73-6D2ADAF782F0}" type="slidenum">
              <a:rPr lang="en-US">
                <a:latin typeface="Arial"/>
              </a:rPr>
              <a:pPr/>
              <a:t>86</a:t>
            </a:fld>
            <a:endParaRPr lang="en-US" dirty="0">
              <a:latin typeface="Arial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5FAD4-3B63-4C4E-9C73-6D2ADAF782F0}" type="slidenum">
              <a:rPr lang="en-US">
                <a:latin typeface="Arial"/>
              </a:rPr>
              <a:pPr/>
              <a:t>87</a:t>
            </a:fld>
            <a:endParaRPr lang="en-US" dirty="0">
              <a:latin typeface="Arial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86FD0-7A09-4D79-8240-DCAA6CC89B8C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4DC69-533A-4C64-AD9B-147EF4045A16}" type="slidenum">
              <a:rPr lang="en-US">
                <a:latin typeface="Arial"/>
              </a:rPr>
              <a:pPr/>
              <a:t>88</a:t>
            </a:fld>
            <a:endParaRPr lang="en-US" dirty="0">
              <a:latin typeface="Arial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1A711-0325-41CE-8EF9-2EB7A475E266}" type="slidenum">
              <a:rPr lang="en-US">
                <a:latin typeface="Arial"/>
              </a:rPr>
              <a:pPr/>
              <a:t>89</a:t>
            </a:fld>
            <a:endParaRPr lang="en-US" dirty="0">
              <a:latin typeface="Arial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5E7CA-A5AA-4DA6-8D2E-A53D487537E4}" type="slidenum">
              <a:rPr lang="en-US">
                <a:latin typeface="Arial"/>
              </a:rPr>
              <a:pPr/>
              <a:t>90</a:t>
            </a:fld>
            <a:endParaRPr lang="en-US" dirty="0">
              <a:latin typeface="Arial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0C765-FB7A-4297-B7BB-67C02B91BF5A}" type="slidenum">
              <a:rPr lang="en-US">
                <a:latin typeface="Arial"/>
              </a:rPr>
              <a:pPr/>
              <a:t>91</a:t>
            </a:fld>
            <a:endParaRPr lang="en-US" dirty="0">
              <a:latin typeface="Arial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D765D-B96E-4734-B21A-B6E526D22035}" type="slidenum">
              <a:rPr lang="en-US">
                <a:latin typeface="Arial"/>
              </a:rPr>
              <a:pPr/>
              <a:t>93</a:t>
            </a:fld>
            <a:endParaRPr lang="en-US" dirty="0">
              <a:latin typeface="Arial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C3D41-E479-447B-B471-EE7F50F5A480}" type="slidenum">
              <a:rPr lang="en-US">
                <a:latin typeface="Arial"/>
              </a:rPr>
              <a:pPr/>
              <a:t>94</a:t>
            </a:fld>
            <a:endParaRPr lang="en-US" dirty="0">
              <a:latin typeface="Arial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AB537-718D-4C40-9F64-7D233A727CC1}" type="slidenum">
              <a:rPr lang="en-US">
                <a:latin typeface="Arial"/>
              </a:rPr>
              <a:pPr/>
              <a:t>95</a:t>
            </a:fld>
            <a:endParaRPr lang="en-US" dirty="0">
              <a:latin typeface="Arial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DAD74-0122-4554-8130-26A4E43A258B}" type="slidenum">
              <a:rPr lang="en-US">
                <a:latin typeface="Arial"/>
              </a:rPr>
              <a:pPr/>
              <a:t>96</a:t>
            </a:fld>
            <a:endParaRPr lang="en-US" dirty="0">
              <a:latin typeface="Arial"/>
            </a:endParaRPr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latin typeface="Arial" pitchFamily="112" charset="0"/>
              </a:rPr>
              <a:t>14</a:t>
            </a:r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3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833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1" tIns="46031" rIns="92061" bIns="46031"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DFE0D-D53D-4D8B-BE7C-A084E348FD02}" type="slidenum">
              <a:rPr lang="en-US">
                <a:latin typeface="Arial"/>
              </a:rPr>
              <a:pPr/>
              <a:t>97</a:t>
            </a:fld>
            <a:endParaRPr lang="en-US" dirty="0">
              <a:latin typeface="Arial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638D2-E0CE-4A72-AF17-7E056632346E}" type="slidenum">
              <a:rPr lang="en-US">
                <a:latin typeface="Arial"/>
              </a:rPr>
              <a:pPr/>
              <a:t>98</a:t>
            </a:fld>
            <a:endParaRPr lang="en-US" dirty="0">
              <a:latin typeface="Arial"/>
            </a:endParaRPr>
          </a:p>
        </p:txBody>
      </p:sp>
      <p:sp>
        <p:nvSpPr>
          <p:cNvPr id="18739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latin typeface="Arial" pitchFamily="112" charset="0"/>
              </a:rPr>
              <a:t>4</a:t>
            </a:r>
          </a:p>
        </p:txBody>
      </p:sp>
      <p:sp>
        <p:nvSpPr>
          <p:cNvPr id="18739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7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740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D408-7EA2-4558-A784-B777C18A6DFF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4122A-C9EF-4F61-874E-F76BBDF7EF23}" type="slidenum">
              <a:rPr lang="en-US">
                <a:latin typeface="Arial"/>
              </a:rPr>
              <a:pPr/>
              <a:t>99</a:t>
            </a:fld>
            <a:endParaRPr lang="en-US" dirty="0">
              <a:latin typeface="Arial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849CB-7B0C-4555-9826-762E58AE034C}" type="slidenum">
              <a:rPr lang="en-US">
                <a:latin typeface="Arial"/>
              </a:rPr>
              <a:pPr/>
              <a:t>100</a:t>
            </a:fld>
            <a:endParaRPr lang="en-US" dirty="0">
              <a:latin typeface="Arial"/>
            </a:endParaRPr>
          </a:p>
        </p:txBody>
      </p:sp>
      <p:sp>
        <p:nvSpPr>
          <p:cNvPr id="1914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latin typeface="Arial" pitchFamily="112" charset="0"/>
              </a:rPr>
              <a:t>7</a:t>
            </a:r>
          </a:p>
        </p:txBody>
      </p:sp>
      <p:sp>
        <p:nvSpPr>
          <p:cNvPr id="1914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1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9149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A4830-9CED-4238-B043-2F755D16880A}" type="slidenum">
              <a:rPr lang="en-US">
                <a:latin typeface="Arial"/>
              </a:rPr>
              <a:pPr/>
              <a:t>101</a:t>
            </a:fld>
            <a:endParaRPr lang="en-US" dirty="0">
              <a:latin typeface="Arial"/>
            </a:endParaRPr>
          </a:p>
        </p:txBody>
      </p:sp>
      <p:sp>
        <p:nvSpPr>
          <p:cNvPr id="19353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354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latin typeface="Arial" pitchFamily="112" charset="0"/>
              </a:rPr>
              <a:t>8</a:t>
            </a:r>
          </a:p>
        </p:txBody>
      </p:sp>
      <p:sp>
        <p:nvSpPr>
          <p:cNvPr id="1935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35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35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9354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83245-2745-4C3C-9E8C-5EDAB91DE4C9}" type="slidenum">
              <a:rPr lang="en-US">
                <a:latin typeface="Arial"/>
              </a:rPr>
              <a:pPr/>
              <a:t>102</a:t>
            </a:fld>
            <a:endParaRPr lang="en-US" dirty="0">
              <a:latin typeface="Arial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900" dirty="0">
                <a:ea typeface="ＭＳ Ｐゴシック" pitchFamily="112" charset="-128"/>
                <a:cs typeface="ＭＳ Ｐゴシック" pitchFamily="112" charset="-128"/>
              </a:rPr>
              <a:t>Step 2: merge M-1 runs, but include each </a:t>
            </a:r>
            <a:r>
              <a:rPr lang="en-US" sz="900" dirty="0" err="1">
                <a:ea typeface="ＭＳ Ｐゴシック" pitchFamily="112" charset="-128"/>
                <a:cs typeface="ＭＳ Ｐゴシック" pitchFamily="112" charset="-128"/>
              </a:rPr>
              <a:t>tuple</a:t>
            </a:r>
            <a:r>
              <a:rPr lang="en-US" sz="900" dirty="0">
                <a:ea typeface="ＭＳ Ｐゴシック" pitchFamily="112" charset="-128"/>
                <a:cs typeface="ＭＳ Ｐゴシック" pitchFamily="112" charset="-128"/>
              </a:rPr>
              <a:t> only once</a:t>
            </a:r>
          </a:p>
          <a:p>
            <a:pPr lvl="1" eaLnBrk="1" hangingPunct="1"/>
            <a:r>
              <a:rPr lang="en-US" sz="900" dirty="0"/>
              <a:t>cost B(R)</a:t>
            </a:r>
          </a:p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52A58-B244-4BA2-ACC6-464F7E66DD50}" type="slidenum">
              <a:rPr lang="en-US">
                <a:latin typeface="Arial"/>
              </a:rPr>
              <a:pPr/>
              <a:t>103</a:t>
            </a:fld>
            <a:endParaRPr lang="en-US" dirty="0">
              <a:latin typeface="Arial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0C9A0-0476-4ED8-BEF9-2220E44B6C1C}" type="slidenum">
              <a:rPr lang="en-US">
                <a:latin typeface="Arial"/>
              </a:rPr>
              <a:pPr/>
              <a:t>104</a:t>
            </a:fld>
            <a:endParaRPr lang="en-US" dirty="0">
              <a:latin typeface="Arial"/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173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latin typeface="Arial" pitchFamily="112" charset="0"/>
              </a:rPr>
              <a:t>7</a:t>
            </a:r>
          </a:p>
        </p:txBody>
      </p:sp>
      <p:sp>
        <p:nvSpPr>
          <p:cNvPr id="20173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173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17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20173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FAD23-EF24-40EF-8A52-0F88CAC941DB}" type="slidenum">
              <a:rPr lang="en-US">
                <a:latin typeface="Arial"/>
              </a:rPr>
              <a:pPr/>
              <a:t>105</a:t>
            </a:fld>
            <a:endParaRPr lang="en-US" dirty="0">
              <a:latin typeface="Arial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11D10-19B6-4DF3-9AF9-583BD952DB88}" type="slidenum">
              <a:rPr lang="en-US">
                <a:latin typeface="Arial"/>
              </a:rPr>
              <a:pPr/>
              <a:t>106</a:t>
            </a:fld>
            <a:endParaRPr lang="en-US" dirty="0">
              <a:latin typeface="Arial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E2D1B-7350-4C26-9021-9EEC0B0D3975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3F3F1-0E20-44F3-9E2B-45E65C67DC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55DE-DD1A-4D05-8410-0070A1AD5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BAF28-444C-4DCA-A714-E1ABE0E91F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7F1E4-CD4F-462B-B784-16244192B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63EDE-8ECC-4186-A19A-CF00533B0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08190-5706-4006-A60F-64EEC74C2C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63F2E-BA99-4AF8-B222-08A69FEDD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C151A-C008-4911-A1AB-BD2878AE61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D8B9C-D12E-468D-82FA-05310ABD65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AF10E-DE6C-4D3A-9145-874BDBB8A5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0303E-2679-4959-AC4D-F207C47E01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47543-5A88-4F92-8D6A-50AF13254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112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112" charset="0"/>
              </a:defRPr>
            </a:lvl1pPr>
          </a:lstStyle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112" charset="0"/>
              </a:defRPr>
            </a:lvl1pPr>
          </a:lstStyle>
          <a:p>
            <a:fld id="{C99BB580-9FC5-4AD1-8BA1-967A612F97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A1696E-A481-4937-BF63-E0B1AC888E7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Lecture 8:</a:t>
            </a:r>
            <a:br>
              <a:rPr lang="en-US" dirty="0" smtClean="0"/>
            </a:br>
            <a:r>
              <a:rPr lang="en-US" dirty="0" smtClean="0"/>
              <a:t>Query Execution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Wednesday, </a:t>
            </a:r>
            <a:r>
              <a:rPr lang="en-US" smtClean="0"/>
              <a:t>November 17, </a:t>
            </a:r>
            <a:r>
              <a:rPr lang="en-US" dirty="0" smtClean="0"/>
              <a:t>2010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DED35F-B093-4AA6-9CB5-812A110C42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(2/3)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Derived or auxiliary operators: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Renaming:</a:t>
            </a: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ρ</a:t>
            </a: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endParaRPr lang="en-US" sz="40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Intersection, complement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Variations of joins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</a:rPr>
              <a:t>natural, </a:t>
            </a:r>
            <a:r>
              <a:rPr lang="en-US" sz="4000" dirty="0" err="1" smtClean="0">
                <a:latin typeface="Arial" pitchFamily="112" charset="0"/>
              </a:rPr>
              <a:t>equi</a:t>
            </a:r>
            <a:r>
              <a:rPr lang="en-US" sz="4000" dirty="0" smtClean="0">
                <a:latin typeface="Arial" pitchFamily="112" charset="0"/>
              </a:rPr>
              <a:t>-join, theta join, semi-join, </a:t>
            </a:r>
            <a:r>
              <a:rPr lang="en-US" sz="4000" dirty="0" err="1" smtClean="0">
                <a:latin typeface="Arial" pitchFamily="112" charset="0"/>
              </a:rPr>
              <a:t>cartesian</a:t>
            </a:r>
            <a:r>
              <a:rPr lang="en-US" sz="4000" dirty="0" smtClean="0">
                <a:latin typeface="Arial" pitchFamily="112" charset="0"/>
              </a:rPr>
              <a:t> product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B6575-9F07-4E11-B7BE-E8CA7EFF1DE3}" type="slidenum">
              <a:rPr lang="en-US" smtClean="0">
                <a:latin typeface="Arial"/>
              </a:rPr>
              <a:pPr/>
              <a:t>100</a:t>
            </a:fld>
            <a:endParaRPr lang="en-US" dirty="0" smtClean="0">
              <a:latin typeface="Arial"/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External Merge-Sort: Step 2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 M – 1 runs into a new run</a:t>
            </a: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Result: runs of length M (M – 1)</a:t>
            </a: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 M</a:t>
            </a:r>
            <a:r>
              <a:rPr lang="en-US" baseline="3000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2</a:t>
            </a: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90469" name="Rectangle 4"/>
          <p:cNvSpPr>
            <a:spLocks noChangeArrowheads="1"/>
          </p:cNvSpPr>
          <p:nvPr/>
        </p:nvSpPr>
        <p:spPr bwMode="auto">
          <a:xfrm>
            <a:off x="609600" y="5638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0" name="Rectangle 5"/>
          <p:cNvSpPr>
            <a:spLocks noChangeArrowheads="1"/>
          </p:cNvSpPr>
          <p:nvPr/>
        </p:nvSpPr>
        <p:spPr bwMode="auto">
          <a:xfrm>
            <a:off x="3048000" y="563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1" name="Freeform 6"/>
          <p:cNvSpPr>
            <a:spLocks/>
          </p:cNvSpPr>
          <p:nvPr/>
        </p:nvSpPr>
        <p:spPr bwMode="auto">
          <a:xfrm>
            <a:off x="6761163" y="34877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2" name="Freeform 7"/>
          <p:cNvSpPr>
            <a:spLocks/>
          </p:cNvSpPr>
          <p:nvPr/>
        </p:nvSpPr>
        <p:spPr bwMode="auto">
          <a:xfrm>
            <a:off x="1122363" y="38766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3" name="Freeform 8"/>
          <p:cNvSpPr>
            <a:spLocks/>
          </p:cNvSpPr>
          <p:nvPr/>
        </p:nvSpPr>
        <p:spPr bwMode="auto">
          <a:xfrm>
            <a:off x="1122363" y="4876800"/>
            <a:ext cx="1128712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4" name="Freeform 9"/>
          <p:cNvSpPr>
            <a:spLocks/>
          </p:cNvSpPr>
          <p:nvPr/>
        </p:nvSpPr>
        <p:spPr bwMode="auto">
          <a:xfrm>
            <a:off x="976313" y="3522663"/>
            <a:ext cx="1387475" cy="265112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5" name="Freeform 11"/>
          <p:cNvSpPr>
            <a:spLocks/>
          </p:cNvSpPr>
          <p:nvPr/>
        </p:nvSpPr>
        <p:spPr bwMode="auto">
          <a:xfrm>
            <a:off x="6877050" y="3962400"/>
            <a:ext cx="1119188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6" name="Freeform 12"/>
          <p:cNvSpPr>
            <a:spLocks/>
          </p:cNvSpPr>
          <p:nvPr/>
        </p:nvSpPr>
        <p:spPr bwMode="auto">
          <a:xfrm>
            <a:off x="6891338" y="4243388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7" name="Freeform 13"/>
          <p:cNvSpPr>
            <a:spLocks/>
          </p:cNvSpPr>
          <p:nvPr/>
        </p:nvSpPr>
        <p:spPr bwMode="auto">
          <a:xfrm>
            <a:off x="2711450" y="3276600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7167563" y="5319713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1304925" y="5353050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190480" name="Line 16"/>
          <p:cNvSpPr>
            <a:spLocks noChangeShapeType="1"/>
          </p:cNvSpPr>
          <p:nvPr/>
        </p:nvSpPr>
        <p:spPr bwMode="auto">
          <a:xfrm>
            <a:off x="992188" y="3644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2359025" y="3644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3775" y="5122863"/>
            <a:ext cx="1365250" cy="185737"/>
            <a:chOff x="674" y="3611"/>
            <a:chExt cx="860" cy="117"/>
          </a:xfrm>
        </p:grpSpPr>
        <p:sp>
          <p:nvSpPr>
            <p:cNvPr id="190506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90507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780213" y="5046663"/>
            <a:ext cx="1371600" cy="176212"/>
            <a:chOff x="4319" y="3563"/>
            <a:chExt cx="864" cy="111"/>
          </a:xfrm>
        </p:grpSpPr>
        <p:sp>
          <p:nvSpPr>
            <p:cNvPr id="190504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90505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190484" name="Line 24"/>
          <p:cNvSpPr>
            <a:spLocks noChangeShapeType="1"/>
          </p:cNvSpPr>
          <p:nvPr/>
        </p:nvSpPr>
        <p:spPr bwMode="auto">
          <a:xfrm>
            <a:off x="6784975" y="3644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5" name="Line 25"/>
          <p:cNvSpPr>
            <a:spLocks noChangeShapeType="1"/>
          </p:cNvSpPr>
          <p:nvPr/>
        </p:nvSpPr>
        <p:spPr bwMode="auto">
          <a:xfrm>
            <a:off x="8151813" y="3644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6" name="Line 26"/>
          <p:cNvSpPr>
            <a:spLocks noChangeShapeType="1"/>
          </p:cNvSpPr>
          <p:nvPr/>
        </p:nvSpPr>
        <p:spPr bwMode="auto">
          <a:xfrm flipV="1">
            <a:off x="2198688" y="3736975"/>
            <a:ext cx="1046162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7" name="Line 27"/>
          <p:cNvSpPr>
            <a:spLocks noChangeShapeType="1"/>
          </p:cNvSpPr>
          <p:nvPr/>
        </p:nvSpPr>
        <p:spPr bwMode="auto">
          <a:xfrm>
            <a:off x="2198688" y="42910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8" name="Line 28"/>
          <p:cNvSpPr>
            <a:spLocks noChangeShapeType="1"/>
          </p:cNvSpPr>
          <p:nvPr/>
        </p:nvSpPr>
        <p:spPr bwMode="auto">
          <a:xfrm>
            <a:off x="4451350" y="39211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89" name="Line 29"/>
          <p:cNvSpPr>
            <a:spLocks noChangeShapeType="1"/>
          </p:cNvSpPr>
          <p:nvPr/>
        </p:nvSpPr>
        <p:spPr bwMode="auto">
          <a:xfrm flipV="1">
            <a:off x="4451350" y="4568825"/>
            <a:ext cx="642938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90" name="Line 30"/>
          <p:cNvSpPr>
            <a:spLocks noChangeShapeType="1"/>
          </p:cNvSpPr>
          <p:nvPr/>
        </p:nvSpPr>
        <p:spPr bwMode="auto">
          <a:xfrm>
            <a:off x="6140450" y="44751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91" name="Freeform 31"/>
          <p:cNvSpPr>
            <a:spLocks/>
          </p:cNvSpPr>
          <p:nvPr/>
        </p:nvSpPr>
        <p:spPr bwMode="auto">
          <a:xfrm>
            <a:off x="1122363" y="41544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92" name="Line 32"/>
          <p:cNvSpPr>
            <a:spLocks noChangeShapeType="1"/>
          </p:cNvSpPr>
          <p:nvPr/>
        </p:nvSpPr>
        <p:spPr bwMode="auto">
          <a:xfrm>
            <a:off x="2279650" y="49371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93" name="Line 33"/>
          <p:cNvSpPr>
            <a:spLocks noChangeShapeType="1"/>
          </p:cNvSpPr>
          <p:nvPr/>
        </p:nvSpPr>
        <p:spPr bwMode="auto">
          <a:xfrm>
            <a:off x="4451350" y="42910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0494" name="Rectangle 34"/>
          <p:cNvSpPr>
            <a:spLocks noChangeArrowheads="1"/>
          </p:cNvSpPr>
          <p:nvPr/>
        </p:nvSpPr>
        <p:spPr bwMode="auto">
          <a:xfrm>
            <a:off x="7010400" y="4060825"/>
            <a:ext cx="822325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90495" name="Freeform 35"/>
          <p:cNvSpPr>
            <a:spLocks/>
          </p:cNvSpPr>
          <p:nvPr/>
        </p:nvSpPr>
        <p:spPr bwMode="auto">
          <a:xfrm>
            <a:off x="6891338" y="479742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0496" name="Rectangle 36"/>
          <p:cNvSpPr>
            <a:spLocks noChangeArrowheads="1"/>
          </p:cNvSpPr>
          <p:nvPr/>
        </p:nvSpPr>
        <p:spPr bwMode="auto">
          <a:xfrm>
            <a:off x="1220788" y="4062413"/>
            <a:ext cx="89853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90497" name="Rectangle 37"/>
          <p:cNvSpPr>
            <a:spLocks noChangeArrowheads="1"/>
          </p:cNvSpPr>
          <p:nvPr/>
        </p:nvSpPr>
        <p:spPr bwMode="auto">
          <a:xfrm>
            <a:off x="3276600" y="4953000"/>
            <a:ext cx="1211263" cy="461963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M</a:t>
            </a:r>
          </a:p>
        </p:txBody>
      </p:sp>
      <p:sp>
        <p:nvSpPr>
          <p:cNvPr id="190498" name="Rectangle 38"/>
          <p:cNvSpPr>
            <a:spLocks noChangeArrowheads="1"/>
          </p:cNvSpPr>
          <p:nvPr/>
        </p:nvSpPr>
        <p:spPr bwMode="auto">
          <a:xfrm>
            <a:off x="3276600" y="3429000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1</a:t>
            </a:r>
          </a:p>
        </p:txBody>
      </p:sp>
      <p:sp>
        <p:nvSpPr>
          <p:cNvPr id="190499" name="Rectangle 39"/>
          <p:cNvSpPr>
            <a:spLocks noChangeArrowheads="1"/>
          </p:cNvSpPr>
          <p:nvPr/>
        </p:nvSpPr>
        <p:spPr bwMode="auto">
          <a:xfrm>
            <a:off x="3276600" y="4114800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2</a:t>
            </a:r>
          </a:p>
        </p:txBody>
      </p:sp>
      <p:sp>
        <p:nvSpPr>
          <p:cNvPr id="190500" name="Text Box 40"/>
          <p:cNvSpPr txBox="1">
            <a:spLocks noChangeArrowheads="1"/>
          </p:cNvSpPr>
          <p:nvPr/>
        </p:nvSpPr>
        <p:spPr bwMode="auto">
          <a:xfrm>
            <a:off x="3565525" y="4460875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. . . .</a:t>
            </a:r>
          </a:p>
        </p:txBody>
      </p:sp>
      <p:sp>
        <p:nvSpPr>
          <p:cNvPr id="190501" name="Rectangle 41"/>
          <p:cNvSpPr>
            <a:spLocks noChangeArrowheads="1"/>
          </p:cNvSpPr>
          <p:nvPr/>
        </p:nvSpPr>
        <p:spPr bwMode="auto">
          <a:xfrm>
            <a:off x="5119688" y="4191000"/>
            <a:ext cx="1108075" cy="461963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pitchFamily="112" charset="0"/>
              </a:rPr>
              <a:t>Output</a:t>
            </a:r>
          </a:p>
        </p:txBody>
      </p:sp>
      <p:sp>
        <p:nvSpPr>
          <p:cNvPr id="190503" name="Rectangle 43"/>
          <p:cNvSpPr>
            <a:spLocks noChangeArrowheads="1"/>
          </p:cNvSpPr>
          <p:nvPr/>
        </p:nvSpPr>
        <p:spPr bwMode="auto">
          <a:xfrm>
            <a:off x="2895600" y="54102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Main memory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90502" name="Rectangle 42"/>
          <p:cNvSpPr>
            <a:spLocks noChangeArrowheads="1"/>
          </p:cNvSpPr>
          <p:nvPr/>
        </p:nvSpPr>
        <p:spPr bwMode="auto">
          <a:xfrm>
            <a:off x="1825625" y="6019800"/>
            <a:ext cx="5400675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Arial" pitchFamily="112" charset="0"/>
              </a:rPr>
              <a:t>If B &lt;= M</a:t>
            </a:r>
            <a:r>
              <a:rPr lang="en-US" sz="3200" baseline="30000" dirty="0">
                <a:latin typeface="Arial" pitchFamily="112" charset="0"/>
              </a:rPr>
              <a:t>2</a:t>
            </a:r>
            <a:r>
              <a:rPr lang="en-US" sz="3200" dirty="0">
                <a:latin typeface="Arial" pitchFamily="112" charset="0"/>
              </a:rPr>
              <a:t>  then we are done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BAF9-EB6E-4CC7-AAB8-6314C375872A}" type="slidenum">
              <a:rPr lang="en-US" smtClean="0">
                <a:latin typeface="Arial"/>
              </a:rPr>
              <a:pPr/>
              <a:t>101</a:t>
            </a:fld>
            <a:endParaRPr lang="en-US" dirty="0" smtClean="0">
              <a:latin typeface="Arial"/>
            </a:endParaRPr>
          </a:p>
        </p:txBody>
      </p:sp>
      <p:sp>
        <p:nvSpPr>
          <p:cNvPr id="19251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251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925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of External Merge Sort</a:t>
            </a:r>
          </a:p>
        </p:txBody>
      </p:sp>
      <p:sp>
        <p:nvSpPr>
          <p:cNvPr id="1925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Read+write+read = 3B(R)</a:t>
            </a:r>
          </a:p>
          <a:p>
            <a:pPr eaLnBrk="1" hangingPunct="1"/>
            <a:endParaRPr lang="en-US" sz="40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4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B(R)</a:t>
            </a:r>
            <a:r>
              <a:rPr lang="en-US" sz="4000" baseline="30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&lt;= M</a:t>
            </a:r>
            <a:r>
              <a:rPr lang="en-US" sz="4000" baseline="30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</a:p>
        </p:txBody>
      </p:sp>
      <p:sp>
        <p:nvSpPr>
          <p:cNvPr id="19251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DFD2C-07B3-4AF2-B01C-396729D0F001}" type="slidenum">
              <a:rPr lang="en-US" smtClean="0">
                <a:latin typeface="Arial"/>
              </a:rPr>
              <a:pPr/>
              <a:t>102</a:t>
            </a:fld>
            <a:endParaRPr lang="en-US" dirty="0" smtClean="0">
              <a:latin typeface="Arial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Grouping: 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baseline="-250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</a:t>
            </a:r>
            <a:r>
              <a:rPr lang="en-US" baseline="-25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baseline="-250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sum(b</a:t>
            </a:r>
            <a:r>
              <a:rPr lang="en-US" baseline="-25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(R)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Idea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 do a two step merge sort, but change one of the steps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Question in class: which step needs to be changed and how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791200"/>
            <a:ext cx="4572000" cy="7632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3B(R)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))</a:t>
            </a:r>
            <a:r>
              <a:rPr lang="en-US" baseline="30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&lt;= M</a:t>
            </a:r>
            <a:r>
              <a:rPr lang="en-US" baseline="30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0B769-CB4B-4980-B731-8263BF293F84}" type="slidenum">
              <a:rPr lang="en-US" smtClean="0">
                <a:latin typeface="Arial"/>
              </a:rPr>
              <a:pPr/>
              <a:t>103</a:t>
            </a:fld>
            <a:endParaRPr lang="en-US" dirty="0" smtClean="0">
              <a:latin typeface="Arial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Merge-Join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Join R </a:t>
            </a:r>
            <a:r>
              <a:rPr lang="en-US" sz="3600" dirty="0">
                <a:latin typeface="Arial" pitchFamily="112" charset="0"/>
                <a:ea typeface="Arial"/>
                <a:cs typeface="Arial"/>
              </a:rPr>
              <a:t>⨝ </a:t>
            </a:r>
            <a:r>
              <a:rPr lang="en-US" sz="36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1a: initial runs for R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1b: initial runs for 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2: merge and join</a:t>
            </a:r>
          </a:p>
        </p:txBody>
      </p:sp>
      <p:sp>
        <p:nvSpPr>
          <p:cNvPr id="1986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0E681-3592-436E-BE2A-B54DAFA5EE44}" type="slidenum">
              <a:rPr lang="en-US" smtClean="0">
                <a:latin typeface="Arial"/>
              </a:rPr>
              <a:pPr/>
              <a:t>104</a:t>
            </a:fld>
            <a:endParaRPr lang="en-US" dirty="0" smtClean="0">
              <a:latin typeface="Arial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Merge-Join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6868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200709" name="Rectangle 4"/>
          <p:cNvSpPr>
            <a:spLocks noChangeArrowheads="1"/>
          </p:cNvSpPr>
          <p:nvPr/>
        </p:nvSpPr>
        <p:spPr bwMode="auto">
          <a:xfrm>
            <a:off x="685800" y="43703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0" name="Rectangle 5"/>
          <p:cNvSpPr>
            <a:spLocks noChangeArrowheads="1"/>
          </p:cNvSpPr>
          <p:nvPr/>
        </p:nvSpPr>
        <p:spPr bwMode="auto">
          <a:xfrm>
            <a:off x="3124200" y="43703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1" name="Freeform 6"/>
          <p:cNvSpPr>
            <a:spLocks/>
          </p:cNvSpPr>
          <p:nvPr/>
        </p:nvSpPr>
        <p:spPr bwMode="auto">
          <a:xfrm>
            <a:off x="6837363" y="2219325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2" name="Freeform 7"/>
          <p:cNvSpPr>
            <a:spLocks/>
          </p:cNvSpPr>
          <p:nvPr/>
        </p:nvSpPr>
        <p:spPr bwMode="auto">
          <a:xfrm>
            <a:off x="1198563" y="2608263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3" name="Freeform 8"/>
          <p:cNvSpPr>
            <a:spLocks/>
          </p:cNvSpPr>
          <p:nvPr/>
        </p:nvSpPr>
        <p:spPr bwMode="auto">
          <a:xfrm>
            <a:off x="1198563" y="3608388"/>
            <a:ext cx="1128712" cy="166687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4" name="Freeform 9"/>
          <p:cNvSpPr>
            <a:spLocks/>
          </p:cNvSpPr>
          <p:nvPr/>
        </p:nvSpPr>
        <p:spPr bwMode="auto">
          <a:xfrm>
            <a:off x="1052513" y="2254250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5" name="Rectangle 10"/>
          <p:cNvSpPr>
            <a:spLocks noChangeArrowheads="1"/>
          </p:cNvSpPr>
          <p:nvPr/>
        </p:nvSpPr>
        <p:spPr bwMode="auto">
          <a:xfrm>
            <a:off x="3067050" y="44196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Main memory</a:t>
            </a:r>
          </a:p>
        </p:txBody>
      </p:sp>
      <p:sp>
        <p:nvSpPr>
          <p:cNvPr id="200716" name="Freeform 11"/>
          <p:cNvSpPr>
            <a:spLocks/>
          </p:cNvSpPr>
          <p:nvPr/>
        </p:nvSpPr>
        <p:spPr bwMode="auto">
          <a:xfrm>
            <a:off x="6953250" y="2693988"/>
            <a:ext cx="1119188" cy="157162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7" name="Freeform 12"/>
          <p:cNvSpPr>
            <a:spLocks/>
          </p:cNvSpPr>
          <p:nvPr/>
        </p:nvSpPr>
        <p:spPr bwMode="auto">
          <a:xfrm>
            <a:off x="6967538" y="297497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8" name="Freeform 13"/>
          <p:cNvSpPr>
            <a:spLocks/>
          </p:cNvSpPr>
          <p:nvPr/>
        </p:nvSpPr>
        <p:spPr bwMode="auto">
          <a:xfrm>
            <a:off x="2787650" y="2008188"/>
            <a:ext cx="3625850" cy="2792412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19" name="Rectangle 14"/>
          <p:cNvSpPr>
            <a:spLocks noChangeArrowheads="1"/>
          </p:cNvSpPr>
          <p:nvPr/>
        </p:nvSpPr>
        <p:spPr bwMode="auto">
          <a:xfrm>
            <a:off x="7243763" y="4051300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200720" name="Rectangle 15"/>
          <p:cNvSpPr>
            <a:spLocks noChangeArrowheads="1"/>
          </p:cNvSpPr>
          <p:nvPr/>
        </p:nvSpPr>
        <p:spPr bwMode="auto">
          <a:xfrm>
            <a:off x="1381125" y="4084638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200721" name="Line 16"/>
          <p:cNvSpPr>
            <a:spLocks noChangeShapeType="1"/>
          </p:cNvSpPr>
          <p:nvPr/>
        </p:nvSpPr>
        <p:spPr bwMode="auto">
          <a:xfrm>
            <a:off x="1068388" y="2376488"/>
            <a:ext cx="0" cy="147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22" name="Line 17"/>
          <p:cNvSpPr>
            <a:spLocks noChangeShapeType="1"/>
          </p:cNvSpPr>
          <p:nvPr/>
        </p:nvSpPr>
        <p:spPr bwMode="auto">
          <a:xfrm>
            <a:off x="2435225" y="2376488"/>
            <a:ext cx="0" cy="147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9975" y="3854450"/>
            <a:ext cx="1365250" cy="185738"/>
            <a:chOff x="674" y="3611"/>
            <a:chExt cx="860" cy="117"/>
          </a:xfrm>
        </p:grpSpPr>
        <p:sp>
          <p:nvSpPr>
            <p:cNvPr id="200746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00747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56413" y="3778250"/>
            <a:ext cx="1371600" cy="176213"/>
            <a:chOff x="4319" y="3563"/>
            <a:chExt cx="864" cy="111"/>
          </a:xfrm>
        </p:grpSpPr>
        <p:sp>
          <p:nvSpPr>
            <p:cNvPr id="200744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00745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200725" name="Line 24"/>
          <p:cNvSpPr>
            <a:spLocks noChangeShapeType="1"/>
          </p:cNvSpPr>
          <p:nvPr/>
        </p:nvSpPr>
        <p:spPr bwMode="auto">
          <a:xfrm>
            <a:off x="6861175" y="2376488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26" name="Line 25"/>
          <p:cNvSpPr>
            <a:spLocks noChangeShapeType="1"/>
          </p:cNvSpPr>
          <p:nvPr/>
        </p:nvSpPr>
        <p:spPr bwMode="auto">
          <a:xfrm>
            <a:off x="8228013" y="2376488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27" name="Line 26"/>
          <p:cNvSpPr>
            <a:spLocks noChangeShapeType="1"/>
          </p:cNvSpPr>
          <p:nvPr/>
        </p:nvSpPr>
        <p:spPr bwMode="auto">
          <a:xfrm flipV="1">
            <a:off x="2274888" y="2468563"/>
            <a:ext cx="1046162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28" name="Line 27"/>
          <p:cNvSpPr>
            <a:spLocks noChangeShapeType="1"/>
          </p:cNvSpPr>
          <p:nvPr/>
        </p:nvSpPr>
        <p:spPr bwMode="auto">
          <a:xfrm>
            <a:off x="2274888" y="3022600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29" name="Line 28"/>
          <p:cNvSpPr>
            <a:spLocks noChangeShapeType="1"/>
          </p:cNvSpPr>
          <p:nvPr/>
        </p:nvSpPr>
        <p:spPr bwMode="auto">
          <a:xfrm>
            <a:off x="4527550" y="2652713"/>
            <a:ext cx="642938" cy="461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30" name="Line 29"/>
          <p:cNvSpPr>
            <a:spLocks noChangeShapeType="1"/>
          </p:cNvSpPr>
          <p:nvPr/>
        </p:nvSpPr>
        <p:spPr bwMode="auto">
          <a:xfrm flipV="1">
            <a:off x="4527550" y="3300413"/>
            <a:ext cx="642938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31" name="Line 30"/>
          <p:cNvSpPr>
            <a:spLocks noChangeShapeType="1"/>
          </p:cNvSpPr>
          <p:nvPr/>
        </p:nvSpPr>
        <p:spPr bwMode="auto">
          <a:xfrm>
            <a:off x="6216650" y="3206750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32" name="Freeform 31"/>
          <p:cNvSpPr>
            <a:spLocks/>
          </p:cNvSpPr>
          <p:nvPr/>
        </p:nvSpPr>
        <p:spPr bwMode="auto">
          <a:xfrm>
            <a:off x="1198563" y="28860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33" name="Line 32"/>
          <p:cNvSpPr>
            <a:spLocks noChangeShapeType="1"/>
          </p:cNvSpPr>
          <p:nvPr/>
        </p:nvSpPr>
        <p:spPr bwMode="auto">
          <a:xfrm>
            <a:off x="2355850" y="3668713"/>
            <a:ext cx="965200" cy="277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34" name="Line 33"/>
          <p:cNvSpPr>
            <a:spLocks noChangeShapeType="1"/>
          </p:cNvSpPr>
          <p:nvPr/>
        </p:nvSpPr>
        <p:spPr bwMode="auto">
          <a:xfrm>
            <a:off x="4527550" y="3022600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00735" name="Rectangle 34"/>
          <p:cNvSpPr>
            <a:spLocks noChangeArrowheads="1"/>
          </p:cNvSpPr>
          <p:nvPr/>
        </p:nvSpPr>
        <p:spPr bwMode="auto">
          <a:xfrm>
            <a:off x="7086600" y="2792413"/>
            <a:ext cx="822325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200736" name="Freeform 35"/>
          <p:cNvSpPr>
            <a:spLocks/>
          </p:cNvSpPr>
          <p:nvPr/>
        </p:nvSpPr>
        <p:spPr bwMode="auto">
          <a:xfrm>
            <a:off x="6967538" y="3529013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200737" name="Rectangle 36"/>
          <p:cNvSpPr>
            <a:spLocks noChangeArrowheads="1"/>
          </p:cNvSpPr>
          <p:nvPr/>
        </p:nvSpPr>
        <p:spPr bwMode="auto">
          <a:xfrm>
            <a:off x="1296988" y="2794000"/>
            <a:ext cx="89853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200738" name="Rectangle 37"/>
          <p:cNvSpPr>
            <a:spLocks noChangeArrowheads="1"/>
          </p:cNvSpPr>
          <p:nvPr/>
        </p:nvSpPr>
        <p:spPr bwMode="auto">
          <a:xfrm>
            <a:off x="3352800" y="3800475"/>
            <a:ext cx="1211263" cy="461963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M</a:t>
            </a:r>
          </a:p>
        </p:txBody>
      </p:sp>
      <p:sp>
        <p:nvSpPr>
          <p:cNvPr id="200739" name="Rectangle 38"/>
          <p:cNvSpPr>
            <a:spLocks noChangeArrowheads="1"/>
          </p:cNvSpPr>
          <p:nvPr/>
        </p:nvSpPr>
        <p:spPr bwMode="auto">
          <a:xfrm>
            <a:off x="3352800" y="2160588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1</a:t>
            </a:r>
          </a:p>
        </p:txBody>
      </p:sp>
      <p:sp>
        <p:nvSpPr>
          <p:cNvPr id="200740" name="Rectangle 39"/>
          <p:cNvSpPr>
            <a:spLocks noChangeArrowheads="1"/>
          </p:cNvSpPr>
          <p:nvPr/>
        </p:nvSpPr>
        <p:spPr bwMode="auto">
          <a:xfrm>
            <a:off x="3352800" y="2846388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Input 2</a:t>
            </a:r>
          </a:p>
        </p:txBody>
      </p:sp>
      <p:sp>
        <p:nvSpPr>
          <p:cNvPr id="200741" name="Text Box 40"/>
          <p:cNvSpPr txBox="1">
            <a:spLocks noChangeArrowheads="1"/>
          </p:cNvSpPr>
          <p:nvPr/>
        </p:nvSpPr>
        <p:spPr bwMode="auto">
          <a:xfrm>
            <a:off x="3641725" y="3192463"/>
            <a:ext cx="782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. . . .</a:t>
            </a:r>
          </a:p>
        </p:txBody>
      </p:sp>
      <p:sp>
        <p:nvSpPr>
          <p:cNvPr id="200742" name="Rectangle 41"/>
          <p:cNvSpPr>
            <a:spLocks noChangeArrowheads="1"/>
          </p:cNvSpPr>
          <p:nvPr/>
        </p:nvSpPr>
        <p:spPr bwMode="auto">
          <a:xfrm>
            <a:off x="5195888" y="2922588"/>
            <a:ext cx="1108075" cy="461962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pitchFamily="112" charset="0"/>
              </a:rPr>
              <a:t>Output</a:t>
            </a:r>
          </a:p>
        </p:txBody>
      </p:sp>
      <p:sp>
        <p:nvSpPr>
          <p:cNvPr id="200743" name="Rectangle 42"/>
          <p:cNvSpPr>
            <a:spLocks noChangeArrowheads="1"/>
          </p:cNvSpPr>
          <p:nvPr/>
        </p:nvSpPr>
        <p:spPr bwMode="auto">
          <a:xfrm>
            <a:off x="1828800" y="4724400"/>
            <a:ext cx="49466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 pitchFamily="112" charset="0"/>
              </a:rPr>
              <a:t>M</a:t>
            </a:r>
            <a:r>
              <a:rPr lang="en-US" sz="3200" baseline="-25000" dirty="0">
                <a:latin typeface="Arial" pitchFamily="112" charset="0"/>
              </a:rPr>
              <a:t>1</a:t>
            </a:r>
            <a:r>
              <a:rPr lang="en-US" sz="3200" dirty="0">
                <a:latin typeface="Arial" pitchFamily="112" charset="0"/>
              </a:rPr>
              <a:t>  = B(R)/M runs for R</a:t>
            </a:r>
          </a:p>
          <a:p>
            <a:r>
              <a:rPr lang="en-US" sz="3200" dirty="0">
                <a:latin typeface="Arial" pitchFamily="112" charset="0"/>
              </a:rPr>
              <a:t>M</a:t>
            </a:r>
            <a:r>
              <a:rPr lang="en-US" sz="3200" baseline="-25000" dirty="0">
                <a:latin typeface="Arial" pitchFamily="112" charset="0"/>
              </a:rPr>
              <a:t>2</a:t>
            </a:r>
            <a:r>
              <a:rPr lang="en-US" sz="3200" dirty="0">
                <a:latin typeface="Arial" pitchFamily="112" charset="0"/>
              </a:rPr>
              <a:t>  = B(S)/M runs for S</a:t>
            </a:r>
            <a:br>
              <a:rPr lang="en-US" sz="3200" dirty="0">
                <a:latin typeface="Arial" pitchFamily="112" charset="0"/>
              </a:rPr>
            </a:br>
            <a:r>
              <a:rPr lang="en-US" sz="3200" dirty="0">
                <a:latin typeface="Arial" pitchFamily="112" charset="0"/>
              </a:rPr>
              <a:t>Merge-join M</a:t>
            </a:r>
            <a:r>
              <a:rPr lang="en-US" sz="3200" baseline="-25000" dirty="0">
                <a:latin typeface="Arial" pitchFamily="112" charset="0"/>
              </a:rPr>
              <a:t>1</a:t>
            </a:r>
            <a:r>
              <a:rPr lang="en-US" sz="3200" dirty="0">
                <a:latin typeface="Arial" pitchFamily="112" charset="0"/>
              </a:rPr>
              <a:t>  + M</a:t>
            </a:r>
            <a:r>
              <a:rPr lang="en-US" sz="3200" baseline="-25000" dirty="0">
                <a:latin typeface="Arial" pitchFamily="112" charset="0"/>
              </a:rPr>
              <a:t>2</a:t>
            </a:r>
            <a:r>
              <a:rPr lang="en-US" sz="3200" dirty="0">
                <a:latin typeface="Arial" pitchFamily="112" charset="0"/>
              </a:rPr>
              <a:t>  runs; </a:t>
            </a:r>
            <a:br>
              <a:rPr lang="en-US" sz="3200" dirty="0">
                <a:latin typeface="Arial" pitchFamily="112" charset="0"/>
              </a:rPr>
            </a:br>
            <a:r>
              <a:rPr lang="en-US" sz="3200" dirty="0">
                <a:latin typeface="Arial" pitchFamily="112" charset="0"/>
              </a:rPr>
              <a:t>need M</a:t>
            </a:r>
            <a:r>
              <a:rPr lang="en-US" sz="3200" baseline="-25000" dirty="0">
                <a:latin typeface="Arial" pitchFamily="112" charset="0"/>
              </a:rPr>
              <a:t>1</a:t>
            </a:r>
            <a:r>
              <a:rPr lang="en-US" sz="3200" dirty="0">
                <a:latin typeface="Arial" pitchFamily="112" charset="0"/>
              </a:rPr>
              <a:t>  + M</a:t>
            </a:r>
            <a:r>
              <a:rPr lang="en-US" sz="3200" baseline="-25000" dirty="0">
                <a:latin typeface="Arial" pitchFamily="112" charset="0"/>
              </a:rPr>
              <a:t>2</a:t>
            </a:r>
            <a:r>
              <a:rPr lang="en-US" sz="3200" dirty="0">
                <a:latin typeface="Arial" pitchFamily="112" charset="0"/>
              </a:rPr>
              <a:t> &lt;=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60B2B-EB9C-4CA3-9D16-E93B63A99536}" type="slidenum">
              <a:rPr lang="en-US" smtClean="0">
                <a:latin typeface="Arial"/>
              </a:rPr>
              <a:pPr/>
              <a:t>105</a:t>
            </a:fld>
            <a:endParaRPr lang="en-US" dirty="0" smtClean="0">
              <a:latin typeface="Arial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Two-Pass Algorithms Based on Sorting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Join R </a:t>
            </a:r>
            <a:r>
              <a:rPr lang="en-US" dirty="0">
                <a:latin typeface="Arial" pitchFamily="112" charset="0"/>
                <a:ea typeface="Arial"/>
                <a:cs typeface="Arial"/>
              </a:rPr>
              <a:t>⨝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If the number of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tuples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 R matching those in S is small (or vice versa) we can compute the join during the merge phase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Total cost: 3B(R)+3B(S) 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B(R)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+ B(S)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&lt;= M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202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A03D5-4049-45D6-B168-CFDEC70947FA}" type="slidenum">
              <a:rPr lang="en-US" smtClean="0">
                <a:latin typeface="Arial"/>
              </a:rPr>
              <a:pPr/>
              <a:t>106</a:t>
            </a:fld>
            <a:endParaRPr lang="en-US" dirty="0" smtClean="0">
              <a:latin typeface="Arial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Summary of External Join Algorithms</a:t>
            </a:r>
          </a:p>
        </p:txBody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Block Nested Loop: B(S) + B(R)*B(S)/M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Join: B(R) + T(R)B(S)/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V(S,a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Partitioned Hash: 3B(R)+3B(S);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pitchFamily="112" charset="0"/>
              </a:rPr>
              <a:t>min(B(R),B(S</a:t>
            </a:r>
            <a:r>
              <a:rPr lang="en-US" dirty="0">
                <a:latin typeface="Arial" pitchFamily="112" charset="0"/>
              </a:rPr>
              <a:t>)) &lt;= M</a:t>
            </a:r>
            <a:r>
              <a:rPr lang="en-US" baseline="30000" dirty="0">
                <a:latin typeface="Arial" pitchFamily="112" charset="0"/>
              </a:rPr>
              <a:t>2</a:t>
            </a:r>
            <a:endParaRPr lang="en-US" dirty="0">
              <a:latin typeface="Arial" pitchFamily="112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 Join: 3B(R)+3B(</a:t>
            </a:r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itchFamily="112" charset="0"/>
              </a:rPr>
              <a:t>B(R)+B(S) &lt;= M</a:t>
            </a:r>
            <a:r>
              <a:rPr lang="en-US" baseline="30000" dirty="0">
                <a:latin typeface="Arial" pitchFamily="112" charset="0"/>
              </a:rPr>
              <a:t>2</a:t>
            </a:r>
            <a:endParaRPr lang="en-US" dirty="0">
              <a:latin typeface="Arial" pitchFamily="11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(3/3)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Extensions for bags:</a:t>
            </a:r>
          </a:p>
          <a:p>
            <a:pPr eaLnBrk="1" hangingPunct="1"/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elimination:</a:t>
            </a: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δ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 by: </a:t>
            </a: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γ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Sorting:</a:t>
            </a: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τ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DA470-AFC4-4B71-8364-655FBEFFD6C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Union and Difference</a:t>
            </a: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4588F-2FD5-47D5-BB2E-43349A6BC3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3" name="Rounded Rectangle 6"/>
          <p:cNvSpPr>
            <a:spLocks noChangeArrowheads="1"/>
          </p:cNvSpPr>
          <p:nvPr/>
        </p:nvSpPr>
        <p:spPr bwMode="auto">
          <a:xfrm>
            <a:off x="1828800" y="4343400"/>
            <a:ext cx="5326063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12" charset="0"/>
              </a:rPr>
              <a:t>What do they mean over bags ?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177704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 R2</a:t>
            </a:r>
            <a:endParaRPr lang="en-US" sz="3200" dirty="0">
              <a:latin typeface="Arial"/>
            </a:endParaRPr>
          </a:p>
          <a:p>
            <a:pPr eaLnBrk="1" hangingPunct="1"/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–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76F9A-17CF-4CC9-BF96-CD81BD687DC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What about Intersection 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Derived operator using minus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Derived using join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(will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explain later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</a:p>
        </p:txBody>
      </p:sp>
      <p:graphicFrame>
        <p:nvGraphicFramePr>
          <p:cNvPr id="34818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80930" name="Equation" r:id="rId4" imgW="0" imgH="0" progId="">
              <p:embed/>
            </p:oleObj>
          </a:graphicData>
        </a:graphic>
      </p:graphicFrame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514600"/>
            <a:ext cx="5004294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= R1 – (R1 – R2)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4343400"/>
            <a:ext cx="3803846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=</a:t>
            </a:r>
            <a:r>
              <a:rPr lang="en-US" sz="3200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 R1 </a:t>
            </a:r>
            <a:r>
              <a:rPr lang="en-US" sz="32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 </a:t>
            </a:r>
            <a:r>
              <a:rPr lang="en-US" sz="3200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R2</a:t>
            </a:r>
            <a:endParaRPr lang="en-US" sz="3200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69735-D094-44F3-AE95-352E8C7B656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Selection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Returns all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tuples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which satisfy a condition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Examples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 </a:t>
            </a:r>
            <a:r>
              <a:rPr lang="en-US" dirty="0" err="1">
                <a:latin typeface="Symbol" pitchFamily="112" charset="2"/>
              </a:rPr>
              <a:t>s</a:t>
            </a:r>
            <a:r>
              <a:rPr lang="en-US" sz="1800" baseline="-25000" dirty="0" err="1">
                <a:latin typeface="Arial" pitchFamily="112" charset="0"/>
              </a:rPr>
              <a:t>Salary</a:t>
            </a:r>
            <a:r>
              <a:rPr lang="en-US" sz="1800" baseline="-25000" dirty="0">
                <a:latin typeface="Arial" pitchFamily="112" charset="0"/>
              </a:rPr>
              <a:t> &gt; 40000</a:t>
            </a:r>
            <a:r>
              <a:rPr lang="en-US" sz="1800" dirty="0">
                <a:latin typeface="Arial" pitchFamily="112" charset="0"/>
              </a:rPr>
              <a:t> </a:t>
            </a:r>
            <a:r>
              <a:rPr lang="en-US" dirty="0">
                <a:latin typeface="Arial" pitchFamily="112" charset="0"/>
              </a:rPr>
              <a:t>(Employee)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 </a:t>
            </a:r>
            <a:r>
              <a:rPr lang="en-US" dirty="0" err="1">
                <a:latin typeface="Symbol" pitchFamily="112" charset="2"/>
              </a:rPr>
              <a:t>s</a:t>
            </a:r>
            <a:r>
              <a:rPr lang="en-US" sz="1800" baseline="-25000" dirty="0" err="1">
                <a:latin typeface="Arial" pitchFamily="112" charset="0"/>
              </a:rPr>
              <a:t>name</a:t>
            </a:r>
            <a:r>
              <a:rPr lang="en-US" sz="1800" baseline="-25000" dirty="0">
                <a:latin typeface="Arial" pitchFamily="112" charset="0"/>
              </a:rPr>
              <a:t> = “Smith”</a:t>
            </a:r>
            <a:r>
              <a:rPr lang="en-US" sz="1800" dirty="0">
                <a:latin typeface="Arial" pitchFamily="112" charset="0"/>
              </a:rPr>
              <a:t> </a:t>
            </a:r>
            <a:r>
              <a:rPr lang="en-US" dirty="0">
                <a:latin typeface="Arial" pitchFamily="112" charset="0"/>
              </a:rPr>
              <a:t>(Employee)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condition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can be =, &lt;, </a:t>
            </a:r>
            <a:r>
              <a:rPr lang="en-US" dirty="0" err="1">
                <a:latin typeface="Arial" pitchFamily="112" charset="0"/>
                <a:ea typeface="Arial"/>
                <a:cs typeface="Arial"/>
                <a:sym typeface="Symbol" pitchFamily="112" charset="2"/>
              </a:rPr>
              <a:t></a:t>
            </a:r>
            <a:r>
              <a:rPr lang="en-US" dirty="0">
                <a:latin typeface="Arial" pitchFamily="112" charset="0"/>
                <a:ea typeface="Arial"/>
                <a:cs typeface="Arial"/>
                <a:sym typeface="Symbol" pitchFamily="112" charset="2"/>
              </a:rPr>
              <a:t>, &gt;,</a:t>
            </a:r>
            <a:r>
              <a:rPr lang="en-US" dirty="0">
                <a:latin typeface="Arial" pitchFamily="112" charset="0"/>
                <a:ea typeface="Arial"/>
                <a:cs typeface="Arial"/>
              </a:rPr>
              <a:t> </a:t>
            </a:r>
            <a:r>
              <a:rPr lang="en-US" dirty="0" err="1">
                <a:latin typeface="Arial" pitchFamily="112" charset="0"/>
                <a:ea typeface="Arial"/>
                <a:cs typeface="Arial"/>
                <a:sym typeface="Symbol" pitchFamily="112" charset="2"/>
              </a:rPr>
              <a:t></a:t>
            </a:r>
            <a:r>
              <a:rPr lang="en-US" dirty="0">
                <a:latin typeface="Arial" pitchFamily="112" charset="0"/>
                <a:ea typeface="Arial"/>
                <a:cs typeface="Arial"/>
                <a:sym typeface="Symbol" pitchFamily="112" charset="2"/>
              </a:rPr>
              <a:t>, &lt;&gt;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971800"/>
            <a:ext cx="137706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A1E8F0-693D-4408-9BE1-7FD20CC8240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3505200"/>
            <a:ext cx="3340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112" charset="2"/>
              </a:rPr>
              <a:t>s</a:t>
            </a:r>
            <a:r>
              <a:rPr lang="en-US" sz="1800" baseline="-25000" dirty="0" err="1">
                <a:latin typeface="Arial" pitchFamily="112" charset="0"/>
              </a:rPr>
              <a:t>Salary</a:t>
            </a:r>
            <a:r>
              <a:rPr lang="en-US" sz="1800" baseline="-25000" dirty="0">
                <a:latin typeface="Arial" pitchFamily="112" charset="0"/>
              </a:rPr>
              <a:t> &gt; 40000</a:t>
            </a:r>
            <a:r>
              <a:rPr lang="en-US" sz="1800" dirty="0">
                <a:latin typeface="Arial" pitchFamily="112" charset="0"/>
              </a:rPr>
              <a:t> </a:t>
            </a:r>
            <a:r>
              <a:rPr lang="en-US" sz="2800" dirty="0">
                <a:latin typeface="Arial" pitchFamily="112" charset="0"/>
              </a:rPr>
              <a:t>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2590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609600"/>
            <a:ext cx="1781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112" charset="0"/>
              </a:rPr>
              <a:t>Employee</a:t>
            </a:r>
            <a:endParaRPr lang="en-US" sz="28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E448A-9D3E-4486-A3FF-4AAC69D83DA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Projection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Eliminates columns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Example: project social-security number and names: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  </a:t>
            </a:r>
            <a:r>
              <a:rPr lang="en-US" dirty="0">
                <a:latin typeface="Symbol" pitchFamily="112" charset="2"/>
              </a:rPr>
              <a:t>P</a:t>
            </a:r>
            <a:r>
              <a:rPr lang="en-US" dirty="0">
                <a:latin typeface="Arial" pitchFamily="112" charset="0"/>
              </a:rPr>
              <a:t> </a:t>
            </a:r>
            <a:r>
              <a:rPr lang="en-US" baseline="-25000" dirty="0">
                <a:latin typeface="Arial" pitchFamily="112" charset="0"/>
              </a:rPr>
              <a:t>SSN, Name</a:t>
            </a:r>
            <a:r>
              <a:rPr lang="en-US" dirty="0">
                <a:latin typeface="Arial" pitchFamily="112" charset="0"/>
              </a:rPr>
              <a:t> (Employee)</a:t>
            </a:r>
            <a:endParaRPr lang="en-US" dirty="0" smtClean="0">
              <a:latin typeface="Arial" pitchFamily="112" charset="0"/>
            </a:endParaRPr>
          </a:p>
          <a:p>
            <a:pPr lvl="1" eaLnBrk="1" hangingPunct="1"/>
            <a:r>
              <a:rPr lang="en-US" dirty="0" smtClean="0">
                <a:latin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</a:rPr>
              <a:t>Answer</a:t>
            </a:r>
            <a:r>
              <a:rPr lang="en-US" dirty="0" err="1">
                <a:latin typeface="Arial" pitchFamily="112" charset="0"/>
              </a:rPr>
              <a:t>(SSN</a:t>
            </a:r>
            <a:r>
              <a:rPr lang="en-US" dirty="0">
                <a:latin typeface="Arial" pitchFamily="112" charset="0"/>
              </a:rPr>
              <a:t>, Name)</a:t>
            </a:r>
          </a:p>
          <a:p>
            <a:pPr lvl="1" eaLnBrk="1" hangingPunct="1"/>
            <a:endParaRPr lang="en-US" dirty="0">
              <a:latin typeface="Arial" pitchFamily="112" charset="0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40965" name="Rounded Rectangle 6"/>
          <p:cNvSpPr>
            <a:spLocks noChangeArrowheads="1"/>
          </p:cNvSpPr>
          <p:nvPr/>
        </p:nvSpPr>
        <p:spPr bwMode="auto">
          <a:xfrm>
            <a:off x="1676400" y="5486400"/>
            <a:ext cx="6405563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12" charset="0"/>
              </a:rPr>
              <a:t>Semantics differs over set or over bags</a:t>
            </a: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28587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A1,…,An</a:t>
            </a:r>
            <a:r>
              <a:rPr lang="en-US" sz="2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D77D0-5EB3-4ED2-A4D9-041FE8A0494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4800" y="2743200"/>
            <a:ext cx="3351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Symbol" pitchFamily="112" charset="2"/>
              </a:rPr>
              <a:t>P</a:t>
            </a:r>
            <a:r>
              <a:rPr lang="en-US" dirty="0">
                <a:latin typeface="Arial" pitchFamily="112" charset="0"/>
              </a:rPr>
              <a:t> </a:t>
            </a:r>
            <a:r>
              <a:rPr lang="en-US" baseline="-25000" dirty="0" err="1">
                <a:latin typeface="Arial" pitchFamily="112" charset="0"/>
              </a:rPr>
              <a:t>Name,Salary</a:t>
            </a:r>
            <a:r>
              <a:rPr lang="en-US" dirty="0">
                <a:latin typeface="Arial" pitchFamily="112" charset="0"/>
              </a:rPr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381000" y="3352800"/>
          <a:ext cx="40132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1781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112" charset="0"/>
              </a:rPr>
              <a:t>Employee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9" name="Group 46"/>
          <p:cNvGraphicFramePr>
            <a:graphicFrameLocks noGrp="1"/>
          </p:cNvGraphicFramePr>
          <p:nvPr/>
        </p:nvGraphicFramePr>
        <p:xfrm>
          <a:off x="4826000" y="3352800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57938" y="5562600"/>
            <a:ext cx="220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Bag semantics</a:t>
            </a:r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5486400"/>
            <a:ext cx="211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Set semantics</a:t>
            </a:r>
            <a:endParaRPr lang="en-US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6172200"/>
            <a:ext cx="624471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Which is more efficient to implement ?</a:t>
            </a:r>
            <a:endParaRPr lang="en-US" sz="28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8FF8A-1E83-440F-870E-63344864A68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Cartesian Product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 R1 with each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 R2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Very rare in practice; mainly used to express joins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44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9913" y="2819400"/>
            <a:ext cx="206268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9A3BB-3694-416B-841E-12450658C8C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8288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0" name="TextBox 5"/>
          <p:cNvSpPr txBox="1">
            <a:spLocks noChangeArrowheads="1"/>
          </p:cNvSpPr>
          <p:nvPr/>
        </p:nvSpPr>
        <p:spPr bwMode="auto">
          <a:xfrm>
            <a:off x="304800" y="1028700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Employee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8288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5" name="TextBox 7"/>
          <p:cNvSpPr txBox="1">
            <a:spLocks noChangeArrowheads="1"/>
          </p:cNvSpPr>
          <p:nvPr/>
        </p:nvSpPr>
        <p:spPr bwMode="auto">
          <a:xfrm>
            <a:off x="4495800" y="10287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Dependent</a:t>
            </a:r>
          </a:p>
        </p:txBody>
      </p:sp>
      <p:sp>
        <p:nvSpPr>
          <p:cNvPr id="49186" name="TextBox 8"/>
          <p:cNvSpPr txBox="1">
            <a:spLocks noChangeArrowheads="1"/>
          </p:cNvSpPr>
          <p:nvPr/>
        </p:nvSpPr>
        <p:spPr bwMode="auto">
          <a:xfrm>
            <a:off x="914400" y="3505200"/>
            <a:ext cx="36345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Employee </a:t>
            </a:r>
            <a:r>
              <a:rPr lang="en-US" b="1" dirty="0">
                <a:latin typeface="Zapf Dingbats" pitchFamily="112" charset="2"/>
                <a:ea typeface="Zapf Dingbats" pitchFamily="112" charset="2"/>
                <a:cs typeface="Zapf Dingbats" pitchFamily="112" charset="2"/>
              </a:rPr>
              <a:t>✕</a:t>
            </a:r>
            <a:r>
              <a:rPr lang="en-US" b="1" dirty="0">
                <a:latin typeface="Arial"/>
              </a:rPr>
              <a:t> Dependent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4191000"/>
          <a:ext cx="6019800" cy="1981200"/>
        </p:xfrm>
        <a:graphic>
          <a:graphicData uri="http://schemas.openxmlformats.org/drawingml/2006/table">
            <a:tbl>
              <a:tblPr/>
              <a:tblGrid>
                <a:gridCol w="1165123"/>
                <a:gridCol w="1650590"/>
                <a:gridCol w="1699137"/>
                <a:gridCol w="15049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Algebra: Ch. </a:t>
            </a:r>
            <a:r>
              <a:rPr lang="en-US" dirty="0" smtClean="0"/>
              <a:t>4.2</a:t>
            </a:r>
          </a:p>
          <a:p>
            <a:r>
              <a:rPr lang="en-US" dirty="0" smtClean="0"/>
              <a:t>Overview of query evaluation: Ch. </a:t>
            </a:r>
            <a:r>
              <a:rPr lang="en-US" smtClean="0"/>
              <a:t>12</a:t>
            </a:r>
          </a:p>
          <a:p>
            <a:r>
              <a:rPr lang="en-US" dirty="0" smtClean="0"/>
              <a:t>Evaluating relational operators: Ch. 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9E1A0-7E3E-46CA-A655-763E8ACB11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Renaming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Changes the schema, not the instance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Example:</a:t>
            </a:r>
          </a:p>
          <a:p>
            <a:pPr lvl="1" eaLnBrk="1" hangingPunct="1"/>
            <a:r>
              <a:rPr lang="en-US">
                <a:latin typeface="Arial" pitchFamily="112" charset="0"/>
              </a:rPr>
              <a:t> </a:t>
            </a:r>
            <a:r>
              <a:rPr lang="en-US">
                <a:latin typeface="Symbol" pitchFamily="112" charset="2"/>
              </a:rPr>
              <a:t>r</a:t>
            </a:r>
            <a:r>
              <a:rPr lang="en-US" baseline="-25000">
                <a:latin typeface="Arial" pitchFamily="112" charset="0"/>
              </a:rPr>
              <a:t>N, S</a:t>
            </a:r>
            <a:r>
              <a:rPr lang="en-US">
                <a:latin typeface="Arial" pitchFamily="112" charset="0"/>
              </a:rPr>
              <a:t>(Employee)   </a:t>
            </a:r>
            <a:r>
              <a:rPr lang="en-US">
                <a:latin typeface="Arial" pitchFamily="112" charset="0"/>
                <a:sym typeface="Wingdings" pitchFamily="112" charset="2"/>
              </a:rPr>
              <a:t>   </a:t>
            </a:r>
            <a:r>
              <a:rPr lang="en-US">
                <a:latin typeface="Arial" pitchFamily="112" charset="0"/>
              </a:rPr>
              <a:t>Answer(N, S)</a:t>
            </a:r>
            <a:endParaRPr lang="en-US" sz="3200">
              <a:latin typeface="Arial" pitchFamily="112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743200"/>
            <a:ext cx="283187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r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B1,…,</a:t>
            </a:r>
            <a:r>
              <a:rPr lang="en-US" sz="4000" baseline="-25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Bn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54AFE-8D61-4B8F-BDDA-A544F81701E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Natural Join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8001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Arial"/>
                <a:cs typeface="Arial"/>
              </a:rPr>
              <a:t>Meaning:  R1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</a:t>
            </a:r>
            <a:r>
              <a:rPr lang="en-US" baseline="-25000" dirty="0" smtClean="0">
                <a:latin typeface="Arial" pitchFamily="112" charset="0"/>
                <a:ea typeface="Arial"/>
                <a:cs typeface="Arial"/>
              </a:rPr>
              <a:t> 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R2 = </a:t>
            </a:r>
            <a:r>
              <a:rPr lang="en-US" dirty="0" smtClean="0">
                <a:latin typeface="Symbol" pitchFamily="112" charset="2"/>
                <a:ea typeface="Arial"/>
                <a:cs typeface="Arial"/>
              </a:rPr>
              <a:t>P</a:t>
            </a:r>
            <a:r>
              <a:rPr lang="en-US" baseline="-25000" dirty="0" smtClean="0">
                <a:latin typeface="Arial" pitchFamily="112" charset="0"/>
                <a:ea typeface="Arial"/>
                <a:cs typeface="Arial"/>
              </a:rPr>
              <a:t>A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(</a:t>
            </a:r>
            <a:r>
              <a:rPr lang="en-US" dirty="0" smtClean="0">
                <a:latin typeface="Symbol" pitchFamily="112" charset="2"/>
                <a:ea typeface="Arial"/>
                <a:cs typeface="Arial"/>
              </a:rPr>
              <a:t>s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(R1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× R2))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Arial" pitchFamily="112" charset="0"/>
              <a:ea typeface="Arial"/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Arial"/>
                <a:cs typeface="Arial"/>
              </a:rPr>
              <a:t>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Arial"/>
                <a:cs typeface="Arial"/>
              </a:rPr>
              <a:t>The selection </a:t>
            </a:r>
            <a:r>
              <a:rPr lang="en-US" dirty="0" err="1" smtClean="0">
                <a:latin typeface="Symbol" pitchFamily="112" charset="2"/>
                <a:ea typeface="Arial"/>
                <a:cs typeface="Arial"/>
              </a:rPr>
              <a:t>s</a:t>
            </a:r>
            <a:r>
              <a:rPr lang="en-US" baseline="-25000" dirty="0" smtClean="0">
                <a:latin typeface="Arial" pitchFamily="112" charset="0"/>
                <a:ea typeface="Arial"/>
                <a:cs typeface="Arial"/>
              </a:rPr>
              <a:t> 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checks equality of all common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Arial"/>
                <a:cs typeface="Arial"/>
              </a:rPr>
              <a:t>The projection eliminates the duplicate common attributes</a:t>
            </a:r>
          </a:p>
        </p:txBody>
      </p:sp>
      <p:sp>
        <p:nvSpPr>
          <p:cNvPr id="53253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1524000"/>
            <a:ext cx="208606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 </a:t>
            </a:r>
            <a:r>
              <a:rPr lang="en-US" sz="4000" dirty="0">
                <a:latin typeface="Arial"/>
                <a:ea typeface="Arial"/>
                <a:cs typeface="Arial"/>
              </a:rPr>
              <a:t>R2</a:t>
            </a:r>
            <a:endParaRPr lang="en-US" sz="4000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Natural Join</a:t>
            </a:r>
          </a:p>
        </p:txBody>
      </p:sp>
      <p:sp>
        <p:nvSpPr>
          <p:cNvPr id="55299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1EB3A3-E8DC-4430-9180-0EB9A44DA98E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17412" name="Group 4"/>
          <p:cNvGraphicFramePr>
            <a:graphicFrameLocks noGrp="1"/>
          </p:cNvGraphicFramePr>
          <p:nvPr/>
        </p:nvGraphicFramePr>
        <p:xfrm>
          <a:off x="1524000" y="1676400"/>
          <a:ext cx="2514600" cy="18288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32" name="Group 24"/>
          <p:cNvGraphicFramePr>
            <a:graphicFrameLocks noGrp="1"/>
          </p:cNvGraphicFramePr>
          <p:nvPr/>
        </p:nvGraphicFramePr>
        <p:xfrm>
          <a:off x="5410200" y="1676400"/>
          <a:ext cx="2514600" cy="146304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9" name="Group 41"/>
          <p:cNvGraphicFramePr>
            <a:graphicFrameLocks noGrp="1"/>
          </p:cNvGraphicFramePr>
          <p:nvPr/>
        </p:nvGraphicFramePr>
        <p:xfrm>
          <a:off x="3276600" y="3733800"/>
          <a:ext cx="4495800" cy="2377440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68" name="TextBox 13"/>
          <p:cNvSpPr txBox="1">
            <a:spLocks noChangeArrowheads="1"/>
          </p:cNvSpPr>
          <p:nvPr/>
        </p:nvSpPr>
        <p:spPr bwMode="auto">
          <a:xfrm>
            <a:off x="609600" y="1600200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R</a:t>
            </a:r>
          </a:p>
        </p:txBody>
      </p:sp>
      <p:sp>
        <p:nvSpPr>
          <p:cNvPr id="55369" name="TextBox 14"/>
          <p:cNvSpPr txBox="1">
            <a:spLocks noChangeArrowheads="1"/>
          </p:cNvSpPr>
          <p:nvPr/>
        </p:nvSpPr>
        <p:spPr bwMode="auto">
          <a:xfrm>
            <a:off x="4800600" y="1600200"/>
            <a:ext cx="389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S</a:t>
            </a:r>
          </a:p>
        </p:txBody>
      </p:sp>
      <p:sp>
        <p:nvSpPr>
          <p:cNvPr id="55370" name="TextBox 15"/>
          <p:cNvSpPr txBox="1">
            <a:spLocks noChangeArrowheads="1"/>
          </p:cNvSpPr>
          <p:nvPr/>
        </p:nvSpPr>
        <p:spPr bwMode="auto">
          <a:xfrm>
            <a:off x="228600" y="4045803"/>
            <a:ext cx="3009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</a:rPr>
              <a:t>R </a:t>
            </a:r>
            <a:r>
              <a:rPr lang="en-US" dirty="0">
                <a:latin typeface="Arial"/>
              </a:rPr>
              <a:t>⨝ </a:t>
            </a:r>
            <a:r>
              <a:rPr lang="en-US" b="1" dirty="0">
                <a:latin typeface="Arial"/>
              </a:rPr>
              <a:t>S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=</a:t>
            </a:r>
          </a:p>
          <a:p>
            <a:r>
              <a:rPr lang="en-US" dirty="0" err="1" smtClean="0">
                <a:latin typeface="Symbol" pitchFamily="112" charset="2"/>
                <a:ea typeface="Arial"/>
                <a:cs typeface="Arial"/>
              </a:rPr>
              <a:t>P</a:t>
            </a:r>
            <a:r>
              <a:rPr lang="en-US" baseline="-25000" dirty="0" err="1" smtClean="0">
                <a:latin typeface="Arial" pitchFamily="112" charset="0"/>
                <a:ea typeface="Arial"/>
                <a:cs typeface="Arial"/>
              </a:rPr>
              <a:t>ABC</a:t>
            </a:r>
            <a:r>
              <a:rPr lang="en-US" dirty="0" err="1" smtClean="0">
                <a:latin typeface="Arial" pitchFamily="112" charset="0"/>
                <a:ea typeface="Arial"/>
                <a:cs typeface="Arial"/>
              </a:rPr>
              <a:t>(</a:t>
            </a:r>
            <a:r>
              <a:rPr lang="en-US" dirty="0" err="1" smtClean="0">
                <a:latin typeface="Symbol" pitchFamily="112" charset="2"/>
                <a:ea typeface="Arial"/>
                <a:cs typeface="Arial"/>
              </a:rPr>
              <a:t>s</a:t>
            </a:r>
            <a:r>
              <a:rPr lang="en-US" baseline="-25000" dirty="0" err="1" smtClean="0">
                <a:latin typeface="Arial" pitchFamily="112" charset="0"/>
                <a:ea typeface="Arial"/>
                <a:cs typeface="Arial"/>
              </a:rPr>
              <a:t>R.B</a:t>
            </a:r>
            <a:r>
              <a:rPr lang="en-US" baseline="-25000" dirty="0" smtClean="0">
                <a:latin typeface="Arial" pitchFamily="112" charset="0"/>
                <a:ea typeface="Arial"/>
                <a:cs typeface="Arial"/>
              </a:rPr>
              <a:t>=S.B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(R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× S))</a:t>
            </a:r>
            <a:r>
              <a:rPr lang="en-US" dirty="0" smtClean="0">
                <a:latin typeface="Arial" pitchFamily="112" charset="0"/>
                <a:ea typeface="Arial"/>
                <a:cs typeface="Arial"/>
              </a:rPr>
              <a:t> 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A703BA-3404-4F82-A73B-A421FF8C17B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Natural Join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Given the schemas R(A, B, C, D), S(A, C, E), what is the schema of R ⨝ S ?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Given R(A, B, C),  S(D, E), what is R ⨝  S  ?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Given R(A, B),  S(A, B),  what is  R ⨝ S  ?</a:t>
            </a:r>
          </a:p>
        </p:txBody>
      </p:sp>
      <p:sp>
        <p:nvSpPr>
          <p:cNvPr id="57349" name="Footer Placeholder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F9AA1-A05A-460E-8B44-CE18D10F9D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Theta Join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 join that involves a predicate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Here </a:t>
            </a:r>
            <a:r>
              <a:rPr lang="en-US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 </a:t>
            </a: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can be any condition </a:t>
            </a:r>
          </a:p>
        </p:txBody>
      </p:sp>
      <p:sp>
        <p:nvSpPr>
          <p:cNvPr id="59397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3200400"/>
            <a:ext cx="63160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5F663-37EA-4D6C-8211-B5EE12343FB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Eq-join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 theta join where </a:t>
            </a:r>
            <a:r>
              <a:rPr lang="en-US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 </a:t>
            </a: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is an equality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This is by far the most used variant of join in practice</a:t>
            </a:r>
          </a:p>
        </p:txBody>
      </p:sp>
      <p:sp>
        <p:nvSpPr>
          <p:cNvPr id="61445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3048000"/>
            <a:ext cx="712900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A=B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latin typeface="Arial"/>
                <a:ea typeface="Arial"/>
                <a:cs typeface="Arial"/>
              </a:rPr>
              <a:t>A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=B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 Which Join Is It ?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When we write R ⨝ S we usually mean an eq-join, but we often omit the equality predicate when it is clear from the context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11609-7931-4F3F-8C4E-8F6CE910680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349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58B3E-BB82-4F09-B227-2CFC8940548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Semijoin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Where A</a:t>
            </a:r>
            <a:r>
              <a:rPr lang="en-US" baseline="-25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1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…, A</a:t>
            </a:r>
            <a:r>
              <a:rPr lang="en-US" baseline="-25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are the attributes in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</a:t>
            </a:r>
          </a:p>
        </p:txBody>
      </p:sp>
      <p:sp>
        <p:nvSpPr>
          <p:cNvPr id="64517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0" y="2514600"/>
            <a:ext cx="639905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 ⋉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S  = </a:t>
            </a:r>
            <a:r>
              <a:rPr lang="en-US" sz="4000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A1,…,An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 ⨝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13518"/>
            <a:ext cx="863216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Formally, </a:t>
            </a: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R ⋉</a:t>
            </a:r>
            <a:r>
              <a:rPr lang="en-US" sz="2800" baseline="-25000" dirty="0" smtClean="0">
                <a:latin typeface="Arial"/>
                <a:ea typeface="ＭＳ Ｐゴシック" pitchFamily="112" charset="-128"/>
                <a:cs typeface="Arial"/>
              </a:rPr>
              <a:t>C</a:t>
            </a: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 </a:t>
            </a: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S means this: retain from R only those</a:t>
            </a:r>
            <a:b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</a:br>
            <a:r>
              <a:rPr lang="en-US" sz="2800" dirty="0" err="1" smtClean="0">
                <a:latin typeface="Arial"/>
                <a:ea typeface="ＭＳ Ｐゴシック" pitchFamily="112" charset="-128"/>
                <a:cs typeface="Arial"/>
              </a:rPr>
              <a:t>tuples</a:t>
            </a: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 that have some matching </a:t>
            </a:r>
            <a:r>
              <a:rPr lang="en-US" sz="2800" dirty="0" err="1" smtClean="0">
                <a:latin typeface="Arial"/>
                <a:ea typeface="ＭＳ Ｐゴシック" pitchFamily="112" charset="-128"/>
                <a:cs typeface="Arial"/>
              </a:rPr>
              <a:t>tuple</a:t>
            </a: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 in S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 Duplicates in R are preserved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Arial"/>
                <a:ea typeface="ＭＳ Ｐゴシック" pitchFamily="112" charset="-128"/>
                <a:cs typeface="Arial"/>
              </a:rPr>
              <a:t> Duplicates in S don’t matter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Semijoins in Distributed Databases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32A24-AE45-4E89-A4B3-6B402A6FDB2E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7056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7056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597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6598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66599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Dependent</a:t>
            </a:r>
          </a:p>
        </p:txBody>
      </p:sp>
      <p:sp>
        <p:nvSpPr>
          <p:cNvPr id="66600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6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network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685800" y="4191000"/>
            <a:ext cx="826794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>
                <a:latin typeface="Arial"/>
              </a:rPr>
              <a:t>Employee </a:t>
            </a:r>
            <a:r>
              <a:rPr lang="en-US" sz="3200" dirty="0">
                <a:latin typeface="Arial" pitchFamily="112" charset="0"/>
              </a:rPr>
              <a:t>⨝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SSN=</a:t>
            </a:r>
            <a:r>
              <a:rPr lang="en-US" sz="3200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sz="3200" dirty="0">
                <a:latin typeface="Arial"/>
                <a:ea typeface="Arial"/>
                <a:cs typeface="Arial"/>
              </a:rPr>
              <a:t>(</a:t>
            </a:r>
            <a:r>
              <a:rPr lang="en-US" sz="3200" dirty="0">
                <a:latin typeface="Arial"/>
              </a:rPr>
              <a:t>Dependent))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243935"/>
            <a:ext cx="877676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Task: compute the query with minimum amount of data transfer </a:t>
            </a:r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4895672"/>
            <a:ext cx="74514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Assumptions: Very few Employees have dependents.</a:t>
            </a:r>
          </a:p>
          <a:p>
            <a:r>
              <a:rPr lang="en-US" dirty="0" smtClean="0">
                <a:latin typeface="Arial"/>
                <a:cs typeface="Arial"/>
              </a:rPr>
              <a:t>Very few dependents have age &gt; 71.</a:t>
            </a:r>
          </a:p>
          <a:p>
            <a:r>
              <a:rPr lang="en-US" dirty="0" smtClean="0">
                <a:latin typeface="Arial"/>
                <a:cs typeface="Arial"/>
              </a:rPr>
              <a:t>“Stuff” is big.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Semijoins in Distributed Databases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32A24-AE45-4E89-A4B3-6B402A6FDB2E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7056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7056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597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6598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66599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Dependent</a:t>
            </a:r>
          </a:p>
        </p:txBody>
      </p:sp>
      <p:sp>
        <p:nvSpPr>
          <p:cNvPr id="66600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6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network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685800" y="4191000"/>
            <a:ext cx="826794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>
                <a:latin typeface="Arial"/>
              </a:rPr>
              <a:t>Employee </a:t>
            </a:r>
            <a:r>
              <a:rPr lang="en-US" sz="3200" dirty="0">
                <a:latin typeface="Arial" pitchFamily="112" charset="0"/>
              </a:rPr>
              <a:t>⨝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SSN=</a:t>
            </a:r>
            <a:r>
              <a:rPr lang="en-US" sz="3200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sz="3200" dirty="0">
                <a:latin typeface="Arial"/>
                <a:ea typeface="Arial"/>
                <a:cs typeface="Arial"/>
              </a:rPr>
              <a:t>(</a:t>
            </a:r>
            <a:r>
              <a:rPr lang="en-US" sz="3200" dirty="0">
                <a:latin typeface="Arial"/>
              </a:rPr>
              <a:t>Dependent))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3746759" y="5029200"/>
            <a:ext cx="526533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smtClean="0">
                <a:latin typeface="Arial"/>
              </a:rPr>
              <a:t>T(SSN) </a:t>
            </a:r>
            <a:r>
              <a:rPr lang="en-US" dirty="0">
                <a:latin typeface="Arial"/>
              </a:rPr>
              <a:t>= </a:t>
            </a:r>
            <a:r>
              <a:rPr lang="en-US" dirty="0">
                <a:latin typeface="Symbol" pitchFamily="112" charset="2"/>
              </a:rPr>
              <a:t>P</a:t>
            </a:r>
            <a:r>
              <a:rPr lang="en-US" dirty="0">
                <a:latin typeface="Arial"/>
              </a:rPr>
              <a:t> </a:t>
            </a:r>
            <a:r>
              <a:rPr lang="en-US" baseline="-25000" dirty="0">
                <a:latin typeface="Arial"/>
              </a:rPr>
              <a:t>SSN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Symbol" pitchFamily="112" charset="2"/>
              </a:rPr>
              <a:t>s</a:t>
            </a:r>
            <a:r>
              <a:rPr lang="en-US" dirty="0">
                <a:latin typeface="Symbol" pitchFamily="112" charset="2"/>
              </a:rPr>
              <a:t> </a:t>
            </a:r>
            <a:r>
              <a:rPr lang="en-US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dirty="0">
                <a:latin typeface="Arial"/>
                <a:ea typeface="Arial"/>
                <a:cs typeface="Arial"/>
              </a:rPr>
              <a:t>(</a:t>
            </a:r>
            <a:r>
              <a:rPr lang="en-US" dirty="0">
                <a:latin typeface="Arial"/>
              </a:rPr>
              <a:t>Dependents)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WHAT and the HOW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 SQL we write WHAT we want to get form the data</a:t>
            </a:r>
          </a:p>
          <a:p>
            <a:pPr eaLnBrk="1" hangingPunct="1"/>
            <a:endParaRPr lang="en-US" sz="28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database system needs to figure out HOW to get the data we want</a:t>
            </a:r>
          </a:p>
          <a:p>
            <a:pPr eaLnBrk="1" hangingPunct="1"/>
            <a:endParaRPr lang="en-US" sz="28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passage from WHAT to HOW goes through the Relational Algebra</a:t>
            </a:r>
          </a:p>
          <a:p>
            <a:pPr eaLnBrk="1" hangingPunct="1"/>
            <a:endParaRPr lang="en-US" sz="28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1B263-6C9F-449D-B1EF-A97F9093DB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ounded Rectangle 30"/>
          <p:cNvSpPr>
            <a:spLocks noChangeArrowheads="1"/>
          </p:cNvSpPr>
          <p:nvPr/>
        </p:nvSpPr>
        <p:spPr bwMode="auto">
          <a:xfrm>
            <a:off x="2514600" y="5943600"/>
            <a:ext cx="3803408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Arial" pitchFamily="112" charset="0"/>
              </a:rPr>
              <a:t>Data Independence</a:t>
            </a:r>
            <a:endParaRPr lang="en-US" sz="3200" dirty="0">
              <a:latin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Semijoins in Distributed Databases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32A24-AE45-4E89-A4B3-6B402A6FDB2E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7056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7056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597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6598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66599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Dependent</a:t>
            </a:r>
          </a:p>
        </p:txBody>
      </p:sp>
      <p:sp>
        <p:nvSpPr>
          <p:cNvPr id="66600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6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network</a:t>
            </a: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76200" y="5798403"/>
            <a:ext cx="703625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R = Employee</a:t>
            </a:r>
            <a:r>
              <a:rPr lang="en-US" dirty="0" smtClean="0">
                <a:latin typeface="Arial"/>
              </a:rPr>
              <a:t> </a:t>
            </a:r>
            <a:r>
              <a:rPr lang="en-US" dirty="0" smtClean="0">
                <a:latin typeface="Arial" pitchFamily="112" charset="0"/>
              </a:rPr>
              <a:t>⨝</a:t>
            </a:r>
            <a:r>
              <a:rPr lang="en-US" baseline="-25000" dirty="0" smtClean="0">
                <a:latin typeface="Arial"/>
                <a:ea typeface="Arial"/>
                <a:cs typeface="Arial"/>
              </a:rPr>
              <a:t>SSN</a:t>
            </a:r>
            <a:r>
              <a:rPr lang="en-US" baseline="-25000" dirty="0">
                <a:latin typeface="Arial"/>
                <a:ea typeface="Arial"/>
                <a:cs typeface="Arial"/>
              </a:rPr>
              <a:t>=</a:t>
            </a:r>
            <a:r>
              <a:rPr lang="en-US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dirty="0">
                <a:latin typeface="Arial"/>
              </a:rPr>
              <a:t>  </a:t>
            </a:r>
            <a:r>
              <a:rPr lang="en-US" dirty="0" smtClean="0">
                <a:latin typeface="Arial"/>
                <a:ea typeface="Arial"/>
                <a:cs typeface="Arial"/>
              </a:rPr>
              <a:t>T</a:t>
            </a:r>
          </a:p>
          <a:p>
            <a:pPr eaLnBrk="1" hangingPunct="1"/>
            <a:r>
              <a:rPr lang="en-US" dirty="0" smtClean="0">
                <a:latin typeface="Arial"/>
                <a:ea typeface="Arial"/>
                <a:cs typeface="Arial"/>
              </a:rPr>
              <a:t>    = </a:t>
            </a:r>
            <a:r>
              <a:rPr lang="en-US" dirty="0" smtClean="0">
                <a:latin typeface="Arial"/>
              </a:rPr>
              <a:t>Employee ⋉</a:t>
            </a:r>
            <a:r>
              <a:rPr lang="en-US" baseline="-25000" dirty="0" smtClean="0">
                <a:latin typeface="Arial"/>
                <a:ea typeface="Arial"/>
                <a:cs typeface="Arial"/>
              </a:rPr>
              <a:t>SSN=</a:t>
            </a:r>
            <a:r>
              <a:rPr lang="en-US" baseline="-25000" dirty="0" err="1" smtClean="0">
                <a:latin typeface="Arial"/>
                <a:ea typeface="Arial"/>
                <a:cs typeface="Arial"/>
              </a:rPr>
              <a:t>EmpSSN</a:t>
            </a:r>
            <a:r>
              <a:rPr lang="en-US" dirty="0" smtClean="0">
                <a:latin typeface="Arial"/>
              </a:rPr>
              <a:t>  (</a:t>
            </a:r>
            <a:r>
              <a:rPr lang="en-US" dirty="0" err="1" smtClean="0">
                <a:latin typeface="Symbol" pitchFamily="112" charset="2"/>
              </a:rPr>
              <a:t>s</a:t>
            </a:r>
            <a:r>
              <a:rPr lang="en-US" dirty="0" smtClean="0">
                <a:latin typeface="Symbol" pitchFamily="112" charset="2"/>
              </a:rPr>
              <a:t> </a:t>
            </a:r>
            <a:r>
              <a:rPr lang="en-US" baseline="-25000" dirty="0" smtClean="0">
                <a:latin typeface="Arial"/>
                <a:ea typeface="Arial"/>
                <a:cs typeface="Arial"/>
              </a:rPr>
              <a:t>age&gt;71 </a:t>
            </a:r>
            <a:r>
              <a:rPr lang="en-US" dirty="0" smtClean="0">
                <a:latin typeface="Arial"/>
                <a:ea typeface="Arial"/>
                <a:cs typeface="Arial"/>
              </a:rPr>
              <a:t>(</a:t>
            </a:r>
            <a:r>
              <a:rPr lang="en-US" dirty="0" smtClean="0">
                <a:latin typeface="Arial"/>
              </a:rPr>
              <a:t>Dependents))</a:t>
            </a:r>
            <a:endParaRPr lang="en-US" dirty="0">
              <a:latin typeface="Arial"/>
              <a:ea typeface="Arial"/>
              <a:cs typeface="Arial"/>
            </a:endParaRPr>
          </a:p>
        </p:txBody>
      </p:sp>
      <p:cxnSp>
        <p:nvCxnSpPr>
          <p:cNvPr id="66605" name="Curved Connector 31"/>
          <p:cNvCxnSpPr>
            <a:cxnSpLocks noChangeShapeType="1"/>
            <a:stCxn id="18" idx="1"/>
            <a:endCxn id="68646" idx="0"/>
          </p:cNvCxnSpPr>
          <p:nvPr/>
        </p:nvCxnSpPr>
        <p:spPr bwMode="auto">
          <a:xfrm rot="10800000" flipV="1">
            <a:off x="3594327" y="5260033"/>
            <a:ext cx="152433" cy="53837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3746759" y="5029200"/>
            <a:ext cx="526533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smtClean="0">
                <a:latin typeface="Arial"/>
              </a:rPr>
              <a:t>T(SSN) </a:t>
            </a:r>
            <a:r>
              <a:rPr lang="en-US" dirty="0">
                <a:latin typeface="Arial"/>
              </a:rPr>
              <a:t>= </a:t>
            </a:r>
            <a:r>
              <a:rPr lang="en-US" dirty="0">
                <a:latin typeface="Symbol" pitchFamily="112" charset="2"/>
              </a:rPr>
              <a:t>P</a:t>
            </a:r>
            <a:r>
              <a:rPr lang="en-US" dirty="0">
                <a:latin typeface="Arial"/>
              </a:rPr>
              <a:t> </a:t>
            </a:r>
            <a:r>
              <a:rPr lang="en-US" baseline="-25000" dirty="0">
                <a:latin typeface="Arial"/>
              </a:rPr>
              <a:t>SSN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Symbol" pitchFamily="112" charset="2"/>
              </a:rPr>
              <a:t>s</a:t>
            </a:r>
            <a:r>
              <a:rPr lang="en-US" dirty="0">
                <a:latin typeface="Symbol" pitchFamily="112" charset="2"/>
              </a:rPr>
              <a:t> </a:t>
            </a:r>
            <a:r>
              <a:rPr lang="en-US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dirty="0">
                <a:latin typeface="Arial"/>
                <a:ea typeface="Arial"/>
                <a:cs typeface="Arial"/>
              </a:rPr>
              <a:t>(</a:t>
            </a:r>
            <a:r>
              <a:rPr lang="en-US" dirty="0">
                <a:latin typeface="Arial"/>
              </a:rPr>
              <a:t>Dependents)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685800" y="4191000"/>
            <a:ext cx="826794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>
                <a:latin typeface="Arial"/>
              </a:rPr>
              <a:t>Employee </a:t>
            </a:r>
            <a:r>
              <a:rPr lang="en-US" sz="3200" dirty="0">
                <a:latin typeface="Arial" pitchFamily="112" charset="0"/>
              </a:rPr>
              <a:t>⨝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SSN=</a:t>
            </a:r>
            <a:r>
              <a:rPr lang="en-US" sz="3200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sz="3200" dirty="0">
                <a:latin typeface="Arial"/>
                <a:ea typeface="Arial"/>
                <a:cs typeface="Arial"/>
              </a:rPr>
              <a:t>(</a:t>
            </a:r>
            <a:r>
              <a:rPr lang="en-US" sz="3200" dirty="0">
                <a:latin typeface="Arial"/>
              </a:rPr>
              <a:t>Dependent))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Semijoins in Distributed Databases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32A24-AE45-4E89-A4B3-6B402A6FDB2E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7056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7056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597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6598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3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66599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74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>
                <a:latin typeface="Arial"/>
              </a:rPr>
              <a:t>Dependent</a:t>
            </a:r>
          </a:p>
        </p:txBody>
      </p:sp>
      <p:sp>
        <p:nvSpPr>
          <p:cNvPr id="66600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6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network</a:t>
            </a: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3657600" y="4953000"/>
            <a:ext cx="526533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smtClean="0">
                <a:latin typeface="Arial"/>
              </a:rPr>
              <a:t>T(SSN) = </a:t>
            </a:r>
            <a:r>
              <a:rPr lang="en-US" dirty="0" smtClean="0">
                <a:latin typeface="Symbol" pitchFamily="112" charset="2"/>
              </a:rPr>
              <a:t>P</a:t>
            </a:r>
            <a:r>
              <a:rPr lang="en-US" dirty="0" smtClean="0">
                <a:latin typeface="Arial"/>
              </a:rPr>
              <a:t> </a:t>
            </a:r>
            <a:r>
              <a:rPr lang="en-US" baseline="-25000" dirty="0" smtClean="0">
                <a:latin typeface="Arial"/>
              </a:rPr>
              <a:t>SSN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Symbol" pitchFamily="112" charset="2"/>
              </a:rPr>
              <a:t>s</a:t>
            </a:r>
            <a:r>
              <a:rPr lang="en-US" dirty="0" smtClean="0">
                <a:latin typeface="Symbol" pitchFamily="112" charset="2"/>
              </a:rPr>
              <a:t> </a:t>
            </a:r>
            <a:r>
              <a:rPr lang="en-US" baseline="-25000" dirty="0" smtClean="0">
                <a:latin typeface="Arial"/>
                <a:ea typeface="Arial"/>
                <a:cs typeface="Arial"/>
              </a:rPr>
              <a:t>age&gt;71 </a:t>
            </a:r>
            <a:r>
              <a:rPr lang="en-US" dirty="0" smtClean="0">
                <a:latin typeface="Arial"/>
                <a:ea typeface="Arial"/>
                <a:cs typeface="Arial"/>
              </a:rPr>
              <a:t>(</a:t>
            </a:r>
            <a:r>
              <a:rPr lang="en-US" dirty="0" smtClean="0">
                <a:latin typeface="Arial"/>
              </a:rPr>
              <a:t>Dependents)</a:t>
            </a:r>
            <a:endParaRPr lang="en-US" dirty="0">
              <a:latin typeface="Arial"/>
            </a:endParaRP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76200" y="5634335"/>
            <a:ext cx="408316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R = Employee ⋉</a:t>
            </a:r>
            <a:r>
              <a:rPr lang="en-US" baseline="-25000" dirty="0">
                <a:latin typeface="Arial"/>
                <a:ea typeface="Arial"/>
                <a:cs typeface="Arial"/>
              </a:rPr>
              <a:t>SSN=</a:t>
            </a:r>
            <a:r>
              <a:rPr lang="en-US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dirty="0">
                <a:latin typeface="Arial"/>
              </a:rPr>
              <a:t>  </a:t>
            </a:r>
            <a:r>
              <a:rPr lang="en-US" dirty="0">
                <a:latin typeface="Arial"/>
                <a:ea typeface="Arial"/>
                <a:cs typeface="Arial"/>
              </a:rPr>
              <a:t>T</a:t>
            </a:r>
          </a:p>
        </p:txBody>
      </p:sp>
      <p:sp>
        <p:nvSpPr>
          <p:cNvPr id="68647" name="Text Box 38"/>
          <p:cNvSpPr txBox="1">
            <a:spLocks noChangeArrowheads="1"/>
          </p:cNvSpPr>
          <p:nvPr/>
        </p:nvSpPr>
        <p:spPr bwMode="auto">
          <a:xfrm>
            <a:off x="3733800" y="6120824"/>
            <a:ext cx="525311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</a:rPr>
              <a:t>Answer = R ⨝</a:t>
            </a:r>
            <a:r>
              <a:rPr lang="en-US" baseline="-25000" dirty="0">
                <a:latin typeface="Arial"/>
              </a:rPr>
              <a:t>SSN=</a:t>
            </a:r>
            <a:r>
              <a:rPr lang="en-US" baseline="-25000" dirty="0" err="1">
                <a:latin typeface="Arial"/>
              </a:rPr>
              <a:t>EmpSSN</a:t>
            </a:r>
            <a:r>
              <a:rPr lang="en-US" sz="3200" dirty="0">
                <a:latin typeface="Arial" pitchFamily="112" charset="0"/>
              </a:rPr>
              <a:t> </a:t>
            </a:r>
            <a:r>
              <a:rPr lang="en-US" dirty="0">
                <a:latin typeface="Arial"/>
              </a:rPr>
              <a:t>Dependents</a:t>
            </a:r>
          </a:p>
        </p:txBody>
      </p:sp>
      <p:cxnSp>
        <p:nvCxnSpPr>
          <p:cNvPr id="66605" name="Curved Connector 31"/>
          <p:cNvCxnSpPr>
            <a:cxnSpLocks noChangeShapeType="1"/>
            <a:stCxn id="68645" idx="1"/>
            <a:endCxn id="68646" idx="0"/>
          </p:cNvCxnSpPr>
          <p:nvPr/>
        </p:nvCxnSpPr>
        <p:spPr bwMode="auto">
          <a:xfrm rot="10800000" flipV="1">
            <a:off x="2117786" y="5183833"/>
            <a:ext cx="1539815" cy="45050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606" name="Curved Connector 33"/>
          <p:cNvCxnSpPr>
            <a:cxnSpLocks noChangeShapeType="1"/>
            <a:stCxn id="68646" idx="2"/>
            <a:endCxn id="68647" idx="1"/>
          </p:cNvCxnSpPr>
          <p:nvPr/>
        </p:nvCxnSpPr>
        <p:spPr bwMode="auto">
          <a:xfrm rot="16200000" flipH="1">
            <a:off x="2767186" y="5446598"/>
            <a:ext cx="317212" cy="161601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685800" y="4191000"/>
            <a:ext cx="826794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>
                <a:latin typeface="Arial"/>
              </a:rPr>
              <a:t>Employee </a:t>
            </a:r>
            <a:r>
              <a:rPr lang="en-US" sz="3200" dirty="0">
                <a:latin typeface="Arial" pitchFamily="112" charset="0"/>
              </a:rPr>
              <a:t>⨝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SSN=</a:t>
            </a:r>
            <a:r>
              <a:rPr lang="en-US" sz="3200" baseline="-25000" dirty="0" err="1">
                <a:latin typeface="Arial"/>
                <a:ea typeface="Arial"/>
                <a:cs typeface="Arial"/>
              </a:rPr>
              <a:t>EmpSSN</a:t>
            </a:r>
            <a:r>
              <a:rPr lang="en-US" sz="3200" dirty="0">
                <a:latin typeface="Arial"/>
              </a:rPr>
              <a:t> (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baseline="-25000" dirty="0">
                <a:latin typeface="Arial"/>
                <a:ea typeface="Arial"/>
                <a:cs typeface="Arial"/>
              </a:rPr>
              <a:t>age&gt;71 </a:t>
            </a:r>
            <a:r>
              <a:rPr lang="en-US" sz="3200" dirty="0">
                <a:latin typeface="Arial"/>
                <a:ea typeface="Arial"/>
                <a:cs typeface="Arial"/>
              </a:rPr>
              <a:t>(</a:t>
            </a:r>
            <a:r>
              <a:rPr lang="en-US" sz="3200" dirty="0">
                <a:latin typeface="Arial"/>
              </a:rPr>
              <a:t>Dependent))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operation in all its variants (</a:t>
            </a:r>
            <a:r>
              <a:rPr lang="en-US" dirty="0" err="1" smtClean="0"/>
              <a:t>eq</a:t>
            </a:r>
            <a:r>
              <a:rPr lang="en-US" dirty="0" smtClean="0"/>
              <a:t>-join, natural join, semi-join, outer-join) is at the </a:t>
            </a:r>
            <a:r>
              <a:rPr lang="en-US" i="1" u="sng" dirty="0" smtClean="0"/>
              <a:t>heart</a:t>
            </a:r>
            <a:r>
              <a:rPr lang="en-US" dirty="0" smtClean="0"/>
              <a:t> of relational database systems</a:t>
            </a:r>
          </a:p>
          <a:p>
            <a:endParaRPr lang="en-US" dirty="0" smtClean="0"/>
          </a:p>
          <a:p>
            <a:r>
              <a:rPr lang="en-US" dirty="0" smtClean="0"/>
              <a:t>WHY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1D5B20-92D6-45FE-91F0-4368307E6A1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Operators on Bags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 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endParaRPr lang="en-US" dirty="0" smtClean="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pPr lvl="1" eaLnBrk="1" hangingPunct="1">
              <a:buNone/>
            </a:pP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= select distinct * from R</a:t>
            </a:r>
          </a:p>
          <a:p>
            <a:pPr eaLnBrk="1" hangingPunct="1"/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 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endParaRPr lang="en-US" dirty="0" smtClean="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pPr lvl="1" eaLnBrk="1" hangingPunct="1">
              <a:buNone/>
            </a:pP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baseline="-250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A,sum(B</a:t>
            </a:r>
            <a:r>
              <a:rPr lang="en-US" baseline="-25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(R)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= select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A,sum(B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from R group by A</a:t>
            </a:r>
          </a:p>
          <a:p>
            <a:pPr eaLnBrk="1" hangingPunct="1"/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Sorting 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t</a:t>
            </a:r>
            <a:endParaRPr lang="en-US" dirty="0" smtClean="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AE523-69D6-4680-81C4-899E48E721D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Complex RA Expressions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5626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    Person x        Purchase y             Person z           Product u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876800" y="5029200"/>
            <a:ext cx="185025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baseline="-25000" dirty="0" err="1">
                <a:latin typeface="Arial"/>
              </a:rPr>
              <a:t>name</a:t>
            </a:r>
            <a:r>
              <a:rPr lang="en-US" sz="3200" baseline="-25000" dirty="0">
                <a:latin typeface="Arial"/>
              </a:rPr>
              <a:t>=</a:t>
            </a:r>
            <a:r>
              <a:rPr lang="en-US" sz="3200" baseline="-25000" dirty="0" err="1">
                <a:latin typeface="Arial"/>
              </a:rPr>
              <a:t>fred</a:t>
            </a:r>
            <a:endParaRPr lang="en-US" sz="3200" baseline="-25000" dirty="0">
              <a:latin typeface="Arial"/>
            </a:endParaRPr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6781800" y="5029200"/>
            <a:ext cx="210860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Symbol" pitchFamily="112" charset="2"/>
              </a:rPr>
              <a:t> </a:t>
            </a:r>
            <a:r>
              <a:rPr lang="en-US" sz="3200" dirty="0" err="1">
                <a:latin typeface="Symbol" pitchFamily="112" charset="2"/>
              </a:rPr>
              <a:t>s</a:t>
            </a:r>
            <a:r>
              <a:rPr lang="en-US" sz="3200" baseline="-25000" dirty="0" err="1">
                <a:latin typeface="Arial"/>
              </a:rPr>
              <a:t>name</a:t>
            </a:r>
            <a:r>
              <a:rPr lang="en-US" sz="3200" baseline="-25000" dirty="0">
                <a:latin typeface="Arial"/>
              </a:rPr>
              <a:t>=gizmo</a:t>
            </a:r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7086600" y="4267200"/>
            <a:ext cx="97895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Symbol" pitchFamily="112" charset="2"/>
              </a:rPr>
              <a:t>P</a:t>
            </a:r>
            <a:r>
              <a:rPr lang="en-US" sz="3200" dirty="0">
                <a:latin typeface="Arial"/>
              </a:rPr>
              <a:t> </a:t>
            </a:r>
            <a:r>
              <a:rPr lang="en-US" sz="3200" baseline="-25000" dirty="0" err="1">
                <a:latin typeface="Arial"/>
              </a:rPr>
              <a:t>pid</a:t>
            </a:r>
            <a:endParaRPr lang="en-US" sz="3200" baseline="-25000" dirty="0">
              <a:latin typeface="Arial"/>
            </a:endParaRP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5105400" y="4267200"/>
            <a:ext cx="1039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latin typeface="Symbol" pitchFamily="112" charset="2"/>
              </a:rPr>
              <a:t>P</a:t>
            </a:r>
            <a:r>
              <a:rPr lang="en-US" sz="3200" dirty="0">
                <a:latin typeface="Arial"/>
              </a:rPr>
              <a:t> </a:t>
            </a:r>
            <a:r>
              <a:rPr lang="en-US" sz="3200" baseline="-25000" dirty="0" err="1">
                <a:latin typeface="Arial"/>
              </a:rPr>
              <a:t>ssn</a:t>
            </a:r>
            <a:endParaRPr lang="en-US" sz="3200" baseline="-25000" dirty="0">
              <a:latin typeface="Arial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0" y="3581400"/>
            <a:ext cx="2200275" cy="461963"/>
            <a:chOff x="2736" y="2016"/>
            <a:chExt cx="1386" cy="291"/>
          </a:xfrm>
        </p:grpSpPr>
        <p:sp>
          <p:nvSpPr>
            <p:cNvPr id="70684" name="AutoShape 9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70685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11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 dirty="0" err="1">
                  <a:latin typeface="Arial"/>
                </a:rPr>
                <a:t>y.seller-ssn</a:t>
              </a:r>
              <a:r>
                <a:rPr lang="en-US" sz="1600" dirty="0">
                  <a:latin typeface="Arial"/>
                </a:rPr>
                <a:t>=</a:t>
              </a:r>
              <a:r>
                <a:rPr lang="en-US" sz="1600" dirty="0" err="1">
                  <a:latin typeface="Arial"/>
                </a:rPr>
                <a:t>z.ssn</a:t>
              </a:r>
              <a:endParaRPr lang="en-US" sz="1600" dirty="0">
                <a:latin typeface="Arial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743200"/>
            <a:ext cx="1562100" cy="461963"/>
            <a:chOff x="2736" y="2016"/>
            <a:chExt cx="984" cy="291"/>
          </a:xfrm>
        </p:grpSpPr>
        <p:sp>
          <p:nvSpPr>
            <p:cNvPr id="70682" name="AutoShape 12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70683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7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 dirty="0" err="1">
                  <a:latin typeface="Arial"/>
                </a:rPr>
                <a:t>y.pid</a:t>
              </a:r>
              <a:r>
                <a:rPr lang="en-US" sz="1600" dirty="0">
                  <a:latin typeface="Arial"/>
                </a:rPr>
                <a:t>=</a:t>
              </a:r>
              <a:r>
                <a:rPr lang="en-US" sz="1600" dirty="0" err="1">
                  <a:latin typeface="Arial"/>
                </a:rPr>
                <a:t>u.pid</a:t>
              </a:r>
              <a:endParaRPr lang="en-US" sz="1600" dirty="0">
                <a:latin typeface="Arial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52800" y="2057400"/>
            <a:ext cx="2209800" cy="461963"/>
            <a:chOff x="2736" y="2016"/>
            <a:chExt cx="1392" cy="291"/>
          </a:xfrm>
        </p:grpSpPr>
        <p:sp>
          <p:nvSpPr>
            <p:cNvPr id="70680" name="AutoShape 15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70681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11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 dirty="0" err="1">
                  <a:latin typeface="Arial"/>
                </a:rPr>
                <a:t>x.ssn</a:t>
              </a:r>
              <a:r>
                <a:rPr lang="en-US" sz="1600" dirty="0">
                  <a:latin typeface="Arial"/>
                </a:rPr>
                <a:t>=</a:t>
              </a:r>
              <a:r>
                <a:rPr lang="en-US" sz="1600" dirty="0" err="1">
                  <a:latin typeface="Arial"/>
                </a:rPr>
                <a:t>y.buyer-ssn</a:t>
              </a:r>
              <a:endParaRPr lang="en-US" sz="1600" dirty="0">
                <a:latin typeface="Arial"/>
              </a:endParaRPr>
            </a:p>
          </p:txBody>
        </p:sp>
      </p:grpSp>
      <p:sp>
        <p:nvSpPr>
          <p:cNvPr id="70668" name="Rectangle 17"/>
          <p:cNvSpPr>
            <a:spLocks noChangeArrowheads="1"/>
          </p:cNvSpPr>
          <p:nvPr/>
        </p:nvSpPr>
        <p:spPr bwMode="auto">
          <a:xfrm>
            <a:off x="3276600" y="1066800"/>
            <a:ext cx="248985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sz="3200" dirty="0">
                <a:latin typeface="Arial"/>
              </a:rPr>
              <a:t> </a:t>
            </a:r>
            <a:r>
              <a:rPr lang="en-US" sz="3200" baseline="-25000" dirty="0" err="1">
                <a:latin typeface="Arial"/>
              </a:rPr>
              <a:t>u.name</a:t>
            </a:r>
            <a:r>
              <a:rPr lang="en-US" sz="3200" baseline="-25000" dirty="0">
                <a:latin typeface="Arial"/>
              </a:rPr>
              <a:t>, count(*)</a:t>
            </a:r>
          </a:p>
        </p:txBody>
      </p:sp>
      <p:sp>
        <p:nvSpPr>
          <p:cNvPr id="70669" name="Line 18"/>
          <p:cNvSpPr>
            <a:spLocks noChangeShapeType="1"/>
          </p:cNvSpPr>
          <p:nvPr/>
        </p:nvSpPr>
        <p:spPr bwMode="auto">
          <a:xfrm flipV="1">
            <a:off x="5562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0" name="Line 19"/>
          <p:cNvSpPr>
            <a:spLocks noChangeShapeType="1"/>
          </p:cNvSpPr>
          <p:nvPr/>
        </p:nvSpPr>
        <p:spPr bwMode="auto">
          <a:xfrm flipV="1">
            <a:off x="7620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1" name="Line 20"/>
          <p:cNvSpPr>
            <a:spLocks noChangeShapeType="1"/>
          </p:cNvSpPr>
          <p:nvPr/>
        </p:nvSpPr>
        <p:spPr bwMode="auto">
          <a:xfrm flipV="1">
            <a:off x="5562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2" name="Line 21"/>
          <p:cNvSpPr>
            <a:spLocks noChangeShapeType="1"/>
          </p:cNvSpPr>
          <p:nvPr/>
        </p:nvSpPr>
        <p:spPr bwMode="auto">
          <a:xfrm flipV="1">
            <a:off x="7620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3" name="Line 22"/>
          <p:cNvSpPr>
            <a:spLocks noChangeShapeType="1"/>
          </p:cNvSpPr>
          <p:nvPr/>
        </p:nvSpPr>
        <p:spPr bwMode="auto">
          <a:xfrm flipV="1">
            <a:off x="3505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4" name="Line 23"/>
          <p:cNvSpPr>
            <a:spLocks noChangeShapeType="1"/>
          </p:cNvSpPr>
          <p:nvPr/>
        </p:nvSpPr>
        <p:spPr bwMode="auto">
          <a:xfrm flipH="1" flipV="1">
            <a:off x="4038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5" name="Line 24"/>
          <p:cNvSpPr>
            <a:spLocks noChangeShapeType="1"/>
          </p:cNvSpPr>
          <p:nvPr/>
        </p:nvSpPr>
        <p:spPr bwMode="auto">
          <a:xfrm flipV="1">
            <a:off x="4038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6" name="Line 25"/>
          <p:cNvSpPr>
            <a:spLocks noChangeShapeType="1"/>
          </p:cNvSpPr>
          <p:nvPr/>
        </p:nvSpPr>
        <p:spPr bwMode="auto">
          <a:xfrm flipH="1" flipV="1">
            <a:off x="6324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7" name="Line 26"/>
          <p:cNvSpPr>
            <a:spLocks noChangeShapeType="1"/>
          </p:cNvSpPr>
          <p:nvPr/>
        </p:nvSpPr>
        <p:spPr bwMode="auto">
          <a:xfrm flipH="1" flipV="1">
            <a:off x="3733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8" name="Line 27"/>
          <p:cNvSpPr>
            <a:spLocks noChangeShapeType="1"/>
          </p:cNvSpPr>
          <p:nvPr/>
        </p:nvSpPr>
        <p:spPr bwMode="auto">
          <a:xfrm flipV="1">
            <a:off x="1600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0679" name="Line 28"/>
          <p:cNvSpPr>
            <a:spLocks noChangeShapeType="1"/>
          </p:cNvSpPr>
          <p:nvPr/>
        </p:nvSpPr>
        <p:spPr bwMode="auto">
          <a:xfrm flipV="1">
            <a:off x="3505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RA = Dataflow Program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</a:rPr>
              <a:t>Several operations, plus strictly specified order</a:t>
            </a:r>
          </a:p>
          <a:p>
            <a:pPr eaLnBrk="1" hangingPunct="1"/>
            <a:endParaRPr lang="en-US" dirty="0" smtClean="0">
              <a:latin typeface="Arial" pitchFamily="112" charset="0"/>
            </a:endParaRPr>
          </a:p>
          <a:p>
            <a:pPr eaLnBrk="1" hangingPunct="1"/>
            <a:r>
              <a:rPr lang="en-US" dirty="0" smtClean="0">
                <a:latin typeface="Arial" pitchFamily="112" charset="0"/>
              </a:rPr>
              <a:t>In RDBMS the dataflow graph is always a tree</a:t>
            </a:r>
          </a:p>
          <a:p>
            <a:pPr eaLnBrk="1" hangingPunct="1"/>
            <a:endParaRPr lang="en-US" dirty="0" smtClean="0">
              <a:latin typeface="Arial" pitchFamily="112" charset="0"/>
            </a:endParaRPr>
          </a:p>
          <a:p>
            <a:pPr eaLnBrk="1" hangingPunct="1"/>
            <a:r>
              <a:rPr lang="en-US" dirty="0" smtClean="0">
                <a:latin typeface="Arial" pitchFamily="112" charset="0"/>
              </a:rPr>
              <a:t>Novel applications (</a:t>
            </a:r>
            <a:r>
              <a:rPr lang="en-US" dirty="0" err="1" smtClean="0">
                <a:latin typeface="Arial" pitchFamily="112" charset="0"/>
              </a:rPr>
              <a:t>s.a</a:t>
            </a:r>
            <a:r>
              <a:rPr lang="en-US" dirty="0" smtClean="0">
                <a:latin typeface="Arial" pitchFamily="112" charset="0"/>
              </a:rPr>
              <a:t>. PIG), dataflow graph may be a DAG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988A0-DD5F-49B0-BCF2-52A4402136D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8A58B-584E-4A48-B27E-6CEA8D84D8A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Limitations of RA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Cannot compute “transitive closure”</a:t>
            </a: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24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Find all direct and indirect relatives of Fred</a:t>
            </a:r>
          </a:p>
          <a:p>
            <a:pPr eaLnBrk="1" hangingPunct="1"/>
            <a:r>
              <a:rPr lang="en-US" sz="24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Cannot express in RA !!!  Need to write Java program</a:t>
            </a:r>
          </a:p>
          <a:p>
            <a:pPr eaLnBrk="1" hangingPunct="1"/>
            <a:r>
              <a:rPr lang="en-US" sz="24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Remember </a:t>
            </a:r>
            <a:r>
              <a:rPr lang="en-US" sz="2400" i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Bacon number</a:t>
            </a:r>
            <a:r>
              <a:rPr lang="en-US" sz="24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? Needs TC too !</a:t>
            </a:r>
          </a:p>
          <a:p>
            <a:pPr eaLnBrk="1" hangingPunct="1"/>
            <a:endParaRPr lang="en-US" sz="24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2057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5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Steps of the Query Processor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400387" name="AutoShape 3"/>
          <p:cNvSpPr>
            <a:spLocks noChangeArrowheads="1"/>
          </p:cNvSpPr>
          <p:nvPr/>
        </p:nvSpPr>
        <p:spPr bwMode="auto">
          <a:xfrm>
            <a:off x="2814638" y="2209800"/>
            <a:ext cx="3357562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Parse &amp; Rewrite Query</a:t>
            </a:r>
          </a:p>
        </p:txBody>
      </p:sp>
      <p:sp>
        <p:nvSpPr>
          <p:cNvPr id="400388" name="AutoShape 4"/>
          <p:cNvSpPr>
            <a:spLocks noChangeArrowheads="1"/>
          </p:cNvSpPr>
          <p:nvPr/>
        </p:nvSpPr>
        <p:spPr bwMode="auto">
          <a:xfrm>
            <a:off x="3062288" y="3067050"/>
            <a:ext cx="2833687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Select Logical Plan</a:t>
            </a:r>
          </a:p>
        </p:txBody>
      </p:sp>
      <p:sp>
        <p:nvSpPr>
          <p:cNvPr id="400389" name="AutoShape 5"/>
          <p:cNvSpPr>
            <a:spLocks noChangeArrowheads="1"/>
          </p:cNvSpPr>
          <p:nvPr/>
        </p:nvSpPr>
        <p:spPr bwMode="auto">
          <a:xfrm>
            <a:off x="2978150" y="3924300"/>
            <a:ext cx="3003550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Select Physical Plan</a:t>
            </a: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3232150" y="4876800"/>
            <a:ext cx="2493963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Query Execution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3581400" y="5734050"/>
            <a:ext cx="1828800" cy="992188"/>
          </a:xfrm>
          <a:prstGeom prst="can">
            <a:avLst>
              <a:gd name="adj" fmla="val 3594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Disk</a:t>
            </a:r>
          </a:p>
        </p:txBody>
      </p:sp>
      <p:cxnSp>
        <p:nvCxnSpPr>
          <p:cNvPr id="400392" name="AutoShape 8"/>
          <p:cNvCxnSpPr>
            <a:cxnSpLocks noChangeShapeType="1"/>
            <a:stCxn id="400387" idx="2"/>
            <a:endCxn id="400388" idx="0"/>
          </p:cNvCxnSpPr>
          <p:nvPr/>
        </p:nvCxnSpPr>
        <p:spPr bwMode="auto">
          <a:xfrm flipH="1">
            <a:off x="4479925" y="2717800"/>
            <a:ext cx="14288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0393" name="AutoShape 9"/>
          <p:cNvCxnSpPr>
            <a:cxnSpLocks noChangeShapeType="1"/>
            <a:stCxn id="400388" idx="2"/>
            <a:endCxn id="400389" idx="0"/>
          </p:cNvCxnSpPr>
          <p:nvPr/>
        </p:nvCxnSpPr>
        <p:spPr bwMode="auto">
          <a:xfrm>
            <a:off x="4479925" y="3575050"/>
            <a:ext cx="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0394" name="AutoShape 10"/>
          <p:cNvCxnSpPr>
            <a:cxnSpLocks noChangeShapeType="1"/>
            <a:stCxn id="400389" idx="2"/>
            <a:endCxn id="400390" idx="0"/>
          </p:cNvCxnSpPr>
          <p:nvPr/>
        </p:nvCxnSpPr>
        <p:spPr bwMode="auto">
          <a:xfrm>
            <a:off x="4479925" y="4432300"/>
            <a:ext cx="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0395" name="AutoShape 11"/>
          <p:cNvCxnSpPr>
            <a:cxnSpLocks noChangeShapeType="1"/>
            <a:stCxn id="400390" idx="2"/>
            <a:endCxn id="75783" idx="1"/>
          </p:cNvCxnSpPr>
          <p:nvPr/>
        </p:nvCxnSpPr>
        <p:spPr bwMode="auto">
          <a:xfrm rot="16200000" flipH="1">
            <a:off x="4313238" y="5551487"/>
            <a:ext cx="34925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657600" y="1443038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SQL query</a:t>
            </a:r>
          </a:p>
        </p:txBody>
      </p:sp>
      <p:cxnSp>
        <p:nvCxnSpPr>
          <p:cNvPr id="75789" name="AutoShape 13"/>
          <p:cNvCxnSpPr>
            <a:cxnSpLocks noChangeShapeType="1"/>
            <a:stCxn id="75788" idx="2"/>
            <a:endCxn id="400387" idx="0"/>
          </p:cNvCxnSpPr>
          <p:nvPr/>
        </p:nvCxnSpPr>
        <p:spPr bwMode="auto">
          <a:xfrm>
            <a:off x="4478338" y="1900238"/>
            <a:ext cx="158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0398" name="AutoShape 14"/>
          <p:cNvSpPr>
            <a:spLocks/>
          </p:cNvSpPr>
          <p:nvPr/>
        </p:nvSpPr>
        <p:spPr bwMode="auto">
          <a:xfrm>
            <a:off x="2530475" y="3048000"/>
            <a:ext cx="533400" cy="1524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838200" y="3360738"/>
            <a:ext cx="18272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Query</a:t>
            </a:r>
            <a:b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optimization</a:t>
            </a:r>
          </a:p>
        </p:txBody>
      </p:sp>
      <p:sp>
        <p:nvSpPr>
          <p:cNvPr id="400400" name="AutoShape 16"/>
          <p:cNvSpPr>
            <a:spLocks noChangeArrowheads="1"/>
          </p:cNvSpPr>
          <p:nvPr/>
        </p:nvSpPr>
        <p:spPr bwMode="auto">
          <a:xfrm>
            <a:off x="7138988" y="2743200"/>
            <a:ext cx="1631950" cy="1168400"/>
          </a:xfrm>
          <a:prstGeom prst="wedgeEllipseCallout">
            <a:avLst>
              <a:gd name="adj1" fmla="val -165352"/>
              <a:gd name="adj2" fmla="val 3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Logical</a:t>
            </a:r>
            <a:b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plan</a:t>
            </a:r>
          </a:p>
        </p:txBody>
      </p:sp>
      <p:sp>
        <p:nvSpPr>
          <p:cNvPr id="400401" name="AutoShape 17"/>
          <p:cNvSpPr>
            <a:spLocks noChangeArrowheads="1"/>
          </p:cNvSpPr>
          <p:nvPr/>
        </p:nvSpPr>
        <p:spPr bwMode="auto">
          <a:xfrm>
            <a:off x="7019925" y="4114800"/>
            <a:ext cx="1871663" cy="1168400"/>
          </a:xfrm>
          <a:prstGeom prst="wedgeEllipseCallout">
            <a:avLst>
              <a:gd name="adj1" fmla="val -163773"/>
              <a:gd name="adj2" fmla="val -6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Physical</a:t>
            </a:r>
            <a:b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plan</a:t>
            </a:r>
          </a:p>
        </p:txBody>
      </p:sp>
      <p:sp>
        <p:nvSpPr>
          <p:cNvPr id="75794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E05DD2-7424-48C1-B74E-A40072A467DB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Database Schema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7724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View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 Suppliers in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Seattle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DDA3AE-79D4-4C4C-A694-A097DF1AB4C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395883" y="4114800"/>
            <a:ext cx="530971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CREATE VIEW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NearbySupp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AS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sname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FROM Supplier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scity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='Seattle' AND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sstate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='WA'</a:t>
            </a:r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95272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Supplier(sno,sname,scity,sstate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)</a:t>
            </a:r>
          </a:p>
          <a:p>
            <a:pPr>
              <a:buFontTx/>
              <a:buNone/>
            </a:pP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Part(pno,pname,psize,pcolor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)</a:t>
            </a:r>
          </a:p>
          <a:p>
            <a:pPr>
              <a:buFontTx/>
              <a:buNone/>
            </a:pP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Supply(sno,pno,price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)</a:t>
            </a:r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Query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Find the names of all suppliers in Seattle </a:t>
            </a:r>
          </a:p>
          <a:p>
            <a:pPr>
              <a:buFontTx/>
              <a:buNone/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who supply part number 2</a:t>
            </a:r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4E9EB-0686-4189-83ED-E6DBB07ADB8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3810000"/>
            <a:ext cx="473579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sname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FROM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NearbySupp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IN ( 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sno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              FROM Supplies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              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pno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=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55396-C15C-42EA-98EA-361900C9DF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SQL  = WHAT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800" y="3048000"/>
            <a:ext cx="8131032" cy="20627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Arial"/>
              </a:rPr>
              <a:t>SELECT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Arial"/>
              </a:rPr>
              <a:t>DISTINCT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x.name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z.name</a:t>
            </a:r>
            <a:endParaRPr lang="en-US" sz="3200" dirty="0">
              <a:latin typeface="Arial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Arial"/>
              </a:rPr>
              <a:t>FROM</a:t>
            </a:r>
            <a:r>
              <a:rPr lang="en-US" sz="3200" dirty="0">
                <a:latin typeface="Arial"/>
              </a:rPr>
              <a:t> Product </a:t>
            </a:r>
            <a:r>
              <a:rPr lang="en-US" sz="3200" dirty="0" err="1">
                <a:latin typeface="Arial"/>
              </a:rPr>
              <a:t>x</a:t>
            </a:r>
            <a:r>
              <a:rPr lang="en-US" sz="3200" dirty="0">
                <a:latin typeface="Arial"/>
              </a:rPr>
              <a:t>, Purchase </a:t>
            </a:r>
            <a:r>
              <a:rPr lang="en-US" sz="3200" dirty="0" err="1">
                <a:latin typeface="Arial"/>
              </a:rPr>
              <a:t>y</a:t>
            </a:r>
            <a:r>
              <a:rPr lang="en-US" sz="3200" dirty="0">
                <a:latin typeface="Arial"/>
              </a:rPr>
              <a:t>, Customer </a:t>
            </a:r>
            <a:r>
              <a:rPr lang="en-US" sz="3200" dirty="0" err="1">
                <a:latin typeface="Arial"/>
              </a:rPr>
              <a:t>z</a:t>
            </a:r>
            <a:endParaRPr lang="en-US" sz="3200" dirty="0">
              <a:latin typeface="Arial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Arial"/>
              </a:rPr>
              <a:t>WHERE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x.pid</a:t>
            </a:r>
            <a:r>
              <a:rPr lang="en-US" sz="3200" dirty="0">
                <a:latin typeface="Arial"/>
              </a:rPr>
              <a:t> = </a:t>
            </a:r>
            <a:r>
              <a:rPr lang="en-US" sz="3200" dirty="0" err="1">
                <a:latin typeface="Arial"/>
              </a:rPr>
              <a:t>y.pid</a:t>
            </a:r>
            <a:r>
              <a:rPr lang="en-US" sz="3200" dirty="0">
                <a:latin typeface="Arial"/>
              </a:rPr>
              <a:t> and </a:t>
            </a:r>
            <a:r>
              <a:rPr lang="en-US" sz="3200" dirty="0" err="1">
                <a:latin typeface="Arial"/>
              </a:rPr>
              <a:t>y.cid</a:t>
            </a:r>
            <a:r>
              <a:rPr lang="en-US" sz="3200" dirty="0">
                <a:latin typeface="Arial"/>
              </a:rPr>
              <a:t> = </a:t>
            </a:r>
            <a:r>
              <a:rPr lang="en-US" sz="3200" dirty="0" err="1">
                <a:latin typeface="Arial"/>
              </a:rPr>
              <a:t>y.cid</a:t>
            </a:r>
            <a:r>
              <a:rPr lang="en-US" sz="3200" dirty="0">
                <a:latin typeface="Arial"/>
              </a:rPr>
              <a:t> and</a:t>
            </a:r>
            <a:br>
              <a:rPr lang="en-US" sz="3200" dirty="0">
                <a:latin typeface="Arial"/>
              </a:rPr>
            </a:br>
            <a:r>
              <a:rPr lang="en-US" sz="3200" dirty="0">
                <a:latin typeface="Arial"/>
              </a:rPr>
              <a:t>                </a:t>
            </a:r>
            <a:r>
              <a:rPr lang="en-US" sz="3200" dirty="0" err="1">
                <a:latin typeface="Arial"/>
              </a:rPr>
              <a:t>x.price</a:t>
            </a:r>
            <a:r>
              <a:rPr lang="en-US" sz="3200" dirty="0">
                <a:latin typeface="Arial"/>
              </a:rPr>
              <a:t> &gt; 100 and </a:t>
            </a:r>
            <a:r>
              <a:rPr lang="en-US" sz="3200" dirty="0" err="1">
                <a:latin typeface="Arial"/>
              </a:rPr>
              <a:t>z.city</a:t>
            </a:r>
            <a:r>
              <a:rPr lang="en-US" sz="3200" dirty="0">
                <a:latin typeface="Arial"/>
              </a:rPr>
              <a:t> = ‘Seattle’</a:t>
            </a:r>
          </a:p>
        </p:txBody>
      </p:sp>
      <p:sp>
        <p:nvSpPr>
          <p:cNvPr id="2048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20486" name="Rounded Rectangle 30"/>
          <p:cNvSpPr>
            <a:spLocks noChangeArrowheads="1"/>
          </p:cNvSpPr>
          <p:nvPr/>
        </p:nvSpPr>
        <p:spPr bwMode="auto">
          <a:xfrm>
            <a:off x="685800" y="5943600"/>
            <a:ext cx="7688263" cy="5794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 pitchFamily="112" charset="0"/>
              </a:rPr>
              <a:t>It’s clear WHAT we want, unclear HOW to get it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228600" y="1295400"/>
            <a:ext cx="42750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 err="1">
                <a:latin typeface="Arial"/>
              </a:rPr>
              <a:t>Product(</a:t>
            </a:r>
            <a:r>
              <a:rPr lang="en-US" sz="2800" u="sng" dirty="0" err="1">
                <a:latin typeface="Arial"/>
              </a:rPr>
              <a:t>pid</a:t>
            </a:r>
            <a:r>
              <a:rPr lang="en-US" sz="2800" dirty="0">
                <a:latin typeface="Arial"/>
              </a:rPr>
              <a:t>, name, price)</a:t>
            </a:r>
            <a:br>
              <a:rPr lang="en-US" sz="2800" dirty="0">
                <a:latin typeface="Arial"/>
              </a:rPr>
            </a:br>
            <a:r>
              <a:rPr lang="en-US" sz="2800" dirty="0" err="1">
                <a:latin typeface="Arial"/>
              </a:rPr>
              <a:t>Purchase(</a:t>
            </a:r>
            <a:r>
              <a:rPr lang="en-US" sz="2800" u="sng" dirty="0" err="1">
                <a:latin typeface="Arial"/>
              </a:rPr>
              <a:t>pid</a:t>
            </a:r>
            <a:r>
              <a:rPr lang="en-US" sz="2800" u="sng" dirty="0">
                <a:latin typeface="Arial"/>
              </a:rPr>
              <a:t>, cid</a:t>
            </a:r>
            <a:r>
              <a:rPr lang="en-US" sz="2800" dirty="0">
                <a:latin typeface="Arial"/>
              </a:rPr>
              <a:t>, store)</a:t>
            </a:r>
          </a:p>
          <a:p>
            <a:pPr eaLnBrk="1" hangingPunct="1"/>
            <a:r>
              <a:rPr lang="en-US" sz="2800" dirty="0" err="1">
                <a:latin typeface="Arial"/>
              </a:rPr>
              <a:t>Customer(</a:t>
            </a:r>
            <a:r>
              <a:rPr lang="en-US" sz="2800" u="sng" dirty="0" err="1">
                <a:latin typeface="Arial"/>
              </a:rPr>
              <a:t>cid</a:t>
            </a:r>
            <a:r>
              <a:rPr lang="en-US" sz="2800" dirty="0">
                <a:latin typeface="Arial"/>
              </a:rPr>
              <a:t>, name, city)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Steps in Query Evaluation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19600"/>
          </a:xfrm>
        </p:spPr>
        <p:txBody>
          <a:bodyPr/>
          <a:lstStyle/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0: Admission control</a:t>
            </a:r>
          </a:p>
          <a:p>
            <a:pPr lvl="1"/>
            <a:r>
              <a:rPr lang="en-US" sz="2400">
                <a:latin typeface="Arial" pitchFamily="112" charset="0"/>
              </a:rPr>
              <a:t>User connects to the db with username, password</a:t>
            </a:r>
          </a:p>
          <a:p>
            <a:pPr lvl="1"/>
            <a:r>
              <a:rPr lang="en-US" sz="2400">
                <a:latin typeface="Arial" pitchFamily="112" charset="0"/>
              </a:rPr>
              <a:t>User sends query in text format</a:t>
            </a:r>
            <a:endParaRPr lang="en-US" sz="1800">
              <a:latin typeface="Arial" pitchFamily="112" charset="0"/>
            </a:endParaRPr>
          </a:p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1: Query parsing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>
                <a:latin typeface="Arial" pitchFamily="112" charset="0"/>
              </a:rPr>
              <a:t>Parses query into an internal format</a:t>
            </a:r>
          </a:p>
          <a:p>
            <a:pPr lvl="1"/>
            <a:r>
              <a:rPr lang="en-US" sz="2400">
                <a:latin typeface="Arial" pitchFamily="112" charset="0"/>
              </a:rPr>
              <a:t>Performs various checks using catalog</a:t>
            </a:r>
          </a:p>
          <a:p>
            <a:pPr lvl="2"/>
            <a:r>
              <a:rPr lang="en-US" sz="2000">
                <a:latin typeface="Arial" pitchFamily="112" charset="0"/>
                <a:ea typeface="ＭＳ Ｐゴシック" pitchFamily="112" charset="-128"/>
              </a:rPr>
              <a:t>Correctness, authorization, integrity constraints</a:t>
            </a:r>
          </a:p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2: Query rewrite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>
                <a:latin typeface="Arial" pitchFamily="112" charset="0"/>
              </a:rPr>
              <a:t>View rewriting, flattening, etc.</a:t>
            </a: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DD0BF-B78A-4CD6-BA80-314F9A4363AA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Rewritten Version of Our Query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Original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query:</a:t>
            </a:r>
            <a:endParaRPr lang="en-US" sz="2400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Rewritten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query</a:t>
            </a: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</a:t>
            </a:r>
            <a:endParaRPr lang="en-US" sz="2400" dirty="0"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CA13F-EB0D-45C9-8CBC-48E49DBCDEC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2133600"/>
            <a:ext cx="4068842" cy="1760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sname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FROM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NearbySupp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IN ( 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sno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              FROM Supplies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              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pno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= 2 )</a:t>
            </a:r>
            <a:endParaRPr lang="en-US" dirty="0"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4267200"/>
            <a:ext cx="5818870" cy="1760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S.sname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FROM Supplier S, Supplies 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S.scity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='Seattle' AND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S.sstate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='WA’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AND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S.sno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=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U.sno</a:t>
            </a:r>
            <a:endParaRPr lang="en-US" dirty="0" smtClean="0">
              <a:ea typeface="ＭＳ Ｐゴシック" pitchFamily="112" charset="-128"/>
              <a:cs typeface="ＭＳ Ｐゴシック" pitchFamily="112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AND </a:t>
            </a:r>
            <a:r>
              <a:rPr lang="en-US" dirty="0" err="1" smtClean="0">
                <a:ea typeface="ＭＳ Ｐゴシック" pitchFamily="112" charset="-128"/>
                <a:cs typeface="ＭＳ Ｐゴシック" pitchFamily="112" charset="-128"/>
              </a:rPr>
              <a:t>U.pno</a:t>
            </a:r>
            <a:r>
              <a:rPr lang="en-US" dirty="0" smtClean="0">
                <a:ea typeface="ＭＳ Ｐゴシック" pitchFamily="112" charset="-128"/>
                <a:cs typeface="ＭＳ Ｐゴシック" pitchFamily="112" charset="-128"/>
              </a:rPr>
              <a:t> = 2;</a:t>
            </a:r>
            <a:endParaRPr lang="en-US" sz="32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Continue with Query Evaluation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3: Query optimization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>
                <a:latin typeface="Arial" pitchFamily="112" charset="0"/>
              </a:rPr>
              <a:t>Find an efficient query plan for executing the query</a:t>
            </a:r>
          </a:p>
          <a:p>
            <a:endParaRPr lang="en-US" sz="280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 </a:t>
            </a:r>
            <a:r>
              <a:rPr lang="en-US" sz="2800" b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query plan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is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 b="1">
                <a:latin typeface="Arial" pitchFamily="112" charset="0"/>
              </a:rPr>
              <a:t>Logical query plan</a:t>
            </a:r>
            <a:r>
              <a:rPr lang="en-US" sz="2400">
                <a:latin typeface="Arial" pitchFamily="112" charset="0"/>
              </a:rPr>
              <a:t>: an extended relational algebra tree </a:t>
            </a:r>
          </a:p>
          <a:p>
            <a:pPr lvl="1"/>
            <a:r>
              <a:rPr lang="en-US" sz="2400" b="1">
                <a:latin typeface="Arial" pitchFamily="112" charset="0"/>
              </a:rPr>
              <a:t>Physical query plan</a:t>
            </a:r>
            <a:r>
              <a:rPr lang="en-US" sz="2400">
                <a:latin typeface="Arial" pitchFamily="112" charset="0"/>
              </a:rPr>
              <a:t>: with additional annotations at each node</a:t>
            </a:r>
          </a:p>
          <a:p>
            <a:pPr lvl="2"/>
            <a:r>
              <a:rPr lang="en-US" sz="2000">
                <a:latin typeface="Arial" pitchFamily="112" charset="0"/>
                <a:ea typeface="ＭＳ Ｐゴシック" pitchFamily="112" charset="-128"/>
              </a:rPr>
              <a:t>Access method to use for each relation</a:t>
            </a:r>
          </a:p>
          <a:p>
            <a:pPr lvl="2"/>
            <a:r>
              <a:rPr lang="en-US" sz="2000">
                <a:latin typeface="Arial" pitchFamily="112" charset="0"/>
                <a:ea typeface="ＭＳ Ｐゴシック" pitchFamily="112" charset="-128"/>
              </a:rPr>
              <a:t>Implementation to use for each relational operator</a:t>
            </a:r>
          </a:p>
          <a:p>
            <a:pPr lvl="1"/>
            <a:endParaRPr lang="en-US" sz="2400">
              <a:latin typeface="Arial" pitchFamily="112" charset="0"/>
            </a:endParaRPr>
          </a:p>
        </p:txBody>
      </p:sp>
      <p:sp>
        <p:nvSpPr>
          <p:cNvPr id="860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BFAB5-811A-44E2-A176-8A5AD3CDBB56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Extended Algebra Operators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Union 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intersection 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difference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-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Selection  </a:t>
            </a:r>
            <a:r>
              <a:rPr lang="en-US" sz="280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endParaRPr lang="en-US" sz="280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Projection 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</a:t>
            </a:r>
            <a:endParaRPr lang="en-US" sz="2800">
              <a:solidFill>
                <a:srgbClr val="FF0000"/>
              </a:solidFill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Join </a:t>
            </a:r>
            <a:r>
              <a:rPr lang="en-US" sz="280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</a:t>
            </a: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 </a:t>
            </a:r>
            <a:r>
              <a:rPr lang="en-US" sz="280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endParaRPr lang="en-US" sz="280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 and aggregation </a:t>
            </a:r>
            <a:r>
              <a:rPr lang="en-US" sz="280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Sorting </a:t>
            </a:r>
            <a:r>
              <a:rPr lang="en-US" sz="280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t</a:t>
            </a: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Rename </a:t>
            </a:r>
            <a:r>
              <a:rPr lang="en-US" sz="280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</a:t>
            </a:r>
            <a:endParaRPr lang="en-US" sz="2800">
              <a:latin typeface="Symbol" pitchFamily="112" charset="2"/>
              <a:ea typeface="ＭＳ Ｐゴシック" pitchFamily="112" charset="-128"/>
              <a:cs typeface="ＭＳ Ｐゴシック" pitchFamily="112" charset="-128"/>
              <a:sym typeface="Symbol" pitchFamily="112" charset="2"/>
            </a:endParaRPr>
          </a:p>
        </p:txBody>
      </p:sp>
      <p:sp>
        <p:nvSpPr>
          <p:cNvPr id="8806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6E459-8F3F-4A07-B8F2-471F4BE04E63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Logical Query Plan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2057400" y="5408613"/>
            <a:ext cx="146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Suppliers</a:t>
            </a: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91188" y="5410200"/>
            <a:ext cx="1365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Supplies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83075" y="4191000"/>
            <a:ext cx="762000" cy="228600"/>
            <a:chOff x="480" y="4080"/>
            <a:chExt cx="96" cy="48"/>
          </a:xfrm>
        </p:grpSpPr>
        <p:sp>
          <p:nvSpPr>
            <p:cNvPr id="90127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0128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0129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0130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0119" name="Text Box 10"/>
          <p:cNvSpPr txBox="1">
            <a:spLocks noChangeArrowheads="1"/>
          </p:cNvSpPr>
          <p:nvPr/>
        </p:nvSpPr>
        <p:spPr bwMode="auto">
          <a:xfrm>
            <a:off x="4021138" y="4267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sno = sno</a:t>
            </a:r>
          </a:p>
        </p:txBody>
      </p:sp>
      <p:sp>
        <p:nvSpPr>
          <p:cNvPr id="90120" name="Line 11"/>
          <p:cNvSpPr>
            <a:spLocks noChangeShapeType="1"/>
          </p:cNvSpPr>
          <p:nvPr/>
        </p:nvSpPr>
        <p:spPr bwMode="auto">
          <a:xfrm flipV="1">
            <a:off x="2819400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0121" name="Line 12"/>
          <p:cNvSpPr>
            <a:spLocks noChangeShapeType="1"/>
          </p:cNvSpPr>
          <p:nvPr/>
        </p:nvSpPr>
        <p:spPr bwMode="auto">
          <a:xfrm>
            <a:off x="51816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0122" name="Line 13"/>
          <p:cNvSpPr>
            <a:spLocks noChangeShapeType="1"/>
          </p:cNvSpPr>
          <p:nvPr/>
        </p:nvSpPr>
        <p:spPr bwMode="auto">
          <a:xfrm>
            <a:off x="464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0123" name="Text Box 14"/>
          <p:cNvSpPr txBox="1">
            <a:spLocks noChangeArrowheads="1"/>
          </p:cNvSpPr>
          <p:nvPr/>
        </p:nvSpPr>
        <p:spPr bwMode="auto">
          <a:xfrm>
            <a:off x="2362200" y="2895600"/>
            <a:ext cx="3856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sscity=‘Seattle’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sstate=‘WA’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 pno=2</a:t>
            </a:r>
          </a:p>
        </p:txBody>
      </p:sp>
      <p:sp>
        <p:nvSpPr>
          <p:cNvPr id="90124" name="Text Box 15"/>
          <p:cNvSpPr txBox="1">
            <a:spLocks noChangeArrowheads="1"/>
          </p:cNvSpPr>
          <p:nvPr/>
        </p:nvSpPr>
        <p:spPr bwMode="auto">
          <a:xfrm>
            <a:off x="4065588" y="1676400"/>
            <a:ext cx="1114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Π</a:t>
            </a:r>
            <a:r>
              <a:rPr lang="en-US" baseline="-25000">
                <a:latin typeface="Arial" pitchFamily="112" charset="0"/>
              </a:rPr>
              <a:t>sname</a:t>
            </a:r>
          </a:p>
        </p:txBody>
      </p:sp>
      <p:sp>
        <p:nvSpPr>
          <p:cNvPr id="90125" name="Line 16"/>
          <p:cNvSpPr>
            <a:spLocks noChangeShapeType="1"/>
          </p:cNvSpPr>
          <p:nvPr/>
        </p:nvSpPr>
        <p:spPr bwMode="auto">
          <a:xfrm>
            <a:off x="4675188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0126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A90540-5D8F-4457-BA2A-544693405059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Query Block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z="2800" smtClean="0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Most optimizers operate on individual query blocks</a:t>
            </a:r>
            <a:endParaRPr lang="en-US" sz="28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 query block is an SQL query with </a:t>
            </a:r>
            <a:r>
              <a:rPr lang="en-US" sz="2800" b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no nesting</a:t>
            </a:r>
          </a:p>
          <a:p>
            <a:pPr lvl="1"/>
            <a:r>
              <a:rPr lang="en-US" sz="2400" b="1" smtClean="0">
                <a:latin typeface="Arial" pitchFamily="112" charset="0"/>
              </a:rPr>
              <a:t>Exactly one</a:t>
            </a:r>
            <a:endParaRPr lang="en-US" sz="2400" smtClean="0">
              <a:latin typeface="Arial" pitchFamily="112" charset="0"/>
            </a:endParaRPr>
          </a:p>
          <a:p>
            <a:pPr lvl="2"/>
            <a:r>
              <a:rPr lang="en-US" sz="2000" smtClean="0">
                <a:latin typeface="Arial" pitchFamily="112" charset="0"/>
                <a:ea typeface="ＭＳ Ｐゴシック" pitchFamily="112" charset="-128"/>
              </a:rPr>
              <a:t>SELECT clause</a:t>
            </a:r>
          </a:p>
          <a:p>
            <a:pPr lvl="2"/>
            <a:r>
              <a:rPr lang="en-US" sz="2000" smtClean="0">
                <a:latin typeface="Arial" pitchFamily="112" charset="0"/>
                <a:ea typeface="ＭＳ Ｐゴシック" pitchFamily="112" charset="-128"/>
              </a:rPr>
              <a:t>FROM clause</a:t>
            </a:r>
            <a:endParaRPr lang="en-US" sz="2000" b="1" smtClean="0">
              <a:latin typeface="Arial" pitchFamily="112" charset="0"/>
              <a:ea typeface="ＭＳ Ｐゴシック" pitchFamily="112" charset="-128"/>
            </a:endParaRPr>
          </a:p>
          <a:p>
            <a:pPr lvl="1"/>
            <a:r>
              <a:rPr lang="en-US" sz="2400" b="1" smtClean="0">
                <a:latin typeface="Arial" pitchFamily="112" charset="0"/>
              </a:rPr>
              <a:t>At most one</a:t>
            </a:r>
            <a:endParaRPr lang="en-US" sz="2400" smtClean="0">
              <a:latin typeface="Arial" pitchFamily="112" charset="0"/>
            </a:endParaRPr>
          </a:p>
          <a:p>
            <a:pPr lvl="2"/>
            <a:r>
              <a:rPr lang="en-US" sz="2000" smtClean="0">
                <a:latin typeface="Arial" pitchFamily="112" charset="0"/>
                <a:ea typeface="ＭＳ Ｐゴシック" pitchFamily="112" charset="-128"/>
              </a:rPr>
              <a:t>WHERE clause</a:t>
            </a:r>
          </a:p>
          <a:p>
            <a:pPr lvl="2"/>
            <a:r>
              <a:rPr lang="en-US" sz="2000" smtClean="0">
                <a:latin typeface="Arial" pitchFamily="112" charset="0"/>
                <a:ea typeface="ＭＳ Ｐゴシック" pitchFamily="112" charset="-128"/>
              </a:rPr>
              <a:t>GROUP BY clause</a:t>
            </a:r>
          </a:p>
          <a:p>
            <a:pPr lvl="2"/>
            <a:r>
              <a:rPr lang="en-US" sz="2000" smtClean="0">
                <a:latin typeface="Arial" pitchFamily="112" charset="0"/>
                <a:ea typeface="ＭＳ Ｐゴシック" pitchFamily="112" charset="-128"/>
              </a:rPr>
              <a:t>HAVING clause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153FD-5BEB-4F44-BAF6-FEE070DF734F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Typical Plan for Block (1/2)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90600" y="5803900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R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313113" y="580548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32000" y="4876800"/>
            <a:ext cx="762000" cy="228600"/>
            <a:chOff x="480" y="4080"/>
            <a:chExt cx="96" cy="48"/>
          </a:xfrm>
        </p:grpSpPr>
        <p:sp>
          <p:nvSpPr>
            <p:cNvPr id="94237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38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39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40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4215" name="Text Box 11"/>
          <p:cNvSpPr txBox="1">
            <a:spLocks noChangeArrowheads="1"/>
          </p:cNvSpPr>
          <p:nvPr/>
        </p:nvSpPr>
        <p:spPr bwMode="auto">
          <a:xfrm>
            <a:off x="1635125" y="4953000"/>
            <a:ext cx="13954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join condition</a:t>
            </a:r>
          </a:p>
        </p:txBody>
      </p:sp>
      <p:sp>
        <p:nvSpPr>
          <p:cNvPr id="94216" name="Line 12"/>
          <p:cNvSpPr>
            <a:spLocks noChangeShapeType="1"/>
          </p:cNvSpPr>
          <p:nvPr/>
        </p:nvSpPr>
        <p:spPr bwMode="auto">
          <a:xfrm flipV="1">
            <a:off x="1355725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17" name="Line 13"/>
          <p:cNvSpPr>
            <a:spLocks noChangeShapeType="1"/>
          </p:cNvSpPr>
          <p:nvPr/>
        </p:nvSpPr>
        <p:spPr bwMode="auto">
          <a:xfrm>
            <a:off x="2860675" y="53959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18" name="Line 14"/>
          <p:cNvSpPr>
            <a:spLocks noChangeShapeType="1"/>
          </p:cNvSpPr>
          <p:nvPr/>
        </p:nvSpPr>
        <p:spPr bwMode="auto">
          <a:xfrm flipH="1">
            <a:off x="2397125" y="44053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1981200" y="2971800"/>
            <a:ext cx="2135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selection condition</a:t>
            </a:r>
          </a:p>
        </p:txBody>
      </p:sp>
      <p:sp>
        <p:nvSpPr>
          <p:cNvPr id="94220" name="Text Box 16"/>
          <p:cNvSpPr txBox="1">
            <a:spLocks noChangeArrowheads="1"/>
          </p:cNvSpPr>
          <p:nvPr/>
        </p:nvSpPr>
        <p:spPr bwMode="auto">
          <a:xfrm>
            <a:off x="2701925" y="2209800"/>
            <a:ext cx="909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</a:t>
            </a:r>
            <a:r>
              <a:rPr lang="en-US" baseline="-25000">
                <a:latin typeface="Arial" pitchFamily="112" charset="0"/>
              </a:rPr>
              <a:t>fields</a:t>
            </a:r>
          </a:p>
        </p:txBody>
      </p:sp>
      <p:sp>
        <p:nvSpPr>
          <p:cNvPr id="94221" name="Line 17"/>
          <p:cNvSpPr>
            <a:spLocks noChangeShapeType="1"/>
          </p:cNvSpPr>
          <p:nvPr/>
        </p:nvSpPr>
        <p:spPr bwMode="auto">
          <a:xfrm>
            <a:off x="3200400" y="2728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43213" y="3948113"/>
            <a:ext cx="762000" cy="228600"/>
            <a:chOff x="480" y="4080"/>
            <a:chExt cx="96" cy="48"/>
          </a:xfrm>
        </p:grpSpPr>
        <p:sp>
          <p:nvSpPr>
            <p:cNvPr id="94233" name="Line 19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34" name="Line 20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35" name="Line 21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4236" name="Line 22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4223" name="Text Box 23"/>
          <p:cNvSpPr txBox="1">
            <a:spLocks noChangeArrowheads="1"/>
          </p:cNvSpPr>
          <p:nvPr/>
        </p:nvSpPr>
        <p:spPr bwMode="auto">
          <a:xfrm>
            <a:off x="2446338" y="4024313"/>
            <a:ext cx="1395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join condition</a:t>
            </a:r>
          </a:p>
        </p:txBody>
      </p:sp>
      <p:sp>
        <p:nvSpPr>
          <p:cNvPr id="94224" name="Line 24"/>
          <p:cNvSpPr>
            <a:spLocks noChangeShapeType="1"/>
          </p:cNvSpPr>
          <p:nvPr/>
        </p:nvSpPr>
        <p:spPr bwMode="auto">
          <a:xfrm>
            <a:off x="3657600" y="44815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25" name="Text Box 25"/>
          <p:cNvSpPr txBox="1">
            <a:spLocks noChangeArrowheads="1"/>
          </p:cNvSpPr>
          <p:nvPr/>
        </p:nvSpPr>
        <p:spPr bwMode="auto">
          <a:xfrm>
            <a:off x="4038600" y="48625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…</a:t>
            </a:r>
          </a:p>
        </p:txBody>
      </p:sp>
      <p:sp>
        <p:nvSpPr>
          <p:cNvPr id="94226" name="Line 26"/>
          <p:cNvSpPr>
            <a:spLocks noChangeShapeType="1"/>
          </p:cNvSpPr>
          <p:nvPr/>
        </p:nvSpPr>
        <p:spPr bwMode="auto">
          <a:xfrm>
            <a:off x="3200400" y="3490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27" name="Line 27"/>
          <p:cNvSpPr>
            <a:spLocks noChangeShapeType="1"/>
          </p:cNvSpPr>
          <p:nvPr/>
        </p:nvSpPr>
        <p:spPr bwMode="auto">
          <a:xfrm>
            <a:off x="32004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28" name="Text Box 28"/>
          <p:cNvSpPr txBox="1">
            <a:spLocks noChangeArrowheads="1"/>
          </p:cNvSpPr>
          <p:nvPr/>
        </p:nvSpPr>
        <p:spPr bwMode="auto">
          <a:xfrm>
            <a:off x="2971800" y="16764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94229" name="Text Box 37"/>
          <p:cNvSpPr txBox="1">
            <a:spLocks noChangeArrowheads="1"/>
          </p:cNvSpPr>
          <p:nvPr/>
        </p:nvSpPr>
        <p:spPr bwMode="auto">
          <a:xfrm>
            <a:off x="5149850" y="3733800"/>
            <a:ext cx="36909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SELECT-PROJECT-JOIN</a:t>
            </a:r>
          </a:p>
          <a:p>
            <a:pPr algn="ctr"/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Query</a:t>
            </a:r>
          </a:p>
        </p:txBody>
      </p:sp>
      <p:sp>
        <p:nvSpPr>
          <p:cNvPr id="94230" name="AutoShape 38"/>
          <p:cNvSpPr>
            <a:spLocks/>
          </p:cNvSpPr>
          <p:nvPr/>
        </p:nvSpPr>
        <p:spPr bwMode="auto">
          <a:xfrm>
            <a:off x="4495800" y="2209800"/>
            <a:ext cx="609600" cy="3886200"/>
          </a:xfrm>
          <a:prstGeom prst="righ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94231" name="Text Box 39"/>
          <p:cNvSpPr txBox="1">
            <a:spLocks noChangeArrowheads="1"/>
          </p:cNvSpPr>
          <p:nvPr/>
        </p:nvSpPr>
        <p:spPr bwMode="auto">
          <a:xfrm>
            <a:off x="2978150" y="1462088"/>
            <a:ext cx="415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</a:t>
            </a:r>
            <a:endParaRPr lang="en-US" baseline="-25000">
              <a:latin typeface="Arial" pitchFamily="112" charset="0"/>
            </a:endParaRPr>
          </a:p>
        </p:txBody>
      </p:sp>
      <p:sp>
        <p:nvSpPr>
          <p:cNvPr id="94232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36644-535B-404D-8CED-DF32BC44C64D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Typical Plan For Block (2/2)</a:t>
            </a:r>
          </a:p>
        </p:txBody>
      </p:sp>
      <p:sp>
        <p:nvSpPr>
          <p:cNvPr id="96261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37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</a:t>
            </a:r>
            <a:r>
              <a:rPr lang="en-US" baseline="-25000">
                <a:latin typeface="Arial" pitchFamily="112" charset="0"/>
              </a:rPr>
              <a:t>fields, sum/count/min/max(fields)</a:t>
            </a:r>
          </a:p>
        </p:txBody>
      </p:sp>
      <p:sp>
        <p:nvSpPr>
          <p:cNvPr id="96262" name="Text Box 32"/>
          <p:cNvSpPr txBox="1">
            <a:spLocks noChangeArrowheads="1"/>
          </p:cNvSpPr>
          <p:nvPr/>
        </p:nvSpPr>
        <p:spPr bwMode="auto">
          <a:xfrm>
            <a:off x="3810000" y="1524000"/>
            <a:ext cx="176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σ</a:t>
            </a:r>
            <a:r>
              <a:rPr lang="en-US" baseline="-25000">
                <a:latin typeface="Arial" pitchFamily="112" charset="0"/>
              </a:rPr>
              <a:t>having-ondition</a:t>
            </a:r>
            <a:endParaRPr lang="en-US">
              <a:latin typeface="Arial" pitchFamily="112" charset="0"/>
            </a:endParaRPr>
          </a:p>
        </p:txBody>
      </p:sp>
      <p:sp>
        <p:nvSpPr>
          <p:cNvPr id="96263" name="Line 33"/>
          <p:cNvSpPr>
            <a:spLocks noChangeShapeType="1"/>
          </p:cNvSpPr>
          <p:nvPr/>
        </p:nvSpPr>
        <p:spPr bwMode="auto">
          <a:xfrm>
            <a:off x="4419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6264" name="Line 38"/>
          <p:cNvSpPr>
            <a:spLocks noChangeShapeType="1"/>
          </p:cNvSpPr>
          <p:nvPr/>
        </p:nvSpPr>
        <p:spPr bwMode="auto">
          <a:xfrm>
            <a:off x="44196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6265" name="Text Box 40"/>
          <p:cNvSpPr txBox="1">
            <a:spLocks noChangeArrowheads="1"/>
          </p:cNvSpPr>
          <p:nvPr/>
        </p:nvSpPr>
        <p:spPr bwMode="auto">
          <a:xfrm>
            <a:off x="3276600" y="3962400"/>
            <a:ext cx="2135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selection condition</a:t>
            </a:r>
          </a:p>
        </p:txBody>
      </p:sp>
      <p:sp>
        <p:nvSpPr>
          <p:cNvPr id="96266" name="Line 41"/>
          <p:cNvSpPr>
            <a:spLocks noChangeShapeType="1"/>
          </p:cNvSpPr>
          <p:nvPr/>
        </p:nvSpPr>
        <p:spPr bwMode="auto">
          <a:xfrm flipH="1">
            <a:off x="3505200" y="54721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027488" y="4953000"/>
            <a:ext cx="762000" cy="228600"/>
            <a:chOff x="480" y="4080"/>
            <a:chExt cx="96" cy="48"/>
          </a:xfrm>
        </p:grpSpPr>
        <p:sp>
          <p:nvSpPr>
            <p:cNvPr id="96275" name="Line 43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6276" name="Line 44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6277" name="Line 45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6278" name="Line 46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6268" name="Text Box 47"/>
          <p:cNvSpPr txBox="1">
            <a:spLocks noChangeArrowheads="1"/>
          </p:cNvSpPr>
          <p:nvPr/>
        </p:nvSpPr>
        <p:spPr bwMode="auto">
          <a:xfrm>
            <a:off x="3630613" y="5029200"/>
            <a:ext cx="1395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join condition</a:t>
            </a:r>
          </a:p>
        </p:txBody>
      </p:sp>
      <p:sp>
        <p:nvSpPr>
          <p:cNvPr id="96269" name="Line 48"/>
          <p:cNvSpPr>
            <a:spLocks noChangeShapeType="1"/>
          </p:cNvSpPr>
          <p:nvPr/>
        </p:nvSpPr>
        <p:spPr bwMode="auto">
          <a:xfrm>
            <a:off x="4841875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6270" name="Line 57"/>
          <p:cNvSpPr>
            <a:spLocks noChangeShapeType="1"/>
          </p:cNvSpPr>
          <p:nvPr/>
        </p:nvSpPr>
        <p:spPr bwMode="auto">
          <a:xfrm>
            <a:off x="44196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6272" name="Text Box 59"/>
          <p:cNvSpPr txBox="1">
            <a:spLocks noChangeArrowheads="1"/>
          </p:cNvSpPr>
          <p:nvPr/>
        </p:nvSpPr>
        <p:spPr bwMode="auto">
          <a:xfrm>
            <a:off x="3200400" y="580548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…</a:t>
            </a:r>
          </a:p>
        </p:txBody>
      </p:sp>
      <p:sp>
        <p:nvSpPr>
          <p:cNvPr id="96273" name="Text Box 60"/>
          <p:cNvSpPr txBox="1">
            <a:spLocks noChangeArrowheads="1"/>
          </p:cNvSpPr>
          <p:nvPr/>
        </p:nvSpPr>
        <p:spPr bwMode="auto">
          <a:xfrm>
            <a:off x="5099050" y="580548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…</a:t>
            </a:r>
          </a:p>
        </p:txBody>
      </p:sp>
      <p:sp>
        <p:nvSpPr>
          <p:cNvPr id="96274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1789F-A060-4907-A7A2-E3E7D1AAE2C2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934871" cy="3047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 exists</a:t>
            </a:r>
          </a:p>
          <a:p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ED77F-89F4-4AFF-B461-93055C2DDED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934871" cy="3047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exists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ED77F-89F4-4AFF-B461-93055C2DDED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" name="Connector 5"/>
          <p:cNvSpPr/>
          <p:nvPr/>
        </p:nvSpPr>
        <p:spPr bwMode="auto">
          <a:xfrm>
            <a:off x="4191000" y="2514600"/>
            <a:ext cx="2616998" cy="64918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Correlation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 rot="10800000">
            <a:off x="2667000" y="2590800"/>
            <a:ext cx="1524000" cy="248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rot="5400000">
            <a:off x="3592885" y="3209634"/>
            <a:ext cx="1122283" cy="840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CA7BE-9C42-4184-985C-77F063143FD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= HOW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02000" y="5338763"/>
            <a:ext cx="349250" cy="123825"/>
            <a:chOff x="3112" y="2223"/>
            <a:chExt cx="220" cy="78"/>
          </a:xfrm>
        </p:grpSpPr>
        <p:sp>
          <p:nvSpPr>
            <p:cNvPr id="22562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63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64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65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2149475" y="6289675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pitchFamily="112" charset="0"/>
              </a:rPr>
              <a:t>Product</a:t>
            </a: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3935413" y="6273800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pitchFamily="112" charset="0"/>
              </a:rPr>
              <a:t>Purchase</a:t>
            </a:r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3635375" y="5330825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112" charset="0"/>
              </a:rPr>
              <a:t>pid=pid</a:t>
            </a:r>
          </a:p>
        </p:txBody>
      </p: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4938713" y="3733800"/>
            <a:ext cx="321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112" charset="0"/>
              </a:rPr>
              <a:t>price&gt;100 and city=‘Seattle’</a:t>
            </a:r>
          </a:p>
        </p:txBody>
      </p:sp>
      <p:sp>
        <p:nvSpPr>
          <p:cNvPr id="22537" name="Rectangle 23"/>
          <p:cNvSpPr>
            <a:spLocks noChangeArrowheads="1"/>
          </p:cNvSpPr>
          <p:nvPr/>
        </p:nvSpPr>
        <p:spPr bwMode="auto">
          <a:xfrm>
            <a:off x="4811713" y="2674938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112" charset="0"/>
              </a:rPr>
              <a:t>x.name,z.name</a:t>
            </a:r>
          </a:p>
        </p:txBody>
      </p:sp>
      <p:sp>
        <p:nvSpPr>
          <p:cNvPr id="22538" name="TextBox 28"/>
          <p:cNvSpPr txBox="1">
            <a:spLocks noChangeArrowheads="1"/>
          </p:cNvSpPr>
          <p:nvPr/>
        </p:nvSpPr>
        <p:spPr bwMode="auto">
          <a:xfrm>
            <a:off x="4543425" y="1519238"/>
            <a:ext cx="336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ea typeface="Symbol" pitchFamily="112" charset="2"/>
                <a:cs typeface="Symbol" pitchFamily="112" charset="2"/>
              </a:rPr>
              <a:t>δ</a:t>
            </a:r>
          </a:p>
        </p:txBody>
      </p:sp>
      <p:sp>
        <p:nvSpPr>
          <p:cNvPr id="22539" name="Text Box 27"/>
          <p:cNvSpPr txBox="1">
            <a:spLocks noChangeArrowheads="1"/>
          </p:cNvSpPr>
          <p:nvPr/>
        </p:nvSpPr>
        <p:spPr bwMode="auto">
          <a:xfrm>
            <a:off x="228600" y="1295400"/>
            <a:ext cx="42750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 err="1">
                <a:latin typeface="Arial"/>
              </a:rPr>
              <a:t>Product(</a:t>
            </a:r>
            <a:r>
              <a:rPr lang="en-US" sz="2800" u="sng" dirty="0" err="1">
                <a:latin typeface="Arial"/>
              </a:rPr>
              <a:t>pid</a:t>
            </a:r>
            <a:r>
              <a:rPr lang="en-US" sz="2800" dirty="0">
                <a:latin typeface="Arial"/>
              </a:rPr>
              <a:t>, name, price)</a:t>
            </a:r>
            <a:br>
              <a:rPr lang="en-US" sz="2800" dirty="0">
                <a:latin typeface="Arial"/>
              </a:rPr>
            </a:br>
            <a:r>
              <a:rPr lang="en-US" sz="2800" dirty="0" err="1">
                <a:latin typeface="Arial"/>
              </a:rPr>
              <a:t>Purchase(</a:t>
            </a:r>
            <a:r>
              <a:rPr lang="en-US" sz="2800" u="sng" dirty="0" err="1">
                <a:latin typeface="Arial"/>
              </a:rPr>
              <a:t>pid</a:t>
            </a:r>
            <a:r>
              <a:rPr lang="en-US" sz="2800" u="sng" dirty="0">
                <a:latin typeface="Arial"/>
              </a:rPr>
              <a:t>, cid</a:t>
            </a:r>
            <a:r>
              <a:rPr lang="en-US" sz="2800" dirty="0">
                <a:latin typeface="Arial"/>
              </a:rPr>
              <a:t>, store)</a:t>
            </a:r>
          </a:p>
          <a:p>
            <a:pPr eaLnBrk="1" hangingPunct="1"/>
            <a:r>
              <a:rPr lang="en-US" sz="2800" dirty="0" err="1">
                <a:latin typeface="Arial"/>
              </a:rPr>
              <a:t>Customer(</a:t>
            </a:r>
            <a:r>
              <a:rPr lang="en-US" sz="2800" u="sng" dirty="0" err="1">
                <a:latin typeface="Arial"/>
              </a:rPr>
              <a:t>cid</a:t>
            </a:r>
            <a:r>
              <a:rPr lang="en-US" sz="2800" dirty="0">
                <a:latin typeface="Arial"/>
              </a:rPr>
              <a:t>, name, city)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46600" y="4416425"/>
            <a:ext cx="349250" cy="123825"/>
            <a:chOff x="3112" y="2223"/>
            <a:chExt cx="220" cy="78"/>
          </a:xfrm>
        </p:grpSpPr>
        <p:sp>
          <p:nvSpPr>
            <p:cNvPr id="22558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59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60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22561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cxnSp>
        <p:nvCxnSpPr>
          <p:cNvPr id="22541" name="Straight Connector 36"/>
          <p:cNvCxnSpPr>
            <a:cxnSpLocks noChangeShapeType="1"/>
          </p:cNvCxnSpPr>
          <p:nvPr/>
        </p:nvCxnSpPr>
        <p:spPr bwMode="auto">
          <a:xfrm flipV="1">
            <a:off x="3521075" y="4568825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Straight Connector 39"/>
          <p:cNvCxnSpPr>
            <a:cxnSpLocks noChangeShapeType="1"/>
            <a:stCxn id="22533" idx="0"/>
          </p:cNvCxnSpPr>
          <p:nvPr/>
        </p:nvCxnSpPr>
        <p:spPr bwMode="auto">
          <a:xfrm rot="5400000" flipH="1" flipV="1">
            <a:off x="2648744" y="5585619"/>
            <a:ext cx="806450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Straight Connector 41"/>
          <p:cNvCxnSpPr>
            <a:cxnSpLocks noChangeShapeType="1"/>
            <a:stCxn id="22534" idx="0"/>
            <a:endCxn id="22535" idx="1"/>
          </p:cNvCxnSpPr>
          <p:nvPr/>
        </p:nvCxnSpPr>
        <p:spPr bwMode="auto">
          <a:xfrm rot="16200000" flipV="1">
            <a:off x="3756025" y="5394325"/>
            <a:ext cx="758825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4953000" y="4416425"/>
            <a:ext cx="98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pitchFamily="112" charset="0"/>
              </a:rPr>
              <a:t>cid=cid</a:t>
            </a: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6019800" y="5635625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pitchFamily="112" charset="0"/>
              </a:rPr>
              <a:t>Customer</a:t>
            </a:r>
          </a:p>
        </p:txBody>
      </p:sp>
      <p:cxnSp>
        <p:nvCxnSpPr>
          <p:cNvPr id="22546" name="Straight Connector 45"/>
          <p:cNvCxnSpPr>
            <a:cxnSpLocks noChangeShapeType="1"/>
            <a:stCxn id="22545" idx="0"/>
            <a:endCxn id="22544" idx="1"/>
          </p:cNvCxnSpPr>
          <p:nvPr/>
        </p:nvCxnSpPr>
        <p:spPr bwMode="auto">
          <a:xfrm rot="16200000" flipV="1">
            <a:off x="5329238" y="4224337"/>
            <a:ext cx="103505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7" name="TextBox 48"/>
          <p:cNvSpPr txBox="1">
            <a:spLocks noChangeArrowheads="1"/>
          </p:cNvSpPr>
          <p:nvPr/>
        </p:nvSpPr>
        <p:spPr bwMode="auto">
          <a:xfrm>
            <a:off x="4518025" y="2438400"/>
            <a:ext cx="420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ea typeface="Symbol" pitchFamily="112" charset="2"/>
                <a:cs typeface="Symbol" pitchFamily="112" charset="2"/>
              </a:rPr>
              <a:t>Π</a:t>
            </a:r>
          </a:p>
        </p:txBody>
      </p:sp>
      <p:sp>
        <p:nvSpPr>
          <p:cNvPr id="22548" name="TextBox 49"/>
          <p:cNvSpPr txBox="1">
            <a:spLocks noChangeArrowheads="1"/>
          </p:cNvSpPr>
          <p:nvPr/>
        </p:nvSpPr>
        <p:spPr bwMode="auto">
          <a:xfrm>
            <a:off x="4533900" y="3429000"/>
            <a:ext cx="37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ea typeface="Symbol" pitchFamily="112" charset="2"/>
                <a:cs typeface="Symbol" pitchFamily="112" charset="2"/>
              </a:rPr>
              <a:t>σ</a:t>
            </a:r>
          </a:p>
        </p:txBody>
      </p:sp>
      <p:cxnSp>
        <p:nvCxnSpPr>
          <p:cNvPr id="22549" name="Straight Connector 51"/>
          <p:cNvCxnSpPr>
            <a:cxnSpLocks noChangeShapeType="1"/>
            <a:endCxn id="22548" idx="2"/>
          </p:cNvCxnSpPr>
          <p:nvPr/>
        </p:nvCxnSpPr>
        <p:spPr bwMode="auto">
          <a:xfrm rot="16200000" flipV="1">
            <a:off x="4496594" y="4115594"/>
            <a:ext cx="4524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0" name="Straight Connector 53"/>
          <p:cNvCxnSpPr>
            <a:cxnSpLocks noChangeShapeType="1"/>
            <a:stCxn id="22548" idx="0"/>
            <a:endCxn id="22547" idx="2"/>
          </p:cNvCxnSpPr>
          <p:nvPr/>
        </p:nvCxnSpPr>
        <p:spPr bwMode="auto">
          <a:xfrm rot="5400000" flipH="1" flipV="1">
            <a:off x="4460081" y="3161507"/>
            <a:ext cx="5286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1" name="Straight Connector 56"/>
          <p:cNvCxnSpPr>
            <a:cxnSpLocks noChangeShapeType="1"/>
            <a:stCxn id="22547" idx="0"/>
            <a:endCxn id="22538" idx="2"/>
          </p:cNvCxnSpPr>
          <p:nvPr/>
        </p:nvCxnSpPr>
        <p:spPr bwMode="auto">
          <a:xfrm rot="16200000" flipV="1">
            <a:off x="4491038" y="2201862"/>
            <a:ext cx="4572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2" name="Line Callout 1 58"/>
          <p:cNvSpPr>
            <a:spLocks/>
          </p:cNvSpPr>
          <p:nvPr/>
        </p:nvSpPr>
        <p:spPr bwMode="auto">
          <a:xfrm>
            <a:off x="381000" y="4343400"/>
            <a:ext cx="3430588" cy="369888"/>
          </a:xfrm>
          <a:prstGeom prst="borderCallout1">
            <a:avLst>
              <a:gd name="adj1" fmla="val 60250"/>
              <a:gd name="adj2" fmla="val 101481"/>
              <a:gd name="adj3" fmla="val 131616"/>
              <a:gd name="adj4" fmla="val 114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112" charset="0"/>
              </a:rPr>
              <a:t>T1(pid,name,price,pid,cid,store)</a:t>
            </a:r>
          </a:p>
        </p:txBody>
      </p:sp>
      <p:sp>
        <p:nvSpPr>
          <p:cNvPr id="22553" name="Line Callout 1 59"/>
          <p:cNvSpPr>
            <a:spLocks/>
          </p:cNvSpPr>
          <p:nvPr/>
        </p:nvSpPr>
        <p:spPr bwMode="auto">
          <a:xfrm>
            <a:off x="2057400" y="3429000"/>
            <a:ext cx="1120775" cy="369888"/>
          </a:xfrm>
          <a:prstGeom prst="borderCallout1">
            <a:avLst>
              <a:gd name="adj1" fmla="val 60250"/>
              <a:gd name="adj2" fmla="val 101481"/>
              <a:gd name="adj3" fmla="val 166389"/>
              <a:gd name="adj4" fmla="val 236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112" charset="0"/>
              </a:rPr>
              <a:t>T2( . . . .)</a:t>
            </a:r>
          </a:p>
        </p:txBody>
      </p:sp>
      <p:sp>
        <p:nvSpPr>
          <p:cNvPr id="22554" name="Line Callout 1 60"/>
          <p:cNvSpPr>
            <a:spLocks/>
          </p:cNvSpPr>
          <p:nvPr/>
        </p:nvSpPr>
        <p:spPr bwMode="auto">
          <a:xfrm>
            <a:off x="5867400" y="1752600"/>
            <a:ext cx="1827213" cy="369888"/>
          </a:xfrm>
          <a:prstGeom prst="borderCallout1">
            <a:avLst>
              <a:gd name="adj1" fmla="val 52523"/>
              <a:gd name="adj2" fmla="val -2528"/>
              <a:gd name="adj3" fmla="val 106060"/>
              <a:gd name="adj4" fmla="val -498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112" charset="0"/>
              </a:rPr>
              <a:t>T4(name,name)</a:t>
            </a:r>
          </a:p>
        </p:txBody>
      </p:sp>
      <p:sp>
        <p:nvSpPr>
          <p:cNvPr id="22555" name="Line Callout 1 61"/>
          <p:cNvSpPr>
            <a:spLocks/>
          </p:cNvSpPr>
          <p:nvPr/>
        </p:nvSpPr>
        <p:spPr bwMode="auto">
          <a:xfrm>
            <a:off x="5867400" y="1143000"/>
            <a:ext cx="1493838" cy="369888"/>
          </a:xfrm>
          <a:prstGeom prst="borderCallout1">
            <a:avLst>
              <a:gd name="adj1" fmla="val 52523"/>
              <a:gd name="adj2" fmla="val -2528"/>
              <a:gd name="adj3" fmla="val 96847"/>
              <a:gd name="adj4" fmla="val -71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112" charset="0"/>
              </a:rPr>
              <a:t>Final answer</a:t>
            </a:r>
          </a:p>
        </p:txBody>
      </p:sp>
      <p:sp>
        <p:nvSpPr>
          <p:cNvPr id="22556" name="Line Callout 1 62"/>
          <p:cNvSpPr>
            <a:spLocks/>
          </p:cNvSpPr>
          <p:nvPr/>
        </p:nvSpPr>
        <p:spPr bwMode="auto">
          <a:xfrm>
            <a:off x="7010400" y="3059113"/>
            <a:ext cx="992188" cy="369887"/>
          </a:xfrm>
          <a:prstGeom prst="borderCallout1">
            <a:avLst>
              <a:gd name="adj1" fmla="val 52523"/>
              <a:gd name="adj2" fmla="val -2528"/>
              <a:gd name="adj3" fmla="val 28060"/>
              <a:gd name="adj4" fmla="val -194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112" charset="0"/>
              </a:rPr>
              <a:t>T3(. . . )</a:t>
            </a:r>
          </a:p>
        </p:txBody>
      </p:sp>
      <p:sp>
        <p:nvSpPr>
          <p:cNvPr id="22557" name="Rounded Rectangle 63"/>
          <p:cNvSpPr>
            <a:spLocks noChangeArrowheads="1"/>
          </p:cNvSpPr>
          <p:nvPr/>
        </p:nvSpPr>
        <p:spPr bwMode="auto">
          <a:xfrm>
            <a:off x="152400" y="5105400"/>
            <a:ext cx="2619375" cy="9191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</a:rPr>
              <a:t>Temporary tables</a:t>
            </a:r>
            <a:br>
              <a:rPr lang="en-US">
                <a:latin typeface="Arial" pitchFamily="112" charset="0"/>
              </a:rPr>
            </a:br>
            <a:r>
              <a:rPr lang="en-US">
                <a:latin typeface="Arial" pitchFamily="112" charset="0"/>
              </a:rPr>
              <a:t>T1, T2,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934871" cy="3047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 exists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ED77F-89F4-4AFF-B461-93055C2DDED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" name="Connector 5"/>
          <p:cNvSpPr/>
          <p:nvPr/>
        </p:nvSpPr>
        <p:spPr bwMode="auto">
          <a:xfrm>
            <a:off x="5562600" y="2133600"/>
            <a:ext cx="3073881" cy="64918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De-Correlation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3657600"/>
            <a:ext cx="3798115" cy="2678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in</a:t>
            </a:r>
          </a:p>
          <a:p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11" name="Bent-Up Arrow 10"/>
          <p:cNvSpPr/>
          <p:nvPr/>
        </p:nvSpPr>
        <p:spPr bwMode="auto">
          <a:xfrm rot="10800000" flipH="1">
            <a:off x="4876800" y="2819400"/>
            <a:ext cx="850392" cy="73152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How about Subqueries?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ED77F-89F4-4AFF-B461-93055C2DDED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" name="Connector 5"/>
          <p:cNvSpPr/>
          <p:nvPr/>
        </p:nvSpPr>
        <p:spPr bwMode="auto">
          <a:xfrm>
            <a:off x="4038600" y="2514600"/>
            <a:ext cx="2352631" cy="64918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Un-nesting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3657600"/>
            <a:ext cx="3798115" cy="2678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in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2895600"/>
            <a:ext cx="3785642" cy="2678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(SELECT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‘WA’)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EXCEPT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(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100)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3962400" y="472440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How about Subqueries?</a:t>
            </a:r>
          </a:p>
        </p:txBody>
      </p:sp>
      <p:sp>
        <p:nvSpPr>
          <p:cNvPr id="100365" name="Rectangle 16"/>
          <p:cNvSpPr>
            <a:spLocks noChangeArrowheads="1"/>
          </p:cNvSpPr>
          <p:nvPr/>
        </p:nvSpPr>
        <p:spPr bwMode="auto">
          <a:xfrm>
            <a:off x="7469563" y="4876800"/>
            <a:ext cx="916918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Arial" pitchFamily="112" charset="0"/>
              </a:rPr>
              <a:t>Supply</a:t>
            </a:r>
            <a:endParaRPr lang="en-US" sz="1700" b="1" dirty="0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100371" name="Text Box 22"/>
          <p:cNvSpPr txBox="1">
            <a:spLocks noChangeArrowheads="1"/>
          </p:cNvSpPr>
          <p:nvPr/>
        </p:nvSpPr>
        <p:spPr bwMode="auto">
          <a:xfrm>
            <a:off x="5638800" y="3733800"/>
            <a:ext cx="1505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Arial"/>
                <a:sym typeface="Symbol" pitchFamily="112" charset="2"/>
              </a:rPr>
              <a:t></a:t>
            </a:r>
            <a:r>
              <a:rPr lang="en-US" b="1" baseline="-25000" dirty="0" err="1" smtClean="0">
                <a:latin typeface="Arial"/>
                <a:sym typeface="Symbol" pitchFamily="112" charset="2"/>
              </a:rPr>
              <a:t>sstate</a:t>
            </a:r>
            <a:r>
              <a:rPr lang="en-US" b="1" baseline="-25000" dirty="0" smtClean="0">
                <a:latin typeface="Arial"/>
                <a:sym typeface="Symbol" pitchFamily="112" charset="2"/>
              </a:rPr>
              <a:t>=‘WA’</a:t>
            </a:r>
          </a:p>
        </p:txBody>
      </p:sp>
      <p:sp>
        <p:nvSpPr>
          <p:cNvPr id="100372" name="Rectangle 23"/>
          <p:cNvSpPr>
            <a:spLocks noChangeArrowheads="1"/>
          </p:cNvSpPr>
          <p:nvPr/>
        </p:nvSpPr>
        <p:spPr bwMode="auto">
          <a:xfrm>
            <a:off x="5862526" y="4876800"/>
            <a:ext cx="1058088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Arial" pitchFamily="112" charset="0"/>
              </a:rPr>
              <a:t>Supplier</a:t>
            </a:r>
            <a:endParaRPr lang="en-US" sz="1700" b="1" dirty="0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100374" name="Text Box 25"/>
          <p:cNvSpPr txBox="1">
            <a:spLocks noChangeArrowheads="1"/>
          </p:cNvSpPr>
          <p:nvPr/>
        </p:nvSpPr>
        <p:spPr bwMode="auto">
          <a:xfrm>
            <a:off x="7200900" y="3733800"/>
            <a:ext cx="1454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Arial"/>
                <a:sym typeface="Symbol" pitchFamily="112" charset="2"/>
              </a:rPr>
              <a:t></a:t>
            </a:r>
            <a:r>
              <a:rPr lang="en-US" b="1" baseline="-25000" dirty="0" err="1" smtClean="0">
                <a:latin typeface="Arial"/>
                <a:sym typeface="Symbol" pitchFamily="112" charset="2"/>
              </a:rPr>
              <a:t>Price</a:t>
            </a:r>
            <a:r>
              <a:rPr lang="en-US" b="1" baseline="-25000" dirty="0" smtClean="0">
                <a:latin typeface="Arial"/>
                <a:sym typeface="Symbol" pitchFamily="112" charset="2"/>
              </a:rPr>
              <a:t> &gt; 100</a:t>
            </a:r>
          </a:p>
        </p:txBody>
      </p:sp>
      <p:sp>
        <p:nvSpPr>
          <p:cNvPr id="100385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A1D6C-3EE2-46F9-A941-1D0945065FE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52400" y="2895600"/>
            <a:ext cx="3785642" cy="26782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(SELECT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= ‘WA’)</a:t>
            </a: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EXCEPT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(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 smtClean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 &gt; 100)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cxnSp>
        <p:nvCxnSpPr>
          <p:cNvPr id="30" name="Straight Connector 29"/>
          <p:cNvCxnSpPr>
            <a:stCxn id="100372" idx="0"/>
            <a:endCxn id="100371" idx="2"/>
          </p:cNvCxnSpPr>
          <p:nvPr/>
        </p:nvCxnSpPr>
        <p:spPr bwMode="auto">
          <a:xfrm rot="5400000" flipH="1" flipV="1">
            <a:off x="6050903" y="4536133"/>
            <a:ext cx="681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0365" idx="0"/>
            <a:endCxn id="100374" idx="2"/>
          </p:cNvCxnSpPr>
          <p:nvPr/>
        </p:nvCxnSpPr>
        <p:spPr bwMode="auto">
          <a:xfrm rot="5400000" flipH="1" flipV="1">
            <a:off x="7587355" y="4536133"/>
            <a:ext cx="681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81800" y="24384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</a:rPr>
              <a:t>−</a:t>
            </a:r>
            <a:endParaRPr lang="en-US" sz="3200" b="1" dirty="0">
              <a:latin typeface="Arial"/>
            </a:endParaRPr>
          </a:p>
        </p:txBody>
      </p:sp>
      <p:cxnSp>
        <p:nvCxnSpPr>
          <p:cNvPr id="42" name="Straight Connector 41"/>
          <p:cNvCxnSpPr>
            <a:stCxn id="100371" idx="0"/>
            <a:endCxn id="40" idx="2"/>
          </p:cNvCxnSpPr>
          <p:nvPr/>
        </p:nvCxnSpPr>
        <p:spPr bwMode="auto">
          <a:xfrm rot="5400000" flipH="1" flipV="1">
            <a:off x="6337452" y="3077294"/>
            <a:ext cx="710624" cy="602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00374" idx="0"/>
            <a:endCxn id="40" idx="2"/>
          </p:cNvCxnSpPr>
          <p:nvPr/>
        </p:nvCxnSpPr>
        <p:spPr bwMode="auto">
          <a:xfrm rot="16200000" flipV="1">
            <a:off x="7105678" y="2911456"/>
            <a:ext cx="710624" cy="934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47" name="Connector 46"/>
          <p:cNvSpPr/>
          <p:nvPr/>
        </p:nvSpPr>
        <p:spPr bwMode="auto">
          <a:xfrm>
            <a:off x="4038600" y="2514600"/>
            <a:ext cx="1943085" cy="64918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Finally…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48" name="Left Arrow 47"/>
          <p:cNvSpPr/>
          <p:nvPr/>
        </p:nvSpPr>
        <p:spPr bwMode="auto">
          <a:xfrm rot="10800000">
            <a:off x="4343400" y="403860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Physical Query Plan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Logical query plan with extra annotations</a:t>
            </a:r>
          </a:p>
          <a:p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Access path selection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for each relation</a:t>
            </a:r>
          </a:p>
          <a:p>
            <a:pPr lvl="1"/>
            <a:r>
              <a:rPr lang="en-US" sz="2400">
                <a:latin typeface="Arial" pitchFamily="112" charset="0"/>
              </a:rPr>
              <a:t>Use a file scan or use an index</a:t>
            </a:r>
          </a:p>
          <a:p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Implementation choice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for each operator</a:t>
            </a:r>
          </a:p>
          <a:p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b="1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Scheduling decisions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for operators</a:t>
            </a:r>
          </a:p>
        </p:txBody>
      </p:sp>
      <p:sp>
        <p:nvSpPr>
          <p:cNvPr id="1024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56D638-55EA-49F8-9AC6-D259D4564C4C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Physical Query Plan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2041525" y="5408613"/>
            <a:ext cx="146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Suppliers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5675313" y="5410200"/>
            <a:ext cx="1365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4191000"/>
            <a:ext cx="762000" cy="228600"/>
            <a:chOff x="480" y="4080"/>
            <a:chExt cx="96" cy="48"/>
          </a:xfrm>
        </p:grpSpPr>
        <p:sp>
          <p:nvSpPr>
            <p:cNvPr id="104468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04469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04470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04471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104455" name="Text Box 10"/>
          <p:cNvSpPr txBox="1">
            <a:spLocks noChangeArrowheads="1"/>
          </p:cNvSpPr>
          <p:nvPr/>
        </p:nvSpPr>
        <p:spPr bwMode="auto">
          <a:xfrm>
            <a:off x="4005263" y="4267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sno = sno</a:t>
            </a:r>
          </a:p>
        </p:txBody>
      </p:sp>
      <p:sp>
        <p:nvSpPr>
          <p:cNvPr id="104456" name="Line 11"/>
          <p:cNvSpPr>
            <a:spLocks noChangeShapeType="1"/>
          </p:cNvSpPr>
          <p:nvPr/>
        </p:nvSpPr>
        <p:spPr bwMode="auto">
          <a:xfrm flipV="1">
            <a:off x="2803525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4457" name="Line 12"/>
          <p:cNvSpPr>
            <a:spLocks noChangeShapeType="1"/>
          </p:cNvSpPr>
          <p:nvPr/>
        </p:nvSpPr>
        <p:spPr bwMode="auto">
          <a:xfrm>
            <a:off x="5165725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4458" name="Line 13"/>
          <p:cNvSpPr>
            <a:spLocks noChangeShapeType="1"/>
          </p:cNvSpPr>
          <p:nvPr/>
        </p:nvSpPr>
        <p:spPr bwMode="auto">
          <a:xfrm>
            <a:off x="463232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4459" name="Text Box 14"/>
          <p:cNvSpPr txBox="1">
            <a:spLocks noChangeArrowheads="1"/>
          </p:cNvSpPr>
          <p:nvPr/>
        </p:nvSpPr>
        <p:spPr bwMode="auto">
          <a:xfrm>
            <a:off x="2346325" y="2895600"/>
            <a:ext cx="3856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sscity=‘Seattle’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sstate=‘WA’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 pno=2</a:t>
            </a:r>
          </a:p>
        </p:txBody>
      </p:sp>
      <p:sp>
        <p:nvSpPr>
          <p:cNvPr id="104460" name="Text Box 15"/>
          <p:cNvSpPr txBox="1">
            <a:spLocks noChangeArrowheads="1"/>
          </p:cNvSpPr>
          <p:nvPr/>
        </p:nvSpPr>
        <p:spPr bwMode="auto">
          <a:xfrm>
            <a:off x="4049713" y="1676400"/>
            <a:ext cx="104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</a:t>
            </a:r>
            <a:r>
              <a:rPr lang="en-US" baseline="-25000">
                <a:latin typeface="Arial" pitchFamily="112" charset="0"/>
              </a:rPr>
              <a:t>sname</a:t>
            </a:r>
          </a:p>
        </p:txBody>
      </p:sp>
      <p:sp>
        <p:nvSpPr>
          <p:cNvPr id="104461" name="Line 16"/>
          <p:cNvSpPr>
            <a:spLocks noChangeShapeType="1"/>
          </p:cNvSpPr>
          <p:nvPr/>
        </p:nvSpPr>
        <p:spPr bwMode="auto">
          <a:xfrm>
            <a:off x="46593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4462" name="Text Box 17"/>
          <p:cNvSpPr txBox="1">
            <a:spLocks noChangeArrowheads="1"/>
          </p:cNvSpPr>
          <p:nvPr/>
        </p:nvSpPr>
        <p:spPr bwMode="auto">
          <a:xfrm>
            <a:off x="1981200" y="5805488"/>
            <a:ext cx="1620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04463" name="Text Box 18"/>
          <p:cNvSpPr txBox="1">
            <a:spLocks noChangeArrowheads="1"/>
          </p:cNvSpPr>
          <p:nvPr/>
        </p:nvSpPr>
        <p:spPr bwMode="auto">
          <a:xfrm>
            <a:off x="5622925" y="5791200"/>
            <a:ext cx="162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04464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Nested loop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04465" name="Text Box 20"/>
          <p:cNvSpPr txBox="1">
            <a:spLocks noChangeArrowheads="1"/>
          </p:cNvSpPr>
          <p:nvPr/>
        </p:nvSpPr>
        <p:spPr bwMode="auto">
          <a:xfrm>
            <a:off x="385763" y="2895600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On the fly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04466" name="Text Box 21"/>
          <p:cNvSpPr txBox="1">
            <a:spLocks noChangeArrowheads="1"/>
          </p:cNvSpPr>
          <p:nvPr/>
        </p:nvSpPr>
        <p:spPr bwMode="auto">
          <a:xfrm>
            <a:off x="381000" y="1676400"/>
            <a:ext cx="170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On the fly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04467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37EAE-C78D-406E-A85C-D6DC8E6935AE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Final Step in Query Processing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4: Query execution</a:t>
            </a:r>
            <a:endParaRPr lang="en-US" sz="2400" b="1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 dirty="0">
                <a:latin typeface="Arial" pitchFamily="112" charset="0"/>
              </a:rPr>
              <a:t>How to </a:t>
            </a:r>
            <a:r>
              <a:rPr lang="en-US" sz="2400" dirty="0">
                <a:solidFill>
                  <a:srgbClr val="0000FF"/>
                </a:solidFill>
                <a:latin typeface="Arial" pitchFamily="112" charset="0"/>
              </a:rPr>
              <a:t>synchronize operators</a:t>
            </a:r>
            <a:r>
              <a:rPr lang="en-US" sz="2400" dirty="0">
                <a:latin typeface="Arial" pitchFamily="112" charset="0"/>
              </a:rPr>
              <a:t>?</a:t>
            </a:r>
          </a:p>
          <a:p>
            <a:pPr lvl="1"/>
            <a:r>
              <a:rPr lang="en-US" sz="2400" dirty="0">
                <a:latin typeface="Arial" pitchFamily="112" charset="0"/>
              </a:rPr>
              <a:t>How to </a:t>
            </a:r>
            <a:r>
              <a:rPr lang="en-US" sz="2400" dirty="0">
                <a:solidFill>
                  <a:srgbClr val="0000FF"/>
                </a:solidFill>
                <a:latin typeface="Arial" pitchFamily="112" charset="0"/>
              </a:rPr>
              <a:t>pass data between operators</a:t>
            </a:r>
            <a:r>
              <a:rPr lang="en-US" sz="2400" dirty="0">
                <a:latin typeface="Arial" pitchFamily="112" charset="0"/>
              </a:rPr>
              <a:t>?</a:t>
            </a:r>
          </a:p>
          <a:p>
            <a:pPr lvl="1"/>
            <a:endParaRPr lang="en-US" sz="2400" dirty="0">
              <a:latin typeface="Arial" pitchFamily="112" charset="0"/>
            </a:endParaRP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What techniques are possible?</a:t>
            </a:r>
          </a:p>
          <a:p>
            <a:pPr lvl="1"/>
            <a:r>
              <a:rPr lang="en-US" sz="2400" dirty="0">
                <a:latin typeface="Arial" pitchFamily="112" charset="0"/>
              </a:rPr>
              <a:t>One thread per</a:t>
            </a:r>
            <a:r>
              <a:rPr lang="en-US" sz="2400" dirty="0" smtClean="0">
                <a:latin typeface="Arial" pitchFamily="112" charset="0"/>
              </a:rPr>
              <a:t> query</a:t>
            </a:r>
            <a:endParaRPr lang="en-US" sz="2400" dirty="0" smtClean="0">
              <a:solidFill>
                <a:srgbClr val="FF0000"/>
              </a:solidFill>
              <a:latin typeface="Arial" pitchFamily="112" charset="0"/>
            </a:endParaRP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itchFamily="112" charset="0"/>
              </a:rPr>
              <a:t>Iterator</a:t>
            </a:r>
            <a:r>
              <a:rPr lang="en-US" sz="2400" dirty="0">
                <a:solidFill>
                  <a:srgbClr val="FF0000"/>
                </a:solidFill>
                <a:latin typeface="Arial" pitchFamily="112" charset="0"/>
              </a:rPr>
              <a:t> interface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itchFamily="112" charset="0"/>
              </a:rPr>
              <a:t>Pipelined execution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itchFamily="112" charset="0"/>
              </a:rPr>
              <a:t>Intermediate result materialization</a:t>
            </a:r>
          </a:p>
        </p:txBody>
      </p:sp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9D6DD-D4F1-4951-B160-61FD47D2AB51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Iterator Interface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</a:t>
            </a:r>
            <a:r>
              <a:rPr lang="en-US" sz="2800" b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operator implements this interface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Interface has only three methods</a:t>
            </a:r>
          </a:p>
          <a:p>
            <a:r>
              <a:rPr lang="en-US" sz="2800" b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open()</a:t>
            </a:r>
          </a:p>
          <a:p>
            <a:pPr lvl="1"/>
            <a:r>
              <a:rPr lang="en-US" sz="2400">
                <a:latin typeface="Arial" pitchFamily="112" charset="0"/>
              </a:rPr>
              <a:t>Initializes operator state</a:t>
            </a:r>
          </a:p>
          <a:p>
            <a:pPr lvl="1"/>
            <a:r>
              <a:rPr lang="en-US" sz="2400">
                <a:latin typeface="Arial" pitchFamily="112" charset="0"/>
              </a:rPr>
              <a:t>Sets parameters such as selection condition</a:t>
            </a:r>
          </a:p>
          <a:p>
            <a:r>
              <a:rPr lang="en-US" sz="2800" b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get_next()</a:t>
            </a:r>
          </a:p>
          <a:p>
            <a:pPr lvl="1"/>
            <a:r>
              <a:rPr lang="en-US" sz="2400">
                <a:latin typeface="Arial" pitchFamily="112" charset="0"/>
              </a:rPr>
              <a:t>Operator invokes get_next() recursively on its inputs</a:t>
            </a:r>
          </a:p>
          <a:p>
            <a:pPr lvl="1"/>
            <a:r>
              <a:rPr lang="en-US" sz="2400">
                <a:latin typeface="Arial" pitchFamily="112" charset="0"/>
              </a:rPr>
              <a:t>Performs processing and produces an output tuple</a:t>
            </a:r>
          </a:p>
          <a:p>
            <a:r>
              <a:rPr lang="en-US" sz="2800" b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close()</a:t>
            </a:r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 cleans-up state</a:t>
            </a:r>
            <a:endParaRPr lang="en-US" sz="2800" b="1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8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4E8B9-69A0-4835-8661-6E92A8B370BF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Pipelined Execution</a:t>
            </a:r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2041525" y="5408613"/>
            <a:ext cx="146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Suppliers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675313" y="5410200"/>
            <a:ext cx="1365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4191000"/>
            <a:ext cx="762000" cy="228600"/>
            <a:chOff x="480" y="4080"/>
            <a:chExt cx="96" cy="48"/>
          </a:xfrm>
        </p:grpSpPr>
        <p:sp>
          <p:nvSpPr>
            <p:cNvPr id="112660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2661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2662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2663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112647" name="Text Box 10"/>
          <p:cNvSpPr txBox="1">
            <a:spLocks noChangeArrowheads="1"/>
          </p:cNvSpPr>
          <p:nvPr/>
        </p:nvSpPr>
        <p:spPr bwMode="auto">
          <a:xfrm>
            <a:off x="4005263" y="4267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sno = sno</a:t>
            </a:r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V="1">
            <a:off x="2803525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5165725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2650" name="Line 13"/>
          <p:cNvSpPr>
            <a:spLocks noChangeShapeType="1"/>
          </p:cNvSpPr>
          <p:nvPr/>
        </p:nvSpPr>
        <p:spPr bwMode="auto">
          <a:xfrm>
            <a:off x="463232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>
            <a:off x="2346325" y="2895600"/>
            <a:ext cx="3856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sscity=‘Seattle’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sstate=‘WA’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 pno=2</a:t>
            </a:r>
          </a:p>
        </p:txBody>
      </p:sp>
      <p:sp>
        <p:nvSpPr>
          <p:cNvPr id="112652" name="Text Box 15"/>
          <p:cNvSpPr txBox="1">
            <a:spLocks noChangeArrowheads="1"/>
          </p:cNvSpPr>
          <p:nvPr/>
        </p:nvSpPr>
        <p:spPr bwMode="auto">
          <a:xfrm>
            <a:off x="4049713" y="1676400"/>
            <a:ext cx="104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</a:t>
            </a:r>
            <a:r>
              <a:rPr lang="en-US" baseline="-25000">
                <a:latin typeface="Arial" pitchFamily="112" charset="0"/>
              </a:rPr>
              <a:t>sname</a:t>
            </a:r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46593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2654" name="Text Box 17"/>
          <p:cNvSpPr txBox="1">
            <a:spLocks noChangeArrowheads="1"/>
          </p:cNvSpPr>
          <p:nvPr/>
        </p:nvSpPr>
        <p:spPr bwMode="auto">
          <a:xfrm>
            <a:off x="1965325" y="5805488"/>
            <a:ext cx="1620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2655" name="Text Box 18"/>
          <p:cNvSpPr txBox="1">
            <a:spLocks noChangeArrowheads="1"/>
          </p:cNvSpPr>
          <p:nvPr/>
        </p:nvSpPr>
        <p:spPr bwMode="auto">
          <a:xfrm>
            <a:off x="5622925" y="5791200"/>
            <a:ext cx="162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Nested loop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385763" y="2895600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On the fly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381000" y="1676400"/>
            <a:ext cx="170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On the fly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2659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5826C-F4BF-45B0-92AE-4AC81A8C3C99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Pipelined Execution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Applies parent operator to tuples directly as they are produced by child operators</a:t>
            </a:r>
            <a:endParaRPr lang="en-US" sz="280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Benefits</a:t>
            </a:r>
          </a:p>
          <a:p>
            <a:pPr lvl="1"/>
            <a:r>
              <a:rPr lang="en-US" sz="2400">
                <a:latin typeface="Arial" pitchFamily="112" charset="0"/>
              </a:rPr>
              <a:t>No operator synchronization issues</a:t>
            </a:r>
          </a:p>
          <a:p>
            <a:pPr lvl="1"/>
            <a:r>
              <a:rPr lang="en-US" sz="2400">
                <a:latin typeface="Arial" pitchFamily="112" charset="0"/>
              </a:rPr>
              <a:t>Saves cost of writing intermediate data to disk</a:t>
            </a:r>
          </a:p>
          <a:p>
            <a:pPr lvl="1"/>
            <a:r>
              <a:rPr lang="en-US" sz="2400">
                <a:latin typeface="Arial" pitchFamily="112" charset="0"/>
              </a:rPr>
              <a:t>Saves cost of reading intermediate data from disk</a:t>
            </a:r>
          </a:p>
          <a:p>
            <a:pPr lvl="1"/>
            <a:r>
              <a:rPr lang="en-US" sz="2400">
                <a:latin typeface="Arial" pitchFamily="112" charset="0"/>
              </a:rPr>
              <a:t>Good resource utilizations on single processor</a:t>
            </a:r>
          </a:p>
          <a:p>
            <a:r>
              <a:rPr lang="en-US" sz="28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This approach is used whenever possible</a:t>
            </a:r>
          </a:p>
        </p:txBody>
      </p:sp>
      <p:sp>
        <p:nvSpPr>
          <p:cNvPr id="110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195D3-9650-45B6-8E5E-FCB50686F5E5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2185988" y="5256213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Suppliers</a:t>
            </a:r>
          </a:p>
        </p:txBody>
      </p:sp>
      <p:sp>
        <p:nvSpPr>
          <p:cNvPr id="116740" name="Text Box 5"/>
          <p:cNvSpPr txBox="1">
            <a:spLocks noChangeArrowheads="1"/>
          </p:cNvSpPr>
          <p:nvPr/>
        </p:nvSpPr>
        <p:spPr bwMode="auto">
          <a:xfrm>
            <a:off x="5075238" y="5319713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Supplies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95738" y="3048000"/>
            <a:ext cx="762000" cy="228600"/>
            <a:chOff x="480" y="4080"/>
            <a:chExt cx="96" cy="48"/>
          </a:xfrm>
        </p:grpSpPr>
        <p:sp>
          <p:nvSpPr>
            <p:cNvPr id="116759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6760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6761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16762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116742" name="Text Box 11"/>
          <p:cNvSpPr txBox="1">
            <a:spLocks noChangeArrowheads="1"/>
          </p:cNvSpPr>
          <p:nvPr/>
        </p:nvSpPr>
        <p:spPr bwMode="auto">
          <a:xfrm>
            <a:off x="3733800" y="3124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>
                <a:latin typeface="Arial" pitchFamily="112" charset="0"/>
              </a:rPr>
              <a:t>sno = sno</a:t>
            </a:r>
          </a:p>
        </p:txBody>
      </p:sp>
      <p:sp>
        <p:nvSpPr>
          <p:cNvPr id="116743" name="Line 12"/>
          <p:cNvSpPr>
            <a:spLocks noChangeShapeType="1"/>
          </p:cNvSpPr>
          <p:nvPr/>
        </p:nvSpPr>
        <p:spPr bwMode="auto">
          <a:xfrm flipV="1">
            <a:off x="2819400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6744" name="Line 13"/>
          <p:cNvSpPr>
            <a:spLocks noChangeShapeType="1"/>
          </p:cNvSpPr>
          <p:nvPr/>
        </p:nvSpPr>
        <p:spPr bwMode="auto">
          <a:xfrm>
            <a:off x="4648200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6745" name="Line 14"/>
          <p:cNvSpPr>
            <a:spLocks noChangeShapeType="1"/>
          </p:cNvSpPr>
          <p:nvPr/>
        </p:nvSpPr>
        <p:spPr bwMode="auto">
          <a:xfrm>
            <a:off x="2970213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6746" name="Text Box 15"/>
          <p:cNvSpPr txBox="1">
            <a:spLocks noChangeArrowheads="1"/>
          </p:cNvSpPr>
          <p:nvPr/>
        </p:nvSpPr>
        <p:spPr bwMode="auto">
          <a:xfrm>
            <a:off x="1370013" y="4267200"/>
            <a:ext cx="3041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</a:t>
            </a:r>
            <a:r>
              <a:rPr lang="en-US" baseline="-25000">
                <a:latin typeface="Arial" pitchFamily="112" charset="0"/>
              </a:rPr>
              <a:t>sscity=‘Seattle’ </a:t>
            </a:r>
            <a:r>
              <a:rPr lang="en-US" baseline="-25000">
                <a:latin typeface="Arial" pitchFamily="112" charset="0"/>
                <a:sym typeface="Symbol" pitchFamily="112" charset="2"/>
              </a:rPr>
              <a:t></a:t>
            </a:r>
            <a:r>
              <a:rPr lang="en-US" baseline="-25000">
                <a:latin typeface="Arial" pitchFamily="112" charset="0"/>
              </a:rPr>
              <a:t>sstate=‘WA’</a:t>
            </a:r>
          </a:p>
        </p:txBody>
      </p:sp>
      <p:sp>
        <p:nvSpPr>
          <p:cNvPr id="116747" name="Text Box 16"/>
          <p:cNvSpPr txBox="1">
            <a:spLocks noChangeArrowheads="1"/>
          </p:cNvSpPr>
          <p:nvPr/>
        </p:nvSpPr>
        <p:spPr bwMode="auto">
          <a:xfrm>
            <a:off x="3744913" y="1676400"/>
            <a:ext cx="1046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</a:t>
            </a:r>
            <a:r>
              <a:rPr lang="en-US" baseline="-25000">
                <a:latin typeface="Arial" pitchFamily="112" charset="0"/>
              </a:rPr>
              <a:t>sname</a:t>
            </a:r>
          </a:p>
        </p:txBody>
      </p:sp>
      <p:sp>
        <p:nvSpPr>
          <p:cNvPr id="116748" name="Line 17"/>
          <p:cNvSpPr>
            <a:spLocks noChangeShapeType="1"/>
          </p:cNvSpPr>
          <p:nvPr/>
        </p:nvSpPr>
        <p:spPr bwMode="auto">
          <a:xfrm>
            <a:off x="43545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6749" name="Text Box 18"/>
          <p:cNvSpPr txBox="1">
            <a:spLocks noChangeArrowheads="1"/>
          </p:cNvSpPr>
          <p:nvPr/>
        </p:nvSpPr>
        <p:spPr bwMode="auto">
          <a:xfrm>
            <a:off x="2109788" y="5653088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0" name="Text Box 19"/>
          <p:cNvSpPr txBox="1">
            <a:spLocks noChangeArrowheads="1"/>
          </p:cNvSpPr>
          <p:nvPr/>
        </p:nvSpPr>
        <p:spPr bwMode="auto">
          <a:xfrm>
            <a:off x="5022850" y="571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File scan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1" name="Text Box 20"/>
          <p:cNvSpPr txBox="1">
            <a:spLocks noChangeArrowheads="1"/>
          </p:cNvSpPr>
          <p:nvPr/>
        </p:nvSpPr>
        <p:spPr bwMode="auto">
          <a:xfrm>
            <a:off x="76200" y="2868613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Sort-merge join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2" name="Text Box 21"/>
          <p:cNvSpPr txBox="1">
            <a:spLocks noChangeArrowheads="1"/>
          </p:cNvSpPr>
          <p:nvPr/>
        </p:nvSpPr>
        <p:spPr bwMode="auto">
          <a:xfrm>
            <a:off x="6096000" y="40386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Scan: write to T2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3" name="Text Box 22"/>
          <p:cNvSpPr txBox="1">
            <a:spLocks noChangeArrowheads="1"/>
          </p:cNvSpPr>
          <p:nvPr/>
        </p:nvSpPr>
        <p:spPr bwMode="auto">
          <a:xfrm>
            <a:off x="76200" y="172561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On the fly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4" name="Text Box 23"/>
          <p:cNvSpPr txBox="1">
            <a:spLocks noChangeArrowheads="1"/>
          </p:cNvSpPr>
          <p:nvPr/>
        </p:nvSpPr>
        <p:spPr bwMode="auto">
          <a:xfrm>
            <a:off x="5273675" y="4343400"/>
            <a:ext cx="1003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pitchFamily="112" charset="2"/>
                <a:sym typeface="Symbol" pitchFamily="112" charset="2"/>
              </a:rPr>
              <a:t></a:t>
            </a:r>
            <a:r>
              <a:rPr lang="en-US" baseline="-25000">
                <a:latin typeface="Arial" pitchFamily="112" charset="0"/>
              </a:rPr>
              <a:t> pno=2</a:t>
            </a:r>
          </a:p>
        </p:txBody>
      </p:sp>
      <p:sp>
        <p:nvSpPr>
          <p:cNvPr id="116755" name="Line 24"/>
          <p:cNvSpPr>
            <a:spLocks noChangeShapeType="1"/>
          </p:cNvSpPr>
          <p:nvPr/>
        </p:nvSpPr>
        <p:spPr bwMode="auto">
          <a:xfrm>
            <a:off x="5807075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16756" name="Text Box 25"/>
          <p:cNvSpPr txBox="1">
            <a:spLocks noChangeArrowheads="1"/>
          </p:cNvSpPr>
          <p:nvPr/>
        </p:nvSpPr>
        <p:spPr bwMode="auto">
          <a:xfrm>
            <a:off x="76200" y="39624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Scan: write to T1</a:t>
            </a:r>
            <a:r>
              <a:rPr lang="en-US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</p:txBody>
      </p:sp>
      <p:sp>
        <p:nvSpPr>
          <p:cNvPr id="116757" name="Rectangle 27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Intermediate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Materialization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16758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9FBD9-B2ED-420A-83AA-CD4BF394B97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= HOW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order is now clearly specified:</a:t>
            </a:r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491216-EB08-4133-8B83-83C06C7BFB1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2819400"/>
            <a:ext cx="4572000" cy="2755344"/>
          </a:xfrm>
          <a:prstGeom prst="roundRect">
            <a:avLst>
              <a:gd name="adj" fmla="val 595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Iterate over PRODUCT…</a:t>
            </a:r>
          </a:p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…join with PURCHASE…</a:t>
            </a:r>
          </a:p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…join with CUSTOMER…</a:t>
            </a:r>
          </a:p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…select </a:t>
            </a:r>
            <a:r>
              <a:rPr lang="en-US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tuples</a:t>
            </a: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with Price&gt;100 and City=‘Seattle’…</a:t>
            </a:r>
          </a:p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…eliminate duplicates…</a:t>
            </a:r>
          </a:p>
          <a:p>
            <a:pPr eaLnBrk="1" hangingPunct="1"/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…and that’s the final answer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Intermediate Tuple Materialization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Writes the results of an operator to an intermediate table on disk</a:t>
            </a:r>
          </a:p>
          <a:p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No direct benefit but</a:t>
            </a:r>
          </a:p>
          <a:p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Necessary data is larger than main memory</a:t>
            </a:r>
          </a:p>
          <a:p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Necessary when operator needs to examine the same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tuples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multiple times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146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F4019-CE53-4423-AEBA-414659214C86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B2C99-64F7-4BB5-A9CB-82CBC6272E26}" type="slidenum">
              <a:rPr lang="en-US" smtClean="0">
                <a:latin typeface="Arial"/>
              </a:rPr>
              <a:pPr/>
              <a:t>61</a:t>
            </a:fld>
            <a:endParaRPr lang="en-US" dirty="0" smtClean="0">
              <a:latin typeface="Arial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Physical Operators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of the logical operators may have one or more implementations = physical operators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Will discuss several basic physical operators, with a focus on join</a:t>
            </a:r>
            <a:endParaRPr lang="en-US" sz="240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187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2CB97-3E24-47E3-93B6-88A60A95AAB5}" type="slidenum">
              <a:rPr lang="en-US" smtClean="0">
                <a:latin typeface="Arial"/>
              </a:rPr>
              <a:pPr/>
              <a:t>62</a:t>
            </a:fld>
            <a:endParaRPr lang="en-US" dirty="0" smtClean="0">
              <a:latin typeface="Arial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Question in Class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Logical operator:</a:t>
            </a: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2400" b="1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 </a:t>
            </a:r>
            <a:r>
              <a:rPr lang="en-US" sz="2400" b="1" dirty="0" smtClean="0">
                <a:latin typeface="Arial" pitchFamily="112" charset="0"/>
                <a:ea typeface="Arial"/>
                <a:cs typeface="Arial"/>
              </a:rPr>
              <a:t>⨝</a:t>
            </a:r>
            <a:r>
              <a:rPr lang="en-US" sz="2400" baseline="-25000" dirty="0" err="1" smtClean="0">
                <a:latin typeface="Arial" pitchFamily="112" charset="0"/>
                <a:ea typeface="Arial"/>
                <a:cs typeface="Arial"/>
              </a:rPr>
              <a:t>pno</a:t>
            </a:r>
            <a:r>
              <a:rPr lang="en-US" sz="2400" baseline="-25000" dirty="0" smtClean="0">
                <a:latin typeface="Arial" pitchFamily="112" charset="0"/>
                <a:ea typeface="Arial"/>
                <a:cs typeface="Arial"/>
              </a:rPr>
              <a:t>=</a:t>
            </a:r>
            <a:r>
              <a:rPr lang="en-US" sz="2400" baseline="-25000" dirty="0" err="1" smtClean="0">
                <a:latin typeface="Arial" pitchFamily="112" charset="0"/>
                <a:ea typeface="Arial"/>
                <a:cs typeface="Arial"/>
              </a:rPr>
              <a:t>pno</a:t>
            </a:r>
            <a:r>
              <a:rPr lang="en-US" sz="2400" b="1" dirty="0" smtClean="0">
                <a:latin typeface="Arial" pitchFamily="112" charset="0"/>
                <a:ea typeface="Arial"/>
                <a:cs typeface="Arial"/>
              </a:rPr>
              <a:t> </a:t>
            </a:r>
            <a:r>
              <a:rPr lang="en-US" sz="2400" b="1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2400" b="1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2400" b="1" dirty="0" smtClean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z="2400" b="1" dirty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112" charset="0"/>
                <a:ea typeface="Arial"/>
                <a:cs typeface="Arial"/>
              </a:rPr>
              <a:t>Propose three physical operators for the join, assuming the tables are in main memory:</a:t>
            </a:r>
            <a:endParaRPr lang="en-US" sz="2400" dirty="0" smtClean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2CB97-3E24-47E3-93B6-88A60A95AAB5}" type="slidenum">
              <a:rPr lang="en-US" smtClean="0">
                <a:latin typeface="Arial"/>
              </a:rPr>
              <a:pPr/>
              <a:t>63</a:t>
            </a:fld>
            <a:endParaRPr lang="en-US" dirty="0" smtClean="0">
              <a:latin typeface="Arial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Question in Class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Logical operator:</a:t>
            </a: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2400" b="1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 </a:t>
            </a:r>
            <a:r>
              <a:rPr lang="en-US" sz="2400" b="1" dirty="0" smtClean="0">
                <a:latin typeface="Arial" pitchFamily="112" charset="0"/>
                <a:ea typeface="Arial"/>
                <a:cs typeface="Arial"/>
              </a:rPr>
              <a:t>⨝</a:t>
            </a:r>
            <a:r>
              <a:rPr lang="en-US" sz="2400" baseline="-25000" dirty="0" err="1" smtClean="0">
                <a:latin typeface="Arial" pitchFamily="112" charset="0"/>
                <a:ea typeface="Arial"/>
                <a:cs typeface="Arial"/>
              </a:rPr>
              <a:t>pno</a:t>
            </a:r>
            <a:r>
              <a:rPr lang="en-US" sz="2400" baseline="-25000" dirty="0" smtClean="0">
                <a:latin typeface="Arial" pitchFamily="112" charset="0"/>
                <a:ea typeface="Arial"/>
                <a:cs typeface="Arial"/>
              </a:rPr>
              <a:t>=</a:t>
            </a:r>
            <a:r>
              <a:rPr lang="en-US" sz="2400" baseline="-25000" dirty="0" err="1" smtClean="0">
                <a:latin typeface="Arial" pitchFamily="112" charset="0"/>
                <a:ea typeface="Arial"/>
                <a:cs typeface="Arial"/>
              </a:rPr>
              <a:t>pno</a:t>
            </a:r>
            <a:r>
              <a:rPr lang="en-US" sz="2400" b="1" dirty="0" smtClean="0">
                <a:latin typeface="Arial" pitchFamily="112" charset="0"/>
                <a:ea typeface="Arial"/>
                <a:cs typeface="Arial"/>
              </a:rPr>
              <a:t> </a:t>
            </a:r>
            <a:r>
              <a:rPr lang="en-US" sz="2400" b="1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2400" b="1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2400" b="1" dirty="0" smtClean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z="2400" b="1" dirty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112" charset="0"/>
                <a:ea typeface="Arial"/>
                <a:cs typeface="Arial"/>
              </a:rPr>
              <a:t>Propose three physical operators for the join, assuming the tables are in main memory:</a:t>
            </a:r>
            <a:endParaRPr lang="en-US" sz="2400" dirty="0" smtClean="0">
              <a:latin typeface="Arial" pitchFamily="112" charset="0"/>
              <a:ea typeface="Arial"/>
              <a:cs typeface="Arial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Nested Loop Join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 join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Hash join</a:t>
            </a:r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-64" charset="0"/>
                <a:ea typeface="ＭＳ Ｐゴシック" pitchFamily="-64" charset="-128"/>
                <a:cs typeface="ＭＳ Ｐゴシック" pitchFamily="-64" charset="-128"/>
              </a:rPr>
              <a:t>1. Nested Loop Join</a:t>
            </a: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6D8FF-40D7-46A2-B921-459B673EC40E}" type="slidenum">
              <a:rPr lang="en-US" smtClean="0">
                <a:latin typeface="Arial"/>
              </a:rPr>
              <a:pPr/>
              <a:t>64</a:t>
            </a:fld>
            <a:endParaRPr lang="en-US" dirty="0" smtClean="0"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05000"/>
            <a:ext cx="6792244" cy="294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for S in Supply do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   for  P in Part do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        if (</a:t>
            </a:r>
            <a:r>
              <a:rPr lang="en-US" sz="3200" dirty="0" err="1" smtClean="0">
                <a:latin typeface="Arial"/>
              </a:rPr>
              <a:t>S.pno</a:t>
            </a:r>
            <a:r>
              <a:rPr lang="en-US" sz="3200" dirty="0" smtClean="0">
                <a:latin typeface="Arial"/>
              </a:rPr>
              <a:t> == </a:t>
            </a:r>
            <a:r>
              <a:rPr lang="en-US" sz="3200" dirty="0" err="1" smtClean="0">
                <a:latin typeface="Arial"/>
              </a:rPr>
              <a:t>P.pno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 err="1" smtClean="0">
                <a:latin typeface="Arial"/>
              </a:rPr>
              <a:t>output(S,P</a:t>
            </a:r>
            <a:r>
              <a:rPr lang="en-US" sz="3200" dirty="0" smtClean="0">
                <a:latin typeface="Arial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} </a:t>
            </a:r>
            <a:endParaRPr lang="en-US" sz="3200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105400"/>
            <a:ext cx="3366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Supply = </a:t>
            </a:r>
            <a:r>
              <a:rPr lang="en-US" i="1" dirty="0" smtClean="0">
                <a:latin typeface="Arial"/>
              </a:rPr>
              <a:t>outer relation</a:t>
            </a:r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Part = </a:t>
            </a:r>
            <a:r>
              <a:rPr lang="en-US" i="1" dirty="0" smtClean="0">
                <a:latin typeface="Arial"/>
              </a:rPr>
              <a:t>inner relation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</a:rPr>
              <a:t>Note: sometimes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 </a:t>
            </a:r>
            <a:br>
              <a:rPr lang="en-US" dirty="0" smtClean="0">
                <a:solidFill>
                  <a:srgbClr val="FF0000"/>
                </a:solidFill>
                <a:latin typeface="Arial"/>
              </a:rPr>
            </a:br>
            <a:r>
              <a:rPr lang="en-US" dirty="0" smtClean="0">
                <a:solidFill>
                  <a:srgbClr val="FF0000"/>
                </a:solidFill>
                <a:latin typeface="Arial"/>
              </a:rPr>
              <a:t>terminology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is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switched</a:t>
            </a:r>
            <a:endParaRPr lang="en-US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5257800"/>
            <a:ext cx="5359911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Would it be more efficient to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choose Part=inner, Supply=outer ?</a:t>
            </a:r>
          </a:p>
          <a:p>
            <a:r>
              <a:rPr lang="en-US" dirty="0" smtClean="0">
                <a:latin typeface="Arial"/>
              </a:rPr>
              <a:t>What if we had an index on </a:t>
            </a:r>
            <a:r>
              <a:rPr lang="en-US" dirty="0" err="1" smtClean="0">
                <a:latin typeface="Arial"/>
              </a:rPr>
              <a:t>Part.pno</a:t>
            </a:r>
            <a:r>
              <a:rPr lang="en-US" dirty="0" smtClean="0">
                <a:latin typeface="Arial"/>
              </a:rPr>
              <a:t> ?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It’s more complicated…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</a:t>
            </a:r>
            <a:r>
              <a:rPr lang="en-US" sz="2800" b="1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operator implements this interface</a:t>
            </a: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open</a:t>
            </a:r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endParaRPr lang="en-US" sz="2400" dirty="0" smtClean="0">
              <a:latin typeface="Arial" pitchFamily="112" charset="0"/>
            </a:endParaRPr>
          </a:p>
          <a:p>
            <a:r>
              <a:rPr lang="en-US" sz="2800" b="1" dirty="0" err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get_next</a:t>
            </a:r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endParaRPr lang="en-US" sz="2400" dirty="0" smtClean="0">
              <a:latin typeface="Arial" pitchFamily="112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close(</a:t>
            </a:r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endParaRPr lang="en-US" sz="2800" b="1" dirty="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8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4E8B9-69A0-4835-8661-6E92A8B370BF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-64" charset="0"/>
                <a:ea typeface="ＭＳ Ｐゴシック" pitchFamily="-64" charset="-128"/>
                <a:cs typeface="ＭＳ Ｐゴシック" pitchFamily="-64" charset="-128"/>
              </a:rPr>
              <a:t>Main Memory Nested Loop Join Revisited</a:t>
            </a: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6D8FF-40D7-46A2-B921-459B673EC40E}" type="slidenum">
              <a:rPr lang="en-US" smtClean="0">
                <a:latin typeface="Arial"/>
              </a:rPr>
              <a:pPr/>
              <a:t>66</a:t>
            </a:fld>
            <a:endParaRPr lang="en-US" dirty="0" smtClean="0"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981200"/>
            <a:ext cx="2995557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open ( ) {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</a:t>
            </a:r>
            <a:r>
              <a:rPr lang="en-US" sz="2000" dirty="0" err="1" smtClean="0">
                <a:latin typeface="Arial"/>
              </a:rPr>
              <a:t>Supply.open</a:t>
            </a:r>
            <a:r>
              <a:rPr lang="en-US" sz="2000" dirty="0" smtClean="0">
                <a:latin typeface="Arial"/>
              </a:rPr>
              <a:t>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</a:t>
            </a:r>
            <a:r>
              <a:rPr lang="en-US" sz="2000" dirty="0" err="1" smtClean="0">
                <a:latin typeface="Arial"/>
              </a:rPr>
              <a:t>Part.open</a:t>
            </a:r>
            <a:r>
              <a:rPr lang="en-US" sz="2000" dirty="0" smtClean="0">
                <a:latin typeface="Arial"/>
              </a:rPr>
              <a:t>( );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S = </a:t>
            </a:r>
            <a:r>
              <a:rPr lang="en-US" sz="2000" dirty="0" err="1" smtClean="0">
                <a:latin typeface="Arial"/>
              </a:rPr>
              <a:t>Supply.get_next</a:t>
            </a:r>
            <a:r>
              <a:rPr lang="en-US" sz="2000" dirty="0" smtClean="0">
                <a:latin typeface="Arial"/>
              </a:rPr>
              <a:t>( );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7200" y="1905000"/>
            <a:ext cx="4213839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latin typeface="Arial"/>
              </a:rPr>
              <a:t>get_next</a:t>
            </a:r>
            <a:r>
              <a:rPr lang="en-US" sz="2000" dirty="0" smtClean="0">
                <a:latin typeface="Arial"/>
              </a:rPr>
              <a:t>( ) {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repeat {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P= </a:t>
            </a:r>
            <a:r>
              <a:rPr lang="en-US" sz="2000" dirty="0" err="1" smtClean="0">
                <a:latin typeface="Arial"/>
              </a:rPr>
              <a:t>Part.get_next</a:t>
            </a:r>
            <a:r>
              <a:rPr lang="en-US" sz="2000" dirty="0" smtClean="0">
                <a:latin typeface="Arial"/>
              </a:rPr>
              <a:t>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if (P== NULL)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{ </a:t>
            </a:r>
            <a:r>
              <a:rPr lang="en-US" sz="2000" dirty="0" err="1" smtClean="0">
                <a:latin typeface="Arial"/>
              </a:rPr>
              <a:t>Part.close</a:t>
            </a:r>
            <a:r>
              <a:rPr lang="en-US" sz="2000" dirty="0" smtClean="0">
                <a:latin typeface="Arial"/>
              </a:rPr>
              <a:t>();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   S= </a:t>
            </a:r>
            <a:r>
              <a:rPr lang="en-US" sz="2000" dirty="0" err="1" smtClean="0">
                <a:latin typeface="Arial"/>
              </a:rPr>
              <a:t>Supply.get_next</a:t>
            </a:r>
            <a:r>
              <a:rPr lang="en-US" sz="2000" dirty="0" smtClean="0">
                <a:latin typeface="Arial"/>
              </a:rPr>
              <a:t>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   if (S== NULL) return NULL;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   </a:t>
            </a:r>
            <a:r>
              <a:rPr lang="en-US" sz="2000" dirty="0" err="1" smtClean="0">
                <a:latin typeface="Arial"/>
              </a:rPr>
              <a:t>Part.open</a:t>
            </a:r>
            <a:r>
              <a:rPr lang="en-US" sz="2000" dirty="0" smtClean="0">
                <a:latin typeface="Arial"/>
              </a:rPr>
              <a:t>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   P= </a:t>
            </a:r>
            <a:r>
              <a:rPr lang="en-US" sz="2000" dirty="0" err="1" smtClean="0">
                <a:latin typeface="Arial"/>
              </a:rPr>
              <a:t>Part.get_next</a:t>
            </a:r>
            <a:r>
              <a:rPr lang="en-US" sz="2000" dirty="0" smtClean="0">
                <a:latin typeface="Arial"/>
              </a:rPr>
              <a:t>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       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until (</a:t>
            </a:r>
            <a:r>
              <a:rPr lang="en-US" sz="2000" dirty="0" err="1" smtClean="0">
                <a:latin typeface="Arial"/>
              </a:rPr>
              <a:t>S.pno</a:t>
            </a:r>
            <a:r>
              <a:rPr lang="en-US" sz="2000" dirty="0" smtClean="0">
                <a:latin typeface="Arial"/>
              </a:rPr>
              <a:t> == </a:t>
            </a:r>
            <a:r>
              <a:rPr lang="en-US" sz="2000" dirty="0" err="1" smtClean="0">
                <a:latin typeface="Arial"/>
              </a:rPr>
              <a:t>P.pno</a:t>
            </a:r>
            <a:r>
              <a:rPr lang="en-US" sz="2000" dirty="0" smtClean="0">
                <a:latin typeface="Arial"/>
              </a:rPr>
              <a:t>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return (S, P)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91000"/>
            <a:ext cx="2218225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close ( ) {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</a:t>
            </a:r>
            <a:r>
              <a:rPr lang="en-US" sz="2000" dirty="0" err="1" smtClean="0">
                <a:latin typeface="Arial"/>
              </a:rPr>
              <a:t>Supply.close</a:t>
            </a:r>
            <a:r>
              <a:rPr lang="en-US" sz="2000" dirty="0" smtClean="0">
                <a:latin typeface="Arial"/>
              </a:rPr>
              <a:t> ( 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   </a:t>
            </a:r>
            <a:r>
              <a:rPr lang="en-US" sz="2000" dirty="0" err="1" smtClean="0">
                <a:latin typeface="Arial"/>
              </a:rPr>
              <a:t>Part.close</a:t>
            </a:r>
            <a:r>
              <a:rPr lang="en-US" sz="2000" dirty="0" smtClean="0">
                <a:latin typeface="Arial"/>
              </a:rPr>
              <a:t> ( );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248400"/>
            <a:ext cx="68755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ALL operators need to be implemented this way !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Hash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8B9C-D12E-468D-82FA-05310ABD65E6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1981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0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1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2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3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4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5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6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7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8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9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1371600"/>
            <a:ext cx="275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Separate chaining:</a:t>
            </a:r>
            <a:endParaRPr lang="en-US" dirty="0"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514600"/>
            <a:ext cx="3047028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err="1" smtClean="0">
                <a:latin typeface="Arial"/>
              </a:rPr>
              <a:t>h(x</a:t>
            </a:r>
            <a:r>
              <a:rPr lang="en-US" sz="3200" dirty="0" smtClean="0">
                <a:latin typeface="Arial"/>
              </a:rPr>
              <a:t>) = </a:t>
            </a:r>
            <a:r>
              <a:rPr lang="en-US" sz="3200" dirty="0" err="1" smtClean="0">
                <a:latin typeface="Arial"/>
              </a:rPr>
              <a:t>x</a:t>
            </a:r>
            <a:r>
              <a:rPr lang="en-US" sz="3200" dirty="0" smtClean="0">
                <a:latin typeface="Arial"/>
              </a:rPr>
              <a:t> mod 10</a:t>
            </a:r>
            <a:endParaRPr lang="en-US" sz="3200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905000"/>
            <a:ext cx="343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A (naïve) hash function:</a:t>
            </a:r>
            <a:endParaRPr lang="en-US" dirty="0"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048000"/>
          <a:ext cx="762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503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0" y="3048000"/>
          <a:ext cx="762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103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00470" y="4191000"/>
          <a:ext cx="76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76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4191000"/>
          <a:ext cx="762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666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4953000"/>
          <a:ext cx="76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48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924800" y="3048000"/>
          <a:ext cx="762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503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6449" y="2133600"/>
            <a:ext cx="1383726" cy="578882"/>
          </a:xfrm>
          <a:prstGeom prst="wedgeRoundRectCallout">
            <a:avLst>
              <a:gd name="adj1" fmla="val 1895"/>
              <a:gd name="adj2" fmla="val 961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</a:rPr>
              <a:t>Duplicates OK</a:t>
            </a:r>
          </a:p>
          <a:p>
            <a:pPr algn="ctr"/>
            <a:r>
              <a:rPr lang="en-US" sz="1400" dirty="0" smtClean="0">
                <a:latin typeface="Arial"/>
              </a:rPr>
              <a:t>WHY ??</a:t>
            </a:r>
            <a:endParaRPr lang="en-US" sz="1400" dirty="0">
              <a:latin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334000" y="32766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553200" y="3200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620000" y="3200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34000" y="44196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553200" y="4343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334000" y="51816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" y="3962400"/>
            <a:ext cx="177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Operations: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5800" y="4572000"/>
            <a:ext cx="3070272" cy="11757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find(103) = ??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</a:rPr>
              <a:t>insert(488) = ??</a:t>
            </a:r>
            <a:endParaRPr lang="en-US" sz="32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Hash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insert(k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dirty="0" smtClean="0"/>
              <a:t>) = inserts a key </a:t>
            </a:r>
            <a:r>
              <a:rPr lang="en-US" dirty="0" err="1" smtClean="0"/>
              <a:t>k</a:t>
            </a:r>
            <a:r>
              <a:rPr lang="en-US" dirty="0" smtClean="0"/>
              <a:t> with value </a:t>
            </a:r>
            <a:r>
              <a:rPr lang="en-US" dirty="0" err="1" smtClean="0"/>
              <a:t>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values for one key</a:t>
            </a:r>
          </a:p>
          <a:p>
            <a:pPr lvl="1"/>
            <a:r>
              <a:rPr lang="en-US" dirty="0" smtClean="0"/>
              <a:t>Hence, duplicate </a:t>
            </a:r>
            <a:r>
              <a:rPr lang="en-US" dirty="0" err="1" smtClean="0"/>
              <a:t>k’s</a:t>
            </a:r>
            <a:r>
              <a:rPr lang="en-US" dirty="0" smtClean="0"/>
              <a:t> are OK</a:t>
            </a:r>
          </a:p>
          <a:p>
            <a:endParaRPr lang="en-US" dirty="0" smtClean="0"/>
          </a:p>
          <a:p>
            <a:r>
              <a:rPr lang="en-US" dirty="0" err="1" smtClean="0"/>
              <a:t>find(k</a:t>
            </a:r>
            <a:r>
              <a:rPr lang="en-US" dirty="0" smtClean="0"/>
              <a:t>) = returns the </a:t>
            </a:r>
            <a:r>
              <a:rPr lang="en-US" b="1" i="1" u="sng" dirty="0" smtClean="0"/>
              <a:t>list </a:t>
            </a:r>
            <a:r>
              <a:rPr lang="en-US" dirty="0" smtClean="0"/>
              <a:t>of all values </a:t>
            </a:r>
            <a:r>
              <a:rPr lang="en-US" dirty="0" err="1" smtClean="0"/>
              <a:t>v</a:t>
            </a:r>
            <a:r>
              <a:rPr lang="en-US" dirty="0" smtClean="0"/>
              <a:t> associated to the key </a:t>
            </a:r>
            <a:r>
              <a:rPr lang="en-US" dirty="0" err="1" smtClean="0"/>
              <a:t>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8B9C-D12E-468D-82FA-05310ABD65E6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-64" charset="0"/>
                <a:ea typeface="ＭＳ Ｐゴシック" pitchFamily="-64" charset="-128"/>
                <a:cs typeface="ＭＳ Ｐゴシック" pitchFamily="-64" charset="-128"/>
              </a:rPr>
              <a:t>2.  Hash Join (main memory)</a:t>
            </a: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6D8FF-40D7-46A2-B921-459B673EC40E}" type="slidenum">
              <a:rPr lang="en-US" smtClean="0">
                <a:latin typeface="Arial"/>
              </a:rPr>
              <a:pPr/>
              <a:t>69</a:t>
            </a:fld>
            <a:endParaRPr lang="en-US" dirty="0" smtClean="0">
              <a:latin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1828800"/>
            <a:ext cx="6564016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  <a:cs typeface="Arial"/>
              </a:rPr>
              <a:t>for S in Supply do  </a:t>
            </a:r>
            <a:r>
              <a:rPr lang="en-US" sz="3200" dirty="0" err="1" smtClean="0">
                <a:latin typeface="Arial"/>
                <a:cs typeface="Arial"/>
              </a:rPr>
              <a:t>insert(S.pno</a:t>
            </a:r>
            <a:r>
              <a:rPr lang="en-US" sz="3200" dirty="0" smtClean="0">
                <a:latin typeface="Arial"/>
                <a:cs typeface="Arial"/>
              </a:rPr>
              <a:t>, S);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 smtClean="0"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  <a:cs typeface="Arial"/>
              </a:rPr>
              <a:t>for P in Part do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  <a:cs typeface="Arial"/>
              </a:rPr>
              <a:t>   LS = </a:t>
            </a:r>
            <a:r>
              <a:rPr lang="en-US" sz="3200" dirty="0" err="1" smtClean="0">
                <a:latin typeface="Arial"/>
                <a:cs typeface="Arial"/>
              </a:rPr>
              <a:t>find(P.pno</a:t>
            </a:r>
            <a:r>
              <a:rPr lang="en-US" sz="3200" dirty="0" smtClean="0">
                <a:latin typeface="Arial"/>
                <a:cs typeface="Arial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  <a:cs typeface="Arial"/>
              </a:rPr>
              <a:t>   for S in LS do { </a:t>
            </a:r>
            <a:r>
              <a:rPr lang="en-US" sz="3200" dirty="0" err="1" smtClean="0">
                <a:latin typeface="Arial"/>
                <a:cs typeface="Arial"/>
              </a:rPr>
              <a:t>output(S</a:t>
            </a:r>
            <a:r>
              <a:rPr lang="en-US" sz="3200" dirty="0" smtClean="0">
                <a:latin typeface="Arial"/>
                <a:cs typeface="Arial"/>
              </a:rPr>
              <a:t>, P);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6167735"/>
            <a:ext cx="666886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Recall: need to rewrite as open, </a:t>
            </a:r>
            <a:r>
              <a:rPr lang="en-US" dirty="0" err="1" smtClean="0">
                <a:latin typeface="Arial"/>
              </a:rPr>
              <a:t>get_next</a:t>
            </a:r>
            <a:r>
              <a:rPr lang="en-US" dirty="0" smtClean="0">
                <a:latin typeface="Arial"/>
              </a:rPr>
              <a:t>, close</a:t>
            </a:r>
            <a:endParaRPr lang="en-US" dirty="0">
              <a:latin typeface="Arial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152400" y="1600200"/>
            <a:ext cx="1438865" cy="1168539"/>
          </a:xfrm>
          <a:prstGeom prst="wedgeEllipseCallout">
            <a:avLst>
              <a:gd name="adj1" fmla="val 78937"/>
              <a:gd name="adj2" fmla="val -176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Build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phase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019800" y="3276600"/>
            <a:ext cx="1751414" cy="649188"/>
          </a:xfrm>
          <a:prstGeom prst="wedgeEllipseCallout">
            <a:avLst>
              <a:gd name="adj1" fmla="val -83119"/>
              <a:gd name="adj2" fmla="val 394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Probing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48781" y="5486400"/>
            <a:ext cx="2189207" cy="9088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/>
              </a:rPr>
              <a:t>Supply=outer </a:t>
            </a:r>
            <a:br>
              <a:rPr lang="en-US" sz="1800" dirty="0" smtClean="0">
                <a:latin typeface="Arial"/>
              </a:rPr>
            </a:br>
            <a:r>
              <a:rPr lang="en-US" sz="1800" dirty="0" smtClean="0">
                <a:latin typeface="Arial"/>
              </a:rPr>
              <a:t>Part=inner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Sets v.s. Bags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Sets: {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a,b,c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}, {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a,d,e,f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}, { }, . . .</a:t>
            </a:r>
          </a:p>
          <a:p>
            <a:pPr eaLnBrk="1" hangingPunct="1"/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Bags: {a, a,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}, {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sz="2800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}, . . .</a:t>
            </a:r>
          </a:p>
          <a:p>
            <a:pPr eaLnBrk="1" hangingPunct="1"/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has two semantics:</a:t>
            </a:r>
          </a:p>
          <a:p>
            <a:pPr eaLnBrk="1" hangingPunct="1"/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Set semantics</a:t>
            </a:r>
          </a:p>
          <a:p>
            <a:pPr eaLnBrk="1" hangingPunct="1"/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Bag semantics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4AAD1-608F-4908-9DF2-C3C9D00C0AA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-64" charset="0"/>
                <a:ea typeface="ＭＳ Ｐゴシック" pitchFamily="-64" charset="-128"/>
                <a:cs typeface="ＭＳ Ｐゴシック" pitchFamily="-64" charset="-128"/>
              </a:rPr>
              <a:t>3.  Merge Join (main memory)</a:t>
            </a: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6D8FF-40D7-46A2-B921-459B673EC40E}" type="slidenum">
              <a:rPr lang="en-US" smtClean="0">
                <a:latin typeface="Arial"/>
              </a:rPr>
              <a:pPr/>
              <a:t>70</a:t>
            </a:fld>
            <a:endParaRPr lang="en-US" dirty="0" smtClean="0">
              <a:latin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752600"/>
            <a:ext cx="6402564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Part1 = </a:t>
            </a:r>
            <a:r>
              <a:rPr lang="en-US" dirty="0" err="1" smtClean="0">
                <a:latin typeface="Arial"/>
                <a:cs typeface="Arial"/>
              </a:rPr>
              <a:t>sort(Part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pno</a:t>
            </a:r>
            <a:r>
              <a:rPr lang="en-US" dirty="0" smtClean="0">
                <a:latin typeface="Arial"/>
                <a:cs typeface="Arial"/>
              </a:rPr>
              <a:t>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Supply1 = </a:t>
            </a:r>
            <a:r>
              <a:rPr lang="en-US" dirty="0" err="1" smtClean="0">
                <a:latin typeface="Arial"/>
                <a:cs typeface="Arial"/>
              </a:rPr>
              <a:t>sort(Supply,pno</a:t>
            </a:r>
            <a:r>
              <a:rPr lang="en-US" dirty="0" smtClean="0">
                <a:latin typeface="Arial"/>
                <a:cs typeface="Arial"/>
              </a:rPr>
              <a:t>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P=Part1.get_next(); S=Supply1.get_next();</a:t>
            </a:r>
          </a:p>
          <a:p>
            <a:pPr marL="342900" indent="-342900">
              <a:spcBef>
                <a:spcPts val="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While (P!=NULL and S!=NULL) {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case: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   </a:t>
            </a:r>
            <a:r>
              <a:rPr lang="en-US" dirty="0" err="1" smtClean="0">
                <a:latin typeface="Arial"/>
                <a:cs typeface="Arial"/>
              </a:rPr>
              <a:t>P.pno</a:t>
            </a:r>
            <a:r>
              <a:rPr lang="en-US" dirty="0" smtClean="0">
                <a:latin typeface="Arial"/>
                <a:cs typeface="Arial"/>
              </a:rPr>
              <a:t> &gt; </a:t>
            </a:r>
            <a:r>
              <a:rPr lang="en-US" dirty="0" err="1" smtClean="0">
                <a:latin typeface="Arial"/>
                <a:cs typeface="Arial"/>
              </a:rPr>
              <a:t>S.pno</a:t>
            </a:r>
            <a:r>
              <a:rPr lang="en-US" dirty="0" smtClean="0">
                <a:latin typeface="Arial"/>
                <a:cs typeface="Arial"/>
              </a:rPr>
              <a:t>:    P = Part1.get_next( 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   </a:t>
            </a:r>
            <a:r>
              <a:rPr lang="en-US" dirty="0" err="1" smtClean="0">
                <a:latin typeface="Arial"/>
                <a:cs typeface="Arial"/>
              </a:rPr>
              <a:t>P.pno</a:t>
            </a:r>
            <a:r>
              <a:rPr lang="en-US" dirty="0" smtClean="0">
                <a:latin typeface="Arial"/>
                <a:cs typeface="Arial"/>
              </a:rPr>
              <a:t> &lt; </a:t>
            </a:r>
            <a:r>
              <a:rPr lang="en-US" dirty="0" err="1" smtClean="0">
                <a:latin typeface="Arial"/>
                <a:cs typeface="Arial"/>
              </a:rPr>
              <a:t>S.pno</a:t>
            </a:r>
            <a:r>
              <a:rPr lang="en-US" dirty="0" smtClean="0">
                <a:latin typeface="Arial"/>
                <a:cs typeface="Arial"/>
              </a:rPr>
              <a:t>:    S = Supply1.get_next();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   </a:t>
            </a:r>
            <a:r>
              <a:rPr lang="en-US" dirty="0" err="1" smtClean="0">
                <a:latin typeface="Arial"/>
                <a:cs typeface="Arial"/>
              </a:rPr>
              <a:t>P.pno</a:t>
            </a:r>
            <a:r>
              <a:rPr lang="en-US" dirty="0" smtClean="0">
                <a:latin typeface="Arial"/>
                <a:cs typeface="Arial"/>
              </a:rPr>
              <a:t> == </a:t>
            </a:r>
            <a:r>
              <a:rPr lang="en-US" dirty="0" err="1" smtClean="0">
                <a:latin typeface="Arial"/>
                <a:cs typeface="Arial"/>
              </a:rPr>
              <a:t>S.pno</a:t>
            </a:r>
            <a:r>
              <a:rPr lang="en-US" dirty="0" smtClean="0">
                <a:latin typeface="Arial"/>
                <a:cs typeface="Arial"/>
              </a:rPr>
              <a:t> { </a:t>
            </a:r>
            <a:r>
              <a:rPr lang="en-US" dirty="0" err="1" smtClean="0">
                <a:latin typeface="Arial"/>
                <a:cs typeface="Arial"/>
              </a:rPr>
              <a:t>output(P,S</a:t>
            </a:r>
            <a:r>
              <a:rPr lang="en-US" dirty="0" smtClean="0">
                <a:latin typeface="Arial"/>
                <a:cs typeface="Arial"/>
              </a:rPr>
              <a:t>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                               S = Supply1.get_next();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                                  }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76200"/>
            <a:ext cx="2765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Supplier(sno,sname,scity,sstate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Part(pno,pname,psize,pcolor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 err="1" smtClean="0">
                <a:latin typeface="Arial" pitchFamily="112" charset="0"/>
                <a:ea typeface="Arial" pitchFamily="112" charset="0"/>
                <a:cs typeface="Arial" pitchFamily="112" charset="0"/>
              </a:rPr>
              <a:t>Supply(sno,pno,price</a:t>
            </a:r>
            <a:r>
              <a:rPr lang="en-US" sz="1400" dirty="0" smtClean="0">
                <a:latin typeface="Arial" pitchFamily="112" charset="0"/>
                <a:ea typeface="Arial" pitchFamily="112" charset="0"/>
                <a:cs typeface="Arial" pitchFamily="112" charset="0"/>
              </a:rPr>
              <a:t>)</a:t>
            </a:r>
            <a:endParaRPr lang="en-US" sz="1400" dirty="0">
              <a:latin typeface="Arial" pitchFamily="112" charset="0"/>
              <a:ea typeface="Arial" pitchFamily="112" charset="0"/>
              <a:cs typeface="Arial" pitchFamily="112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7086600" y="4724400"/>
            <a:ext cx="1967598" cy="649188"/>
          </a:xfrm>
          <a:prstGeom prst="wedgeEllipseCallout">
            <a:avLst>
              <a:gd name="adj1" fmla="val -61851"/>
              <a:gd name="adj2" fmla="val 239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Why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???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3F927-F307-44C0-8E8F-506CD36FE21A}" type="slidenum">
              <a:rPr lang="en-US" smtClean="0">
                <a:latin typeface="Arial"/>
              </a:rPr>
              <a:pPr/>
              <a:t>71</a:t>
            </a:fld>
            <a:endParaRPr lang="en-US" dirty="0" smtClean="0">
              <a:latin typeface="Arial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Main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Memory Group By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	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Product(name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department, quantity)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	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baseline="-25000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department</a:t>
            </a:r>
            <a:r>
              <a:rPr lang="en-US" baseline="-25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baseline="-25000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sum(quantity</a:t>
            </a:r>
            <a:r>
              <a:rPr lang="en-US" baseline="-25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(Product)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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 				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Answer(department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, sum)</a:t>
            </a:r>
          </a:p>
          <a:p>
            <a:pPr eaLnBrk="1" hangingPunct="1">
              <a:buFontTx/>
              <a:buNone/>
            </a:pP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  <a:sym typeface="Wingdings" pitchFamily="112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Main memory hash table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Wingdings" pitchFamily="112" charset="2"/>
              </a:rPr>
              <a:t>Question: How ?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51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66881-6B20-4D5F-A85F-FB7CE9471560}" type="slidenum">
              <a:rPr lang="en-US" smtClean="0">
                <a:latin typeface="Arial"/>
              </a:rPr>
              <a:pPr/>
              <a:t>72</a:t>
            </a:fld>
            <a:endParaRPr lang="en-US" dirty="0" smtClean="0">
              <a:latin typeface="Arial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 IS Group By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 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is </a:t>
            </a:r>
            <a:r>
              <a:rPr lang="en-US" i="1" u="sng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same 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 group by </a:t>
            </a:r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  WHY ???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Hash table in main memory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Cost: B(R)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)) &lt;= M</a:t>
            </a:r>
          </a:p>
        </p:txBody>
      </p:sp>
      <p:sp>
        <p:nvSpPr>
          <p:cNvPr id="149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Selections,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= easy, check condition on each </a:t>
            </a:r>
            <a:r>
              <a:rPr lang="en-US" dirty="0" err="1" smtClean="0"/>
              <a:t>tuple</a:t>
            </a:r>
            <a:r>
              <a:rPr lang="en-US" dirty="0" smtClean="0"/>
              <a:t> at a time</a:t>
            </a:r>
          </a:p>
          <a:p>
            <a:endParaRPr lang="en-US" dirty="0" smtClean="0"/>
          </a:p>
          <a:p>
            <a:r>
              <a:rPr lang="en-US" dirty="0" smtClean="0"/>
              <a:t>Projection = easy (assuming no duplicate elimination), remove extraneous attributes from each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Review (1/2)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</a:t>
            </a:r>
            <a:r>
              <a:rPr lang="en-US" sz="2800" b="1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operator implements this interface</a:t>
            </a: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open</a:t>
            </a:r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()</a:t>
            </a:r>
          </a:p>
          <a:p>
            <a:pPr lvl="1"/>
            <a:r>
              <a:rPr lang="en-US" sz="2400" dirty="0">
                <a:latin typeface="Arial" pitchFamily="112" charset="0"/>
              </a:rPr>
              <a:t>Initializes operator state</a:t>
            </a:r>
          </a:p>
          <a:p>
            <a:pPr lvl="1"/>
            <a:r>
              <a:rPr lang="en-US" sz="2400" dirty="0">
                <a:latin typeface="Arial" pitchFamily="112" charset="0"/>
              </a:rPr>
              <a:t>Sets parameters such as selection condition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get_next</a:t>
            </a:r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()</a:t>
            </a:r>
          </a:p>
          <a:p>
            <a:pPr lvl="1"/>
            <a:r>
              <a:rPr lang="en-US" sz="2400" dirty="0">
                <a:latin typeface="Arial" pitchFamily="112" charset="0"/>
              </a:rPr>
              <a:t>Operator invokes </a:t>
            </a:r>
            <a:r>
              <a:rPr lang="en-US" sz="2400" dirty="0" err="1">
                <a:latin typeface="Arial" pitchFamily="112" charset="0"/>
              </a:rPr>
              <a:t>get_next</a:t>
            </a:r>
            <a:r>
              <a:rPr lang="en-US" sz="2400" dirty="0">
                <a:latin typeface="Arial" pitchFamily="112" charset="0"/>
              </a:rPr>
              <a:t>() recursively on its inputs</a:t>
            </a:r>
          </a:p>
          <a:p>
            <a:pPr lvl="1"/>
            <a:r>
              <a:rPr lang="en-US" sz="2400" dirty="0">
                <a:latin typeface="Arial" pitchFamily="112" charset="0"/>
              </a:rPr>
              <a:t>Performs processing and produces an output </a:t>
            </a:r>
            <a:r>
              <a:rPr lang="en-US" sz="2400" dirty="0" err="1">
                <a:latin typeface="Arial" pitchFamily="112" charset="0"/>
              </a:rPr>
              <a:t>tuple</a:t>
            </a:r>
            <a:endParaRPr lang="en-US" sz="2400" dirty="0">
              <a:latin typeface="Arial" pitchFamily="112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close(</a:t>
            </a:r>
            <a:r>
              <a:rPr lang="en-US" sz="2800" b="1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</a:t>
            </a: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/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Cleans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-up state</a:t>
            </a:r>
            <a:endParaRPr lang="en-US" sz="2400" b="1" dirty="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8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4E8B9-69A0-4835-8661-6E92A8B370BF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algorithms </a:t>
            </a:r>
            <a:r>
              <a:rPr lang="en-US" dirty="0" smtClean="0"/>
              <a:t>for main memory join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Nested loop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Hash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Merge </a:t>
            </a:r>
            <a:r>
              <a:rPr lang="en-US" dirty="0" smtClean="0"/>
              <a:t>join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Algorithms for selection, projection, group-by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2895600"/>
            <a:ext cx="322521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If |R| = </a:t>
            </a:r>
            <a:r>
              <a:rPr lang="en-US" dirty="0" err="1" smtClean="0">
                <a:latin typeface="Arial"/>
              </a:rPr>
              <a:t>m</a:t>
            </a:r>
            <a:r>
              <a:rPr lang="en-US" dirty="0" smtClean="0">
                <a:latin typeface="Arial"/>
              </a:rPr>
              <a:t> and |S| = </a:t>
            </a:r>
            <a:r>
              <a:rPr lang="en-US" dirty="0" err="1" smtClean="0">
                <a:latin typeface="Arial"/>
              </a:rPr>
              <a:t>n</a:t>
            </a:r>
            <a:r>
              <a:rPr lang="en-US" dirty="0" smtClean="0">
                <a:latin typeface="Arial"/>
              </a:rPr>
              <a:t>,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what is the asymptotic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complexity for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computing R ⋈ S ?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Memory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too large to fit in main memory</a:t>
            </a:r>
          </a:p>
          <a:p>
            <a:endParaRPr lang="en-US" dirty="0" smtClean="0"/>
          </a:p>
          <a:p>
            <a:r>
              <a:rPr lang="en-US" dirty="0" smtClean="0"/>
              <a:t>Issue: disk access is 3-4 orders of magnitude slower than memory access</a:t>
            </a:r>
          </a:p>
          <a:p>
            <a:endParaRPr lang="en-US" dirty="0" smtClean="0"/>
          </a:p>
          <a:p>
            <a:r>
              <a:rPr lang="en-US" dirty="0" smtClean="0"/>
              <a:t>Assumption: runtime dominated by # of disk I/O’s;  will ignore the main memory part of the 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244A0-E8F5-4EDF-9097-449089C20CE3}" type="slidenum">
              <a:rPr lang="en-US" smtClean="0">
                <a:latin typeface="Arial"/>
              </a:rPr>
              <a:pPr/>
              <a:t>77</a:t>
            </a:fld>
            <a:endParaRPr lang="en-US" dirty="0" smtClean="0">
              <a:latin typeface="Arial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Parameters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</a:t>
            </a:r>
            <a:r>
              <a:rPr lang="en-US" sz="2400" i="1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of an operation = total number of I/Os</a:t>
            </a: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parameters:</a:t>
            </a:r>
          </a:p>
          <a:p>
            <a:pPr eaLnBrk="1" hangingPunct="1"/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B(R)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= number of </a:t>
            </a:r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locks for relation R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T(R)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= number of </a:t>
            </a:r>
            <a:r>
              <a:rPr lang="en-US" sz="2400" dirty="0" err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</a:t>
            </a:r>
            <a:r>
              <a:rPr lang="en-US" sz="2400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uples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 relation R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V(R, a)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= number of distinct </a:t>
            </a:r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alues of attribute a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 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= size of main </a:t>
            </a:r>
            <a:r>
              <a:rPr lang="en-US" sz="24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emory buffer pool, in blocks</a:t>
            </a:r>
          </a:p>
        </p:txBody>
      </p:sp>
      <p:sp>
        <p:nvSpPr>
          <p:cNvPr id="1249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410200"/>
            <a:ext cx="6501600" cy="1095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Facts: (1) B(R) &lt;&lt; T(R):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	(2) When a is a key,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V(R,a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) = T(R)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	     When a is not a key,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V(R,a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) &lt;&lt; T(R)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  <a:sym typeface="Symbol" pitchFamily="11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the operator </a:t>
            </a:r>
            <a:r>
              <a:rPr lang="en-US" i="1" dirty="0" smtClean="0"/>
              <a:t>reads</a:t>
            </a:r>
            <a:r>
              <a:rPr lang="en-US" dirty="0" smtClean="0"/>
              <a:t> the data from disk</a:t>
            </a:r>
          </a:p>
          <a:p>
            <a:r>
              <a:rPr lang="en-US" dirty="0" smtClean="0"/>
              <a:t>We assume that the operator </a:t>
            </a:r>
            <a:r>
              <a:rPr lang="en-US" i="1" dirty="0" smtClean="0"/>
              <a:t>does not write</a:t>
            </a:r>
            <a:r>
              <a:rPr lang="en-US" dirty="0" smtClean="0"/>
              <a:t> the data back to disk (e.g.: pipelining)</a:t>
            </a:r>
          </a:p>
          <a:p>
            <a:r>
              <a:rPr lang="en-US" dirty="0" smtClean="0"/>
              <a:t>Thus: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334000"/>
            <a:ext cx="861235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Any main memory join algorithms for R ⋈ S: Cost = B(R)+B(S) </a:t>
            </a:r>
            <a:endParaRPr lang="en-US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6019800"/>
            <a:ext cx="63872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Any main memory grouping </a:t>
            </a:r>
            <a:r>
              <a:rPr lang="en-US" dirty="0" err="1" smtClean="0">
                <a:latin typeface="Symbol" pitchFamily="-64" charset="2"/>
                <a:ea typeface="ＭＳ Ｐゴシック" pitchFamily="-64" charset="-128"/>
                <a:cs typeface="ＭＳ Ｐゴシック" pitchFamily="-64" charset="-128"/>
              </a:rPr>
              <a:t>g</a:t>
            </a:r>
            <a:r>
              <a:rPr lang="en-US" dirty="0" err="1" smtClean="0">
                <a:latin typeface="Arial"/>
              </a:rPr>
              <a:t>(R</a:t>
            </a:r>
            <a:r>
              <a:rPr lang="en-US" dirty="0" smtClean="0">
                <a:latin typeface="Arial"/>
              </a:rPr>
              <a:t>): Cost = B(R) 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3A60E-74C6-4F00-AC61-1DF8B4EFE9CB}" type="slidenum">
              <a:rPr lang="en-US" smtClean="0">
                <a:latin typeface="Arial"/>
              </a:rPr>
              <a:pPr/>
              <a:t>79</a:t>
            </a:fld>
            <a:endParaRPr lang="en-US" dirty="0" smtClean="0">
              <a:latin typeface="Arial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Sequential Scan of a Table R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When R is </a:t>
            </a:r>
            <a:r>
              <a:rPr lang="en-US" sz="2800" i="1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clustered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Blocks consists only of records from this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B(R) &lt;&lt;</a:t>
            </a:r>
            <a:r>
              <a:rPr lang="en-US" sz="2400" dirty="0">
                <a:latin typeface="Arial" pitchFamily="112" charset="0"/>
                <a:sym typeface="Symbol" pitchFamily="112" charset="2"/>
              </a:rPr>
              <a:t> T(R</a:t>
            </a:r>
            <a:r>
              <a:rPr lang="en-US" sz="2400" dirty="0" smtClean="0">
                <a:latin typeface="Arial" pitchFamily="112" charset="0"/>
                <a:sym typeface="Symbol" pitchFamily="11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sym typeface="Symbol" pitchFamily="112" charset="2"/>
              </a:rPr>
              <a:t>Cost = B(R)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When R is </a:t>
            </a:r>
            <a:r>
              <a:rPr lang="en-US" sz="2800" i="1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unclustered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</a:rPr>
              <a:t>Its </a:t>
            </a:r>
            <a:r>
              <a:rPr lang="en-US" sz="2400" dirty="0">
                <a:latin typeface="Arial" pitchFamily="112" charset="0"/>
              </a:rPr>
              <a:t>records are placed on blocks with other tables</a:t>
            </a:r>
            <a:endParaRPr lang="en-US" sz="2400" dirty="0">
              <a:latin typeface="Arial" pitchFamily="112" charset="0"/>
              <a:sym typeface="Symbol" pitchFamily="11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  <a:sym typeface="Symbol" pitchFamily="112" charset="2"/>
              </a:rPr>
              <a:t>B(R) </a:t>
            </a:r>
            <a:r>
              <a:rPr lang="en-US" sz="2400" dirty="0" err="1">
                <a:latin typeface="Arial" pitchFamily="112" charset="0"/>
                <a:sym typeface="Symbol" pitchFamily="112" charset="2"/>
              </a:rPr>
              <a:t></a:t>
            </a:r>
            <a:r>
              <a:rPr lang="en-US" sz="2400" dirty="0">
                <a:latin typeface="Arial" pitchFamily="112" charset="0"/>
                <a:sym typeface="Symbol" pitchFamily="112" charset="2"/>
              </a:rPr>
              <a:t> </a:t>
            </a:r>
            <a:r>
              <a:rPr lang="en-US" sz="2400" dirty="0" smtClean="0">
                <a:latin typeface="Arial" pitchFamily="112" charset="0"/>
                <a:sym typeface="Symbol" pitchFamily="112" charset="2"/>
              </a:rPr>
              <a:t>T(R)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sym typeface="Symbol" pitchFamily="112" charset="2"/>
              </a:rPr>
              <a:t>Cost = T(R)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  <a:sym typeface="Symbol" pitchFamily="112" charset="2"/>
            </a:endParaRPr>
          </a:p>
        </p:txBody>
      </p:sp>
      <p:sp>
        <p:nvSpPr>
          <p:cNvPr id="1269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Extended Algebra Operators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Union </a:t>
            </a:r>
            <a:r>
              <a:rPr lang="en-US" sz="2800" dirty="0" err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intersection </a:t>
            </a:r>
            <a:r>
              <a:rPr lang="en-US" sz="2800" dirty="0" err="1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difference</a:t>
            </a:r>
            <a:r>
              <a:rPr lang="en-US" sz="28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-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Selection  </a:t>
            </a:r>
            <a:r>
              <a:rPr lang="en-US" sz="2800" dirty="0" err="1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endParaRPr lang="en-US" sz="2800" dirty="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Projection</a:t>
            </a: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Π</a:t>
            </a:r>
            <a:endParaRPr lang="en-US" sz="2800" dirty="0" smtClean="0">
              <a:solidFill>
                <a:srgbClr val="FF0000"/>
              </a:solidFill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Join </a:t>
            </a:r>
            <a:r>
              <a:rPr lang="en-US" sz="2800" dirty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</a:t>
            </a:r>
            <a:endParaRPr lang="en-US" sz="2800" dirty="0" smtClean="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Rename </a:t>
            </a:r>
            <a:r>
              <a:rPr lang="en-US" sz="2800" dirty="0" err="1" smtClean="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</a:t>
            </a:r>
            <a:endParaRPr lang="en-US" sz="2800" dirty="0" smtClean="0">
              <a:latin typeface="Symbol" pitchFamily="112" charset="2"/>
              <a:ea typeface="ＭＳ Ｐゴシック" pitchFamily="112" charset="-128"/>
              <a:cs typeface="ＭＳ Ｐゴシック" pitchFamily="112" charset="-128"/>
              <a:sym typeface="Symbol" pitchFamily="112" charset="2"/>
            </a:endParaRPr>
          </a:p>
          <a:p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elimination </a:t>
            </a:r>
            <a:r>
              <a:rPr lang="en-US" sz="2800" dirty="0" err="1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endParaRPr lang="en-US" sz="2800" dirty="0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 and aggregation </a:t>
            </a:r>
            <a:r>
              <a:rPr lang="en-US" sz="2800" dirty="0" err="1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endParaRPr lang="en-US" sz="2800" dirty="0">
              <a:solidFill>
                <a:srgbClr val="FF0000"/>
              </a:solidFill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  <a:p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Sorting </a:t>
            </a:r>
            <a:r>
              <a:rPr lang="en-US" sz="2800" dirty="0" err="1" smtClean="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t</a:t>
            </a:r>
            <a:endParaRPr lang="en-US" sz="2800" dirty="0">
              <a:solidFill>
                <a:srgbClr val="FF0000"/>
              </a:solidFill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8806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6E459-8F3F-4A07-B8F2-471F4BE04E6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D212BF45-4EC9-4151-B6D6-D3019BFE777C}" type="slidenum">
              <a:rPr lang="en-US" smtClean="0">
                <a:latin typeface="Arial"/>
              </a:rPr>
              <a:pPr/>
              <a:t>80</a:t>
            </a:fld>
            <a:endParaRPr lang="en-US" dirty="0" smtClean="0">
              <a:latin typeface="Arial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Nested Loop Joins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Tuple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-based nested loop R </a:t>
            </a:r>
            <a:r>
              <a:rPr lang="en-US" sz="2800" dirty="0">
                <a:latin typeface="Arial" pitchFamily="112" charset="0"/>
                <a:ea typeface="Arial"/>
                <a:cs typeface="Arial"/>
              </a:rPr>
              <a:t>⋈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S</a:t>
            </a:r>
          </a:p>
          <a:p>
            <a:pPr eaLnBrk="1" hangingPunct="1"/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Cost: T(R) B(S) when S is clustered</a:t>
            </a:r>
          </a:p>
          <a:p>
            <a:pPr eaLnBrk="1" hangingPunct="1"/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Cost: T(R) T(S) when S is </a:t>
            </a:r>
            <a:r>
              <a:rPr lang="en-US" sz="2800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unclustered</a:t>
            </a:r>
            <a:endParaRPr lang="en-US" sz="28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685800" y="2667000"/>
            <a:ext cx="6297517" cy="1766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>
                <a:latin typeface="Arial"/>
                <a:cs typeface="Arial"/>
              </a:rPr>
              <a:t> each tuple r in R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/>
                <a:cs typeface="Arial"/>
              </a:rPr>
              <a:t>  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>
                <a:latin typeface="Arial"/>
                <a:cs typeface="Arial"/>
              </a:rPr>
              <a:t> each tuple s in S </a:t>
            </a:r>
            <a:r>
              <a:rPr lang="en-US" sz="3200" u="sng">
                <a:latin typeface="Arial"/>
                <a:cs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/>
                <a:cs typeface="Arial"/>
              </a:rPr>
              <a:t>      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if</a:t>
            </a:r>
            <a:r>
              <a:rPr lang="en-US" sz="3200">
                <a:latin typeface="Arial"/>
                <a:cs typeface="Arial"/>
              </a:rPr>
              <a:t> r and s join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then</a:t>
            </a:r>
            <a:r>
              <a:rPr lang="en-US" sz="3200">
                <a:latin typeface="Arial"/>
                <a:cs typeface="Arial"/>
              </a:rPr>
              <a:t> output (r,s)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3048000"/>
            <a:ext cx="2016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</a:rPr>
              <a:t>R=outer relation</a:t>
            </a:r>
          </a:p>
          <a:p>
            <a:r>
              <a:rPr lang="en-US" sz="2000" dirty="0" smtClean="0">
                <a:latin typeface="Arial"/>
              </a:rPr>
              <a:t>S=inner relation</a:t>
            </a:r>
            <a:endParaRPr lang="en-US" sz="20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87FAC-F9BF-4B1A-9763-6EA54CE2D8F2}" type="slidenum">
              <a:rPr lang="en-US" smtClean="0">
                <a:latin typeface="Arial"/>
              </a:rPr>
              <a:pPr/>
              <a:t>81</a:t>
            </a:fld>
            <a:endParaRPr lang="en-US" dirty="0" smtClean="0">
              <a:latin typeface="Arial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Examples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 = 4;    R, S are clustered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B(S) = 2, T(S) =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?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2:</a:t>
            </a: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B(S) = 4, T(S) = 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?</a:t>
            </a:r>
            <a:endParaRPr lang="en-US" sz="2400" dirty="0">
              <a:latin typeface="Arial" pitchFamily="112" charset="0"/>
            </a:endParaRPr>
          </a:p>
        </p:txBody>
      </p:sp>
      <p:sp>
        <p:nvSpPr>
          <p:cNvPr id="155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657600"/>
            <a:ext cx="288808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Can you do better ?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E7A27-C665-45E5-9053-5EFE5DD5D275}" type="slidenum">
              <a:rPr lang="en-US" smtClean="0">
                <a:latin typeface="Arial"/>
              </a:rPr>
              <a:pPr/>
              <a:t>82</a:t>
            </a:fld>
            <a:endParaRPr lang="en-US" dirty="0" smtClean="0">
              <a:latin typeface="Arial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Block-Based Nested-loop Join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533400" y="2362200"/>
            <a:ext cx="7939794" cy="294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(M-2) blocks </a:t>
            </a:r>
            <a:r>
              <a:rPr lang="en-US" sz="3200" b="1" dirty="0" err="1">
                <a:latin typeface="Arial"/>
                <a:cs typeface="Arial"/>
              </a:rPr>
              <a:t>bs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 </a:t>
            </a:r>
            <a:r>
              <a:rPr lang="en-US" sz="3200" b="1" dirty="0">
                <a:latin typeface="Arial"/>
                <a:cs typeface="Arial"/>
              </a:rPr>
              <a:t>S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Arial"/>
                <a:cs typeface="Arial"/>
              </a:rPr>
              <a:t>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block </a:t>
            </a:r>
            <a:r>
              <a:rPr lang="en-US" sz="3200" b="1" dirty="0" err="1">
                <a:latin typeface="Arial"/>
                <a:cs typeface="Arial"/>
              </a:rPr>
              <a:t>br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 </a:t>
            </a:r>
            <a:r>
              <a:rPr lang="en-US" sz="3200" b="1" dirty="0">
                <a:latin typeface="Arial"/>
                <a:cs typeface="Arial"/>
              </a:rPr>
              <a:t>R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Arial"/>
                <a:cs typeface="Arial"/>
              </a:rPr>
              <a:t>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</a:t>
            </a:r>
            <a:r>
              <a:rPr lang="en-US" sz="3200" dirty="0" err="1">
                <a:latin typeface="Arial"/>
                <a:cs typeface="Arial"/>
              </a:rPr>
              <a:t>tuple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 </a:t>
            </a:r>
            <a:r>
              <a:rPr lang="en-US" sz="3200" b="1" dirty="0" err="1">
                <a:latin typeface="Arial"/>
                <a:cs typeface="Arial"/>
              </a:rPr>
              <a:t>bs</a:t>
            </a:r>
            <a:endParaRPr lang="en-US" sz="3200" b="1" dirty="0"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Arial"/>
                <a:cs typeface="Arial"/>
              </a:rPr>
              <a:t>     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</a:t>
            </a:r>
            <a:r>
              <a:rPr lang="en-US" sz="3200" dirty="0" err="1">
                <a:latin typeface="Arial"/>
                <a:cs typeface="Arial"/>
              </a:rPr>
              <a:t>tuple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 </a:t>
            </a:r>
            <a:r>
              <a:rPr lang="en-US" sz="3200" b="1" dirty="0" err="1">
                <a:latin typeface="Arial"/>
                <a:cs typeface="Arial"/>
              </a:rPr>
              <a:t>br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Arial"/>
                <a:cs typeface="Arial"/>
              </a:rPr>
              <a:t>          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if</a:t>
            </a:r>
            <a:r>
              <a:rPr lang="en-US" sz="3200" dirty="0">
                <a:latin typeface="Arial"/>
                <a:cs typeface="Arial"/>
              </a:rPr>
              <a:t> “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and 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join”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then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output(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dirty="0" err="1">
                <a:latin typeface="Arial"/>
                <a:cs typeface="Arial"/>
              </a:rPr>
              <a:t>,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dirty="0">
                <a:latin typeface="Arial"/>
                <a:cs typeface="Arial"/>
              </a:rPr>
              <a:t>)</a:t>
            </a:r>
          </a:p>
        </p:txBody>
      </p:sp>
      <p:sp>
        <p:nvSpPr>
          <p:cNvPr id="1577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638800"/>
            <a:ext cx="673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Terminology alert: book calls S the </a:t>
            </a:r>
            <a:r>
              <a:rPr lang="en-US" i="1" dirty="0" smtClean="0">
                <a:latin typeface="Arial"/>
              </a:rPr>
              <a:t>inner</a:t>
            </a:r>
            <a:r>
              <a:rPr lang="en-US" dirty="0" smtClean="0">
                <a:latin typeface="Arial"/>
              </a:rPr>
              <a:t> relation</a:t>
            </a:r>
            <a:endParaRPr lang="en-US" dirty="0">
              <a:latin typeface="Arial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3048000" y="1676400"/>
            <a:ext cx="2688848" cy="649188"/>
          </a:xfrm>
          <a:prstGeom prst="wedgeEllipseCallout">
            <a:avLst>
              <a:gd name="adj1" fmla="val -55042"/>
              <a:gd name="adj2" fmla="val 675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Why not M 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AA1CE-FE75-4DAA-A3AA-53E05EE7A973}" type="slidenum">
              <a:rPr lang="en-US" smtClean="0">
                <a:latin typeface="Arial"/>
              </a:rPr>
              <a:pPr/>
              <a:t>83</a:t>
            </a:fld>
            <a:endParaRPr lang="en-US" dirty="0" smtClean="0">
              <a:latin typeface="Arial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Block Nested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-loop Join</a:t>
            </a:r>
          </a:p>
        </p:txBody>
      </p:sp>
      <p:sp>
        <p:nvSpPr>
          <p:cNvPr id="159748" name="Rectangle 3"/>
          <p:cNvSpPr>
            <a:spLocks noChangeArrowheads="1"/>
          </p:cNvSpPr>
          <p:nvPr/>
        </p:nvSpPr>
        <p:spPr bwMode="auto">
          <a:xfrm>
            <a:off x="2759075" y="50307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57325" y="2979738"/>
            <a:ext cx="844550" cy="2027237"/>
            <a:chOff x="1148" y="2644"/>
            <a:chExt cx="532" cy="1277"/>
          </a:xfrm>
        </p:grpSpPr>
        <p:sp>
          <p:nvSpPr>
            <p:cNvPr id="159782" name="Oval 5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59783" name="Line 6"/>
            <p:cNvSpPr>
              <a:spLocks noChangeShapeType="1"/>
            </p:cNvSpPr>
            <p:nvPr/>
          </p:nvSpPr>
          <p:spPr bwMode="auto">
            <a:xfrm>
              <a:off x="1152" y="2688"/>
              <a:ext cx="0" cy="1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59784" name="Line 7"/>
            <p:cNvSpPr>
              <a:spLocks noChangeShapeType="1"/>
            </p:cNvSpPr>
            <p:nvPr/>
          </p:nvSpPr>
          <p:spPr bwMode="auto">
            <a:xfrm>
              <a:off x="1680" y="2688"/>
              <a:ext cx="0" cy="1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59785" name="Arc 8"/>
            <p:cNvSpPr>
              <a:spLocks/>
            </p:cNvSpPr>
            <p:nvPr/>
          </p:nvSpPr>
          <p:spPr bwMode="auto">
            <a:xfrm>
              <a:off x="1148" y="3843"/>
              <a:ext cx="528" cy="78"/>
            </a:xfrm>
            <a:custGeom>
              <a:avLst/>
              <a:gdLst>
                <a:gd name="T0" fmla="*/ 0 w 43200"/>
                <a:gd name="T1" fmla="*/ 0 h 22170"/>
                <a:gd name="T2" fmla="*/ 0 w 43200"/>
                <a:gd name="T3" fmla="*/ 0 h 22170"/>
                <a:gd name="T4" fmla="*/ 0 w 43200"/>
                <a:gd name="T5" fmla="*/ 0 h 221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0"/>
                <a:gd name="T11" fmla="*/ 43200 w 432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0" fill="none" extrusionOk="0">
                  <a:moveTo>
                    <a:pt x="43192" y="-1"/>
                  </a:moveTo>
                  <a:cubicBezTo>
                    <a:pt x="43197" y="189"/>
                    <a:pt x="43200" y="379"/>
                    <a:pt x="43200" y="570"/>
                  </a:cubicBezTo>
                  <a:cubicBezTo>
                    <a:pt x="43200" y="12499"/>
                    <a:pt x="33529" y="22170"/>
                    <a:pt x="21600" y="22170"/>
                  </a:cubicBezTo>
                  <a:cubicBezTo>
                    <a:pt x="9670" y="22169"/>
                    <a:pt x="-1" y="12499"/>
                    <a:pt x="-1" y="569"/>
                  </a:cubicBezTo>
                </a:path>
                <a:path w="43200" h="22170" stroke="0" extrusionOk="0">
                  <a:moveTo>
                    <a:pt x="43192" y="-1"/>
                  </a:moveTo>
                  <a:cubicBezTo>
                    <a:pt x="43197" y="189"/>
                    <a:pt x="43200" y="379"/>
                    <a:pt x="43200" y="570"/>
                  </a:cubicBezTo>
                  <a:cubicBezTo>
                    <a:pt x="43200" y="12499"/>
                    <a:pt x="33529" y="22170"/>
                    <a:pt x="21600" y="22170"/>
                  </a:cubicBezTo>
                  <a:cubicBezTo>
                    <a:pt x="9670" y="22169"/>
                    <a:pt x="-1" y="12499"/>
                    <a:pt x="-1" y="569"/>
                  </a:cubicBezTo>
                  <a:lnTo>
                    <a:pt x="21600" y="57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159750" name="Rectangle 9"/>
          <p:cNvSpPr>
            <a:spLocks noChangeArrowheads="1"/>
          </p:cNvSpPr>
          <p:nvPr/>
        </p:nvSpPr>
        <p:spPr bwMode="auto">
          <a:xfrm>
            <a:off x="2536825" y="2827338"/>
            <a:ext cx="3416300" cy="21971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1" name="Rectangle 10" descr="25%"/>
          <p:cNvSpPr>
            <a:spLocks noChangeArrowheads="1"/>
          </p:cNvSpPr>
          <p:nvPr/>
        </p:nvSpPr>
        <p:spPr bwMode="auto">
          <a:xfrm>
            <a:off x="1698625" y="32845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2" name="Rectangle 11" descr="25%"/>
          <p:cNvSpPr>
            <a:spLocks noChangeArrowheads="1"/>
          </p:cNvSpPr>
          <p:nvPr/>
        </p:nvSpPr>
        <p:spPr bwMode="auto">
          <a:xfrm>
            <a:off x="1698625" y="37417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3" name="Rectangle 12" descr="25%"/>
          <p:cNvSpPr>
            <a:spLocks noChangeArrowheads="1"/>
          </p:cNvSpPr>
          <p:nvPr/>
        </p:nvSpPr>
        <p:spPr bwMode="auto">
          <a:xfrm>
            <a:off x="1698625" y="45037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4" name="Rectangle 13"/>
          <p:cNvSpPr>
            <a:spLocks noChangeArrowheads="1"/>
          </p:cNvSpPr>
          <p:nvPr/>
        </p:nvSpPr>
        <p:spPr bwMode="auto">
          <a:xfrm>
            <a:off x="1522413" y="3935413"/>
            <a:ext cx="75601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59755" name="Rectangle 14"/>
          <p:cNvSpPr>
            <a:spLocks noChangeArrowheads="1"/>
          </p:cNvSpPr>
          <p:nvPr/>
        </p:nvSpPr>
        <p:spPr bwMode="auto">
          <a:xfrm>
            <a:off x="3146425" y="3360738"/>
            <a:ext cx="21971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6" name="Rectangle 15"/>
          <p:cNvSpPr>
            <a:spLocks noChangeArrowheads="1"/>
          </p:cNvSpPr>
          <p:nvPr/>
        </p:nvSpPr>
        <p:spPr bwMode="auto">
          <a:xfrm>
            <a:off x="32226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7" name="Rectangle 16"/>
          <p:cNvSpPr>
            <a:spLocks noChangeArrowheads="1"/>
          </p:cNvSpPr>
          <p:nvPr/>
        </p:nvSpPr>
        <p:spPr bwMode="auto">
          <a:xfrm>
            <a:off x="36798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58" name="Rectangle 17"/>
          <p:cNvSpPr>
            <a:spLocks noChangeArrowheads="1"/>
          </p:cNvSpPr>
          <p:nvPr/>
        </p:nvSpPr>
        <p:spPr bwMode="auto">
          <a:xfrm>
            <a:off x="4113213" y="3248025"/>
            <a:ext cx="75601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59759" name="Rectangle 18"/>
          <p:cNvSpPr>
            <a:spLocks noChangeArrowheads="1"/>
          </p:cNvSpPr>
          <p:nvPr/>
        </p:nvSpPr>
        <p:spPr bwMode="auto">
          <a:xfrm>
            <a:off x="48228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60" name="Rectangle 19"/>
          <p:cNvSpPr>
            <a:spLocks noChangeArrowheads="1"/>
          </p:cNvSpPr>
          <p:nvPr/>
        </p:nvSpPr>
        <p:spPr bwMode="auto">
          <a:xfrm>
            <a:off x="3146425" y="43513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61" name="Rectangle 20"/>
          <p:cNvSpPr>
            <a:spLocks noChangeArrowheads="1"/>
          </p:cNvSpPr>
          <p:nvPr/>
        </p:nvSpPr>
        <p:spPr bwMode="auto">
          <a:xfrm>
            <a:off x="5051425" y="43513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59762" name="Line 21"/>
          <p:cNvSpPr>
            <a:spLocks noChangeShapeType="1"/>
          </p:cNvSpPr>
          <p:nvPr/>
        </p:nvSpPr>
        <p:spPr bwMode="auto">
          <a:xfrm>
            <a:off x="2301875" y="3582988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59763" name="Line 22"/>
          <p:cNvSpPr>
            <a:spLocks noChangeShapeType="1"/>
          </p:cNvSpPr>
          <p:nvPr/>
        </p:nvSpPr>
        <p:spPr bwMode="auto">
          <a:xfrm>
            <a:off x="2301875" y="4497388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59764" name="Line 23"/>
          <p:cNvSpPr>
            <a:spLocks noChangeShapeType="1"/>
          </p:cNvSpPr>
          <p:nvPr/>
        </p:nvSpPr>
        <p:spPr bwMode="auto">
          <a:xfrm>
            <a:off x="5349875" y="44973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59765" name="Rectangle 24"/>
          <p:cNvSpPr>
            <a:spLocks noChangeArrowheads="1"/>
          </p:cNvSpPr>
          <p:nvPr/>
        </p:nvSpPr>
        <p:spPr bwMode="auto">
          <a:xfrm>
            <a:off x="1446213" y="2625725"/>
            <a:ext cx="8558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R &amp; S</a:t>
            </a:r>
          </a:p>
        </p:txBody>
      </p:sp>
      <p:sp>
        <p:nvSpPr>
          <p:cNvPr id="159766" name="Rectangle 25"/>
          <p:cNvSpPr>
            <a:spLocks noChangeArrowheads="1"/>
          </p:cNvSpPr>
          <p:nvPr/>
        </p:nvSpPr>
        <p:spPr bwMode="auto">
          <a:xfrm>
            <a:off x="3217863" y="2819400"/>
            <a:ext cx="25908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Arial" pitchFamily="112" charset="0"/>
              </a:rPr>
              <a:t>Hash table for block of S</a:t>
            </a:r>
          </a:p>
          <a:p>
            <a:pPr algn="ctr"/>
            <a:r>
              <a:rPr lang="en-US" sz="1600" b="1">
                <a:solidFill>
                  <a:schemeClr val="tx2"/>
                </a:solidFill>
                <a:latin typeface="Arial" pitchFamily="112" charset="0"/>
              </a:rPr>
              <a:t>(M-2 pages)</a:t>
            </a:r>
          </a:p>
        </p:txBody>
      </p:sp>
      <p:sp>
        <p:nvSpPr>
          <p:cNvPr id="159767" name="Rectangle 26"/>
          <p:cNvSpPr>
            <a:spLocks noChangeArrowheads="1"/>
          </p:cNvSpPr>
          <p:nvPr/>
        </p:nvSpPr>
        <p:spPr bwMode="auto">
          <a:xfrm>
            <a:off x="2667000" y="4651375"/>
            <a:ext cx="1865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 pitchFamily="112" charset="0"/>
              </a:rPr>
              <a:t>Input buffer for R</a:t>
            </a:r>
          </a:p>
        </p:txBody>
      </p:sp>
      <p:sp>
        <p:nvSpPr>
          <p:cNvPr id="159768" name="Rectangle 27"/>
          <p:cNvSpPr>
            <a:spLocks noChangeArrowheads="1"/>
          </p:cNvSpPr>
          <p:nvPr/>
        </p:nvSpPr>
        <p:spPr bwMode="auto">
          <a:xfrm>
            <a:off x="4572000" y="4648200"/>
            <a:ext cx="14970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 pitchFamily="112" charset="0"/>
              </a:rPr>
              <a:t>Output buffer</a:t>
            </a:r>
          </a:p>
        </p:txBody>
      </p:sp>
      <p:sp>
        <p:nvSpPr>
          <p:cNvPr id="159769" name="Freeform 28"/>
          <p:cNvSpPr>
            <a:spLocks/>
          </p:cNvSpPr>
          <p:nvPr/>
        </p:nvSpPr>
        <p:spPr bwMode="auto">
          <a:xfrm>
            <a:off x="3216275" y="3811588"/>
            <a:ext cx="306388" cy="534987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34129" y="2979738"/>
            <a:ext cx="896938" cy="2027237"/>
            <a:chOff x="4220" y="2644"/>
            <a:chExt cx="565" cy="1277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4220" y="2644"/>
              <a:ext cx="532" cy="1277"/>
              <a:chOff x="4220" y="2644"/>
              <a:chExt cx="532" cy="1277"/>
            </a:xfrm>
          </p:grpSpPr>
          <p:sp>
            <p:nvSpPr>
              <p:cNvPr id="159778" name="Oval 31"/>
              <p:cNvSpPr>
                <a:spLocks noChangeArrowheads="1"/>
              </p:cNvSpPr>
              <p:nvPr/>
            </p:nvSpPr>
            <p:spPr bwMode="auto">
              <a:xfrm>
                <a:off x="4228" y="2644"/>
                <a:ext cx="520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59779" name="Line 3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59780" name="Line 33"/>
              <p:cNvSpPr>
                <a:spLocks noChangeShapeType="1"/>
              </p:cNvSpPr>
              <p:nvPr/>
            </p:nvSpPr>
            <p:spPr bwMode="auto">
              <a:xfrm>
                <a:off x="475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59781" name="Arc 34"/>
              <p:cNvSpPr>
                <a:spLocks/>
              </p:cNvSpPr>
              <p:nvPr/>
            </p:nvSpPr>
            <p:spPr bwMode="auto">
              <a:xfrm>
                <a:off x="4220" y="3843"/>
                <a:ext cx="528" cy="78"/>
              </a:xfrm>
              <a:custGeom>
                <a:avLst/>
                <a:gdLst>
                  <a:gd name="T0" fmla="*/ 0 w 43200"/>
                  <a:gd name="T1" fmla="*/ 0 h 22170"/>
                  <a:gd name="T2" fmla="*/ 0 w 43200"/>
                  <a:gd name="T3" fmla="*/ 0 h 22170"/>
                  <a:gd name="T4" fmla="*/ 0 w 43200"/>
                  <a:gd name="T5" fmla="*/ 0 h 2217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70"/>
                  <a:gd name="T11" fmla="*/ 43200 w 43200"/>
                  <a:gd name="T12" fmla="*/ 22170 h 221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70" fill="none" extrusionOk="0">
                    <a:moveTo>
                      <a:pt x="43192" y="-1"/>
                    </a:moveTo>
                    <a:cubicBezTo>
                      <a:pt x="43197" y="189"/>
                      <a:pt x="43200" y="379"/>
                      <a:pt x="43200" y="570"/>
                    </a:cubicBezTo>
                    <a:cubicBezTo>
                      <a:pt x="43200" y="12499"/>
                      <a:pt x="33529" y="22170"/>
                      <a:pt x="21600" y="22170"/>
                    </a:cubicBezTo>
                    <a:cubicBezTo>
                      <a:pt x="9670" y="22169"/>
                      <a:pt x="-1" y="12499"/>
                      <a:pt x="-1" y="569"/>
                    </a:cubicBezTo>
                  </a:path>
                  <a:path w="43200" h="22170" stroke="0" extrusionOk="0">
                    <a:moveTo>
                      <a:pt x="43192" y="-1"/>
                    </a:moveTo>
                    <a:cubicBezTo>
                      <a:pt x="43197" y="189"/>
                      <a:pt x="43200" y="379"/>
                      <a:pt x="43200" y="570"/>
                    </a:cubicBezTo>
                    <a:cubicBezTo>
                      <a:pt x="43200" y="12499"/>
                      <a:pt x="33529" y="22170"/>
                      <a:pt x="21600" y="22170"/>
                    </a:cubicBezTo>
                    <a:cubicBezTo>
                      <a:pt x="9670" y="22169"/>
                      <a:pt x="-1" y="12499"/>
                      <a:pt x="-1" y="569"/>
                    </a:cubicBezTo>
                    <a:lnTo>
                      <a:pt x="21600" y="57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59774" name="Rectangle 35" descr="25%"/>
            <p:cNvSpPr>
              <a:spLocks noChangeArrowheads="1"/>
            </p:cNvSpPr>
            <p:nvPr/>
          </p:nvSpPr>
          <p:spPr bwMode="auto">
            <a:xfrm>
              <a:off x="4420" y="2836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59775" name="Rectangle 36" descr="25%"/>
            <p:cNvSpPr>
              <a:spLocks noChangeArrowheads="1"/>
            </p:cNvSpPr>
            <p:nvPr/>
          </p:nvSpPr>
          <p:spPr bwMode="auto">
            <a:xfrm>
              <a:off x="4420" y="312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59776" name="Rectangle 37" descr="25%"/>
            <p:cNvSpPr>
              <a:spLocks noChangeArrowheads="1"/>
            </p:cNvSpPr>
            <p:nvPr/>
          </p:nvSpPr>
          <p:spPr bwMode="auto">
            <a:xfrm>
              <a:off x="4420" y="360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59777" name="Rectangle 38"/>
            <p:cNvSpPr>
              <a:spLocks noChangeArrowheads="1"/>
            </p:cNvSpPr>
            <p:nvPr/>
          </p:nvSpPr>
          <p:spPr bwMode="auto">
            <a:xfrm>
              <a:off x="4309" y="3245"/>
              <a:ext cx="47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Arial"/>
                </a:rPr>
                <a:t>. . .</a:t>
              </a:r>
            </a:p>
          </p:txBody>
        </p:sp>
      </p:grpSp>
      <p:sp>
        <p:nvSpPr>
          <p:cNvPr id="159771" name="Rectangle 39"/>
          <p:cNvSpPr>
            <a:spLocks noChangeArrowheads="1"/>
          </p:cNvSpPr>
          <p:nvPr/>
        </p:nvSpPr>
        <p:spPr bwMode="auto">
          <a:xfrm>
            <a:off x="6018213" y="2624138"/>
            <a:ext cx="14547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Join Result</a:t>
            </a:r>
          </a:p>
        </p:txBody>
      </p:sp>
      <p:sp>
        <p:nvSpPr>
          <p:cNvPr id="159772" name="Footer Placeholder 4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87FAC-F9BF-4B1A-9763-6EA54CE2D8F2}" type="slidenum">
              <a:rPr lang="en-US" smtClean="0">
                <a:latin typeface="Arial"/>
              </a:rPr>
              <a:pPr/>
              <a:t>84</a:t>
            </a:fld>
            <a:endParaRPr lang="en-US" dirty="0" smtClean="0">
              <a:latin typeface="Arial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Examples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 = 4;    R, S are clustered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B(S) = 2, T(S) =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B(S) + B(R) = 1002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 2:</a:t>
            </a:r>
            <a:endParaRPr lang="en-US" sz="2800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B(S) = 4, T(S) = 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B(S) + 2B(R) = 2004</a:t>
            </a:r>
            <a:endParaRPr lang="en-US" sz="2400" dirty="0">
              <a:latin typeface="Arial" pitchFamily="112" charset="0"/>
            </a:endParaRPr>
          </a:p>
        </p:txBody>
      </p:sp>
      <p:sp>
        <p:nvSpPr>
          <p:cNvPr id="155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962400"/>
            <a:ext cx="267252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Note: T(R) and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T(S) are irrelevant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here.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DFDC9-F260-4E0E-9546-5A43BB6B742E}" type="slidenum">
              <a:rPr lang="en-US" smtClean="0">
                <a:latin typeface="Arial"/>
              </a:rPr>
              <a:pPr/>
              <a:t>85</a:t>
            </a:fld>
            <a:endParaRPr lang="en-US" dirty="0" smtClean="0">
              <a:latin typeface="Arial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of Block Nested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-loop Join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</a:rPr>
              <a:t>Read </a:t>
            </a:r>
            <a:r>
              <a:rPr lang="en-US" dirty="0">
                <a:latin typeface="Arial" pitchFamily="112" charset="0"/>
              </a:rPr>
              <a:t>S once: cost B(S)</a:t>
            </a:r>
          </a:p>
          <a:p>
            <a:pPr eaLnBrk="1" hangingPunct="1"/>
            <a:r>
              <a:rPr lang="en-US" dirty="0">
                <a:latin typeface="Arial" pitchFamily="112" charset="0"/>
              </a:rPr>
              <a:t>Outer loop runs B(S)/(M-2) times, and each time need to read R: costs B(S)B(R)/(M-2</a:t>
            </a:r>
            <a:r>
              <a:rPr lang="en-US" dirty="0" smtClean="0">
                <a:latin typeface="Arial" pitchFamily="112" charset="0"/>
              </a:rPr>
              <a:t>)</a:t>
            </a:r>
            <a:endParaRPr lang="en-US" dirty="0">
              <a:latin typeface="Arial" pitchFamily="112" charset="0"/>
            </a:endParaRPr>
          </a:p>
        </p:txBody>
      </p:sp>
      <p:sp>
        <p:nvSpPr>
          <p:cNvPr id="161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4724400"/>
            <a:ext cx="50724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112" charset="0"/>
              </a:rPr>
              <a:t>Cost = B(S)  +  B(S)B(R)/(M-2)</a:t>
            </a:r>
            <a:endParaRPr lang="en-US" sz="28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Selection</a:t>
            </a:r>
          </a:p>
        </p:txBody>
      </p:sp>
      <p:sp>
        <p:nvSpPr>
          <p:cNvPr id="163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63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862001-C5FE-4E7F-A959-0DA21C65BFFE}" type="slidenum">
              <a:rPr lang="en-US" smtClean="0">
                <a:latin typeface="Arial"/>
              </a:rPr>
              <a:pPr/>
              <a:t>86</a:t>
            </a:fld>
            <a:endParaRPr lang="en-US" dirty="0" smtClean="0">
              <a:latin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667000"/>
            <a:ext cx="3454366" cy="1557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SELET</a:t>
            </a:r>
            <a:r>
              <a:rPr lang="en-US" sz="2800" dirty="0" smtClean="0">
                <a:latin typeface="Arial"/>
                <a:cs typeface="Arial"/>
              </a:rPr>
              <a:t> *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800" dirty="0" smtClean="0">
                <a:latin typeface="Arial"/>
                <a:cs typeface="Arial"/>
              </a:rPr>
              <a:t>Movie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800" dirty="0" smtClean="0">
                <a:latin typeface="Arial"/>
                <a:cs typeface="Arial"/>
              </a:rPr>
              <a:t>id = ‘12345’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81200"/>
            <a:ext cx="76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Recall IMDB; assume indexes on </a:t>
            </a:r>
            <a:r>
              <a:rPr lang="en-US" dirty="0" err="1" smtClean="0">
                <a:latin typeface="Arial"/>
              </a:rPr>
              <a:t>Movie.id</a:t>
            </a:r>
            <a:r>
              <a:rPr lang="en-US" dirty="0" smtClean="0">
                <a:latin typeface="Arial"/>
              </a:rPr>
              <a:t>, </a:t>
            </a:r>
            <a:r>
              <a:rPr lang="en-US" dirty="0" err="1" smtClean="0">
                <a:latin typeface="Arial"/>
              </a:rPr>
              <a:t>Movie.year</a:t>
            </a:r>
            <a:endParaRPr lang="en-US" dirty="0"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4572000"/>
            <a:ext cx="3673702" cy="1557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SELET</a:t>
            </a:r>
            <a:r>
              <a:rPr lang="en-US" sz="2800" dirty="0" smtClean="0">
                <a:latin typeface="Arial"/>
                <a:cs typeface="Arial"/>
              </a:rPr>
              <a:t> *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800" dirty="0" smtClean="0">
                <a:latin typeface="Arial"/>
                <a:cs typeface="Arial"/>
              </a:rPr>
              <a:t>Movie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800" dirty="0" smtClean="0">
                <a:latin typeface="Arial"/>
                <a:cs typeface="Arial"/>
              </a:rPr>
              <a:t>year = ‘1995’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3124200"/>
            <a:ext cx="29578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"/>
              </a:rPr>
              <a:t>B(Movie</a:t>
            </a:r>
            <a:r>
              <a:rPr lang="en-US" sz="3200" dirty="0" smtClean="0">
                <a:latin typeface="Arial"/>
              </a:rPr>
              <a:t>) = 10k</a:t>
            </a:r>
          </a:p>
          <a:p>
            <a:r>
              <a:rPr lang="en-US" sz="3200" dirty="0" err="1" smtClean="0">
                <a:latin typeface="Arial"/>
              </a:rPr>
              <a:t>T(Movie</a:t>
            </a:r>
            <a:r>
              <a:rPr lang="en-US" sz="3200" dirty="0" smtClean="0">
                <a:latin typeface="Arial"/>
              </a:rPr>
              <a:t>) = 1M</a:t>
            </a:r>
            <a:endParaRPr lang="en-US" sz="3200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4419600"/>
            <a:ext cx="4130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What is your estimate</a:t>
            </a:r>
            <a:br>
              <a:rPr lang="en-US" sz="3200" dirty="0" smtClean="0">
                <a:latin typeface="Arial"/>
              </a:rPr>
            </a:br>
            <a:r>
              <a:rPr lang="en-US" sz="3200" dirty="0" smtClean="0">
                <a:latin typeface="Arial"/>
              </a:rPr>
              <a:t>of the I/O cost ?</a:t>
            </a:r>
            <a:endParaRPr lang="en-US" sz="32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862001-C5FE-4E7F-A959-0DA21C65BFFE}" type="slidenum">
              <a:rPr lang="en-US" smtClean="0">
                <a:latin typeface="Arial"/>
              </a:rPr>
              <a:pPr/>
              <a:t>87</a:t>
            </a:fld>
            <a:endParaRPr lang="en-US" dirty="0" smtClean="0">
              <a:latin typeface="Arial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Selection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Selection on equality: </a:t>
            </a:r>
            <a:r>
              <a:rPr lang="en-US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baseline="-25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a=v</a:t>
            </a: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(R)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Clustered index on a:  cost B(R)/V(R,a)</a:t>
            </a: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Unclustered index : cost T(R)/V(R,a)</a:t>
            </a:r>
          </a:p>
        </p:txBody>
      </p:sp>
      <p:sp>
        <p:nvSpPr>
          <p:cNvPr id="163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AA4B2-7D80-4765-B199-05AA11898F8A}" type="slidenum">
              <a:rPr lang="en-US" smtClean="0">
                <a:latin typeface="Arial"/>
              </a:rPr>
              <a:pPr/>
              <a:t>88</a:t>
            </a:fld>
            <a:endParaRPr lang="en-US" dirty="0" smtClean="0">
              <a:latin typeface="Arial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Selection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Table scan (assuming R is clustered):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112" charset="0"/>
              </a:rPr>
              <a:t>B(R) =</a:t>
            </a:r>
            <a:r>
              <a:rPr lang="en-US" sz="2000" dirty="0" smtClean="0">
                <a:latin typeface="Arial" pitchFamily="112" charset="0"/>
              </a:rPr>
              <a:t> 10k </a:t>
            </a:r>
            <a:r>
              <a:rPr lang="en-US" sz="2000" dirty="0">
                <a:latin typeface="Arial" pitchFamily="112" charset="0"/>
              </a:rPr>
              <a:t>I/Os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selection: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112" charset="0"/>
              </a:rPr>
              <a:t>If index is clustered: B(R)/</a:t>
            </a:r>
            <a:r>
              <a:rPr lang="en-US" sz="2000" dirty="0" err="1">
                <a:latin typeface="Arial" pitchFamily="112" charset="0"/>
              </a:rPr>
              <a:t>V(R,a</a:t>
            </a:r>
            <a:r>
              <a:rPr lang="en-US" sz="2000" dirty="0">
                <a:latin typeface="Arial" pitchFamily="112" charset="0"/>
              </a:rPr>
              <a:t>) = 100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112" charset="0"/>
              </a:rPr>
              <a:t>If index is </a:t>
            </a:r>
            <a:r>
              <a:rPr lang="en-US" sz="2000" dirty="0" err="1">
                <a:latin typeface="Arial" pitchFamily="112" charset="0"/>
              </a:rPr>
              <a:t>unclustered</a:t>
            </a:r>
            <a:r>
              <a:rPr lang="en-US" sz="2000" dirty="0">
                <a:latin typeface="Arial" pitchFamily="112" charset="0"/>
              </a:rPr>
              <a:t>: T(R)/</a:t>
            </a:r>
            <a:r>
              <a:rPr lang="en-US" sz="2000" dirty="0" err="1">
                <a:latin typeface="Arial" pitchFamily="112" charset="0"/>
              </a:rPr>
              <a:t>V(R,a</a:t>
            </a:r>
            <a:r>
              <a:rPr lang="en-US" sz="2000" dirty="0">
                <a:latin typeface="Arial" pitchFamily="112" charset="0"/>
              </a:rPr>
              <a:t>) =</a:t>
            </a:r>
            <a:r>
              <a:rPr lang="en-US" sz="2000" dirty="0" smtClean="0">
                <a:latin typeface="Arial" pitchFamily="112" charset="0"/>
              </a:rPr>
              <a:t> 10000 </a:t>
            </a:r>
            <a:r>
              <a:rPr lang="en-US" sz="2000" dirty="0">
                <a:latin typeface="Arial" pitchFamily="112" charset="0"/>
              </a:rPr>
              <a:t>I/</a:t>
            </a:r>
            <a:r>
              <a:rPr lang="en-US" sz="2000" dirty="0" smtClean="0">
                <a:latin typeface="Arial" pitchFamily="112" charset="0"/>
              </a:rPr>
              <a:t>Os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2895600" y="1524000"/>
            <a:ext cx="233016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</a:rPr>
              <a:t>B(R) =</a:t>
            </a:r>
            <a:r>
              <a:rPr lang="en-US" sz="2800" dirty="0" smtClean="0">
                <a:latin typeface="Arial"/>
              </a:rPr>
              <a:t> 10k</a:t>
            </a:r>
            <a:br>
              <a:rPr lang="en-US" sz="2800" dirty="0" smtClean="0">
                <a:latin typeface="Arial"/>
              </a:rPr>
            </a:br>
            <a:r>
              <a:rPr lang="en-US" sz="2800" dirty="0">
                <a:latin typeface="Arial"/>
              </a:rPr>
              <a:t>T(R) =</a:t>
            </a:r>
            <a:r>
              <a:rPr lang="en-US" sz="2800" dirty="0" smtClean="0">
                <a:latin typeface="Arial"/>
              </a:rPr>
              <a:t> 1M</a:t>
            </a:r>
            <a:br>
              <a:rPr lang="en-US" sz="2800" dirty="0" smtClean="0">
                <a:latin typeface="Arial"/>
              </a:rPr>
            </a:br>
            <a:r>
              <a:rPr lang="en-US" sz="2800" dirty="0">
                <a:latin typeface="Arial"/>
              </a:rPr>
              <a:t>V(R, a) =</a:t>
            </a:r>
            <a:r>
              <a:rPr lang="en-US" sz="2800" dirty="0" smtClean="0">
                <a:latin typeface="Arial"/>
              </a:rPr>
              <a:t> 100</a:t>
            </a:r>
            <a:endParaRPr lang="en-US" sz="2800" dirty="0">
              <a:latin typeface="Arial"/>
            </a:endParaRP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5715000" y="1981200"/>
            <a:ext cx="3058708" cy="487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/>
              </a:rPr>
              <a:t>cost of </a:t>
            </a:r>
            <a:r>
              <a:rPr lang="en-US" sz="2800" dirty="0" err="1">
                <a:latin typeface="Symbol" pitchFamily="112" charset="2"/>
              </a:rPr>
              <a:t>s</a:t>
            </a:r>
            <a:r>
              <a:rPr lang="en-US" sz="2800" baseline="-25000" dirty="0" err="1">
                <a:latin typeface="Arial"/>
              </a:rPr>
              <a:t>a</a:t>
            </a:r>
            <a:r>
              <a:rPr lang="en-US" sz="2800" baseline="-25000" dirty="0">
                <a:latin typeface="Arial"/>
              </a:rPr>
              <a:t>=</a:t>
            </a:r>
            <a:r>
              <a:rPr lang="en-US" sz="2800" baseline="-25000" dirty="0" err="1">
                <a:latin typeface="Arial"/>
              </a:rPr>
              <a:t>v</a:t>
            </a:r>
            <a:r>
              <a:rPr lang="en-US" sz="2800" dirty="0" err="1">
                <a:latin typeface="Arial"/>
              </a:rPr>
              <a:t>(R</a:t>
            </a:r>
            <a:r>
              <a:rPr lang="en-US" sz="2800" dirty="0">
                <a:latin typeface="Arial"/>
              </a:rPr>
              <a:t>) = ?</a:t>
            </a:r>
          </a:p>
        </p:txBody>
      </p:sp>
      <p:sp>
        <p:nvSpPr>
          <p:cNvPr id="16589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791200"/>
            <a:ext cx="7489400" cy="7632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Rule of thumb: </a:t>
            </a:r>
            <a:b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</a:b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don’t build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unclustered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indexes when </a:t>
            </a:r>
            <a:r>
              <a:rPr lang="en-US" dirty="0" err="1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V(R,a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is small !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75DA6-408A-462D-93B0-F8EFA346DE66}" type="slidenum">
              <a:rPr lang="en-US" smtClean="0">
                <a:latin typeface="Arial"/>
              </a:rPr>
              <a:pPr/>
              <a:t>89</a:t>
            </a:fld>
            <a:endParaRPr lang="en-US" dirty="0" smtClean="0">
              <a:latin typeface="Arial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Join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  ⨝  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Assume S has an index on the join attribute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914400" y="3581400"/>
            <a:ext cx="7917753" cy="16681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u="sng" dirty="0">
                <a:solidFill>
                  <a:schemeClr val="accent2"/>
                </a:solidFill>
                <a:latin typeface="Arial"/>
              </a:rPr>
              <a:t>for</a:t>
            </a:r>
            <a:r>
              <a:rPr lang="en-US" sz="3200" dirty="0">
                <a:latin typeface="Arial"/>
              </a:rPr>
              <a:t> each </a:t>
            </a:r>
            <a:r>
              <a:rPr lang="en-US" sz="3200" dirty="0" err="1">
                <a:latin typeface="Arial"/>
              </a:rPr>
              <a:t>tuple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r</a:t>
            </a:r>
            <a:r>
              <a:rPr lang="en-US" sz="3200" dirty="0">
                <a:latin typeface="Arial"/>
              </a:rPr>
              <a:t> in R </a:t>
            </a:r>
            <a:r>
              <a:rPr lang="en-US" sz="3200" u="sng" dirty="0">
                <a:solidFill>
                  <a:schemeClr val="accent2"/>
                </a:solidFill>
                <a:latin typeface="Arial"/>
              </a:rPr>
              <a:t>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Arial"/>
              </a:rPr>
              <a:t>   lookup the </a:t>
            </a:r>
            <a:r>
              <a:rPr lang="en-US" sz="3200" dirty="0" err="1">
                <a:latin typeface="Arial"/>
              </a:rPr>
              <a:t>tuple(s</a:t>
            </a:r>
            <a:r>
              <a:rPr lang="en-US" sz="3200" dirty="0">
                <a:latin typeface="Arial"/>
              </a:rPr>
              <a:t>) </a:t>
            </a:r>
            <a:r>
              <a:rPr lang="en-US" sz="3200" dirty="0" err="1">
                <a:latin typeface="Arial"/>
              </a:rPr>
              <a:t>s</a:t>
            </a:r>
            <a:r>
              <a:rPr lang="en-US" sz="3200" dirty="0">
                <a:latin typeface="Arial"/>
              </a:rPr>
              <a:t> in S using the index</a:t>
            </a:r>
            <a:br>
              <a:rPr lang="en-US" sz="3200" dirty="0">
                <a:latin typeface="Arial"/>
              </a:rPr>
            </a:br>
            <a:r>
              <a:rPr lang="en-US" sz="3200" dirty="0">
                <a:latin typeface="Arial"/>
              </a:rPr>
              <a:t>output (</a:t>
            </a:r>
            <a:r>
              <a:rPr lang="en-US" sz="3200" dirty="0" err="1">
                <a:latin typeface="Arial"/>
              </a:rPr>
              <a:t>r,s</a:t>
            </a:r>
            <a:r>
              <a:rPr lang="en-US" sz="3200" dirty="0">
                <a:latin typeface="Arial"/>
              </a:rPr>
              <a:t>)</a:t>
            </a:r>
          </a:p>
        </p:txBody>
      </p:sp>
      <p:sp>
        <p:nvSpPr>
          <p:cNvPr id="16794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C03CA-56D2-46CA-A5A8-DBD3E583D99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Relational Algebra (1/3)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The Basic Five operators: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Union: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endParaRPr lang="en-US" sz="4000" dirty="0" smtClean="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Difference: </a:t>
            </a:r>
            <a:r>
              <a:rPr lang="en-US" sz="4000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-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Selection:</a:t>
            </a:r>
            <a:r>
              <a:rPr lang="en-US" sz="4000" dirty="0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endParaRPr lang="en-US" sz="4000" dirty="0" smtClean="0">
              <a:solidFill>
                <a:srgbClr val="FF0000"/>
              </a:solidFill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Projection: </a:t>
            </a:r>
            <a:r>
              <a:rPr lang="en-US" sz="4000" dirty="0" smtClean="0">
                <a:solidFill>
                  <a:srgbClr val="FF0000"/>
                </a:solidFill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</a:t>
            </a: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Join: </a:t>
            </a:r>
            <a:r>
              <a:rPr lang="en-US" sz="4000" dirty="0" smtClean="0">
                <a:solidFill>
                  <a:srgbClr val="FF0000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</a:t>
            </a:r>
            <a:endParaRPr lang="en-US" sz="4000" dirty="0" smtClean="0">
              <a:solidFill>
                <a:srgbClr val="FF0000"/>
              </a:solidFill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2765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1C313-8ADA-4379-950B-E12989CC2499}" type="slidenum">
              <a:rPr lang="en-US" smtClean="0">
                <a:latin typeface="Arial"/>
              </a:rPr>
              <a:pPr/>
              <a:t>90</a:t>
            </a:fld>
            <a:endParaRPr lang="en-US" dirty="0" smtClean="0">
              <a:latin typeface="Arial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Index Based Join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(Assuming R is clustered):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If index is clustered: B(R) + T(R)B(S)/V(S,a)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If unclustered:          B(R) + T(R)T(S)/V(S,a)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pitchFamily="112" charset="0"/>
            </a:endParaRPr>
          </a:p>
        </p:txBody>
      </p:sp>
      <p:sp>
        <p:nvSpPr>
          <p:cNvPr id="1699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6F655-2D21-45C5-B5E8-A69348360EFC}" type="slidenum">
              <a:rPr lang="en-US" smtClean="0">
                <a:latin typeface="Arial"/>
              </a:rPr>
              <a:pPr/>
              <a:t>91</a:t>
            </a:fld>
            <a:endParaRPr lang="en-US" dirty="0" smtClean="0">
              <a:latin typeface="Arial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Operations on Very Large Tables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Compute R ⋈ S when each is larger than main memory</a:t>
            </a:r>
          </a:p>
          <a:p>
            <a:pPr eaLnBrk="1" hangingPunct="1"/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Two methods:</a:t>
            </a:r>
          </a:p>
          <a:p>
            <a:pPr lvl="1"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Partitioned hash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join (many variants)</a:t>
            </a:r>
          </a:p>
          <a:p>
            <a:pPr lvl="1"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Merge-join</a:t>
            </a:r>
          </a:p>
          <a:p>
            <a:pPr lvl="1" eaLnBrk="1" hangingPunct="1"/>
            <a:endParaRPr lang="en-US" dirty="0" smtClean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Similar for grouping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720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Hash-based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Idea:</a:t>
            </a:r>
          </a:p>
          <a:p>
            <a:r>
              <a:rPr lang="en-US" sz="2800" dirty="0" smtClean="0"/>
              <a:t>If B(R) &gt; M, then partition it into smaller files:</a:t>
            </a:r>
            <a:br>
              <a:rPr lang="en-US" sz="2800" dirty="0" smtClean="0"/>
            </a:br>
            <a:r>
              <a:rPr lang="en-US" sz="2800" dirty="0" smtClean="0"/>
              <a:t>	R1, R2, R3, …, </a:t>
            </a:r>
            <a:r>
              <a:rPr lang="en-US" sz="2800" dirty="0" err="1" smtClean="0"/>
              <a:t>Rk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Assuming B(R1)=B(R2)=…= </a:t>
            </a:r>
            <a:r>
              <a:rPr lang="en-US" sz="2800" dirty="0" err="1" smtClean="0"/>
              <a:t>B(Rk</a:t>
            </a:r>
            <a:r>
              <a:rPr lang="en-US" sz="2800" dirty="0" smtClean="0"/>
              <a:t>), we have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B(Ri</a:t>
            </a:r>
            <a:r>
              <a:rPr lang="en-US" sz="2800" dirty="0" smtClean="0"/>
              <a:t>) = B(R)/</a:t>
            </a:r>
            <a:r>
              <a:rPr lang="en-US" sz="2800" dirty="0" err="1" smtClean="0"/>
              <a:t>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Goal:  each </a:t>
            </a:r>
            <a:r>
              <a:rPr lang="en-US" sz="2800" dirty="0" err="1" smtClean="0"/>
              <a:t>Ri</a:t>
            </a:r>
            <a:r>
              <a:rPr lang="en-US" sz="2800" dirty="0" smtClean="0"/>
              <a:t> should fit in main memory: 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B(Ri</a:t>
            </a:r>
            <a:r>
              <a:rPr lang="en-US" sz="2800" dirty="0" smtClean="0"/>
              <a:t>) ≤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3EDE-8ECC-4186-A19A-CF00533B0845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6172200"/>
            <a:ext cx="2802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How big can </a:t>
            </a:r>
            <a:r>
              <a:rPr lang="en-US" dirty="0" err="1" smtClean="0">
                <a:latin typeface="Arial"/>
              </a:rPr>
              <a:t>k</a:t>
            </a:r>
            <a:r>
              <a:rPr lang="en-US" dirty="0" smtClean="0">
                <a:latin typeface="Arial"/>
              </a:rPr>
              <a:t> be ?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0F16A-54D7-49F7-B364-B9468FF20127}" type="slidenum">
              <a:rPr lang="en-US" smtClean="0">
                <a:latin typeface="Arial"/>
              </a:rPr>
              <a:pPr/>
              <a:t>93</a:t>
            </a:fld>
            <a:endParaRPr lang="en-US" dirty="0" smtClean="0">
              <a:latin typeface="Arial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Partitioned Hash Algorithms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Idea: partition a relation R into</a:t>
            </a: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M-1 buckets</a:t>
            </a:r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, on disk</a:t>
            </a:r>
          </a:p>
          <a:p>
            <a:pPr eaLnBrk="1" hangingPunct="1"/>
            <a:r>
              <a:rPr lang="en-US" sz="24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Each bucket has size approx. B(R)</a:t>
            </a:r>
            <a:r>
              <a:rPr lang="en-US" sz="24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/(M-1) ≈ B(R)/M</a:t>
            </a:r>
            <a:endParaRPr lang="en-US" sz="24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895600"/>
            <a:ext cx="5475288" cy="2824163"/>
            <a:chOff x="2164" y="207"/>
            <a:chExt cx="3625" cy="1888"/>
          </a:xfrm>
        </p:grpSpPr>
        <p:sp>
          <p:nvSpPr>
            <p:cNvPr id="174090" name="Rectangle 5"/>
            <p:cNvSpPr>
              <a:spLocks noChangeArrowheads="1"/>
            </p:cNvSpPr>
            <p:nvPr/>
          </p:nvSpPr>
          <p:spPr bwMode="auto">
            <a:xfrm>
              <a:off x="2935" y="1833"/>
              <a:ext cx="184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M main memory buffers</a:t>
              </a:r>
            </a:p>
          </p:txBody>
        </p:sp>
        <p:sp>
          <p:nvSpPr>
            <p:cNvPr id="174091" name="Rectangle 6"/>
            <p:cNvSpPr>
              <a:spLocks noChangeArrowheads="1"/>
            </p:cNvSpPr>
            <p:nvPr/>
          </p:nvSpPr>
          <p:spPr bwMode="auto">
            <a:xfrm>
              <a:off x="4910" y="1847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74092" name="Rectangle 7"/>
            <p:cNvSpPr>
              <a:spLocks noChangeArrowheads="1"/>
            </p:cNvSpPr>
            <p:nvPr/>
          </p:nvSpPr>
          <p:spPr bwMode="auto">
            <a:xfrm>
              <a:off x="2317" y="1848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74093" name="Rectangle 8"/>
            <p:cNvSpPr>
              <a:spLocks noChangeArrowheads="1"/>
            </p:cNvSpPr>
            <p:nvPr/>
          </p:nvSpPr>
          <p:spPr bwMode="auto">
            <a:xfrm>
              <a:off x="2164" y="207"/>
              <a:ext cx="87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Relation R</a:t>
              </a:r>
            </a:p>
          </p:txBody>
        </p:sp>
        <p:sp>
          <p:nvSpPr>
            <p:cNvPr id="174094" name="Rectangle 9"/>
            <p:cNvSpPr>
              <a:spLocks noChangeArrowheads="1"/>
            </p:cNvSpPr>
            <p:nvPr/>
          </p:nvSpPr>
          <p:spPr bwMode="auto">
            <a:xfrm>
              <a:off x="3916" y="398"/>
              <a:ext cx="6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OUTPUT</a:t>
              </a:r>
            </a:p>
          </p:txBody>
        </p:sp>
        <p:sp>
          <p:nvSpPr>
            <p:cNvPr id="174095" name="Freeform 10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096" name="Freeform 11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097" name="Freeform 12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098" name="Freeform 13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74140" name="Freeform 15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74141" name="Freeform 16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74142" name="Freeform 17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74100" name="Freeform 18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1" name="Freeform 19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2" name="Freeform 20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3" name="Freeform 21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4" name="Freeform 22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5" name="Freeform 23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6" name="Rectangle 24"/>
            <p:cNvSpPr>
              <a:spLocks noChangeArrowheads="1"/>
            </p:cNvSpPr>
            <p:nvPr/>
          </p:nvSpPr>
          <p:spPr bwMode="auto">
            <a:xfrm>
              <a:off x="4150" y="910"/>
              <a:ext cx="18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2</a:t>
              </a:r>
            </a:p>
          </p:txBody>
        </p:sp>
        <p:sp>
          <p:nvSpPr>
            <p:cNvPr id="174107" name="Freeform 25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8" name="Freeform 26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09" name="Rectangle 27"/>
            <p:cNvSpPr>
              <a:spLocks noChangeArrowheads="1"/>
            </p:cNvSpPr>
            <p:nvPr/>
          </p:nvSpPr>
          <p:spPr bwMode="auto">
            <a:xfrm>
              <a:off x="2907" y="954"/>
              <a:ext cx="48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INPUT</a:t>
              </a:r>
            </a:p>
          </p:txBody>
        </p:sp>
        <p:sp useBgFill="1">
          <p:nvSpPr>
            <p:cNvPr id="174110" name="Rectangle 28"/>
            <p:cNvSpPr>
              <a:spLocks noChangeArrowheads="1"/>
            </p:cNvSpPr>
            <p:nvPr/>
          </p:nvSpPr>
          <p:spPr bwMode="auto">
            <a:xfrm>
              <a:off x="4150" y="565"/>
              <a:ext cx="189" cy="20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1</a:t>
              </a:r>
            </a:p>
          </p:txBody>
        </p:sp>
        <p:sp>
          <p:nvSpPr>
            <p:cNvPr id="174111" name="Rectangle 29"/>
            <p:cNvSpPr>
              <a:spLocks noChangeArrowheads="1"/>
            </p:cNvSpPr>
            <p:nvPr/>
          </p:nvSpPr>
          <p:spPr bwMode="auto">
            <a:xfrm>
              <a:off x="3257" y="1109"/>
              <a:ext cx="592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hash</a:t>
              </a:r>
            </a:p>
            <a:p>
              <a:pPr algn="ctr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function</a:t>
              </a:r>
            </a:p>
            <a:p>
              <a:pPr algn="ctr"/>
              <a:r>
                <a:rPr lang="en-US" sz="2000" b="1">
                  <a:solidFill>
                    <a:schemeClr val="accent2"/>
                  </a:solidFill>
                  <a:latin typeface="Arial" pitchFamily="112" charset="0"/>
                </a:rPr>
                <a:t>h</a:t>
              </a:r>
            </a:p>
          </p:txBody>
        </p:sp>
        <p:sp>
          <p:nvSpPr>
            <p:cNvPr id="174112" name="Rectangle 30"/>
            <p:cNvSpPr>
              <a:spLocks noChangeArrowheads="1"/>
            </p:cNvSpPr>
            <p:nvPr/>
          </p:nvSpPr>
          <p:spPr bwMode="auto">
            <a:xfrm>
              <a:off x="4091" y="1405"/>
              <a:ext cx="328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M-1</a:t>
              </a:r>
            </a:p>
          </p:txBody>
        </p:sp>
        <p:sp>
          <p:nvSpPr>
            <p:cNvPr id="174113" name="Rectangle 31"/>
            <p:cNvSpPr>
              <a:spLocks noChangeArrowheads="1"/>
            </p:cNvSpPr>
            <p:nvPr/>
          </p:nvSpPr>
          <p:spPr bwMode="auto">
            <a:xfrm>
              <a:off x="4697" y="391"/>
              <a:ext cx="82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Partitions</a:t>
              </a:r>
            </a:p>
          </p:txBody>
        </p:sp>
        <p:sp>
          <p:nvSpPr>
            <p:cNvPr id="174114" name="Rectangle 32"/>
            <p:cNvSpPr>
              <a:spLocks noChangeArrowheads="1"/>
            </p:cNvSpPr>
            <p:nvPr/>
          </p:nvSpPr>
          <p:spPr bwMode="auto">
            <a:xfrm>
              <a:off x="5424" y="776"/>
              <a:ext cx="20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1</a:t>
              </a:r>
            </a:p>
          </p:txBody>
        </p:sp>
        <p:sp>
          <p:nvSpPr>
            <p:cNvPr id="174115" name="Rectangle 33"/>
            <p:cNvSpPr>
              <a:spLocks noChangeArrowheads="1"/>
            </p:cNvSpPr>
            <p:nvPr/>
          </p:nvSpPr>
          <p:spPr bwMode="auto">
            <a:xfrm>
              <a:off x="5418" y="1043"/>
              <a:ext cx="20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2</a:t>
              </a:r>
            </a:p>
          </p:txBody>
        </p:sp>
        <p:sp>
          <p:nvSpPr>
            <p:cNvPr id="174116" name="Rectangle 34"/>
            <p:cNvSpPr>
              <a:spLocks noChangeArrowheads="1"/>
            </p:cNvSpPr>
            <p:nvPr/>
          </p:nvSpPr>
          <p:spPr bwMode="auto">
            <a:xfrm>
              <a:off x="5398" y="1542"/>
              <a:ext cx="391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M-1</a:t>
              </a: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174136" name="Oval 36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74137" name="Line 37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74138" name="Line 38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74139" name="Arc 39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T0" fmla="*/ 0 w 43200"/>
                  <a:gd name="T1" fmla="*/ 0 h 22191"/>
                  <a:gd name="T2" fmla="*/ 0 w 43200"/>
                  <a:gd name="T3" fmla="*/ 0 h 22191"/>
                  <a:gd name="T4" fmla="*/ 0 w 43200"/>
                  <a:gd name="T5" fmla="*/ 0 h 2219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91"/>
                  <a:gd name="T11" fmla="*/ 43200 w 43200"/>
                  <a:gd name="T12" fmla="*/ 22191 h 22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74118" name="Rectangle 40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19" name="Rectangle 41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20" name="Rectangle 42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21" name="Rectangle 43"/>
            <p:cNvSpPr>
              <a:spLocks noChangeArrowheads="1"/>
            </p:cNvSpPr>
            <p:nvPr/>
          </p:nvSpPr>
          <p:spPr bwMode="auto">
            <a:xfrm>
              <a:off x="2292" y="1182"/>
              <a:ext cx="501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Arial"/>
                </a:rPr>
                <a:t>. . .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174132" name="Oval 45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74133" name="Line 46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74134" name="Line 47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74135" name="Arc 48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74123" name="Line 49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4" name="Line 50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5" name="Line 51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6" name="Line 52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7" name="Line 53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8" name="Line 54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29" name="Line 55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74130" name="Freeform 56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74131" name="Freeform 57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174086" name="Text Box 58"/>
          <p:cNvSpPr txBox="1">
            <a:spLocks noChangeArrowheads="1"/>
          </p:cNvSpPr>
          <p:nvPr/>
        </p:nvSpPr>
        <p:spPr bwMode="auto">
          <a:xfrm>
            <a:off x="1508125" y="36195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Arial" pitchFamily="112" charset="0"/>
              </a:rPr>
              <a:t>1</a:t>
            </a:r>
          </a:p>
        </p:txBody>
      </p:sp>
      <p:sp>
        <p:nvSpPr>
          <p:cNvPr id="174087" name="Text Box 59"/>
          <p:cNvSpPr txBox="1">
            <a:spLocks noChangeArrowheads="1"/>
          </p:cNvSpPr>
          <p:nvPr/>
        </p:nvSpPr>
        <p:spPr bwMode="auto">
          <a:xfrm>
            <a:off x="1508125" y="41529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Arial" pitchFamily="112" charset="0"/>
              </a:rPr>
              <a:t>2</a:t>
            </a:r>
          </a:p>
        </p:txBody>
      </p:sp>
      <p:sp>
        <p:nvSpPr>
          <p:cNvPr id="174088" name="Text Box 60"/>
          <p:cNvSpPr txBox="1">
            <a:spLocks noChangeArrowheads="1"/>
          </p:cNvSpPr>
          <p:nvPr/>
        </p:nvSpPr>
        <p:spPr bwMode="auto">
          <a:xfrm>
            <a:off x="1143000" y="4873625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Arial" pitchFamily="112" charset="0"/>
              </a:rPr>
              <a:t>B(R)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  <p:sp>
        <p:nvSpPr>
          <p:cNvPr id="174089" name="Rectangle 61"/>
          <p:cNvSpPr>
            <a:spLocks noChangeArrowheads="1"/>
          </p:cNvSpPr>
          <p:nvPr/>
        </p:nvSpPr>
        <p:spPr bwMode="auto">
          <a:xfrm>
            <a:off x="1905000" y="6172200"/>
            <a:ext cx="540917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Arial" pitchFamily="112" charset="0"/>
              </a:rPr>
              <a:t>Assumption:     B</a:t>
            </a:r>
            <a:r>
              <a:rPr lang="en-US" sz="2000" dirty="0">
                <a:latin typeface="Arial" pitchFamily="112" charset="0"/>
              </a:rPr>
              <a:t>(R)/M &lt;= M,   i.e. B(R) &lt;= M</a:t>
            </a:r>
            <a:r>
              <a:rPr lang="en-US" sz="2000" baseline="30000" dirty="0">
                <a:latin typeface="Arial" pitchFamily="112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A66A6B-E688-433C-BB71-80B63EE27968}" type="slidenum">
              <a:rPr lang="en-US" smtClean="0">
                <a:latin typeface="Arial"/>
              </a:rPr>
              <a:pPr/>
              <a:t>94</a:t>
            </a:fld>
            <a:endParaRPr lang="en-US" dirty="0" smtClean="0">
              <a:latin typeface="Arial"/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</a:t>
            </a:r>
            <a:endParaRPr lang="en-US">
              <a:latin typeface="Symbol" pitchFamily="112" charset="2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</a:t>
            </a:r>
            <a:r>
              <a:rPr lang="en-US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=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grouping and aggregation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1. Partition R into buckets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2. Apply 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g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to each bucket (may read in main memory)</a:t>
            </a:r>
          </a:p>
          <a:p>
            <a:pPr eaLnBrk="1" hangingPunct="1"/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Cost: 3B(R)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 B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(R) &lt;= M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AFE93D-D49F-4388-880C-A55FDADF4672}" type="slidenum">
              <a:rPr lang="en-US" smtClean="0">
                <a:latin typeface="Arial"/>
              </a:rPr>
              <a:pPr/>
              <a:t>95</a:t>
            </a:fld>
            <a:endParaRPr lang="en-US" dirty="0" smtClean="0">
              <a:latin typeface="Arial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Partitioned Hash Join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 </a:t>
            </a:r>
            <a:r>
              <a:rPr lang="en-US" sz="2800" dirty="0">
                <a:latin typeface="Arial" pitchFamily="112" charset="0"/>
                <a:ea typeface="Arial"/>
                <a:cs typeface="Arial"/>
              </a:rPr>
              <a:t>⨝</a:t>
            </a: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Hash S into M 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send all buckets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Hash R into M 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Send all buckets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Step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itchFamily="112" charset="0"/>
              </a:rPr>
              <a:t>Join every pair of buckets</a:t>
            </a:r>
          </a:p>
        </p:txBody>
      </p:sp>
      <p:sp>
        <p:nvSpPr>
          <p:cNvPr id="1802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5F7FC-EA50-424A-90AD-ACB7A504BCA2}" type="slidenum">
              <a:rPr lang="en-US" smtClean="0">
                <a:latin typeface="Arial"/>
              </a:rPr>
              <a:pPr/>
              <a:t>96</a:t>
            </a:fld>
            <a:endParaRPr lang="en-US" dirty="0" smtClean="0">
              <a:latin typeface="Arial"/>
            </a:endParaRPr>
          </a:p>
        </p:txBody>
      </p:sp>
      <p:sp>
        <p:nvSpPr>
          <p:cNvPr id="1822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5240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Hash-Join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3505200" cy="2286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 both relations using hash fn </a:t>
            </a:r>
            <a:r>
              <a:rPr lang="en-US" sz="2000" b="1">
                <a:solidFill>
                  <a:schemeClr val="accent2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h</a:t>
            </a:r>
            <a:r>
              <a:rPr lang="en-US" sz="2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:  R tuples in partition i will only match S tuples in partition i.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0" y="41148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12" charset="2"/>
              <a:buChar char="v"/>
            </a:pPr>
            <a:r>
              <a:rPr lang="en-US" dirty="0">
                <a:latin typeface="Arial"/>
              </a:rPr>
              <a:t>Read in a partition of R, hash it using </a:t>
            </a:r>
            <a:r>
              <a:rPr lang="en-US" b="1" dirty="0">
                <a:solidFill>
                  <a:srgbClr val="3365FB"/>
                </a:solidFill>
                <a:latin typeface="Arial"/>
              </a:rPr>
              <a:t>h2 (&lt;&gt; </a:t>
            </a:r>
            <a:r>
              <a:rPr lang="en-US" b="1" dirty="0" err="1">
                <a:solidFill>
                  <a:schemeClr val="accent2"/>
                </a:solidFill>
                <a:latin typeface="Arial"/>
              </a:rPr>
              <a:t>h</a:t>
            </a:r>
            <a:r>
              <a:rPr lang="en-US" b="1" dirty="0">
                <a:solidFill>
                  <a:srgbClr val="3365FB"/>
                </a:solidFill>
                <a:latin typeface="Arial"/>
              </a:rPr>
              <a:t>!)</a:t>
            </a:r>
            <a:r>
              <a:rPr lang="en-US" dirty="0">
                <a:latin typeface="Arial"/>
              </a:rPr>
              <a:t>. Scan matching partition of S, search for matches.</a:t>
            </a:r>
            <a:endParaRPr lang="en-US" sz="2000" dirty="0">
              <a:latin typeface="Arial"/>
            </a:endParaRP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3505200" y="3429000"/>
            <a:ext cx="5105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22650" y="3560763"/>
            <a:ext cx="5641975" cy="3033712"/>
            <a:chOff x="2156" y="2243"/>
            <a:chExt cx="3554" cy="1911"/>
          </a:xfrm>
        </p:grpSpPr>
        <p:sp>
          <p:nvSpPr>
            <p:cNvPr id="182336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78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Partitions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of R &amp; S</a:t>
              </a:r>
            </a:p>
          </p:txBody>
        </p:sp>
        <p:sp>
          <p:nvSpPr>
            <p:cNvPr id="182337" name="Rectangle 10"/>
            <p:cNvSpPr>
              <a:spLocks noChangeArrowheads="1"/>
            </p:cNvSpPr>
            <p:nvPr/>
          </p:nvSpPr>
          <p:spPr bwMode="auto">
            <a:xfrm>
              <a:off x="3252" y="3607"/>
              <a:ext cx="74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Input buffer</a:t>
              </a:r>
            </a:p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for Ri</a:t>
              </a:r>
            </a:p>
          </p:txBody>
        </p:sp>
        <p:sp>
          <p:nvSpPr>
            <p:cNvPr id="182338" name="Rectangle 11"/>
            <p:cNvSpPr>
              <a:spLocks noChangeArrowheads="1"/>
            </p:cNvSpPr>
            <p:nvPr/>
          </p:nvSpPr>
          <p:spPr bwMode="auto">
            <a:xfrm>
              <a:off x="3286" y="2525"/>
              <a:ext cx="153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pitchFamily="112" charset="0"/>
                </a:rPr>
                <a:t>Hash table for partition</a:t>
              </a:r>
            </a:p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" pitchFamily="112" charset="0"/>
                </a:rPr>
                <a:t>Si ( &lt; M-1 pages)</a:t>
              </a:r>
            </a:p>
          </p:txBody>
        </p:sp>
        <p:sp>
          <p:nvSpPr>
            <p:cNvPr id="182339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0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1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2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3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4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5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5"/>
                <a:gd name="T17" fmla="*/ 145 w 14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6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7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8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49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0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1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2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3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4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5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2"/>
                <a:gd name="T16" fmla="*/ 0 h 231"/>
                <a:gd name="T17" fmla="*/ 1102 w 110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6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57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6"/>
                <a:gd name="T16" fmla="*/ 0 h 1393"/>
                <a:gd name="T17" fmla="*/ 1526 w 1526"/>
                <a:gd name="T18" fmla="*/ 1393 h 1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82382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83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84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"/>
                  <a:gd name="T17" fmla="*/ 24 w 24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85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86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87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82359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7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B main memory buffers</a:t>
              </a:r>
            </a:p>
          </p:txBody>
        </p:sp>
        <p:sp>
          <p:nvSpPr>
            <p:cNvPr id="182360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82361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8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Output </a:t>
              </a:r>
            </a:p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 buffer</a:t>
              </a:r>
            </a:p>
          </p:txBody>
        </p:sp>
        <p:sp>
          <p:nvSpPr>
            <p:cNvPr id="182362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82363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9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Join Result</a:t>
              </a:r>
            </a:p>
          </p:txBody>
        </p:sp>
        <p:sp>
          <p:nvSpPr>
            <p:cNvPr id="182364" name="Rectangle 43"/>
            <p:cNvSpPr>
              <a:spLocks noChangeArrowheads="1"/>
            </p:cNvSpPr>
            <p:nvPr/>
          </p:nvSpPr>
          <p:spPr bwMode="auto">
            <a:xfrm>
              <a:off x="2836" y="2709"/>
              <a:ext cx="41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112" charset="0"/>
                </a:rPr>
                <a:t>hash</a:t>
              </a:r>
            </a:p>
          </p:txBody>
        </p:sp>
        <p:sp>
          <p:nvSpPr>
            <p:cNvPr id="182365" name="Rectangle 44"/>
            <p:cNvSpPr>
              <a:spLocks noChangeArrowheads="1"/>
            </p:cNvSpPr>
            <p:nvPr/>
          </p:nvSpPr>
          <p:spPr bwMode="auto">
            <a:xfrm>
              <a:off x="2865" y="2841"/>
              <a:ext cx="23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112" charset="0"/>
                </a:rPr>
                <a:t>fn</a:t>
              </a:r>
            </a:p>
          </p:txBody>
        </p:sp>
        <p:sp>
          <p:nvSpPr>
            <p:cNvPr id="182366" name="Rectangle 45"/>
            <p:cNvSpPr>
              <a:spLocks noChangeArrowheads="1"/>
            </p:cNvSpPr>
            <p:nvPr/>
          </p:nvSpPr>
          <p:spPr bwMode="auto">
            <a:xfrm>
              <a:off x="2870" y="2971"/>
              <a:ext cx="2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3365FB"/>
                  </a:solidFill>
                  <a:latin typeface="Arial" pitchFamily="112" charset="0"/>
                </a:rPr>
                <a:t>h2</a:t>
              </a:r>
            </a:p>
          </p:txBody>
        </p:sp>
        <p:sp>
          <p:nvSpPr>
            <p:cNvPr id="182367" name="Rectangle 46"/>
            <p:cNvSpPr>
              <a:spLocks noChangeArrowheads="1"/>
            </p:cNvSpPr>
            <p:nvPr/>
          </p:nvSpPr>
          <p:spPr bwMode="auto">
            <a:xfrm>
              <a:off x="3750" y="3267"/>
              <a:ext cx="26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3365FB"/>
                  </a:solidFill>
                  <a:latin typeface="Arial" pitchFamily="112" charset="0"/>
                </a:rPr>
                <a:t>h2</a:t>
              </a:r>
            </a:p>
          </p:txBody>
        </p: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182378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79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80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81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T0" fmla="*/ 0 w 43200"/>
                  <a:gd name="T1" fmla="*/ 0 h 22171"/>
                  <a:gd name="T2" fmla="*/ 0 w 43200"/>
                  <a:gd name="T3" fmla="*/ 0 h 22171"/>
                  <a:gd name="T4" fmla="*/ 0 w 43200"/>
                  <a:gd name="T5" fmla="*/ 0 h 2217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71"/>
                  <a:gd name="T11" fmla="*/ 43200 w 43200"/>
                  <a:gd name="T12" fmla="*/ 22171 h 221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182374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75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76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77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T0" fmla="*/ 0 w 43200"/>
                  <a:gd name="T1" fmla="*/ 0 h 22215"/>
                  <a:gd name="T2" fmla="*/ 0 w 43200"/>
                  <a:gd name="T3" fmla="*/ 0 h 22215"/>
                  <a:gd name="T4" fmla="*/ 0 w 43200"/>
                  <a:gd name="T5" fmla="*/ 0 h 2221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15"/>
                  <a:gd name="T11" fmla="*/ 43200 w 43200"/>
                  <a:gd name="T12" fmla="*/ 22215 h 222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82370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71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72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89"/>
                <a:gd name="T17" fmla="*/ 193 w 193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73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435350" y="328613"/>
            <a:ext cx="5724525" cy="2974975"/>
            <a:chOff x="2164" y="207"/>
            <a:chExt cx="3606" cy="1874"/>
          </a:xfrm>
        </p:grpSpPr>
        <p:sp>
          <p:nvSpPr>
            <p:cNvPr id="182283" name="Rectangle 62"/>
            <p:cNvSpPr>
              <a:spLocks noChangeArrowheads="1"/>
            </p:cNvSpPr>
            <p:nvPr/>
          </p:nvSpPr>
          <p:spPr bwMode="auto">
            <a:xfrm>
              <a:off x="2936" y="1833"/>
              <a:ext cx="17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B main memory buffers</a:t>
              </a:r>
            </a:p>
          </p:txBody>
        </p:sp>
        <p:sp>
          <p:nvSpPr>
            <p:cNvPr id="182284" name="Rectangle 63"/>
            <p:cNvSpPr>
              <a:spLocks noChangeArrowheads="1"/>
            </p:cNvSpPr>
            <p:nvPr/>
          </p:nvSpPr>
          <p:spPr bwMode="auto">
            <a:xfrm>
              <a:off x="4910" y="1847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82285" name="Rectangle 64"/>
            <p:cNvSpPr>
              <a:spLocks noChangeArrowheads="1"/>
            </p:cNvSpPr>
            <p:nvPr/>
          </p:nvSpPr>
          <p:spPr bwMode="auto">
            <a:xfrm>
              <a:off x="2317" y="1848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Disk</a:t>
              </a:r>
            </a:p>
          </p:txBody>
        </p:sp>
        <p:sp>
          <p:nvSpPr>
            <p:cNvPr id="182286" name="Rectangle 65"/>
            <p:cNvSpPr>
              <a:spLocks noChangeArrowheads="1"/>
            </p:cNvSpPr>
            <p:nvPr/>
          </p:nvSpPr>
          <p:spPr bwMode="auto">
            <a:xfrm>
              <a:off x="2164" y="207"/>
              <a:ext cx="69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Original 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Relation</a:t>
              </a:r>
            </a:p>
          </p:txBody>
        </p:sp>
        <p:sp>
          <p:nvSpPr>
            <p:cNvPr id="182287" name="Rectangle 66"/>
            <p:cNvSpPr>
              <a:spLocks noChangeArrowheads="1"/>
            </p:cNvSpPr>
            <p:nvPr/>
          </p:nvSpPr>
          <p:spPr bwMode="auto">
            <a:xfrm>
              <a:off x="3916" y="398"/>
              <a:ext cx="5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OUTPUT</a:t>
              </a:r>
            </a:p>
          </p:txBody>
        </p:sp>
        <p:sp>
          <p:nvSpPr>
            <p:cNvPr id="182288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89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0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1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82333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34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35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82293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4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5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6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7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8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299" name="Rectangle 81"/>
            <p:cNvSpPr>
              <a:spLocks noChangeArrowheads="1"/>
            </p:cNvSpPr>
            <p:nvPr/>
          </p:nvSpPr>
          <p:spPr bwMode="auto">
            <a:xfrm>
              <a:off x="4150" y="910"/>
              <a:ext cx="18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2</a:t>
              </a:r>
            </a:p>
          </p:txBody>
        </p:sp>
        <p:sp>
          <p:nvSpPr>
            <p:cNvPr id="182300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01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02" name="Rectangle 84"/>
            <p:cNvSpPr>
              <a:spLocks noChangeArrowheads="1"/>
            </p:cNvSpPr>
            <p:nvPr/>
          </p:nvSpPr>
          <p:spPr bwMode="auto">
            <a:xfrm>
              <a:off x="2907" y="954"/>
              <a:ext cx="4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INPUT</a:t>
              </a:r>
            </a:p>
          </p:txBody>
        </p:sp>
        <p:sp useBgFill="1">
          <p:nvSpPr>
            <p:cNvPr id="182303" name="Rectangle 85"/>
            <p:cNvSpPr>
              <a:spLocks noChangeArrowheads="1"/>
            </p:cNvSpPr>
            <p:nvPr/>
          </p:nvSpPr>
          <p:spPr bwMode="auto">
            <a:xfrm>
              <a:off x="4150" y="565"/>
              <a:ext cx="180" cy="19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1</a:t>
              </a:r>
            </a:p>
          </p:txBody>
        </p:sp>
        <p:sp>
          <p:nvSpPr>
            <p:cNvPr id="182304" name="Rectangle 86"/>
            <p:cNvSpPr>
              <a:spLocks noChangeArrowheads="1"/>
            </p:cNvSpPr>
            <p:nvPr/>
          </p:nvSpPr>
          <p:spPr bwMode="auto">
            <a:xfrm>
              <a:off x="3269" y="1109"/>
              <a:ext cx="563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hash</a:t>
              </a:r>
            </a:p>
            <a:p>
              <a:pPr algn="ctr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function</a:t>
              </a:r>
            </a:p>
            <a:p>
              <a:pPr algn="ctr"/>
              <a:r>
                <a:rPr lang="en-US" sz="2000" b="1">
                  <a:solidFill>
                    <a:schemeClr val="accent2"/>
                  </a:solidFill>
                  <a:latin typeface="Arial" pitchFamily="112" charset="0"/>
                </a:rPr>
                <a:t>h</a:t>
              </a:r>
            </a:p>
          </p:txBody>
        </p:sp>
        <p:sp>
          <p:nvSpPr>
            <p:cNvPr id="182305" name="Rectangle 87"/>
            <p:cNvSpPr>
              <a:spLocks noChangeArrowheads="1"/>
            </p:cNvSpPr>
            <p:nvPr/>
          </p:nvSpPr>
          <p:spPr bwMode="auto">
            <a:xfrm>
              <a:off x="4090" y="1405"/>
              <a:ext cx="31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112" charset="0"/>
                </a:rPr>
                <a:t>M-1</a:t>
              </a:r>
            </a:p>
          </p:txBody>
        </p:sp>
        <p:sp>
          <p:nvSpPr>
            <p:cNvPr id="182306" name="Rectangle 88"/>
            <p:cNvSpPr>
              <a:spLocks noChangeArrowheads="1"/>
            </p:cNvSpPr>
            <p:nvPr/>
          </p:nvSpPr>
          <p:spPr bwMode="auto">
            <a:xfrm>
              <a:off x="4697" y="391"/>
              <a:ext cx="7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Partitions</a:t>
              </a:r>
            </a:p>
          </p:txBody>
        </p:sp>
        <p:sp>
          <p:nvSpPr>
            <p:cNvPr id="182307" name="Rectangle 89"/>
            <p:cNvSpPr>
              <a:spLocks noChangeArrowheads="1"/>
            </p:cNvSpPr>
            <p:nvPr/>
          </p:nvSpPr>
          <p:spPr bwMode="auto">
            <a:xfrm>
              <a:off x="5424" y="776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1</a:t>
              </a:r>
            </a:p>
          </p:txBody>
        </p:sp>
        <p:sp>
          <p:nvSpPr>
            <p:cNvPr id="182308" name="Rectangle 90"/>
            <p:cNvSpPr>
              <a:spLocks noChangeArrowheads="1"/>
            </p:cNvSpPr>
            <p:nvPr/>
          </p:nvSpPr>
          <p:spPr bwMode="auto">
            <a:xfrm>
              <a:off x="5418" y="1043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2</a:t>
              </a:r>
            </a:p>
          </p:txBody>
        </p:sp>
        <p:sp>
          <p:nvSpPr>
            <p:cNvPr id="182309" name="Rectangle 91"/>
            <p:cNvSpPr>
              <a:spLocks noChangeArrowheads="1"/>
            </p:cNvSpPr>
            <p:nvPr/>
          </p:nvSpPr>
          <p:spPr bwMode="auto">
            <a:xfrm>
              <a:off x="5398" y="154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Arial" pitchFamily="112" charset="0"/>
                </a:rPr>
                <a:t>M-1</a:t>
              </a:r>
            </a:p>
          </p:txBody>
        </p: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182329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30" name="Line 94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31" name="Line 95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32" name="Arc 96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T0" fmla="*/ 0 w 43200"/>
                  <a:gd name="T1" fmla="*/ 0 h 22191"/>
                  <a:gd name="T2" fmla="*/ 0 w 43200"/>
                  <a:gd name="T3" fmla="*/ 0 h 22191"/>
                  <a:gd name="T4" fmla="*/ 0 w 43200"/>
                  <a:gd name="T5" fmla="*/ 0 h 2219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91"/>
                  <a:gd name="T11" fmla="*/ 43200 w 43200"/>
                  <a:gd name="T12" fmla="*/ 22191 h 22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82311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12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13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14" name="Rectangle 100"/>
            <p:cNvSpPr>
              <a:spLocks noChangeArrowheads="1"/>
            </p:cNvSpPr>
            <p:nvPr/>
          </p:nvSpPr>
          <p:spPr bwMode="auto">
            <a:xfrm>
              <a:off x="2292" y="1182"/>
              <a:ext cx="47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Arial"/>
                </a:rPr>
                <a:t>. . .</a:t>
              </a:r>
            </a:p>
          </p:txBody>
        </p: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182325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  <p:sp>
            <p:nvSpPr>
              <p:cNvPr id="182326" name="Line 103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27" name="Line 104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  <p:sp>
            <p:nvSpPr>
              <p:cNvPr id="182328" name="Arc 105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 pitchFamily="112" charset="0"/>
                </a:endParaRPr>
              </a:p>
            </p:txBody>
          </p:sp>
        </p:grpSp>
        <p:sp>
          <p:nvSpPr>
            <p:cNvPr id="182316" name="Line 106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17" name="Line 107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18" name="Line 108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19" name="Line 109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20" name="Line 110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21" name="Line 111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22" name="Line 112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182323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2324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182282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16" name="Footer Placeholder 1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260574-B0AD-4C7C-9FC3-77EF7A2AB870}" type="slidenum">
              <a:rPr lang="en-US" smtClean="0">
                <a:latin typeface="Arial"/>
              </a:rPr>
              <a:pPr/>
              <a:t>97</a:t>
            </a:fld>
            <a:endParaRPr lang="en-US" dirty="0" smtClean="0">
              <a:latin typeface="Arial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Partitioned Hash Join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Cost: 3B(R) + 3B(S)</a:t>
            </a:r>
          </a:p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min(B(R), B(S)) &lt;= M</a:t>
            </a:r>
            <a:r>
              <a:rPr lang="en-US" baseline="3000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/>
            <a:endParaRPr lang="en-US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84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45ED9-ECAF-42DE-A350-68AD1C2CA8C9}" type="slidenum">
              <a:rPr lang="en-US" smtClean="0">
                <a:latin typeface="Arial"/>
              </a:rPr>
              <a:pPr/>
              <a:t>98</a:t>
            </a:fld>
            <a:endParaRPr lang="en-US" dirty="0" smtClean="0">
              <a:latin typeface="Arial"/>
            </a:endParaRPr>
          </a:p>
        </p:txBody>
      </p:sp>
      <p:sp>
        <p:nvSpPr>
          <p:cNvPr id="1863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637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External Sorting</a:t>
            </a:r>
          </a:p>
        </p:txBody>
      </p:sp>
      <p:sp>
        <p:nvSpPr>
          <p:cNvPr id="186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49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Problem: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 a file of size B with memory M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Where we need this: 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ORDER BY in SQL queries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Several physical operators</a:t>
            </a:r>
          </a:p>
          <a:p>
            <a:pPr lvl="1" eaLnBrk="1" hangingPunct="1"/>
            <a:r>
              <a:rPr lang="en-US" dirty="0">
                <a:latin typeface="Arial" pitchFamily="112" charset="0"/>
              </a:rPr>
              <a:t>Bulk loading of B+-tree indexes. </a:t>
            </a:r>
          </a:p>
          <a:p>
            <a:pPr eaLnBrk="1" hangingPunct="1"/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Will discuss only 2-pass sorting,</a:t>
            </a:r>
            <a:r>
              <a:rPr lang="en-US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when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 &lt; M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8637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5C93C-DFF7-4424-99C8-8078423FEA63}" type="slidenum">
              <a:rPr lang="en-US" smtClean="0">
                <a:latin typeface="Arial"/>
              </a:rPr>
              <a:pPr/>
              <a:t>99</a:t>
            </a:fld>
            <a:endParaRPr lang="en-US" dirty="0" smtClean="0">
              <a:latin typeface="Arial"/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External Merge-Sort: Step 1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Phase one: load M bytes in memory, sort</a:t>
            </a:r>
          </a:p>
        </p:txBody>
      </p:sp>
      <p:sp>
        <p:nvSpPr>
          <p:cNvPr id="188421" name="Rectangle 4"/>
          <p:cNvSpPr>
            <a:spLocks noChangeArrowheads="1"/>
          </p:cNvSpPr>
          <p:nvPr/>
        </p:nvSpPr>
        <p:spPr bwMode="auto">
          <a:xfrm>
            <a:off x="609600" y="5181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2" name="Rectangle 5"/>
          <p:cNvSpPr>
            <a:spLocks noChangeArrowheads="1"/>
          </p:cNvSpPr>
          <p:nvPr/>
        </p:nvSpPr>
        <p:spPr bwMode="auto">
          <a:xfrm>
            <a:off x="30480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3" name="Freeform 6"/>
          <p:cNvSpPr>
            <a:spLocks/>
          </p:cNvSpPr>
          <p:nvPr/>
        </p:nvSpPr>
        <p:spPr bwMode="auto">
          <a:xfrm>
            <a:off x="6761163" y="30305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4" name="Freeform 7"/>
          <p:cNvSpPr>
            <a:spLocks/>
          </p:cNvSpPr>
          <p:nvPr/>
        </p:nvSpPr>
        <p:spPr bwMode="auto">
          <a:xfrm>
            <a:off x="1122363" y="34194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5" name="Freeform 8"/>
          <p:cNvSpPr>
            <a:spLocks/>
          </p:cNvSpPr>
          <p:nvPr/>
        </p:nvSpPr>
        <p:spPr bwMode="auto">
          <a:xfrm>
            <a:off x="1122363" y="4419600"/>
            <a:ext cx="1128712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6" name="Freeform 9"/>
          <p:cNvSpPr>
            <a:spLocks/>
          </p:cNvSpPr>
          <p:nvPr/>
        </p:nvSpPr>
        <p:spPr bwMode="auto">
          <a:xfrm>
            <a:off x="976313" y="3065463"/>
            <a:ext cx="1387475" cy="265112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7" name="Freeform 11"/>
          <p:cNvSpPr>
            <a:spLocks/>
          </p:cNvSpPr>
          <p:nvPr/>
        </p:nvSpPr>
        <p:spPr bwMode="auto">
          <a:xfrm>
            <a:off x="6877050" y="3505200"/>
            <a:ext cx="1119188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8" name="Freeform 12"/>
          <p:cNvSpPr>
            <a:spLocks/>
          </p:cNvSpPr>
          <p:nvPr/>
        </p:nvSpPr>
        <p:spPr bwMode="auto">
          <a:xfrm>
            <a:off x="6891338" y="3786188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29" name="Freeform 13"/>
          <p:cNvSpPr>
            <a:spLocks/>
          </p:cNvSpPr>
          <p:nvPr/>
        </p:nvSpPr>
        <p:spPr bwMode="auto">
          <a:xfrm>
            <a:off x="2711450" y="2819400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7167563" y="4862513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1304925" y="4895850"/>
            <a:ext cx="6860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Disk</a:t>
            </a: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992188" y="31877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2359025" y="31877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3775" y="4665663"/>
            <a:ext cx="1365250" cy="185737"/>
            <a:chOff x="674" y="3611"/>
            <a:chExt cx="860" cy="117"/>
          </a:xfrm>
        </p:grpSpPr>
        <p:sp>
          <p:nvSpPr>
            <p:cNvPr id="188449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8450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780213" y="4589463"/>
            <a:ext cx="1371600" cy="176212"/>
            <a:chOff x="4319" y="3563"/>
            <a:chExt cx="864" cy="111"/>
          </a:xfrm>
        </p:grpSpPr>
        <p:sp>
          <p:nvSpPr>
            <p:cNvPr id="188447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  <p:sp>
          <p:nvSpPr>
            <p:cNvPr id="188448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pitchFamily="112" charset="0"/>
              </a:endParaRPr>
            </a:p>
          </p:txBody>
        </p:sp>
      </p:grpSp>
      <p:sp>
        <p:nvSpPr>
          <p:cNvPr id="188436" name="Line 24"/>
          <p:cNvSpPr>
            <a:spLocks noChangeShapeType="1"/>
          </p:cNvSpPr>
          <p:nvPr/>
        </p:nvSpPr>
        <p:spPr bwMode="auto">
          <a:xfrm>
            <a:off x="6784975" y="31877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88437" name="Line 25"/>
          <p:cNvSpPr>
            <a:spLocks noChangeShapeType="1"/>
          </p:cNvSpPr>
          <p:nvPr/>
        </p:nvSpPr>
        <p:spPr bwMode="auto">
          <a:xfrm>
            <a:off x="8151813" y="31877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88438" name="Line 26"/>
          <p:cNvSpPr>
            <a:spLocks noChangeShapeType="1"/>
          </p:cNvSpPr>
          <p:nvPr/>
        </p:nvSpPr>
        <p:spPr bwMode="auto">
          <a:xfrm>
            <a:off x="2198688" y="3463925"/>
            <a:ext cx="1001712" cy="269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88439" name="Line 27"/>
          <p:cNvSpPr>
            <a:spLocks noChangeShapeType="1"/>
          </p:cNvSpPr>
          <p:nvPr/>
        </p:nvSpPr>
        <p:spPr bwMode="auto">
          <a:xfrm flipV="1">
            <a:off x="5867400" y="4017963"/>
            <a:ext cx="917575" cy="20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88440" name="Freeform 28"/>
          <p:cNvSpPr>
            <a:spLocks/>
          </p:cNvSpPr>
          <p:nvPr/>
        </p:nvSpPr>
        <p:spPr bwMode="auto">
          <a:xfrm>
            <a:off x="1122363" y="36972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41" name="Rectangle 29"/>
          <p:cNvSpPr>
            <a:spLocks noChangeArrowheads="1"/>
          </p:cNvSpPr>
          <p:nvPr/>
        </p:nvSpPr>
        <p:spPr bwMode="auto">
          <a:xfrm>
            <a:off x="7010400" y="3603625"/>
            <a:ext cx="822325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88442" name="Freeform 30"/>
          <p:cNvSpPr>
            <a:spLocks/>
          </p:cNvSpPr>
          <p:nvPr/>
        </p:nvSpPr>
        <p:spPr bwMode="auto">
          <a:xfrm>
            <a:off x="6891338" y="434022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</p:txBody>
      </p:sp>
      <p:sp>
        <p:nvSpPr>
          <p:cNvPr id="188443" name="Rectangle 31"/>
          <p:cNvSpPr>
            <a:spLocks noChangeArrowheads="1"/>
          </p:cNvSpPr>
          <p:nvPr/>
        </p:nvSpPr>
        <p:spPr bwMode="auto">
          <a:xfrm>
            <a:off x="1220788" y="3605213"/>
            <a:ext cx="89853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/>
              </a:rPr>
              <a:t>. . .</a:t>
            </a:r>
          </a:p>
        </p:txBody>
      </p:sp>
      <p:sp>
        <p:nvSpPr>
          <p:cNvPr id="188444" name="Rectangle 32"/>
          <p:cNvSpPr>
            <a:spLocks noChangeArrowheads="1"/>
          </p:cNvSpPr>
          <p:nvPr/>
        </p:nvSpPr>
        <p:spPr bwMode="auto">
          <a:xfrm>
            <a:off x="3276600" y="2971800"/>
            <a:ext cx="2590800" cy="2057400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Arial" pitchFamily="112" charset="0"/>
            </a:endParaRPr>
          </a:p>
          <a:p>
            <a:r>
              <a:rPr lang="en-US">
                <a:latin typeface="Arial" pitchFamily="112" charset="0"/>
              </a:rPr>
              <a:t>M</a:t>
            </a:r>
          </a:p>
        </p:txBody>
      </p:sp>
      <p:sp>
        <p:nvSpPr>
          <p:cNvPr id="188445" name="Rectangle 33"/>
          <p:cNvSpPr>
            <a:spLocks noChangeArrowheads="1"/>
          </p:cNvSpPr>
          <p:nvPr/>
        </p:nvSpPr>
        <p:spPr bwMode="auto">
          <a:xfrm>
            <a:off x="2895600" y="49530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/>
              </a:rPr>
              <a:t>Main memory</a:t>
            </a:r>
          </a:p>
        </p:txBody>
      </p:sp>
      <p:sp>
        <p:nvSpPr>
          <p:cNvPr id="188446" name="AutoShape 34"/>
          <p:cNvSpPr>
            <a:spLocks noChangeArrowheads="1"/>
          </p:cNvSpPr>
          <p:nvPr/>
        </p:nvSpPr>
        <p:spPr bwMode="auto">
          <a:xfrm>
            <a:off x="3581400" y="5638800"/>
            <a:ext cx="4424363" cy="647700"/>
          </a:xfrm>
          <a:prstGeom prst="wedgeRoundRectCallout">
            <a:avLst>
              <a:gd name="adj1" fmla="val 27616"/>
              <a:gd name="adj2" fmla="val -15352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rial" pitchFamily="112" charset="0"/>
              </a:rPr>
              <a:t>Runs of length M bytes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 Suciu -- CSEP544 Fall 2010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6920</Words>
  <Application>Microsoft Macintosh PowerPoint</Application>
  <PresentationFormat>On-screen Show (4:3)</PresentationFormat>
  <Paragraphs>1462</Paragraphs>
  <Slides>106</Slides>
  <Notes>87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Blank Presentation</vt:lpstr>
      <vt:lpstr>Equation</vt:lpstr>
      <vt:lpstr>Lecture 8: Query Execution</vt:lpstr>
      <vt:lpstr>Outline</vt:lpstr>
      <vt:lpstr>The WHAT and the HOW</vt:lpstr>
      <vt:lpstr>SQL  = WHAT</vt:lpstr>
      <vt:lpstr>Relational Algebra = HOW</vt:lpstr>
      <vt:lpstr>Relational Algebra = HOW</vt:lpstr>
      <vt:lpstr>Sets v.s. Bags</vt:lpstr>
      <vt:lpstr>Extended Algebra Operators</vt:lpstr>
      <vt:lpstr>Relational Algebra (1/3)</vt:lpstr>
      <vt:lpstr>Relational Algebra (2/3)</vt:lpstr>
      <vt:lpstr>Relational Algebra (3/3)</vt:lpstr>
      <vt:lpstr>Union and Difference</vt:lpstr>
      <vt:lpstr>What about Intersection ?</vt:lpstr>
      <vt:lpstr>Selection</vt:lpstr>
      <vt:lpstr>Slide 15</vt:lpstr>
      <vt:lpstr>Projection</vt:lpstr>
      <vt:lpstr>Slide 17</vt:lpstr>
      <vt:lpstr>Cartesian Product</vt:lpstr>
      <vt:lpstr>Slide 19</vt:lpstr>
      <vt:lpstr>Renaming</vt:lpstr>
      <vt:lpstr>Natural Join</vt:lpstr>
      <vt:lpstr>Natural Join</vt:lpstr>
      <vt:lpstr>Natural Join</vt:lpstr>
      <vt:lpstr>Theta Join</vt:lpstr>
      <vt:lpstr>Eq-join</vt:lpstr>
      <vt:lpstr>So Which Join Is It ?</vt:lpstr>
      <vt:lpstr>Semijoin</vt:lpstr>
      <vt:lpstr>Semijoins in Distributed Databases</vt:lpstr>
      <vt:lpstr>Semijoins in Distributed Databases</vt:lpstr>
      <vt:lpstr>Semijoins in Distributed Databases</vt:lpstr>
      <vt:lpstr>Semijoins in Distributed Databases</vt:lpstr>
      <vt:lpstr>Joins R US</vt:lpstr>
      <vt:lpstr>Operators on Bags</vt:lpstr>
      <vt:lpstr>Complex RA Expressions</vt:lpstr>
      <vt:lpstr>RA = Dataflow Program</vt:lpstr>
      <vt:lpstr>Limitations of RA</vt:lpstr>
      <vt:lpstr>Steps of the Query Processor</vt:lpstr>
      <vt:lpstr>Example Database Schema</vt:lpstr>
      <vt:lpstr>Example Query</vt:lpstr>
      <vt:lpstr>Steps in Query Evaluation</vt:lpstr>
      <vt:lpstr>Rewritten Version of Our Query</vt:lpstr>
      <vt:lpstr>Continue with Query Evaluation</vt:lpstr>
      <vt:lpstr>Extended Algebra Operators</vt:lpstr>
      <vt:lpstr>Logical Query Plan</vt:lpstr>
      <vt:lpstr>Query Block</vt:lpstr>
      <vt:lpstr>Typical Plan for Block (1/2)</vt:lpstr>
      <vt:lpstr>Typical Plan For Block (2/2)</vt:lpstr>
      <vt:lpstr>How about Subqueries?</vt:lpstr>
      <vt:lpstr>How about Subqueries?</vt:lpstr>
      <vt:lpstr>How about Subqueries?</vt:lpstr>
      <vt:lpstr>How about Subqueries?</vt:lpstr>
      <vt:lpstr>How about Subqueries?</vt:lpstr>
      <vt:lpstr>Physical Query Plan</vt:lpstr>
      <vt:lpstr>Physical Query Plan</vt:lpstr>
      <vt:lpstr>Final Step in Query Processing</vt:lpstr>
      <vt:lpstr>Iterator Interface</vt:lpstr>
      <vt:lpstr>Pipelined Execution</vt:lpstr>
      <vt:lpstr>Pipelined Execution</vt:lpstr>
      <vt:lpstr>Intermediate Tuple Materialization</vt:lpstr>
      <vt:lpstr>Intermediate Tuple Materialization</vt:lpstr>
      <vt:lpstr>Physical Operators</vt:lpstr>
      <vt:lpstr>Question in Class</vt:lpstr>
      <vt:lpstr>Question in Class</vt:lpstr>
      <vt:lpstr>1. Nested Loop Join</vt:lpstr>
      <vt:lpstr>It’s more complicated…</vt:lpstr>
      <vt:lpstr>Main Memory Nested Loop Join Revisited</vt:lpstr>
      <vt:lpstr>BRIEF Review of Hash Tables</vt:lpstr>
      <vt:lpstr>BRIEF Review of Hash Tables</vt:lpstr>
      <vt:lpstr>2.  Hash Join (main memory)</vt:lpstr>
      <vt:lpstr>3.  Merge Join (main memory)</vt:lpstr>
      <vt:lpstr>Main Memory Group By</vt:lpstr>
      <vt:lpstr>Duplicate Elimination IS Group By</vt:lpstr>
      <vt:lpstr>Selections, Projections</vt:lpstr>
      <vt:lpstr>Review (1/2)</vt:lpstr>
      <vt:lpstr>Review (2/2)</vt:lpstr>
      <vt:lpstr>External Memory Algorithms</vt:lpstr>
      <vt:lpstr>Cost Parameters</vt:lpstr>
      <vt:lpstr>Ad-hoc Convention</vt:lpstr>
      <vt:lpstr>Sequential Scan of a Table R</vt:lpstr>
      <vt:lpstr>Nested Loop Joins</vt:lpstr>
      <vt:lpstr>Examples</vt:lpstr>
      <vt:lpstr>Block-Based Nested-loop Join</vt:lpstr>
      <vt:lpstr>Block Nested-loop Join</vt:lpstr>
      <vt:lpstr>Examples</vt:lpstr>
      <vt:lpstr>Cost of Block Nested-loop Join</vt:lpstr>
      <vt:lpstr>Index Based Selection</vt:lpstr>
      <vt:lpstr>Index Based Selection</vt:lpstr>
      <vt:lpstr>Index Based Selection</vt:lpstr>
      <vt:lpstr>Index Based Join</vt:lpstr>
      <vt:lpstr>Index Based Join</vt:lpstr>
      <vt:lpstr>Operations on Very Large Tables</vt:lpstr>
      <vt:lpstr>Partitioned Hash-based Algorithms</vt:lpstr>
      <vt:lpstr>Partitioned Hash Algorithms</vt:lpstr>
      <vt:lpstr>Grouping</vt:lpstr>
      <vt:lpstr>Partitioned Hash Join</vt:lpstr>
      <vt:lpstr>Hash-Join</vt:lpstr>
      <vt:lpstr>Partitioned Hash Join</vt:lpstr>
      <vt:lpstr>External Sorting</vt:lpstr>
      <vt:lpstr>External Merge-Sort: Step 1</vt:lpstr>
      <vt:lpstr>External Merge-Sort: Step 2</vt:lpstr>
      <vt:lpstr>Cost of External Merge Sort</vt:lpstr>
      <vt:lpstr>Grouping</vt:lpstr>
      <vt:lpstr>Merge-Join</vt:lpstr>
      <vt:lpstr>Merge-Join</vt:lpstr>
      <vt:lpstr>Two-Pass Algorithms Based on Sorting</vt:lpstr>
      <vt:lpstr>Summary of External Join Algorithms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Dan Suciu</dc:creator>
  <cp:lastModifiedBy>Dan Suciu</cp:lastModifiedBy>
  <cp:revision>149</cp:revision>
  <dcterms:created xsi:type="dcterms:W3CDTF">2010-11-17T16:16:59Z</dcterms:created>
  <dcterms:modified xsi:type="dcterms:W3CDTF">2010-11-17T18:23:52Z</dcterms:modified>
</cp:coreProperties>
</file>