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77693"/>
  </p:normalViewPr>
  <p:slideViewPr>
    <p:cSldViewPr snapToGrid="0" snapToObjects="1">
      <p:cViewPr varScale="1">
        <p:scale>
          <a:sx n="96" d="100"/>
          <a:sy n="96" d="100"/>
        </p:scale>
        <p:origin x="2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8F588-304F-6A4F-B7EB-42C3AA8A815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1C57-3521-564E-8B0E-4FF15DB3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data set goes</a:t>
            </a:r>
            <a:r>
              <a:rPr lang="en-US" baseline="0" dirty="0" smtClean="0"/>
              <a:t> in separate table in </a:t>
            </a:r>
            <a:r>
              <a:rPr lang="en-US" baseline="0" dirty="0" err="1" smtClean="0"/>
              <a:t>postgis</a:t>
            </a:r>
            <a:r>
              <a:rPr lang="en-US" baseline="0" dirty="0" smtClean="0"/>
              <a:t>, and each table is a separate layer for </a:t>
            </a:r>
            <a:r>
              <a:rPr lang="en-US" baseline="0" dirty="0" err="1" smtClean="0"/>
              <a:t>geoserver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can also write </a:t>
            </a:r>
            <a:r>
              <a:rPr lang="en-US" baseline="0" dirty="0" err="1" smtClean="0"/>
              <a:t>arbritray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queries in </a:t>
            </a:r>
            <a:r>
              <a:rPr lang="en-US" baseline="0" dirty="0" err="1" smtClean="0"/>
              <a:t>geoserver</a:t>
            </a:r>
            <a:r>
              <a:rPr lang="en-US" baseline="0" dirty="0" smtClean="0"/>
              <a:t> to construct layers from multiple </a:t>
            </a:r>
            <a:r>
              <a:rPr lang="en-US" baseline="0" dirty="0" err="1" smtClean="0"/>
              <a:t>postgis</a:t>
            </a:r>
            <a:r>
              <a:rPr lang="en-US" baseline="0" dirty="0" smtClean="0"/>
              <a:t>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1C57-3521-564E-8B0E-4FF15DB334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D065-1BD3-0640-9D2D-5100226E1874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7B08B-C34F-5240-AF3C-0A5E2EDF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vansanchez.github.io/leaflet-vs-openlayers-slides/#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geoserver.org/latest/en/user/filter/ecql_referenc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omesa.org/documentation/user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Geographic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smtClean="0"/>
              <a:t>Crawl</a:t>
            </a:r>
            <a:endParaRPr lang="en-US" dirty="0"/>
          </a:p>
          <a:p>
            <a:r>
              <a:rPr lang="en-US" dirty="0" err="1" smtClean="0"/>
              <a:t>crawl@sdsc.edu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9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MetroInsight</a:t>
            </a:r>
            <a:r>
              <a:rPr lang="en-US" dirty="0"/>
              <a:t> </a:t>
            </a:r>
            <a:r>
              <a:rPr lang="en-US" dirty="0" smtClean="0"/>
              <a:t>Citadel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to store all SD WAZE traffic data</a:t>
            </a:r>
          </a:p>
          <a:p>
            <a:r>
              <a:rPr lang="en-US" dirty="0" err="1" smtClean="0"/>
              <a:t>GeoMesa</a:t>
            </a:r>
            <a:r>
              <a:rPr lang="en-US" dirty="0" smtClean="0"/>
              <a:t>, </a:t>
            </a:r>
            <a:r>
              <a:rPr lang="en-US" dirty="0" err="1" smtClean="0"/>
              <a:t>Geoserver</a:t>
            </a:r>
            <a:r>
              <a:rPr lang="en-US" dirty="0" smtClean="0"/>
              <a:t> stack, plus </a:t>
            </a:r>
            <a:r>
              <a:rPr lang="en-US" dirty="0" err="1" smtClean="0"/>
              <a:t>Redis</a:t>
            </a:r>
            <a:r>
              <a:rPr lang="en-US" dirty="0" smtClean="0"/>
              <a:t> for caching, </a:t>
            </a:r>
            <a:r>
              <a:rPr lang="en-US" dirty="0" err="1" smtClean="0"/>
              <a:t>Vert.x</a:t>
            </a:r>
            <a:r>
              <a:rPr lang="en-US" dirty="0" smtClean="0"/>
              <a:t> for reading/writing data.</a:t>
            </a:r>
          </a:p>
          <a:p>
            <a:r>
              <a:rPr lang="en-US" dirty="0" smtClean="0"/>
              <a:t>Hopefully available January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Front-End: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Maps, open source:</a:t>
            </a:r>
          </a:p>
          <a:p>
            <a:pPr lvl="1"/>
            <a:r>
              <a:rPr lang="en-US" dirty="0" smtClean="0"/>
              <a:t>Leaflet</a:t>
            </a:r>
          </a:p>
          <a:p>
            <a:pPr lvl="1"/>
            <a:r>
              <a:rPr lang="en-US" dirty="0" err="1" smtClean="0"/>
              <a:t>OpenLayers</a:t>
            </a:r>
            <a:endParaRPr lang="en-US" dirty="0" smtClean="0"/>
          </a:p>
          <a:p>
            <a:pPr lvl="1"/>
            <a:r>
              <a:rPr lang="en-US" dirty="0" smtClean="0"/>
              <a:t>comparison: </a:t>
            </a:r>
            <a:r>
              <a:rPr lang="en-US" sz="2400" dirty="0" smtClean="0">
                <a:hlinkClick r:id="rId2"/>
              </a:rPr>
              <a:t>https://ivansanchez.github.io/leaflet-vs-openlayers-slides/#/</a:t>
            </a:r>
            <a:endParaRPr lang="en-US" sz="2400" dirty="0"/>
          </a:p>
          <a:p>
            <a:r>
              <a:rPr lang="en-US" dirty="0" smtClean="0"/>
              <a:t>Maps, commercial:</a:t>
            </a:r>
          </a:p>
          <a:p>
            <a:pPr lvl="1"/>
            <a:r>
              <a:rPr lang="en-US" dirty="0" smtClean="0"/>
              <a:t>ESRI, ArcGIS Online</a:t>
            </a:r>
          </a:p>
          <a:p>
            <a:pPr lvl="1"/>
            <a:r>
              <a:rPr lang="en-US" dirty="0" smtClean="0"/>
              <a:t>Tableau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Front-End: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Charts:</a:t>
            </a:r>
          </a:p>
          <a:p>
            <a:pPr lvl="1"/>
            <a:r>
              <a:rPr lang="en-US" dirty="0" err="1" smtClean="0"/>
              <a:t>Plotly</a:t>
            </a:r>
            <a:r>
              <a:rPr lang="en-US" dirty="0" smtClean="0"/>
              <a:t>, C3, </a:t>
            </a:r>
            <a:r>
              <a:rPr lang="en-US" dirty="0" err="1" smtClean="0"/>
              <a:t>Highcharts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many open source JS chart libraries</a:t>
            </a:r>
          </a:p>
          <a:p>
            <a:r>
              <a:rPr lang="en-US" dirty="0" smtClean="0"/>
              <a:t>D3: data-driven documents</a:t>
            </a:r>
          </a:p>
          <a:p>
            <a:pPr lvl="1"/>
            <a:r>
              <a:rPr lang="en-US" dirty="0" smtClean="0"/>
              <a:t>general framework, other tools built on top (e.g., C3)</a:t>
            </a:r>
          </a:p>
          <a:p>
            <a:r>
              <a:rPr lang="en-US" dirty="0" smtClean="0"/>
              <a:t>HTML5 canvas</a:t>
            </a:r>
          </a:p>
          <a:p>
            <a:pPr lvl="1"/>
            <a:r>
              <a:rPr lang="en-US" dirty="0" smtClean="0"/>
              <a:t>low-level drawing primitives</a:t>
            </a:r>
          </a:p>
          <a:p>
            <a:pPr lvl="1"/>
            <a:r>
              <a:rPr lang="en-US" dirty="0" smtClean="0"/>
              <a:t>when you want pixel-level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Back-end: Small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data to JSON, preferably GeoJSON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SimpleHTTPServer</a:t>
            </a:r>
            <a:endParaRPr lang="en-US" dirty="0" smtClean="0"/>
          </a:p>
          <a:p>
            <a:r>
              <a:rPr lang="en-US" dirty="0" smtClean="0"/>
              <a:t>Load entire data set via AJAX</a:t>
            </a:r>
          </a:p>
          <a:p>
            <a:endParaRPr lang="en-US" dirty="0"/>
          </a:p>
          <a:p>
            <a:r>
              <a:rPr lang="en-US" dirty="0" smtClean="0"/>
              <a:t>No querying data from the server:</a:t>
            </a:r>
          </a:p>
          <a:p>
            <a:pPr lvl="1"/>
            <a:r>
              <a:rPr lang="en-US" dirty="0" smtClean="0"/>
              <a:t>spatial or temporal filtering</a:t>
            </a:r>
          </a:p>
          <a:p>
            <a:pPr lvl="1"/>
            <a:r>
              <a:rPr lang="en-US" dirty="0" smtClean="0"/>
              <a:t>searching attributes</a:t>
            </a:r>
          </a:p>
          <a:p>
            <a:pPr marL="457200" lvl="1" indent="0">
              <a:buNone/>
            </a:pPr>
            <a:r>
              <a:rPr lang="en-US" dirty="0" smtClean="0"/>
              <a:t>-&gt; must be done in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2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Back-end: Medium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tore data in </a:t>
            </a:r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smtClean="0"/>
              <a:t>Querying:</a:t>
            </a:r>
          </a:p>
          <a:p>
            <a:pPr lvl="1"/>
            <a:r>
              <a:rPr lang="en-US" dirty="0" smtClean="0"/>
              <a:t>Web Feature Service (WFS)</a:t>
            </a:r>
          </a:p>
          <a:p>
            <a:pPr lvl="2"/>
            <a:r>
              <a:rPr lang="en-US" dirty="0" smtClean="0"/>
              <a:t>REST service that returns text data: GeoJSON, KML, GML, etc.</a:t>
            </a:r>
          </a:p>
          <a:p>
            <a:pPr lvl="1"/>
            <a:r>
              <a:rPr lang="en-US" dirty="0" smtClean="0"/>
              <a:t>Web Mapping Service (WMS)</a:t>
            </a:r>
          </a:p>
          <a:p>
            <a:pPr lvl="2"/>
            <a:r>
              <a:rPr lang="en-US" dirty="0" smtClean="0"/>
              <a:t>REST service that returns images (server-side rendering): jpg, 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WFS, WMS OGC standards</a:t>
            </a:r>
          </a:p>
          <a:p>
            <a:pPr marL="742950" lvl="2" indent="-342900"/>
            <a:r>
              <a:rPr lang="en-US" dirty="0" smtClean="0"/>
              <a:t>implemented by many services, including open source:</a:t>
            </a:r>
          </a:p>
          <a:p>
            <a:pPr marL="742950" lvl="2" indent="-342900"/>
            <a:r>
              <a:rPr lang="en-US" dirty="0" err="1" smtClean="0"/>
              <a:t>GeoServer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6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WIFIRE </a:t>
            </a:r>
            <a:r>
              <a:rPr lang="en-US" dirty="0" err="1" smtClean="0"/>
              <a:t>Firemap</a:t>
            </a:r>
            <a:r>
              <a:rPr lang="en-US" dirty="0" smtClean="0"/>
              <a:t> Stack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6556"/>
          <a:stretch/>
        </p:blipFill>
        <p:spPr>
          <a:xfrm>
            <a:off x="1224157" y="1239924"/>
            <a:ext cx="6715706" cy="5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WFS/WMS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Bounding box: BBOX x1,y1,x2,y2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Enhanced Common Query Language (ECQL) for complex queries</a:t>
            </a:r>
          </a:p>
          <a:p>
            <a:pPr marL="742950" lvl="2" indent="-342900"/>
            <a:r>
              <a:rPr lang="en-US" dirty="0" smtClean="0"/>
              <a:t>temporal: time1 BEFORE time2</a:t>
            </a:r>
          </a:p>
          <a:p>
            <a:pPr marL="742950" lvl="2" indent="-342900"/>
            <a:r>
              <a:rPr lang="en-US" dirty="0" smtClean="0"/>
              <a:t>spatial: p1 intersects p2</a:t>
            </a:r>
          </a:p>
          <a:p>
            <a:pPr marL="742950" lvl="2" indent="-342900"/>
            <a:r>
              <a:rPr lang="en-US" dirty="0" smtClean="0"/>
              <a:t>attributes: speed &lt;= 5 AND wait &gt; 10</a:t>
            </a:r>
          </a:p>
          <a:p>
            <a:pPr marL="742950" lvl="2" indent="-342900"/>
            <a:r>
              <a:rPr lang="en-US" dirty="0" smtClean="0">
                <a:hlinkClick r:id="rId2"/>
              </a:rPr>
              <a:t>http://docs.geoserver.org/latest/en/user/filter/ecql_reference.html</a:t>
            </a:r>
            <a:endParaRPr lang="en-US" dirty="0" smtClean="0"/>
          </a:p>
          <a:p>
            <a:pPr marL="4000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0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Back-end: Large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GeoMesa</a:t>
            </a:r>
            <a:r>
              <a:rPr lang="en-US" dirty="0" smtClean="0"/>
              <a:t> for horizontal scalability</a:t>
            </a:r>
          </a:p>
          <a:p>
            <a:pPr lvl="1"/>
            <a:r>
              <a:rPr lang="en-US" dirty="0" smtClean="0"/>
              <a:t>can use either </a:t>
            </a:r>
            <a:r>
              <a:rPr lang="en-US" dirty="0" err="1" smtClean="0"/>
              <a:t>HBase</a:t>
            </a:r>
            <a:r>
              <a:rPr lang="en-US" dirty="0" smtClean="0"/>
              <a:t> or </a:t>
            </a:r>
            <a:r>
              <a:rPr lang="en-US" dirty="0" err="1" smtClean="0"/>
              <a:t>Accumulo</a:t>
            </a:r>
            <a:r>
              <a:rPr lang="en-US" dirty="0" smtClean="0"/>
              <a:t> (Big Table implementation) for storage</a:t>
            </a:r>
          </a:p>
          <a:p>
            <a:pPr lvl="1"/>
            <a:r>
              <a:rPr lang="en-US" dirty="0" smtClean="0">
                <a:hlinkClick r:id="rId2"/>
              </a:rPr>
              <a:t>http://www.geomesa.org/documentation/user/index.html</a:t>
            </a:r>
            <a:endParaRPr lang="en-US" dirty="0" smtClean="0"/>
          </a:p>
          <a:p>
            <a:r>
              <a:rPr lang="en-US" dirty="0" err="1" smtClean="0"/>
              <a:t>GeoServer</a:t>
            </a:r>
            <a:r>
              <a:rPr lang="en-US" dirty="0" smtClean="0"/>
              <a:t> for REST querying, can connect to </a:t>
            </a:r>
            <a:r>
              <a:rPr lang="en-US" dirty="0" err="1" smtClean="0"/>
              <a:t>GeoMesa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4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QGIS</a:t>
            </a:r>
          </a:p>
          <a:p>
            <a:pPr lvl="1"/>
            <a:r>
              <a:rPr lang="en-US" dirty="0" smtClean="0"/>
              <a:t>open source, desktop application</a:t>
            </a:r>
          </a:p>
          <a:p>
            <a:pPr lvl="1"/>
            <a:r>
              <a:rPr lang="en-US" dirty="0" smtClean="0"/>
              <a:t>useful for viewing GIS data</a:t>
            </a:r>
          </a:p>
          <a:p>
            <a:r>
              <a:rPr lang="en-US" dirty="0" smtClean="0"/>
              <a:t>GDAL</a:t>
            </a:r>
          </a:p>
          <a:p>
            <a:pPr lvl="1"/>
            <a:r>
              <a:rPr lang="en-US" dirty="0" smtClean="0"/>
              <a:t>command line utilities for converting GIS formats, performing spatial operations</a:t>
            </a:r>
          </a:p>
          <a:p>
            <a:pPr lvl="1"/>
            <a:r>
              <a:rPr lang="en-US" i="1" dirty="0" err="1" smtClean="0"/>
              <a:t>ogrinfo</a:t>
            </a:r>
            <a:r>
              <a:rPr lang="en-US" i="1" dirty="0" smtClean="0"/>
              <a:t> </a:t>
            </a:r>
            <a:r>
              <a:rPr lang="en-US" dirty="0" smtClean="0"/>
              <a:t>to view </a:t>
            </a:r>
            <a:r>
              <a:rPr lang="en-US" dirty="0"/>
              <a:t>vector </a:t>
            </a:r>
            <a:r>
              <a:rPr lang="en-US" dirty="0" smtClean="0"/>
              <a:t>data (e.g., </a:t>
            </a:r>
            <a:r>
              <a:rPr lang="en-US" dirty="0" err="1" smtClean="0"/>
              <a:t>GeoJSON</a:t>
            </a:r>
            <a:r>
              <a:rPr lang="en-US" dirty="0" smtClean="0"/>
              <a:t>, Shapefile, etc.), </a:t>
            </a:r>
            <a:r>
              <a:rPr lang="en-US" dirty="0"/>
              <a:t>http://</a:t>
            </a:r>
            <a:r>
              <a:rPr lang="en-US" dirty="0" err="1"/>
              <a:t>www.gdal.org</a:t>
            </a:r>
            <a:r>
              <a:rPr lang="en-US" dirty="0"/>
              <a:t>/</a:t>
            </a:r>
            <a:r>
              <a:rPr lang="en-US" dirty="0" err="1"/>
              <a:t>ogrinfo.html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/>
              <a:t>Python GDAL API, cookbook: https://</a:t>
            </a:r>
            <a:r>
              <a:rPr lang="en-US" dirty="0" err="1" smtClean="0"/>
              <a:t>pcjericks.github.io</a:t>
            </a:r>
            <a:r>
              <a:rPr lang="en-US" dirty="0" smtClean="0"/>
              <a:t>/</a:t>
            </a:r>
            <a:r>
              <a:rPr lang="en-US" dirty="0" err="1" smtClean="0"/>
              <a:t>py</a:t>
            </a:r>
            <a:r>
              <a:rPr lang="en-US" dirty="0" smtClean="0"/>
              <a:t>-</a:t>
            </a:r>
            <a:r>
              <a:rPr lang="en-US" dirty="0" err="1" smtClean="0"/>
              <a:t>gdalogr</a:t>
            </a:r>
            <a:r>
              <a:rPr lang="en-US" dirty="0" smtClean="0"/>
              <a:t>-cookbook</a:t>
            </a:r>
          </a:p>
          <a:p>
            <a:r>
              <a:rPr lang="en-US" dirty="0" err="1" smtClean="0"/>
              <a:t>GeoPandas</a:t>
            </a:r>
            <a:r>
              <a:rPr lang="en-US" dirty="0" smtClean="0"/>
              <a:t>: GIS extensions to Python Pandas</a:t>
            </a:r>
          </a:p>
          <a:p>
            <a:pPr lvl="1"/>
            <a:r>
              <a:rPr lang="en-US" dirty="0"/>
              <a:t>http://</a:t>
            </a:r>
            <a:r>
              <a:rPr lang="en-US" dirty="0" err="1" smtClean="0"/>
              <a:t>geopandas.org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9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358</Words>
  <Application>Microsoft Macintosh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Visualizing Geographic Data</vt:lpstr>
      <vt:lpstr>Front-End: Maps</vt:lpstr>
      <vt:lpstr>Front-End: Visualization Tools</vt:lpstr>
      <vt:lpstr>Back-end: Small Data</vt:lpstr>
      <vt:lpstr>Back-end: Medium Data</vt:lpstr>
      <vt:lpstr>WIFIRE Firemap Stack</vt:lpstr>
      <vt:lpstr>Querying WFS/WMS</vt:lpstr>
      <vt:lpstr>Back-end: Large Data</vt:lpstr>
      <vt:lpstr>Other Tools</vt:lpstr>
      <vt:lpstr>MetroInsight Citadel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Crawl</dc:creator>
  <cp:lastModifiedBy>Microsoft Office User</cp:lastModifiedBy>
  <cp:revision>16</cp:revision>
  <dcterms:created xsi:type="dcterms:W3CDTF">2017-11-27T21:53:47Z</dcterms:created>
  <dcterms:modified xsi:type="dcterms:W3CDTF">2017-11-29T00:43:34Z</dcterms:modified>
</cp:coreProperties>
</file>