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64" r:id="rId3"/>
    <p:sldId id="268" r:id="rId4"/>
    <p:sldId id="260" r:id="rId5"/>
    <p:sldId id="269" r:id="rId6"/>
    <p:sldId id="267" r:id="rId7"/>
    <p:sldId id="258" r:id="rId8"/>
    <p:sldId id="261" r:id="rId9"/>
    <p:sldId id="271" r:id="rId10"/>
    <p:sldId id="272" r:id="rId11"/>
    <p:sldId id="270" r:id="rId12"/>
    <p:sldId id="262" r:id="rId13"/>
    <p:sldId id="263"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CCCC"/>
    <a:srgbClr val="08E6D1"/>
    <a:srgbClr val="02BA8A"/>
    <a:srgbClr val="ADE9DF"/>
    <a:srgbClr val="0099CC"/>
    <a:srgbClr val="00CC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3549" autoAdjust="0"/>
  </p:normalViewPr>
  <p:slideViewPr>
    <p:cSldViewPr snapToGrid="0">
      <p:cViewPr varScale="1">
        <p:scale>
          <a:sx n="95" d="100"/>
          <a:sy n="95" d="100"/>
        </p:scale>
        <p:origin x="119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6_3">
  <dgm:title val=""/>
  <dgm:desc val=""/>
  <dgm:catLst>
    <dgm:cat type="accent6" pri="11300"/>
  </dgm:catLst>
  <dgm:styleLbl name="node0">
    <dgm:fillClrLst meth="repeat">
      <a:schemeClr val="accent6">
        <a:shade val="80000"/>
      </a:schemeClr>
    </dgm:fillClrLst>
    <dgm:linClrLst meth="repeat">
      <a:schemeClr val="lt1"/>
    </dgm:linClrLst>
    <dgm:effectClrLst/>
    <dgm:txLinClrLst/>
    <dgm:txFillClrLst/>
    <dgm:txEffectClrLst/>
  </dgm:styleLbl>
  <dgm:styleLbl name="node1">
    <dgm:fillClrLst>
      <a:schemeClr val="accent6">
        <a:shade val="80000"/>
      </a:schemeClr>
      <a:schemeClr val="accent6">
        <a:tint val="70000"/>
      </a:schemeClr>
    </dgm:fillClrLst>
    <dgm:linClrLst meth="repeat">
      <a:schemeClr val="lt1"/>
    </dgm:linClrLst>
    <dgm:effectClrLst/>
    <dgm:txLinClrLst/>
    <dgm:txFillClrLst/>
    <dgm:txEffectClrLst/>
  </dgm:styleLbl>
  <dgm:styleLbl name="alignNode1">
    <dgm:fillClrLst>
      <a:schemeClr val="accent6">
        <a:shade val="80000"/>
      </a:schemeClr>
      <a:schemeClr val="accent6">
        <a:tint val="70000"/>
      </a:schemeClr>
    </dgm:fillClrLst>
    <dgm:linClrLst>
      <a:schemeClr val="accent6">
        <a:shade val="80000"/>
      </a:schemeClr>
      <a:schemeClr val="accent6">
        <a:tint val="70000"/>
      </a:schemeClr>
    </dgm:linClrLst>
    <dgm:effectClrLst/>
    <dgm:txLinClrLst/>
    <dgm:txFillClrLst/>
    <dgm:txEffectClrLst/>
  </dgm:styleLbl>
  <dgm:styleLbl name="lnNode1">
    <dgm:fillClrLst>
      <a:schemeClr val="accent6">
        <a:shade val="80000"/>
      </a:schemeClr>
      <a:schemeClr val="accent6">
        <a:tint val="70000"/>
      </a:schemeClr>
    </dgm:fillClrLst>
    <dgm:linClrLst meth="repeat">
      <a:schemeClr val="lt1"/>
    </dgm:linClrLst>
    <dgm:effectClrLst/>
    <dgm:txLinClrLst/>
    <dgm:txFillClrLst/>
    <dgm:txEffectClrLst/>
  </dgm:styleLbl>
  <dgm:styleLbl name="vennNode1">
    <dgm:fillClrLst>
      <a:schemeClr val="accent6">
        <a:shade val="80000"/>
        <a:alpha val="50000"/>
      </a:schemeClr>
      <a:schemeClr val="accent6">
        <a:tint val="70000"/>
        <a:alpha val="50000"/>
      </a:schemeClr>
    </dgm:fillClrLst>
    <dgm:linClrLst meth="repeat">
      <a:schemeClr val="lt1"/>
    </dgm:linClrLst>
    <dgm:effectClrLst/>
    <dgm:txLinClrLst/>
    <dgm:txFillClrLst/>
    <dgm:txEffectClrLst/>
  </dgm:styleLbl>
  <dgm:styleLbl name="node2">
    <dgm:fillClrLst>
      <a:schemeClr val="accent6">
        <a:tint val="99000"/>
      </a:schemeClr>
    </dgm:fillClrLst>
    <dgm:linClrLst meth="repeat">
      <a:schemeClr val="lt1"/>
    </dgm:linClrLst>
    <dgm:effectClrLst/>
    <dgm:txLinClrLst/>
    <dgm:txFillClrLst/>
    <dgm:txEffectClrLst/>
  </dgm:styleLbl>
  <dgm:styleLbl name="node3">
    <dgm:fillClrLst>
      <a:schemeClr val="accent6">
        <a:tint val="80000"/>
      </a:schemeClr>
    </dgm:fillClrLst>
    <dgm:linClrLst meth="repeat">
      <a:schemeClr val="lt1"/>
    </dgm:linClrLst>
    <dgm:effectClrLst/>
    <dgm:txLinClrLst/>
    <dgm:txFillClrLst/>
    <dgm:txEffectClrLst/>
  </dgm:styleLbl>
  <dgm:styleLbl name="node4">
    <dgm:fillClrLst>
      <a:schemeClr val="accent6">
        <a:tint val="70000"/>
      </a:schemeClr>
    </dgm:fillClrLst>
    <dgm:linClrLst meth="repeat">
      <a:schemeClr val="lt1"/>
    </dgm:linClrLst>
    <dgm:effectClrLst/>
    <dgm:txLinClrLst/>
    <dgm:txFillClrLst/>
    <dgm:txEffectClrLst/>
  </dgm:styleLbl>
  <dgm:styleLbl name="f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dgm:txEffectClrLst/>
  </dgm:styleLbl>
  <dgm:styleLbl name="fg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lt1"/>
    </dgm:txFillClrLst>
    <dgm:txEffectClrLst/>
  </dgm:styleLbl>
  <dgm:styleLbl name="bg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lt1"/>
    </dgm:txFillClrLst>
    <dgm:txEffectClrLst/>
  </dgm:styleLbl>
  <dgm:styleLbl name="sibTrans1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shade val="80000"/>
      </a:schemeClr>
    </dgm:fillClrLst>
    <dgm:linClrLst meth="repeat">
      <a:schemeClr val="lt1"/>
    </dgm:linClrLst>
    <dgm:effectClrLst/>
    <dgm:txLinClrLst/>
    <dgm:txFillClrLst/>
    <dgm:txEffectClrLst/>
  </dgm:styleLbl>
  <dgm:styleLbl name="asst1">
    <dgm:fillClrLst meth="repeat">
      <a:schemeClr val="accent6">
        <a:shade val="80000"/>
      </a:schemeClr>
    </dgm:fillClrLst>
    <dgm:linClrLst meth="repeat">
      <a:schemeClr val="lt1"/>
    </dgm:linClrLst>
    <dgm:effectClrLst/>
    <dgm:txLinClrLst/>
    <dgm:txFillClrLst/>
    <dgm:txEffectClrLst/>
  </dgm:styleLbl>
  <dgm:styleLbl name="asst2">
    <dgm:fillClrLst>
      <a:schemeClr val="accent6">
        <a:tint val="99000"/>
      </a:schemeClr>
    </dgm:fillClrLst>
    <dgm:linClrLst meth="repeat">
      <a:schemeClr val="lt1"/>
    </dgm:linClrLst>
    <dgm:effectClrLst/>
    <dgm:txLinClrLst/>
    <dgm:txFillClrLst/>
    <dgm:txEffectClrLst/>
  </dgm:styleLbl>
  <dgm:styleLbl name="asst3">
    <dgm:fillClrLst>
      <a:schemeClr val="accent6">
        <a:tint val="80000"/>
      </a:schemeClr>
    </dgm:fillClrLst>
    <dgm:linClrLst meth="repeat">
      <a:schemeClr val="lt1"/>
    </dgm:linClrLst>
    <dgm:effectClrLst/>
    <dgm:txLinClrLst/>
    <dgm:txFillClrLst/>
    <dgm:txEffectClrLst/>
  </dgm:styleLbl>
  <dgm:styleLbl name="asst4">
    <dgm:fillClrLst>
      <a:schemeClr val="accent6">
        <a:tint val="70000"/>
      </a:schemeClr>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lt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9000"/>
      </a:schemeClr>
    </dgm:fillClrLst>
    <dgm:linClrLst meth="repeat">
      <a:schemeClr val="accent6">
        <a:tint val="99000"/>
      </a:schemeClr>
    </dgm:linClrLst>
    <dgm:effectClrLst/>
    <dgm:txLinClrLst/>
    <dgm:txFillClrLst meth="repeat">
      <a:schemeClr val="tx1"/>
    </dgm:txFillClrLst>
    <dgm:txEffectClrLst/>
  </dgm:styleLbl>
  <dgm:styleLbl name="parChTrans1D3">
    <dgm:fillClrLst meth="repeat">
      <a:schemeClr val="accent6">
        <a:tint val="80000"/>
      </a:schemeClr>
    </dgm:fillClrLst>
    <dgm:linClrLst meth="repeat">
      <a:schemeClr val="accent6">
        <a:tint val="80000"/>
      </a:schemeClr>
    </dgm:linClrLst>
    <dgm:effectClrLst/>
    <dgm:txLinClrLst/>
    <dgm:txFillClrLst meth="repeat">
      <a:schemeClr val="tx1"/>
    </dgm:txFillClrLst>
    <dgm:txEffectClrLst/>
  </dgm:styleLbl>
  <dgm:styleLbl name="parChTrans1D4">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6">
        <a:shade val="80000"/>
      </a:schemeClr>
      <a:schemeClr val="accent6">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6_3">
  <dgm:title val=""/>
  <dgm:desc val=""/>
  <dgm:catLst>
    <dgm:cat type="accent6" pri="11300"/>
  </dgm:catLst>
  <dgm:styleLbl name="node0">
    <dgm:fillClrLst meth="repeat">
      <a:schemeClr val="accent6">
        <a:shade val="80000"/>
      </a:schemeClr>
    </dgm:fillClrLst>
    <dgm:linClrLst meth="repeat">
      <a:schemeClr val="lt1"/>
    </dgm:linClrLst>
    <dgm:effectClrLst/>
    <dgm:txLinClrLst/>
    <dgm:txFillClrLst/>
    <dgm:txEffectClrLst/>
  </dgm:styleLbl>
  <dgm:styleLbl name="node1">
    <dgm:fillClrLst>
      <a:schemeClr val="accent6">
        <a:shade val="80000"/>
      </a:schemeClr>
      <a:schemeClr val="accent6">
        <a:tint val="70000"/>
      </a:schemeClr>
    </dgm:fillClrLst>
    <dgm:linClrLst meth="repeat">
      <a:schemeClr val="lt1"/>
    </dgm:linClrLst>
    <dgm:effectClrLst/>
    <dgm:txLinClrLst/>
    <dgm:txFillClrLst/>
    <dgm:txEffectClrLst/>
  </dgm:styleLbl>
  <dgm:styleLbl name="alignNode1">
    <dgm:fillClrLst>
      <a:schemeClr val="accent6">
        <a:shade val="80000"/>
      </a:schemeClr>
      <a:schemeClr val="accent6">
        <a:tint val="70000"/>
      </a:schemeClr>
    </dgm:fillClrLst>
    <dgm:linClrLst>
      <a:schemeClr val="accent6">
        <a:shade val="80000"/>
      </a:schemeClr>
      <a:schemeClr val="accent6">
        <a:tint val="70000"/>
      </a:schemeClr>
    </dgm:linClrLst>
    <dgm:effectClrLst/>
    <dgm:txLinClrLst/>
    <dgm:txFillClrLst/>
    <dgm:txEffectClrLst/>
  </dgm:styleLbl>
  <dgm:styleLbl name="lnNode1">
    <dgm:fillClrLst>
      <a:schemeClr val="accent6">
        <a:shade val="80000"/>
      </a:schemeClr>
      <a:schemeClr val="accent6">
        <a:tint val="70000"/>
      </a:schemeClr>
    </dgm:fillClrLst>
    <dgm:linClrLst meth="repeat">
      <a:schemeClr val="lt1"/>
    </dgm:linClrLst>
    <dgm:effectClrLst/>
    <dgm:txLinClrLst/>
    <dgm:txFillClrLst/>
    <dgm:txEffectClrLst/>
  </dgm:styleLbl>
  <dgm:styleLbl name="vennNode1">
    <dgm:fillClrLst>
      <a:schemeClr val="accent6">
        <a:shade val="80000"/>
        <a:alpha val="50000"/>
      </a:schemeClr>
      <a:schemeClr val="accent6">
        <a:tint val="70000"/>
        <a:alpha val="50000"/>
      </a:schemeClr>
    </dgm:fillClrLst>
    <dgm:linClrLst meth="repeat">
      <a:schemeClr val="lt1"/>
    </dgm:linClrLst>
    <dgm:effectClrLst/>
    <dgm:txLinClrLst/>
    <dgm:txFillClrLst/>
    <dgm:txEffectClrLst/>
  </dgm:styleLbl>
  <dgm:styleLbl name="node2">
    <dgm:fillClrLst>
      <a:schemeClr val="accent6">
        <a:tint val="99000"/>
      </a:schemeClr>
    </dgm:fillClrLst>
    <dgm:linClrLst meth="repeat">
      <a:schemeClr val="lt1"/>
    </dgm:linClrLst>
    <dgm:effectClrLst/>
    <dgm:txLinClrLst/>
    <dgm:txFillClrLst/>
    <dgm:txEffectClrLst/>
  </dgm:styleLbl>
  <dgm:styleLbl name="node3">
    <dgm:fillClrLst>
      <a:schemeClr val="accent6">
        <a:tint val="80000"/>
      </a:schemeClr>
    </dgm:fillClrLst>
    <dgm:linClrLst meth="repeat">
      <a:schemeClr val="lt1"/>
    </dgm:linClrLst>
    <dgm:effectClrLst/>
    <dgm:txLinClrLst/>
    <dgm:txFillClrLst/>
    <dgm:txEffectClrLst/>
  </dgm:styleLbl>
  <dgm:styleLbl name="node4">
    <dgm:fillClrLst>
      <a:schemeClr val="accent6">
        <a:tint val="70000"/>
      </a:schemeClr>
    </dgm:fillClrLst>
    <dgm:linClrLst meth="repeat">
      <a:schemeClr val="lt1"/>
    </dgm:linClrLst>
    <dgm:effectClrLst/>
    <dgm:txLinClrLst/>
    <dgm:txFillClrLst/>
    <dgm:txEffectClrLst/>
  </dgm:styleLbl>
  <dgm:styleLbl name="f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dgm:txEffectClrLst/>
  </dgm:styleLbl>
  <dgm:styleLbl name="fg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lt1"/>
    </dgm:txFillClrLst>
    <dgm:txEffectClrLst/>
  </dgm:styleLbl>
  <dgm:styleLbl name="bg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lt1"/>
    </dgm:txFillClrLst>
    <dgm:txEffectClrLst/>
  </dgm:styleLbl>
  <dgm:styleLbl name="sibTrans1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shade val="80000"/>
      </a:schemeClr>
    </dgm:fillClrLst>
    <dgm:linClrLst meth="repeat">
      <a:schemeClr val="lt1"/>
    </dgm:linClrLst>
    <dgm:effectClrLst/>
    <dgm:txLinClrLst/>
    <dgm:txFillClrLst/>
    <dgm:txEffectClrLst/>
  </dgm:styleLbl>
  <dgm:styleLbl name="asst1">
    <dgm:fillClrLst meth="repeat">
      <a:schemeClr val="accent6">
        <a:shade val="80000"/>
      </a:schemeClr>
    </dgm:fillClrLst>
    <dgm:linClrLst meth="repeat">
      <a:schemeClr val="lt1"/>
    </dgm:linClrLst>
    <dgm:effectClrLst/>
    <dgm:txLinClrLst/>
    <dgm:txFillClrLst/>
    <dgm:txEffectClrLst/>
  </dgm:styleLbl>
  <dgm:styleLbl name="asst2">
    <dgm:fillClrLst>
      <a:schemeClr val="accent6">
        <a:tint val="99000"/>
      </a:schemeClr>
    </dgm:fillClrLst>
    <dgm:linClrLst meth="repeat">
      <a:schemeClr val="lt1"/>
    </dgm:linClrLst>
    <dgm:effectClrLst/>
    <dgm:txLinClrLst/>
    <dgm:txFillClrLst/>
    <dgm:txEffectClrLst/>
  </dgm:styleLbl>
  <dgm:styleLbl name="asst3">
    <dgm:fillClrLst>
      <a:schemeClr val="accent6">
        <a:tint val="80000"/>
      </a:schemeClr>
    </dgm:fillClrLst>
    <dgm:linClrLst meth="repeat">
      <a:schemeClr val="lt1"/>
    </dgm:linClrLst>
    <dgm:effectClrLst/>
    <dgm:txLinClrLst/>
    <dgm:txFillClrLst/>
    <dgm:txEffectClrLst/>
  </dgm:styleLbl>
  <dgm:styleLbl name="asst4">
    <dgm:fillClrLst>
      <a:schemeClr val="accent6">
        <a:tint val="70000"/>
      </a:schemeClr>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lt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9000"/>
      </a:schemeClr>
    </dgm:fillClrLst>
    <dgm:linClrLst meth="repeat">
      <a:schemeClr val="accent6">
        <a:tint val="99000"/>
      </a:schemeClr>
    </dgm:linClrLst>
    <dgm:effectClrLst/>
    <dgm:txLinClrLst/>
    <dgm:txFillClrLst meth="repeat">
      <a:schemeClr val="tx1"/>
    </dgm:txFillClrLst>
    <dgm:txEffectClrLst/>
  </dgm:styleLbl>
  <dgm:styleLbl name="parChTrans1D3">
    <dgm:fillClrLst meth="repeat">
      <a:schemeClr val="accent6">
        <a:tint val="80000"/>
      </a:schemeClr>
    </dgm:fillClrLst>
    <dgm:linClrLst meth="repeat">
      <a:schemeClr val="accent6">
        <a:tint val="80000"/>
      </a:schemeClr>
    </dgm:linClrLst>
    <dgm:effectClrLst/>
    <dgm:txLinClrLst/>
    <dgm:txFillClrLst meth="repeat">
      <a:schemeClr val="tx1"/>
    </dgm:txFillClrLst>
    <dgm:txEffectClrLst/>
  </dgm:styleLbl>
  <dgm:styleLbl name="parChTrans1D4">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6">
        <a:shade val="80000"/>
      </a:schemeClr>
      <a:schemeClr val="accent6">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5_3">
  <dgm:title val=""/>
  <dgm:desc val=""/>
  <dgm:catLst>
    <dgm:cat type="accent5" pri="11300"/>
  </dgm:catLst>
  <dgm:styleLbl name="node0">
    <dgm:fillClrLst meth="repeat">
      <a:schemeClr val="accent5">
        <a:shade val="80000"/>
      </a:schemeClr>
    </dgm:fillClrLst>
    <dgm:linClrLst meth="repeat">
      <a:schemeClr val="lt1"/>
    </dgm:linClrLst>
    <dgm:effectClrLst/>
    <dgm:txLinClrLst/>
    <dgm:txFillClrLst/>
    <dgm:txEffectClrLst/>
  </dgm:styleLbl>
  <dgm:styleLbl name="node1">
    <dgm:fillClrLst>
      <a:schemeClr val="accent5">
        <a:shade val="80000"/>
      </a:schemeClr>
      <a:schemeClr val="accent5">
        <a:tint val="70000"/>
      </a:schemeClr>
    </dgm:fillClrLst>
    <dgm:linClrLst meth="repeat">
      <a:schemeClr val="lt1"/>
    </dgm:linClrLst>
    <dgm:effectClrLst/>
    <dgm:txLinClrLst/>
    <dgm:txFillClrLst/>
    <dgm:txEffectClrLst/>
  </dgm:styleLbl>
  <dgm:styleLbl name="alignNode1">
    <dgm:fillClrLst>
      <a:schemeClr val="accent5">
        <a:shade val="80000"/>
      </a:schemeClr>
      <a:schemeClr val="accent5">
        <a:tint val="70000"/>
      </a:schemeClr>
    </dgm:fillClrLst>
    <dgm:linClrLst>
      <a:schemeClr val="accent5">
        <a:shade val="80000"/>
      </a:schemeClr>
      <a:schemeClr val="accent5">
        <a:tint val="70000"/>
      </a:schemeClr>
    </dgm:linClrLst>
    <dgm:effectClrLst/>
    <dgm:txLinClrLst/>
    <dgm:txFillClrLst/>
    <dgm:txEffectClrLst/>
  </dgm:styleLbl>
  <dgm:styleLbl name="lnNode1">
    <dgm:fillClrLst>
      <a:schemeClr val="accent5">
        <a:shade val="80000"/>
      </a:schemeClr>
      <a:schemeClr val="accent5">
        <a:tint val="70000"/>
      </a:schemeClr>
    </dgm:fillClrLst>
    <dgm:linClrLst meth="repeat">
      <a:schemeClr val="lt1"/>
    </dgm:linClrLst>
    <dgm:effectClrLst/>
    <dgm:txLinClrLst/>
    <dgm:txFillClrLst/>
    <dgm:txEffectClrLst/>
  </dgm:styleLbl>
  <dgm:styleLbl name="vennNode1">
    <dgm:fillClrLst>
      <a:schemeClr val="accent5">
        <a:shade val="80000"/>
        <a:alpha val="50000"/>
      </a:schemeClr>
      <a:schemeClr val="accent5">
        <a:tint val="70000"/>
        <a:alpha val="50000"/>
      </a:schemeClr>
    </dgm:fillClrLst>
    <dgm:linClrLst meth="repeat">
      <a:schemeClr val="lt1"/>
    </dgm:linClrLst>
    <dgm:effectClrLst/>
    <dgm:txLinClrLst/>
    <dgm:txFillClrLst/>
    <dgm:txEffectClrLst/>
  </dgm:styleLbl>
  <dgm:styleLbl name="node2">
    <dgm:fillClrLst>
      <a:schemeClr val="accent5">
        <a:tint val="99000"/>
      </a:schemeClr>
    </dgm:fillClrLst>
    <dgm:linClrLst meth="repeat">
      <a:schemeClr val="lt1"/>
    </dgm:linClrLst>
    <dgm:effectClrLst/>
    <dgm:txLinClrLst/>
    <dgm:txFillClrLst/>
    <dgm:txEffectClrLst/>
  </dgm:styleLbl>
  <dgm:styleLbl name="node3">
    <dgm:fillClrLst>
      <a:schemeClr val="accent5">
        <a:tint val="80000"/>
      </a:schemeClr>
    </dgm:fillClrLst>
    <dgm:linClrLst meth="repeat">
      <a:schemeClr val="lt1"/>
    </dgm:linClrLst>
    <dgm:effectClrLst/>
    <dgm:txLinClrLst/>
    <dgm:txFillClrLst/>
    <dgm:txEffectClrLst/>
  </dgm:styleLbl>
  <dgm:styleLbl name="node4">
    <dgm:fillClrLst>
      <a:schemeClr val="accent5">
        <a:tint val="70000"/>
      </a:schemeClr>
    </dgm:fillClrLst>
    <dgm:linClrLst meth="repeat">
      <a:schemeClr val="lt1"/>
    </dgm:linClrLst>
    <dgm:effectClrLst/>
    <dgm:txLinClrLst/>
    <dgm:txFillClrLst/>
    <dgm:txEffectClrLst/>
  </dgm:styleLbl>
  <dgm:styleLbl name="f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dgm:txEffectClrLst/>
  </dgm:styleLbl>
  <dgm:styleLbl name="fgSibTrans2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meth="repeat">
      <a:schemeClr val="lt1"/>
    </dgm:txFillClrLst>
    <dgm:txEffectClrLst/>
  </dgm:styleLbl>
  <dgm:styleLbl name="bgSibTrans2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meth="repeat">
      <a:schemeClr val="lt1"/>
    </dgm:txFillClrLst>
    <dgm:txEffectClrLst/>
  </dgm:styleLbl>
  <dgm:styleLbl name="sibTrans1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accent5">
        <a:shade val="80000"/>
      </a:schemeClr>
    </dgm:fillClrLst>
    <dgm:linClrLst meth="repeat">
      <a:schemeClr val="lt1"/>
    </dgm:linClrLst>
    <dgm:effectClrLst/>
    <dgm:txLinClrLst/>
    <dgm:txFillClrLst/>
    <dgm:txEffectClrLst/>
  </dgm:styleLbl>
  <dgm:styleLbl name="asst1">
    <dgm:fillClrLst meth="repeat">
      <a:schemeClr val="accent5">
        <a:shade val="80000"/>
      </a:schemeClr>
    </dgm:fillClrLst>
    <dgm:linClrLst meth="repeat">
      <a:schemeClr val="lt1"/>
    </dgm:linClrLst>
    <dgm:effectClrLst/>
    <dgm:txLinClrLst/>
    <dgm:txFillClrLst/>
    <dgm:txEffectClrLst/>
  </dgm:styleLbl>
  <dgm:styleLbl name="asst2">
    <dgm:fillClrLst>
      <a:schemeClr val="accent5">
        <a:tint val="99000"/>
      </a:schemeClr>
    </dgm:fillClrLst>
    <dgm:linClrLst meth="repeat">
      <a:schemeClr val="lt1"/>
    </dgm:linClrLst>
    <dgm:effectClrLst/>
    <dgm:txLinClrLst/>
    <dgm:txFillClrLst/>
    <dgm:txEffectClrLst/>
  </dgm:styleLbl>
  <dgm:styleLbl name="asst3">
    <dgm:fillClrLst>
      <a:schemeClr val="accent5">
        <a:tint val="80000"/>
      </a:schemeClr>
    </dgm:fillClrLst>
    <dgm:linClrLst meth="repeat">
      <a:schemeClr val="lt1"/>
    </dgm:linClrLst>
    <dgm:effectClrLst/>
    <dgm:txLinClrLst/>
    <dgm:txFillClrLst/>
    <dgm:txEffectClrLst/>
  </dgm:styleLbl>
  <dgm:styleLbl name="asst4">
    <dgm:fillClrLst>
      <a:schemeClr val="accent5">
        <a:tint val="70000"/>
      </a:schemeClr>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lt1"/>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9000"/>
      </a:schemeClr>
    </dgm:fillClrLst>
    <dgm:linClrLst meth="repeat">
      <a:schemeClr val="accent5">
        <a:tint val="99000"/>
      </a:schemeClr>
    </dgm:linClrLst>
    <dgm:effectClrLst/>
    <dgm:txLinClrLst/>
    <dgm:txFillClrLst meth="repeat">
      <a:schemeClr val="tx1"/>
    </dgm:txFillClrLst>
    <dgm:txEffectClrLst/>
  </dgm:styleLbl>
  <dgm:styleLbl name="parChTrans1D3">
    <dgm:fillClrLst meth="repeat">
      <a:schemeClr val="accent5">
        <a:tint val="80000"/>
      </a:schemeClr>
    </dgm:fillClrLst>
    <dgm:linClrLst meth="repeat">
      <a:schemeClr val="accent5">
        <a:tint val="80000"/>
      </a:schemeClr>
    </dgm:linClrLst>
    <dgm:effectClrLst/>
    <dgm:txLinClrLst/>
    <dgm:txFillClrLst meth="repeat">
      <a:schemeClr val="tx1"/>
    </dgm:txFillClrLst>
    <dgm:txEffectClrLst/>
  </dgm:styleLbl>
  <dgm:styleLbl name="parChTrans1D4">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5">
        <a:shade val="80000"/>
      </a:schemeClr>
      <a:schemeClr val="accent5">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2C3B769-87F4-416A-964A-18A3F71C45D0}" type="doc">
      <dgm:prSet loTypeId="urn:microsoft.com/office/officeart/2008/layout/AlternatingHexagons" loCatId="list" qsTypeId="urn:microsoft.com/office/officeart/2005/8/quickstyle/simple1" qsCatId="simple" csTypeId="urn:microsoft.com/office/officeart/2005/8/colors/colorful4" csCatId="colorful" phldr="1"/>
      <dgm:spPr/>
      <dgm:t>
        <a:bodyPr/>
        <a:lstStyle/>
        <a:p>
          <a:endParaRPr lang="en-US"/>
        </a:p>
      </dgm:t>
    </dgm:pt>
    <dgm:pt modelId="{1B3C3333-54A5-44E4-AA1D-430D68D70DDA}">
      <dgm:prSet phldrT="[Text]"/>
      <dgm:spPr/>
      <dgm:t>
        <a:bodyPr/>
        <a:lstStyle/>
        <a:p>
          <a:r>
            <a:rPr lang="en-US" dirty="0"/>
            <a:t>Population</a:t>
          </a:r>
        </a:p>
      </dgm:t>
    </dgm:pt>
    <dgm:pt modelId="{513C863A-F941-425A-B062-ADFAA2DBCC11}" type="parTrans" cxnId="{CBB58F3D-4A63-4B5F-949E-13762130A415}">
      <dgm:prSet/>
      <dgm:spPr/>
      <dgm:t>
        <a:bodyPr/>
        <a:lstStyle/>
        <a:p>
          <a:endParaRPr lang="en-US"/>
        </a:p>
      </dgm:t>
    </dgm:pt>
    <dgm:pt modelId="{63BFD05C-9083-4626-8AE6-2F63B2ADB765}" type="sibTrans" cxnId="{CBB58F3D-4A63-4B5F-949E-13762130A415}">
      <dgm:prSet/>
      <dgm:spPr/>
      <dgm:t>
        <a:bodyPr/>
        <a:lstStyle/>
        <a:p>
          <a:r>
            <a:rPr lang="en-US" dirty="0"/>
            <a:t>National/local economical environment</a:t>
          </a:r>
        </a:p>
      </dgm:t>
    </dgm:pt>
    <dgm:pt modelId="{B43C5B99-343A-41A4-A30C-9D82229C6908}">
      <dgm:prSet phldrT="[Text]" custT="1"/>
      <dgm:spPr/>
      <dgm:t>
        <a:bodyPr/>
        <a:lstStyle/>
        <a:p>
          <a:r>
            <a:rPr lang="en-US" sz="1400" b="1" i="1" dirty="0">
              <a:solidFill>
                <a:schemeClr val="accent2">
                  <a:lumMod val="75000"/>
                </a:schemeClr>
              </a:solidFill>
            </a:rPr>
            <a:t>Coastal/Inland/Mountain</a:t>
          </a:r>
        </a:p>
        <a:p>
          <a:r>
            <a:rPr lang="en-US" sz="1400" b="1" i="1" dirty="0">
              <a:solidFill>
                <a:schemeClr val="accent2">
                  <a:lumMod val="75000"/>
                </a:schemeClr>
              </a:solidFill>
            </a:rPr>
            <a:t>Downtown/Urban/Countryside</a:t>
          </a:r>
        </a:p>
        <a:p>
          <a:endParaRPr lang="en-US" sz="1600" b="0" i="0" dirty="0">
            <a:solidFill>
              <a:srgbClr val="002060"/>
            </a:solidFill>
          </a:endParaRPr>
        </a:p>
        <a:p>
          <a:endParaRPr lang="en-US" sz="1300" dirty="0"/>
        </a:p>
      </dgm:t>
    </dgm:pt>
    <dgm:pt modelId="{EDA74663-0039-4DD5-A68C-E8C3D1EB732E}" type="parTrans" cxnId="{AF4C47E9-5489-482B-A69B-05D8AE13D348}">
      <dgm:prSet/>
      <dgm:spPr/>
      <dgm:t>
        <a:bodyPr/>
        <a:lstStyle/>
        <a:p>
          <a:endParaRPr lang="en-US"/>
        </a:p>
      </dgm:t>
    </dgm:pt>
    <dgm:pt modelId="{F467E34A-8FF4-4B45-AD52-C6BBA1B455FF}" type="sibTrans" cxnId="{AF4C47E9-5489-482B-A69B-05D8AE13D348}">
      <dgm:prSet/>
      <dgm:spPr/>
      <dgm:t>
        <a:bodyPr/>
        <a:lstStyle/>
        <a:p>
          <a:endParaRPr lang="en-US"/>
        </a:p>
      </dgm:t>
    </dgm:pt>
    <dgm:pt modelId="{0CED3BA2-F231-4384-8498-0084D32C49F7}">
      <dgm:prSet phldrT="[Text]"/>
      <dgm:spPr/>
      <dgm:t>
        <a:bodyPr/>
        <a:lstStyle/>
        <a:p>
          <a:r>
            <a:rPr lang="en-US" dirty="0"/>
            <a:t>Distance to School</a:t>
          </a:r>
        </a:p>
      </dgm:t>
    </dgm:pt>
    <dgm:pt modelId="{A0F4D251-574D-4270-9113-C02C077F83E3}" type="parTrans" cxnId="{F5073851-445A-47C6-B255-10852CDD5918}">
      <dgm:prSet/>
      <dgm:spPr/>
      <dgm:t>
        <a:bodyPr/>
        <a:lstStyle/>
        <a:p>
          <a:endParaRPr lang="en-US"/>
        </a:p>
      </dgm:t>
    </dgm:pt>
    <dgm:pt modelId="{9FE34CB2-4639-4D14-A688-F9D8AF993BEA}" type="sibTrans" cxnId="{F5073851-445A-47C6-B255-10852CDD5918}">
      <dgm:prSet custT="1"/>
      <dgm:spPr/>
      <dgm:t>
        <a:bodyPr/>
        <a:lstStyle/>
        <a:p>
          <a:r>
            <a:rPr lang="en-US" sz="1600" kern="1200" dirty="0">
              <a:solidFill>
                <a:prstClr val="white"/>
              </a:solidFill>
              <a:latin typeface="Calibri" panose="020F0502020204030204"/>
              <a:ea typeface="+mn-ea"/>
              <a:cs typeface="+mn-cs"/>
            </a:rPr>
            <a:t>Location</a:t>
          </a:r>
        </a:p>
      </dgm:t>
    </dgm:pt>
    <dgm:pt modelId="{55973F5F-1827-430A-B8F4-F437EC7DD933}">
      <dgm:prSet phldrT="[Text]"/>
      <dgm:spPr/>
      <dgm:t>
        <a:bodyPr/>
        <a:lstStyle/>
        <a:p>
          <a:r>
            <a:rPr lang="en-US" b="1" i="1" dirty="0">
              <a:solidFill>
                <a:srgbClr val="00CC99"/>
              </a:solidFill>
            </a:rPr>
            <a:t>Elementary/Middle/High School</a:t>
          </a:r>
        </a:p>
      </dgm:t>
    </dgm:pt>
    <dgm:pt modelId="{1684B72E-F2B4-42C3-806C-3B9248EFA901}" type="parTrans" cxnId="{5A77E339-DD66-4A24-905A-47E289F22DCB}">
      <dgm:prSet/>
      <dgm:spPr/>
      <dgm:t>
        <a:bodyPr/>
        <a:lstStyle/>
        <a:p>
          <a:endParaRPr lang="en-US"/>
        </a:p>
      </dgm:t>
    </dgm:pt>
    <dgm:pt modelId="{905317C0-AC2F-4170-8C59-521A7FF06904}" type="sibTrans" cxnId="{5A77E339-DD66-4A24-905A-47E289F22DCB}">
      <dgm:prSet/>
      <dgm:spPr/>
      <dgm:t>
        <a:bodyPr/>
        <a:lstStyle/>
        <a:p>
          <a:endParaRPr lang="en-US"/>
        </a:p>
      </dgm:t>
    </dgm:pt>
    <dgm:pt modelId="{4076F8D2-D58F-4027-8B55-BF861B83282E}">
      <dgm:prSet phldrT="[Text]"/>
      <dgm:spPr/>
      <dgm:t>
        <a:bodyPr/>
        <a:lstStyle/>
        <a:p>
          <a:r>
            <a:rPr lang="en-US" dirty="0"/>
            <a:t>House Characteristics</a:t>
          </a:r>
        </a:p>
      </dgm:t>
    </dgm:pt>
    <dgm:pt modelId="{6012FF82-2FDA-4C75-B566-7325AB9CC719}" type="parTrans" cxnId="{14A73099-CB0C-43F3-BB31-A3843C32233B}">
      <dgm:prSet/>
      <dgm:spPr/>
      <dgm:t>
        <a:bodyPr/>
        <a:lstStyle/>
        <a:p>
          <a:endParaRPr lang="en-US"/>
        </a:p>
      </dgm:t>
    </dgm:pt>
    <dgm:pt modelId="{E37A1D31-C609-400C-9C1F-AAF07697EE56}" type="sibTrans" cxnId="{14A73099-CB0C-43F3-BB31-A3843C32233B}">
      <dgm:prSet/>
      <dgm:spPr/>
      <dgm:t>
        <a:bodyPr/>
        <a:lstStyle/>
        <a:p>
          <a:r>
            <a:rPr lang="en-US" dirty="0"/>
            <a:t>New construction</a:t>
          </a:r>
        </a:p>
      </dgm:t>
    </dgm:pt>
    <dgm:pt modelId="{40B31282-7591-400B-9B6B-0A5B43C0F546}">
      <dgm:prSet phldrT="[Text]"/>
      <dgm:spPr/>
      <dgm:t>
        <a:bodyPr/>
        <a:lstStyle/>
        <a:p>
          <a:r>
            <a:rPr lang="en-US" b="1" i="1" dirty="0">
              <a:solidFill>
                <a:srgbClr val="33CCCC"/>
              </a:solidFill>
            </a:rPr>
            <a:t>Type/</a:t>
          </a:r>
          <a:r>
            <a:rPr lang="en-US" b="1" i="1" dirty="0" err="1">
              <a:solidFill>
                <a:srgbClr val="33CCCC"/>
              </a:solidFill>
            </a:rPr>
            <a:t>Sqft</a:t>
          </a:r>
          <a:r>
            <a:rPr lang="en-US" b="1" i="1" dirty="0">
              <a:solidFill>
                <a:srgbClr val="33CCCC"/>
              </a:solidFill>
            </a:rPr>
            <a:t>./Lot Size/HOA/Year Built/Fixed Appliance/Current Condition</a:t>
          </a:r>
        </a:p>
      </dgm:t>
    </dgm:pt>
    <dgm:pt modelId="{2FF92681-8801-4F95-9654-D7074BB10211}" type="parTrans" cxnId="{1AB5FB89-1CA2-4637-9D97-01A9D55E24A0}">
      <dgm:prSet/>
      <dgm:spPr/>
      <dgm:t>
        <a:bodyPr/>
        <a:lstStyle/>
        <a:p>
          <a:endParaRPr lang="en-US"/>
        </a:p>
      </dgm:t>
    </dgm:pt>
    <dgm:pt modelId="{984249B8-607E-49EB-8279-8D5BCF9FDEE3}" type="sibTrans" cxnId="{1AB5FB89-1CA2-4637-9D97-01A9D55E24A0}">
      <dgm:prSet/>
      <dgm:spPr/>
      <dgm:t>
        <a:bodyPr/>
        <a:lstStyle/>
        <a:p>
          <a:endParaRPr lang="en-US"/>
        </a:p>
      </dgm:t>
    </dgm:pt>
    <dgm:pt modelId="{844840B7-6574-45BB-9433-6EA2E3413E9E}" type="pres">
      <dgm:prSet presAssocID="{42C3B769-87F4-416A-964A-18A3F71C45D0}" presName="Name0" presStyleCnt="0">
        <dgm:presLayoutVars>
          <dgm:chMax/>
          <dgm:chPref/>
          <dgm:dir/>
          <dgm:animLvl val="lvl"/>
        </dgm:presLayoutVars>
      </dgm:prSet>
      <dgm:spPr/>
    </dgm:pt>
    <dgm:pt modelId="{C83469FB-846B-46CD-A0DC-9EC015F7BCAC}" type="pres">
      <dgm:prSet presAssocID="{1B3C3333-54A5-44E4-AA1D-430D68D70DDA}" presName="composite" presStyleCnt="0"/>
      <dgm:spPr/>
    </dgm:pt>
    <dgm:pt modelId="{B42A2CE3-B421-44F0-BDFC-0C2AEB9272CD}" type="pres">
      <dgm:prSet presAssocID="{1B3C3333-54A5-44E4-AA1D-430D68D70DDA}" presName="Parent1" presStyleLbl="node1" presStyleIdx="0" presStyleCnt="6">
        <dgm:presLayoutVars>
          <dgm:chMax val="1"/>
          <dgm:chPref val="1"/>
          <dgm:bulletEnabled val="1"/>
        </dgm:presLayoutVars>
      </dgm:prSet>
      <dgm:spPr/>
    </dgm:pt>
    <dgm:pt modelId="{5AD669D2-E458-4688-9AE8-7EF0BE578BD9}" type="pres">
      <dgm:prSet presAssocID="{1B3C3333-54A5-44E4-AA1D-430D68D70DDA}" presName="Childtext1" presStyleLbl="revTx" presStyleIdx="0" presStyleCnt="3" custScaleX="135571" custScaleY="52321" custLinFactNeighborX="4221" custLinFactNeighborY="66879">
        <dgm:presLayoutVars>
          <dgm:chMax val="0"/>
          <dgm:chPref val="0"/>
          <dgm:bulletEnabled val="1"/>
        </dgm:presLayoutVars>
      </dgm:prSet>
      <dgm:spPr/>
    </dgm:pt>
    <dgm:pt modelId="{384AD6DE-4076-44DB-B871-B42BE60D0B57}" type="pres">
      <dgm:prSet presAssocID="{1B3C3333-54A5-44E4-AA1D-430D68D70DDA}" presName="BalanceSpacing" presStyleCnt="0"/>
      <dgm:spPr/>
    </dgm:pt>
    <dgm:pt modelId="{DBA51ECD-94B2-42E9-87E9-7FDD131A4BC7}" type="pres">
      <dgm:prSet presAssocID="{1B3C3333-54A5-44E4-AA1D-430D68D70DDA}" presName="BalanceSpacing1" presStyleCnt="0"/>
      <dgm:spPr/>
    </dgm:pt>
    <dgm:pt modelId="{2F1B9C72-20F3-4973-9B9B-92A9A2B9F076}" type="pres">
      <dgm:prSet presAssocID="{63BFD05C-9083-4626-8AE6-2F63B2ADB765}" presName="Accent1Text" presStyleLbl="node1" presStyleIdx="1" presStyleCnt="6"/>
      <dgm:spPr/>
    </dgm:pt>
    <dgm:pt modelId="{0CCA45C7-22F2-4283-9EB3-5248EEA7120C}" type="pres">
      <dgm:prSet presAssocID="{63BFD05C-9083-4626-8AE6-2F63B2ADB765}" presName="spaceBetweenRectangles" presStyleCnt="0"/>
      <dgm:spPr/>
    </dgm:pt>
    <dgm:pt modelId="{F51AD639-356D-4F9B-BB2A-A2E1588C3C4C}" type="pres">
      <dgm:prSet presAssocID="{0CED3BA2-F231-4384-8498-0084D32C49F7}" presName="composite" presStyleCnt="0"/>
      <dgm:spPr/>
    </dgm:pt>
    <dgm:pt modelId="{1CEDE82B-2D22-46C4-8A81-B0E9F9B2E39E}" type="pres">
      <dgm:prSet presAssocID="{0CED3BA2-F231-4384-8498-0084D32C49F7}" presName="Parent1" presStyleLbl="node1" presStyleIdx="2" presStyleCnt="6">
        <dgm:presLayoutVars>
          <dgm:chMax val="1"/>
          <dgm:chPref val="1"/>
          <dgm:bulletEnabled val="1"/>
        </dgm:presLayoutVars>
      </dgm:prSet>
      <dgm:spPr/>
    </dgm:pt>
    <dgm:pt modelId="{2F2CFE97-5075-4160-A7A8-0DBA8941424D}" type="pres">
      <dgm:prSet presAssocID="{0CED3BA2-F231-4384-8498-0084D32C49F7}" presName="Childtext1" presStyleLbl="revTx" presStyleIdx="1" presStyleCnt="3">
        <dgm:presLayoutVars>
          <dgm:chMax val="0"/>
          <dgm:chPref val="0"/>
          <dgm:bulletEnabled val="1"/>
        </dgm:presLayoutVars>
      </dgm:prSet>
      <dgm:spPr/>
    </dgm:pt>
    <dgm:pt modelId="{75835FF1-27A4-4A56-840B-03DA6C6F0712}" type="pres">
      <dgm:prSet presAssocID="{0CED3BA2-F231-4384-8498-0084D32C49F7}" presName="BalanceSpacing" presStyleCnt="0"/>
      <dgm:spPr/>
    </dgm:pt>
    <dgm:pt modelId="{A2355A71-5204-400D-BD6A-345333B1A6DC}" type="pres">
      <dgm:prSet presAssocID="{0CED3BA2-F231-4384-8498-0084D32C49F7}" presName="BalanceSpacing1" presStyleCnt="0"/>
      <dgm:spPr/>
    </dgm:pt>
    <dgm:pt modelId="{2B55E822-7E54-47DE-A113-654DFB988BDE}" type="pres">
      <dgm:prSet presAssocID="{9FE34CB2-4639-4D14-A688-F9D8AF993BEA}" presName="Accent1Text" presStyleLbl="node1" presStyleIdx="3" presStyleCnt="6"/>
      <dgm:spPr/>
    </dgm:pt>
    <dgm:pt modelId="{27CBC02F-0820-49A8-A0D8-58BBBE282758}" type="pres">
      <dgm:prSet presAssocID="{9FE34CB2-4639-4D14-A688-F9D8AF993BEA}" presName="spaceBetweenRectangles" presStyleCnt="0"/>
      <dgm:spPr/>
    </dgm:pt>
    <dgm:pt modelId="{85EBA460-97EC-4D12-8BD2-B83F24530D94}" type="pres">
      <dgm:prSet presAssocID="{4076F8D2-D58F-4027-8B55-BF861B83282E}" presName="composite" presStyleCnt="0"/>
      <dgm:spPr/>
    </dgm:pt>
    <dgm:pt modelId="{049D558C-F727-4F39-8793-28E0C934A804}" type="pres">
      <dgm:prSet presAssocID="{4076F8D2-D58F-4027-8B55-BF861B83282E}" presName="Parent1" presStyleLbl="node1" presStyleIdx="4" presStyleCnt="6">
        <dgm:presLayoutVars>
          <dgm:chMax val="1"/>
          <dgm:chPref val="1"/>
          <dgm:bulletEnabled val="1"/>
        </dgm:presLayoutVars>
      </dgm:prSet>
      <dgm:spPr/>
    </dgm:pt>
    <dgm:pt modelId="{D7DF45C7-1862-40B7-BBF3-E58907231C8C}" type="pres">
      <dgm:prSet presAssocID="{4076F8D2-D58F-4027-8B55-BF861B83282E}" presName="Childtext1" presStyleLbl="revTx" presStyleIdx="2" presStyleCnt="3">
        <dgm:presLayoutVars>
          <dgm:chMax val="0"/>
          <dgm:chPref val="0"/>
          <dgm:bulletEnabled val="1"/>
        </dgm:presLayoutVars>
      </dgm:prSet>
      <dgm:spPr/>
    </dgm:pt>
    <dgm:pt modelId="{3C7E24F4-2CE7-4E10-BAC7-A9BAB7F6BE16}" type="pres">
      <dgm:prSet presAssocID="{4076F8D2-D58F-4027-8B55-BF861B83282E}" presName="BalanceSpacing" presStyleCnt="0"/>
      <dgm:spPr/>
    </dgm:pt>
    <dgm:pt modelId="{4900D655-BF63-4B6E-BEC8-E3E60FD79896}" type="pres">
      <dgm:prSet presAssocID="{4076F8D2-D58F-4027-8B55-BF861B83282E}" presName="BalanceSpacing1" presStyleCnt="0"/>
      <dgm:spPr/>
    </dgm:pt>
    <dgm:pt modelId="{084F1B0D-4027-4166-B04B-3ABDF8C2470B}" type="pres">
      <dgm:prSet presAssocID="{E37A1D31-C609-400C-9C1F-AAF07697EE56}" presName="Accent1Text" presStyleLbl="node1" presStyleIdx="5" presStyleCnt="6"/>
      <dgm:spPr/>
    </dgm:pt>
  </dgm:ptLst>
  <dgm:cxnLst>
    <dgm:cxn modelId="{2062FC09-2BBE-4ADA-968F-C49168745633}" type="presOf" srcId="{40B31282-7591-400B-9B6B-0A5B43C0F546}" destId="{D7DF45C7-1862-40B7-BBF3-E58907231C8C}" srcOrd="0" destOrd="0" presId="urn:microsoft.com/office/officeart/2008/layout/AlternatingHexagons"/>
    <dgm:cxn modelId="{6483D510-E8FC-473D-948A-68C5961EF60B}" type="presOf" srcId="{55973F5F-1827-430A-B8F4-F437EC7DD933}" destId="{2F2CFE97-5075-4160-A7A8-0DBA8941424D}" srcOrd="0" destOrd="0" presId="urn:microsoft.com/office/officeart/2008/layout/AlternatingHexagons"/>
    <dgm:cxn modelId="{3C4E511E-D056-4ACE-86D7-CDFCAA8F52F4}" type="presOf" srcId="{4076F8D2-D58F-4027-8B55-BF861B83282E}" destId="{049D558C-F727-4F39-8793-28E0C934A804}" srcOrd="0" destOrd="0" presId="urn:microsoft.com/office/officeart/2008/layout/AlternatingHexagons"/>
    <dgm:cxn modelId="{5A77E339-DD66-4A24-905A-47E289F22DCB}" srcId="{0CED3BA2-F231-4384-8498-0084D32C49F7}" destId="{55973F5F-1827-430A-B8F4-F437EC7DD933}" srcOrd="0" destOrd="0" parTransId="{1684B72E-F2B4-42C3-806C-3B9248EFA901}" sibTransId="{905317C0-AC2F-4170-8C59-521A7FF06904}"/>
    <dgm:cxn modelId="{CBB58F3D-4A63-4B5F-949E-13762130A415}" srcId="{42C3B769-87F4-416A-964A-18A3F71C45D0}" destId="{1B3C3333-54A5-44E4-AA1D-430D68D70DDA}" srcOrd="0" destOrd="0" parTransId="{513C863A-F941-425A-B062-ADFAA2DBCC11}" sibTransId="{63BFD05C-9083-4626-8AE6-2F63B2ADB765}"/>
    <dgm:cxn modelId="{F9CD7A48-869E-41C6-B064-9CF94172615B}" type="presOf" srcId="{63BFD05C-9083-4626-8AE6-2F63B2ADB765}" destId="{2F1B9C72-20F3-4973-9B9B-92A9A2B9F076}" srcOrd="0" destOrd="0" presId="urn:microsoft.com/office/officeart/2008/layout/AlternatingHexagons"/>
    <dgm:cxn modelId="{747D326F-97C3-4F99-AA08-E87B622D64D8}" type="presOf" srcId="{1B3C3333-54A5-44E4-AA1D-430D68D70DDA}" destId="{B42A2CE3-B421-44F0-BDFC-0C2AEB9272CD}" srcOrd="0" destOrd="0" presId="urn:microsoft.com/office/officeart/2008/layout/AlternatingHexagons"/>
    <dgm:cxn modelId="{5E828F6F-225F-4E48-A26E-7C5990392594}" type="presOf" srcId="{9FE34CB2-4639-4D14-A688-F9D8AF993BEA}" destId="{2B55E822-7E54-47DE-A113-654DFB988BDE}" srcOrd="0" destOrd="0" presId="urn:microsoft.com/office/officeart/2008/layout/AlternatingHexagons"/>
    <dgm:cxn modelId="{F5073851-445A-47C6-B255-10852CDD5918}" srcId="{42C3B769-87F4-416A-964A-18A3F71C45D0}" destId="{0CED3BA2-F231-4384-8498-0084D32C49F7}" srcOrd="1" destOrd="0" parTransId="{A0F4D251-574D-4270-9113-C02C077F83E3}" sibTransId="{9FE34CB2-4639-4D14-A688-F9D8AF993BEA}"/>
    <dgm:cxn modelId="{1AB5FB89-1CA2-4637-9D97-01A9D55E24A0}" srcId="{4076F8D2-D58F-4027-8B55-BF861B83282E}" destId="{40B31282-7591-400B-9B6B-0A5B43C0F546}" srcOrd="0" destOrd="0" parTransId="{2FF92681-8801-4F95-9654-D7074BB10211}" sibTransId="{984249B8-607E-49EB-8279-8D5BCF9FDEE3}"/>
    <dgm:cxn modelId="{14A73099-CB0C-43F3-BB31-A3843C32233B}" srcId="{42C3B769-87F4-416A-964A-18A3F71C45D0}" destId="{4076F8D2-D58F-4027-8B55-BF861B83282E}" srcOrd="2" destOrd="0" parTransId="{6012FF82-2FDA-4C75-B566-7325AB9CC719}" sibTransId="{E37A1D31-C609-400C-9C1F-AAF07697EE56}"/>
    <dgm:cxn modelId="{7A11859D-398A-4276-AAA7-3F4AF905D5AC}" type="presOf" srcId="{42C3B769-87F4-416A-964A-18A3F71C45D0}" destId="{844840B7-6574-45BB-9433-6EA2E3413E9E}" srcOrd="0" destOrd="0" presId="urn:microsoft.com/office/officeart/2008/layout/AlternatingHexagons"/>
    <dgm:cxn modelId="{F019FA9F-A77A-41BB-BD89-6F2BD072D064}" type="presOf" srcId="{E37A1D31-C609-400C-9C1F-AAF07697EE56}" destId="{084F1B0D-4027-4166-B04B-3ABDF8C2470B}" srcOrd="0" destOrd="0" presId="urn:microsoft.com/office/officeart/2008/layout/AlternatingHexagons"/>
    <dgm:cxn modelId="{6788B1A2-43BC-414A-905B-B4839EB5E0AD}" type="presOf" srcId="{0CED3BA2-F231-4384-8498-0084D32C49F7}" destId="{1CEDE82B-2D22-46C4-8A81-B0E9F9B2E39E}" srcOrd="0" destOrd="0" presId="urn:microsoft.com/office/officeart/2008/layout/AlternatingHexagons"/>
    <dgm:cxn modelId="{DB343CCE-1119-47F5-BEDE-AEA0C1873B19}" type="presOf" srcId="{B43C5B99-343A-41A4-A30C-9D82229C6908}" destId="{5AD669D2-E458-4688-9AE8-7EF0BE578BD9}" srcOrd="0" destOrd="0" presId="urn:microsoft.com/office/officeart/2008/layout/AlternatingHexagons"/>
    <dgm:cxn modelId="{AF4C47E9-5489-482B-A69B-05D8AE13D348}" srcId="{1B3C3333-54A5-44E4-AA1D-430D68D70DDA}" destId="{B43C5B99-343A-41A4-A30C-9D82229C6908}" srcOrd="0" destOrd="0" parTransId="{EDA74663-0039-4DD5-A68C-E8C3D1EB732E}" sibTransId="{F467E34A-8FF4-4B45-AD52-C6BBA1B455FF}"/>
    <dgm:cxn modelId="{7AD37BCA-676A-4F95-95E3-3CE1860D99EC}" type="presParOf" srcId="{844840B7-6574-45BB-9433-6EA2E3413E9E}" destId="{C83469FB-846B-46CD-A0DC-9EC015F7BCAC}" srcOrd="0" destOrd="0" presId="urn:microsoft.com/office/officeart/2008/layout/AlternatingHexagons"/>
    <dgm:cxn modelId="{9008E441-2D6F-4903-A702-072E4646819E}" type="presParOf" srcId="{C83469FB-846B-46CD-A0DC-9EC015F7BCAC}" destId="{B42A2CE3-B421-44F0-BDFC-0C2AEB9272CD}" srcOrd="0" destOrd="0" presId="urn:microsoft.com/office/officeart/2008/layout/AlternatingHexagons"/>
    <dgm:cxn modelId="{14C3E938-CE7E-426F-BCC6-364F4B6B8ED4}" type="presParOf" srcId="{C83469FB-846B-46CD-A0DC-9EC015F7BCAC}" destId="{5AD669D2-E458-4688-9AE8-7EF0BE578BD9}" srcOrd="1" destOrd="0" presId="urn:microsoft.com/office/officeart/2008/layout/AlternatingHexagons"/>
    <dgm:cxn modelId="{50389FDC-E702-4E4C-9015-28278E63FA5E}" type="presParOf" srcId="{C83469FB-846B-46CD-A0DC-9EC015F7BCAC}" destId="{384AD6DE-4076-44DB-B871-B42BE60D0B57}" srcOrd="2" destOrd="0" presId="urn:microsoft.com/office/officeart/2008/layout/AlternatingHexagons"/>
    <dgm:cxn modelId="{EC8415C2-6E8E-4DCF-B30A-5B3E5063A523}" type="presParOf" srcId="{C83469FB-846B-46CD-A0DC-9EC015F7BCAC}" destId="{DBA51ECD-94B2-42E9-87E9-7FDD131A4BC7}" srcOrd="3" destOrd="0" presId="urn:microsoft.com/office/officeart/2008/layout/AlternatingHexagons"/>
    <dgm:cxn modelId="{968DE12F-CFDA-468D-B2B9-B7A93B3A4767}" type="presParOf" srcId="{C83469FB-846B-46CD-A0DC-9EC015F7BCAC}" destId="{2F1B9C72-20F3-4973-9B9B-92A9A2B9F076}" srcOrd="4" destOrd="0" presId="urn:microsoft.com/office/officeart/2008/layout/AlternatingHexagons"/>
    <dgm:cxn modelId="{E17BF383-D0CF-4D92-A3F7-050714A543F8}" type="presParOf" srcId="{844840B7-6574-45BB-9433-6EA2E3413E9E}" destId="{0CCA45C7-22F2-4283-9EB3-5248EEA7120C}" srcOrd="1" destOrd="0" presId="urn:microsoft.com/office/officeart/2008/layout/AlternatingHexagons"/>
    <dgm:cxn modelId="{8E1268AC-5D11-43DB-916E-0BA752CABB95}" type="presParOf" srcId="{844840B7-6574-45BB-9433-6EA2E3413E9E}" destId="{F51AD639-356D-4F9B-BB2A-A2E1588C3C4C}" srcOrd="2" destOrd="0" presId="urn:microsoft.com/office/officeart/2008/layout/AlternatingHexagons"/>
    <dgm:cxn modelId="{3B4B3A65-7EAA-4069-85A3-CE8FC6A98B29}" type="presParOf" srcId="{F51AD639-356D-4F9B-BB2A-A2E1588C3C4C}" destId="{1CEDE82B-2D22-46C4-8A81-B0E9F9B2E39E}" srcOrd="0" destOrd="0" presId="urn:microsoft.com/office/officeart/2008/layout/AlternatingHexagons"/>
    <dgm:cxn modelId="{DA51DFB1-4000-4BFB-BF49-D0F35469742F}" type="presParOf" srcId="{F51AD639-356D-4F9B-BB2A-A2E1588C3C4C}" destId="{2F2CFE97-5075-4160-A7A8-0DBA8941424D}" srcOrd="1" destOrd="0" presId="urn:microsoft.com/office/officeart/2008/layout/AlternatingHexagons"/>
    <dgm:cxn modelId="{5740E973-ED51-4801-A702-A7061393B0E6}" type="presParOf" srcId="{F51AD639-356D-4F9B-BB2A-A2E1588C3C4C}" destId="{75835FF1-27A4-4A56-840B-03DA6C6F0712}" srcOrd="2" destOrd="0" presId="urn:microsoft.com/office/officeart/2008/layout/AlternatingHexagons"/>
    <dgm:cxn modelId="{1A227FB8-0BF5-4563-9B12-7987E1F87BA0}" type="presParOf" srcId="{F51AD639-356D-4F9B-BB2A-A2E1588C3C4C}" destId="{A2355A71-5204-400D-BD6A-345333B1A6DC}" srcOrd="3" destOrd="0" presId="urn:microsoft.com/office/officeart/2008/layout/AlternatingHexagons"/>
    <dgm:cxn modelId="{4E3C8E1C-4DAD-40A9-90F5-4ECF1A6874DD}" type="presParOf" srcId="{F51AD639-356D-4F9B-BB2A-A2E1588C3C4C}" destId="{2B55E822-7E54-47DE-A113-654DFB988BDE}" srcOrd="4" destOrd="0" presId="urn:microsoft.com/office/officeart/2008/layout/AlternatingHexagons"/>
    <dgm:cxn modelId="{28099662-A7B7-40BA-853C-8C0B16A86C20}" type="presParOf" srcId="{844840B7-6574-45BB-9433-6EA2E3413E9E}" destId="{27CBC02F-0820-49A8-A0D8-58BBBE282758}" srcOrd="3" destOrd="0" presId="urn:microsoft.com/office/officeart/2008/layout/AlternatingHexagons"/>
    <dgm:cxn modelId="{1343B510-4B3A-4553-96BD-0C613D9D119C}" type="presParOf" srcId="{844840B7-6574-45BB-9433-6EA2E3413E9E}" destId="{85EBA460-97EC-4D12-8BD2-B83F24530D94}" srcOrd="4" destOrd="0" presId="urn:microsoft.com/office/officeart/2008/layout/AlternatingHexagons"/>
    <dgm:cxn modelId="{EF296A49-4D51-4376-AA55-9CECAA8D929C}" type="presParOf" srcId="{85EBA460-97EC-4D12-8BD2-B83F24530D94}" destId="{049D558C-F727-4F39-8793-28E0C934A804}" srcOrd="0" destOrd="0" presId="urn:microsoft.com/office/officeart/2008/layout/AlternatingHexagons"/>
    <dgm:cxn modelId="{F4534FE0-4BD7-4123-9C38-21E6D725E04F}" type="presParOf" srcId="{85EBA460-97EC-4D12-8BD2-B83F24530D94}" destId="{D7DF45C7-1862-40B7-BBF3-E58907231C8C}" srcOrd="1" destOrd="0" presId="urn:microsoft.com/office/officeart/2008/layout/AlternatingHexagons"/>
    <dgm:cxn modelId="{E648091A-C89C-4A4B-B466-0D63B3C80DA1}" type="presParOf" srcId="{85EBA460-97EC-4D12-8BD2-B83F24530D94}" destId="{3C7E24F4-2CE7-4E10-BAC7-A9BAB7F6BE16}" srcOrd="2" destOrd="0" presId="urn:microsoft.com/office/officeart/2008/layout/AlternatingHexagons"/>
    <dgm:cxn modelId="{966AA93A-8E82-4AEB-8544-A485495D01B6}" type="presParOf" srcId="{85EBA460-97EC-4D12-8BD2-B83F24530D94}" destId="{4900D655-BF63-4B6E-BEC8-E3E60FD79896}" srcOrd="3" destOrd="0" presId="urn:microsoft.com/office/officeart/2008/layout/AlternatingHexagons"/>
    <dgm:cxn modelId="{33D5C58F-5B88-4FC2-A6A9-8B76C4CE1825}" type="presParOf" srcId="{85EBA460-97EC-4D12-8BD2-B83F24530D94}" destId="{084F1B0D-4027-4166-B04B-3ABDF8C2470B}" srcOrd="4" destOrd="0" presId="urn:microsoft.com/office/officeart/2008/layout/AlternatingHexagon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12123FB-B2F7-427E-87B2-6D8FFFF694F9}" type="doc">
      <dgm:prSet loTypeId="urn:microsoft.com/office/officeart/2008/layout/AlternatingHexagons" loCatId="list" qsTypeId="urn:microsoft.com/office/officeart/2005/8/quickstyle/simple1" qsCatId="simple" csTypeId="urn:microsoft.com/office/officeart/2005/8/colors/colorful5" csCatId="colorful" phldr="1"/>
      <dgm:spPr/>
      <dgm:t>
        <a:bodyPr/>
        <a:lstStyle/>
        <a:p>
          <a:endParaRPr lang="en-US"/>
        </a:p>
      </dgm:t>
    </dgm:pt>
    <dgm:pt modelId="{36AAC3A0-53E9-4A0A-9F6F-AB4926404747}">
      <dgm:prSet phldrT="[Text]"/>
      <dgm:spPr/>
      <dgm:t>
        <a:bodyPr/>
        <a:lstStyle/>
        <a:p>
          <a:r>
            <a:rPr lang="en-US" dirty="0"/>
            <a:t>Housing Price</a:t>
          </a:r>
        </a:p>
      </dgm:t>
    </dgm:pt>
    <dgm:pt modelId="{31D3F09C-8356-47F0-9E13-75DF39F52189}" type="parTrans" cxnId="{D365EB2A-DA23-40EF-A3FE-5CB5E88CBADC}">
      <dgm:prSet/>
      <dgm:spPr/>
      <dgm:t>
        <a:bodyPr/>
        <a:lstStyle/>
        <a:p>
          <a:endParaRPr lang="en-US"/>
        </a:p>
      </dgm:t>
    </dgm:pt>
    <dgm:pt modelId="{5A75E7B1-28FE-486A-A6DB-DA20E0A1B875}" type="sibTrans" cxnId="{D365EB2A-DA23-40EF-A3FE-5CB5E88CBADC}">
      <dgm:prSet/>
      <dgm:spPr/>
      <dgm:t>
        <a:bodyPr/>
        <a:lstStyle/>
        <a:p>
          <a:endParaRPr lang="en-US"/>
        </a:p>
      </dgm:t>
    </dgm:pt>
    <dgm:pt modelId="{4FD34C3C-7CD8-441E-B718-1D37351A17C4}">
      <dgm:prSet phldrT="[Text]"/>
      <dgm:spPr/>
      <dgm:t>
        <a:bodyPr/>
        <a:lstStyle/>
        <a:p>
          <a:r>
            <a:rPr lang="en-US" b="1" i="1" dirty="0"/>
            <a:t>Listing/Sold Price &amp; Time</a:t>
          </a:r>
        </a:p>
      </dgm:t>
    </dgm:pt>
    <dgm:pt modelId="{802BA350-D27B-46D3-A521-1ACB62B9CE1E}" type="parTrans" cxnId="{7B89B943-6D1F-4F6E-AEA1-8684450890A7}">
      <dgm:prSet/>
      <dgm:spPr/>
      <dgm:t>
        <a:bodyPr/>
        <a:lstStyle/>
        <a:p>
          <a:endParaRPr lang="en-US"/>
        </a:p>
      </dgm:t>
    </dgm:pt>
    <dgm:pt modelId="{D76331F1-2D63-478F-9381-4A5B3B36EFFD}" type="sibTrans" cxnId="{7B89B943-6D1F-4F6E-AEA1-8684450890A7}">
      <dgm:prSet/>
      <dgm:spPr/>
      <dgm:t>
        <a:bodyPr/>
        <a:lstStyle/>
        <a:p>
          <a:endParaRPr lang="en-US"/>
        </a:p>
      </dgm:t>
    </dgm:pt>
    <dgm:pt modelId="{959B4AEB-AB3D-4385-B57F-8BC031721B31}">
      <dgm:prSet phldrT="[Text]"/>
      <dgm:spPr/>
      <dgm:t>
        <a:bodyPr/>
        <a:lstStyle/>
        <a:p>
          <a:r>
            <a:rPr lang="en-US" dirty="0"/>
            <a:t>Rental Price</a:t>
          </a:r>
        </a:p>
      </dgm:t>
    </dgm:pt>
    <dgm:pt modelId="{D3758F34-CB9B-4CA7-AB7B-BE0EC53F7527}" type="parTrans" cxnId="{3B7B0816-44DF-48F9-A486-14909163B24B}">
      <dgm:prSet/>
      <dgm:spPr/>
      <dgm:t>
        <a:bodyPr/>
        <a:lstStyle/>
        <a:p>
          <a:endParaRPr lang="en-US"/>
        </a:p>
      </dgm:t>
    </dgm:pt>
    <dgm:pt modelId="{762AF37E-8D42-41FD-9DEB-EE02642FC64F}" type="sibTrans" cxnId="{3B7B0816-44DF-48F9-A486-14909163B24B}">
      <dgm:prSet/>
      <dgm:spPr/>
      <dgm:t>
        <a:bodyPr/>
        <a:lstStyle/>
        <a:p>
          <a:endParaRPr lang="en-US"/>
        </a:p>
      </dgm:t>
    </dgm:pt>
    <dgm:pt modelId="{B7B74DE4-32C7-4AE1-802C-64A6CD959921}">
      <dgm:prSet phldrT="[Text]"/>
      <dgm:spPr/>
      <dgm:t>
        <a:bodyPr/>
        <a:lstStyle/>
        <a:p>
          <a:r>
            <a:rPr lang="en-US" b="1" i="1" dirty="0"/>
            <a:t>Current &amp; Historical Price</a:t>
          </a:r>
        </a:p>
      </dgm:t>
    </dgm:pt>
    <dgm:pt modelId="{D858EE5D-9536-4AA7-AC65-4CA1E23A1E6B}" type="parTrans" cxnId="{FDEF7568-D23F-4842-966A-5E6AD6DF1FD7}">
      <dgm:prSet/>
      <dgm:spPr/>
      <dgm:t>
        <a:bodyPr/>
        <a:lstStyle/>
        <a:p>
          <a:endParaRPr lang="en-US"/>
        </a:p>
      </dgm:t>
    </dgm:pt>
    <dgm:pt modelId="{8D1A250A-DB71-4108-8ED6-3BF238773F66}" type="sibTrans" cxnId="{FDEF7568-D23F-4842-966A-5E6AD6DF1FD7}">
      <dgm:prSet/>
      <dgm:spPr/>
      <dgm:t>
        <a:bodyPr/>
        <a:lstStyle/>
        <a:p>
          <a:endParaRPr lang="en-US"/>
        </a:p>
      </dgm:t>
    </dgm:pt>
    <dgm:pt modelId="{9445B7CF-13C4-4E3A-B082-F432CE5C6E8C}">
      <dgm:prSet phldrT="[Text]"/>
      <dgm:spPr/>
      <dgm:t>
        <a:bodyPr/>
        <a:lstStyle/>
        <a:p>
          <a:r>
            <a:rPr lang="en-US" dirty="0"/>
            <a:t>Tax &amp; Mortgage</a:t>
          </a:r>
        </a:p>
      </dgm:t>
    </dgm:pt>
    <dgm:pt modelId="{E207817A-C7B0-4E67-AF74-F7CDAD5F2129}" type="parTrans" cxnId="{B41BD32E-A6BB-4B87-A52D-D438BC08CF59}">
      <dgm:prSet/>
      <dgm:spPr/>
      <dgm:t>
        <a:bodyPr/>
        <a:lstStyle/>
        <a:p>
          <a:endParaRPr lang="en-US"/>
        </a:p>
      </dgm:t>
    </dgm:pt>
    <dgm:pt modelId="{5DD9F05B-0818-49D8-A8D2-9A6F90D25074}" type="sibTrans" cxnId="{B41BD32E-A6BB-4B87-A52D-D438BC08CF59}">
      <dgm:prSet/>
      <dgm:spPr/>
      <dgm:t>
        <a:bodyPr/>
        <a:lstStyle/>
        <a:p>
          <a:endParaRPr lang="en-US"/>
        </a:p>
      </dgm:t>
    </dgm:pt>
    <dgm:pt modelId="{D5A932C2-E2E1-4F4A-9963-A6B6E7B26D81}">
      <dgm:prSet phldrT="[Text]"/>
      <dgm:spPr/>
      <dgm:t>
        <a:bodyPr/>
        <a:lstStyle/>
        <a:p>
          <a:r>
            <a:rPr lang="en-US" b="1" i="1" dirty="0"/>
            <a:t>Payment status</a:t>
          </a:r>
        </a:p>
      </dgm:t>
    </dgm:pt>
    <dgm:pt modelId="{D8BE3F99-E65A-461A-A601-05A9CC8AAD13}" type="parTrans" cxnId="{9557BEEA-8705-47E3-82E2-DAC2B292AB99}">
      <dgm:prSet/>
      <dgm:spPr/>
      <dgm:t>
        <a:bodyPr/>
        <a:lstStyle/>
        <a:p>
          <a:endParaRPr lang="en-US"/>
        </a:p>
      </dgm:t>
    </dgm:pt>
    <dgm:pt modelId="{EE88CC8A-456B-4223-B600-DD6E8AF8D595}" type="sibTrans" cxnId="{9557BEEA-8705-47E3-82E2-DAC2B292AB99}">
      <dgm:prSet/>
      <dgm:spPr/>
      <dgm:t>
        <a:bodyPr/>
        <a:lstStyle/>
        <a:p>
          <a:endParaRPr lang="en-US"/>
        </a:p>
      </dgm:t>
    </dgm:pt>
    <dgm:pt modelId="{9173C6DA-FE73-4E68-953B-C0073FD8FB3F}" type="pres">
      <dgm:prSet presAssocID="{F12123FB-B2F7-427E-87B2-6D8FFFF694F9}" presName="Name0" presStyleCnt="0">
        <dgm:presLayoutVars>
          <dgm:chMax/>
          <dgm:chPref/>
          <dgm:dir/>
          <dgm:animLvl val="lvl"/>
        </dgm:presLayoutVars>
      </dgm:prSet>
      <dgm:spPr/>
    </dgm:pt>
    <dgm:pt modelId="{3685183C-EC7E-4089-9C04-2E429E2D8B84}" type="pres">
      <dgm:prSet presAssocID="{36AAC3A0-53E9-4A0A-9F6F-AB4926404747}" presName="composite" presStyleCnt="0"/>
      <dgm:spPr/>
    </dgm:pt>
    <dgm:pt modelId="{C0DF5E2D-2F86-41F2-9AC9-328B15671575}" type="pres">
      <dgm:prSet presAssocID="{36AAC3A0-53E9-4A0A-9F6F-AB4926404747}" presName="Parent1" presStyleLbl="node1" presStyleIdx="0" presStyleCnt="6">
        <dgm:presLayoutVars>
          <dgm:chMax val="1"/>
          <dgm:chPref val="1"/>
          <dgm:bulletEnabled val="1"/>
        </dgm:presLayoutVars>
      </dgm:prSet>
      <dgm:spPr/>
    </dgm:pt>
    <dgm:pt modelId="{BE277915-E147-4B14-8685-7AAA24D16635}" type="pres">
      <dgm:prSet presAssocID="{36AAC3A0-53E9-4A0A-9F6F-AB4926404747}" presName="Childtext1" presStyleLbl="revTx" presStyleIdx="0" presStyleCnt="3">
        <dgm:presLayoutVars>
          <dgm:chMax val="0"/>
          <dgm:chPref val="0"/>
          <dgm:bulletEnabled val="1"/>
        </dgm:presLayoutVars>
      </dgm:prSet>
      <dgm:spPr/>
    </dgm:pt>
    <dgm:pt modelId="{A889058D-F5EE-4717-BD66-0E2282F1A563}" type="pres">
      <dgm:prSet presAssocID="{36AAC3A0-53E9-4A0A-9F6F-AB4926404747}" presName="BalanceSpacing" presStyleCnt="0"/>
      <dgm:spPr/>
    </dgm:pt>
    <dgm:pt modelId="{FF12FE3A-7839-44C7-8592-C432517D5E91}" type="pres">
      <dgm:prSet presAssocID="{36AAC3A0-53E9-4A0A-9F6F-AB4926404747}" presName="BalanceSpacing1" presStyleCnt="0"/>
      <dgm:spPr/>
    </dgm:pt>
    <dgm:pt modelId="{45B76619-8E40-4170-99D7-2613693D78F3}" type="pres">
      <dgm:prSet presAssocID="{5A75E7B1-28FE-486A-A6DB-DA20E0A1B875}" presName="Accent1Text" presStyleLbl="node1" presStyleIdx="1" presStyleCnt="6"/>
      <dgm:spPr/>
    </dgm:pt>
    <dgm:pt modelId="{3538D5B4-B2F8-4F09-A8A7-1956993CFF66}" type="pres">
      <dgm:prSet presAssocID="{5A75E7B1-28FE-486A-A6DB-DA20E0A1B875}" presName="spaceBetweenRectangles" presStyleCnt="0"/>
      <dgm:spPr/>
    </dgm:pt>
    <dgm:pt modelId="{616E162E-7500-4BC0-A02D-2995742A7A56}" type="pres">
      <dgm:prSet presAssocID="{959B4AEB-AB3D-4385-B57F-8BC031721B31}" presName="composite" presStyleCnt="0"/>
      <dgm:spPr/>
    </dgm:pt>
    <dgm:pt modelId="{21341D84-AE6B-4351-AEE1-36DFEC2A2564}" type="pres">
      <dgm:prSet presAssocID="{959B4AEB-AB3D-4385-B57F-8BC031721B31}" presName="Parent1" presStyleLbl="node1" presStyleIdx="2" presStyleCnt="6">
        <dgm:presLayoutVars>
          <dgm:chMax val="1"/>
          <dgm:chPref val="1"/>
          <dgm:bulletEnabled val="1"/>
        </dgm:presLayoutVars>
      </dgm:prSet>
      <dgm:spPr/>
    </dgm:pt>
    <dgm:pt modelId="{2B2F9C11-3B18-45F4-9E5E-3A65E1D80909}" type="pres">
      <dgm:prSet presAssocID="{959B4AEB-AB3D-4385-B57F-8BC031721B31}" presName="Childtext1" presStyleLbl="revTx" presStyleIdx="1" presStyleCnt="3">
        <dgm:presLayoutVars>
          <dgm:chMax val="0"/>
          <dgm:chPref val="0"/>
          <dgm:bulletEnabled val="1"/>
        </dgm:presLayoutVars>
      </dgm:prSet>
      <dgm:spPr/>
    </dgm:pt>
    <dgm:pt modelId="{99638DE2-55F6-4C6B-8901-B4961832852B}" type="pres">
      <dgm:prSet presAssocID="{959B4AEB-AB3D-4385-B57F-8BC031721B31}" presName="BalanceSpacing" presStyleCnt="0"/>
      <dgm:spPr/>
    </dgm:pt>
    <dgm:pt modelId="{2E12B5F5-C0F6-47AF-BF32-F638FC4423CF}" type="pres">
      <dgm:prSet presAssocID="{959B4AEB-AB3D-4385-B57F-8BC031721B31}" presName="BalanceSpacing1" presStyleCnt="0"/>
      <dgm:spPr/>
    </dgm:pt>
    <dgm:pt modelId="{11EB2E46-B685-4EDE-99C5-58C9667568A9}" type="pres">
      <dgm:prSet presAssocID="{762AF37E-8D42-41FD-9DEB-EE02642FC64F}" presName="Accent1Text" presStyleLbl="node1" presStyleIdx="3" presStyleCnt="6"/>
      <dgm:spPr/>
    </dgm:pt>
    <dgm:pt modelId="{ADAAF4AE-8C07-4BEA-AE87-1BF37CF470EC}" type="pres">
      <dgm:prSet presAssocID="{762AF37E-8D42-41FD-9DEB-EE02642FC64F}" presName="spaceBetweenRectangles" presStyleCnt="0"/>
      <dgm:spPr/>
    </dgm:pt>
    <dgm:pt modelId="{BB46656B-51E2-4160-A639-411313F68C2E}" type="pres">
      <dgm:prSet presAssocID="{9445B7CF-13C4-4E3A-B082-F432CE5C6E8C}" presName="composite" presStyleCnt="0"/>
      <dgm:spPr/>
    </dgm:pt>
    <dgm:pt modelId="{33E1193E-A7BC-46DC-8694-C300420319F9}" type="pres">
      <dgm:prSet presAssocID="{9445B7CF-13C4-4E3A-B082-F432CE5C6E8C}" presName="Parent1" presStyleLbl="node1" presStyleIdx="4" presStyleCnt="6">
        <dgm:presLayoutVars>
          <dgm:chMax val="1"/>
          <dgm:chPref val="1"/>
          <dgm:bulletEnabled val="1"/>
        </dgm:presLayoutVars>
      </dgm:prSet>
      <dgm:spPr/>
    </dgm:pt>
    <dgm:pt modelId="{C9827A1A-DB83-4E92-B059-6AC96E4E624D}" type="pres">
      <dgm:prSet presAssocID="{9445B7CF-13C4-4E3A-B082-F432CE5C6E8C}" presName="Childtext1" presStyleLbl="revTx" presStyleIdx="2" presStyleCnt="3">
        <dgm:presLayoutVars>
          <dgm:chMax val="0"/>
          <dgm:chPref val="0"/>
          <dgm:bulletEnabled val="1"/>
        </dgm:presLayoutVars>
      </dgm:prSet>
      <dgm:spPr/>
    </dgm:pt>
    <dgm:pt modelId="{95CE6A17-E43D-4D27-8A74-5FDD42687B90}" type="pres">
      <dgm:prSet presAssocID="{9445B7CF-13C4-4E3A-B082-F432CE5C6E8C}" presName="BalanceSpacing" presStyleCnt="0"/>
      <dgm:spPr/>
    </dgm:pt>
    <dgm:pt modelId="{C88EF2D7-3093-4B54-B9B0-242973009B0F}" type="pres">
      <dgm:prSet presAssocID="{9445B7CF-13C4-4E3A-B082-F432CE5C6E8C}" presName="BalanceSpacing1" presStyleCnt="0"/>
      <dgm:spPr/>
    </dgm:pt>
    <dgm:pt modelId="{69146963-293E-45D4-BE7C-13F19F520398}" type="pres">
      <dgm:prSet presAssocID="{5DD9F05B-0818-49D8-A8D2-9A6F90D25074}" presName="Accent1Text" presStyleLbl="node1" presStyleIdx="5" presStyleCnt="6"/>
      <dgm:spPr/>
    </dgm:pt>
  </dgm:ptLst>
  <dgm:cxnLst>
    <dgm:cxn modelId="{30450504-C21D-4781-94B6-C2C9F9328BF0}" type="presOf" srcId="{B7B74DE4-32C7-4AE1-802C-64A6CD959921}" destId="{2B2F9C11-3B18-45F4-9E5E-3A65E1D80909}" srcOrd="0" destOrd="0" presId="urn:microsoft.com/office/officeart/2008/layout/AlternatingHexagons"/>
    <dgm:cxn modelId="{71349E0B-F474-41AE-8F5C-CD53E051A7EE}" type="presOf" srcId="{36AAC3A0-53E9-4A0A-9F6F-AB4926404747}" destId="{C0DF5E2D-2F86-41F2-9AC9-328B15671575}" srcOrd="0" destOrd="0" presId="urn:microsoft.com/office/officeart/2008/layout/AlternatingHexagons"/>
    <dgm:cxn modelId="{3B7B0816-44DF-48F9-A486-14909163B24B}" srcId="{F12123FB-B2F7-427E-87B2-6D8FFFF694F9}" destId="{959B4AEB-AB3D-4385-B57F-8BC031721B31}" srcOrd="1" destOrd="0" parTransId="{D3758F34-CB9B-4CA7-AB7B-BE0EC53F7527}" sibTransId="{762AF37E-8D42-41FD-9DEB-EE02642FC64F}"/>
    <dgm:cxn modelId="{0771D629-A4A5-4A6D-AD4A-19F8DDBF9FCD}" type="presOf" srcId="{4FD34C3C-7CD8-441E-B718-1D37351A17C4}" destId="{BE277915-E147-4B14-8685-7AAA24D16635}" srcOrd="0" destOrd="0" presId="urn:microsoft.com/office/officeart/2008/layout/AlternatingHexagons"/>
    <dgm:cxn modelId="{D365EB2A-DA23-40EF-A3FE-5CB5E88CBADC}" srcId="{F12123FB-B2F7-427E-87B2-6D8FFFF694F9}" destId="{36AAC3A0-53E9-4A0A-9F6F-AB4926404747}" srcOrd="0" destOrd="0" parTransId="{31D3F09C-8356-47F0-9E13-75DF39F52189}" sibTransId="{5A75E7B1-28FE-486A-A6DB-DA20E0A1B875}"/>
    <dgm:cxn modelId="{B41BD32E-A6BB-4B87-A52D-D438BC08CF59}" srcId="{F12123FB-B2F7-427E-87B2-6D8FFFF694F9}" destId="{9445B7CF-13C4-4E3A-B082-F432CE5C6E8C}" srcOrd="2" destOrd="0" parTransId="{E207817A-C7B0-4E67-AF74-F7CDAD5F2129}" sibTransId="{5DD9F05B-0818-49D8-A8D2-9A6F90D25074}"/>
    <dgm:cxn modelId="{102D6D3B-51EB-4865-86A7-56B180D74BF7}" type="presOf" srcId="{F12123FB-B2F7-427E-87B2-6D8FFFF694F9}" destId="{9173C6DA-FE73-4E68-953B-C0073FD8FB3F}" srcOrd="0" destOrd="0" presId="urn:microsoft.com/office/officeart/2008/layout/AlternatingHexagons"/>
    <dgm:cxn modelId="{7B89B943-6D1F-4F6E-AEA1-8684450890A7}" srcId="{36AAC3A0-53E9-4A0A-9F6F-AB4926404747}" destId="{4FD34C3C-7CD8-441E-B718-1D37351A17C4}" srcOrd="0" destOrd="0" parTransId="{802BA350-D27B-46D3-A521-1ACB62B9CE1E}" sibTransId="{D76331F1-2D63-478F-9381-4A5B3B36EFFD}"/>
    <dgm:cxn modelId="{FDEF7568-D23F-4842-966A-5E6AD6DF1FD7}" srcId="{959B4AEB-AB3D-4385-B57F-8BC031721B31}" destId="{B7B74DE4-32C7-4AE1-802C-64A6CD959921}" srcOrd="0" destOrd="0" parTransId="{D858EE5D-9536-4AA7-AC65-4CA1E23A1E6B}" sibTransId="{8D1A250A-DB71-4108-8ED6-3BF238773F66}"/>
    <dgm:cxn modelId="{1E0D2B4E-EE60-4250-9478-C69F6B41C139}" type="presOf" srcId="{5A75E7B1-28FE-486A-A6DB-DA20E0A1B875}" destId="{45B76619-8E40-4170-99D7-2613693D78F3}" srcOrd="0" destOrd="0" presId="urn:microsoft.com/office/officeart/2008/layout/AlternatingHexagons"/>
    <dgm:cxn modelId="{078A48B9-FFDD-4CA8-AFD9-0075EB38BA9F}" type="presOf" srcId="{9445B7CF-13C4-4E3A-B082-F432CE5C6E8C}" destId="{33E1193E-A7BC-46DC-8694-C300420319F9}" srcOrd="0" destOrd="0" presId="urn:microsoft.com/office/officeart/2008/layout/AlternatingHexagons"/>
    <dgm:cxn modelId="{F0A628CC-677F-4FA1-97AA-2FEB8C978F04}" type="presOf" srcId="{D5A932C2-E2E1-4F4A-9963-A6B6E7B26D81}" destId="{C9827A1A-DB83-4E92-B059-6AC96E4E624D}" srcOrd="0" destOrd="0" presId="urn:microsoft.com/office/officeart/2008/layout/AlternatingHexagons"/>
    <dgm:cxn modelId="{1EB251DC-EA54-4F40-B4C4-006755B9B3D1}" type="presOf" srcId="{762AF37E-8D42-41FD-9DEB-EE02642FC64F}" destId="{11EB2E46-B685-4EDE-99C5-58C9667568A9}" srcOrd="0" destOrd="0" presId="urn:microsoft.com/office/officeart/2008/layout/AlternatingHexagons"/>
    <dgm:cxn modelId="{9557BEEA-8705-47E3-82E2-DAC2B292AB99}" srcId="{9445B7CF-13C4-4E3A-B082-F432CE5C6E8C}" destId="{D5A932C2-E2E1-4F4A-9963-A6B6E7B26D81}" srcOrd="0" destOrd="0" parTransId="{D8BE3F99-E65A-461A-A601-05A9CC8AAD13}" sibTransId="{EE88CC8A-456B-4223-B600-DD6E8AF8D595}"/>
    <dgm:cxn modelId="{915E91F9-36BB-4867-88F6-79B44B5B0B69}" type="presOf" srcId="{959B4AEB-AB3D-4385-B57F-8BC031721B31}" destId="{21341D84-AE6B-4351-AEE1-36DFEC2A2564}" srcOrd="0" destOrd="0" presId="urn:microsoft.com/office/officeart/2008/layout/AlternatingHexagons"/>
    <dgm:cxn modelId="{DC7D36FD-2D52-412D-A818-EFDE6E31DA51}" type="presOf" srcId="{5DD9F05B-0818-49D8-A8D2-9A6F90D25074}" destId="{69146963-293E-45D4-BE7C-13F19F520398}" srcOrd="0" destOrd="0" presId="urn:microsoft.com/office/officeart/2008/layout/AlternatingHexagons"/>
    <dgm:cxn modelId="{36AF1BF3-6A40-42E1-8275-E485CFFEEDDA}" type="presParOf" srcId="{9173C6DA-FE73-4E68-953B-C0073FD8FB3F}" destId="{3685183C-EC7E-4089-9C04-2E429E2D8B84}" srcOrd="0" destOrd="0" presId="urn:microsoft.com/office/officeart/2008/layout/AlternatingHexagons"/>
    <dgm:cxn modelId="{135D43A0-ECA1-47AB-B258-070571AAD39F}" type="presParOf" srcId="{3685183C-EC7E-4089-9C04-2E429E2D8B84}" destId="{C0DF5E2D-2F86-41F2-9AC9-328B15671575}" srcOrd="0" destOrd="0" presId="urn:microsoft.com/office/officeart/2008/layout/AlternatingHexagons"/>
    <dgm:cxn modelId="{2A9B5AEF-3C75-4597-9F24-7F8B56428AD9}" type="presParOf" srcId="{3685183C-EC7E-4089-9C04-2E429E2D8B84}" destId="{BE277915-E147-4B14-8685-7AAA24D16635}" srcOrd="1" destOrd="0" presId="urn:microsoft.com/office/officeart/2008/layout/AlternatingHexagons"/>
    <dgm:cxn modelId="{D7B6AAD9-7FB3-452A-BA48-1F58E344E9E5}" type="presParOf" srcId="{3685183C-EC7E-4089-9C04-2E429E2D8B84}" destId="{A889058D-F5EE-4717-BD66-0E2282F1A563}" srcOrd="2" destOrd="0" presId="urn:microsoft.com/office/officeart/2008/layout/AlternatingHexagons"/>
    <dgm:cxn modelId="{07909CBC-D0F9-4A68-A1B6-A48C6FBFE603}" type="presParOf" srcId="{3685183C-EC7E-4089-9C04-2E429E2D8B84}" destId="{FF12FE3A-7839-44C7-8592-C432517D5E91}" srcOrd="3" destOrd="0" presId="urn:microsoft.com/office/officeart/2008/layout/AlternatingHexagons"/>
    <dgm:cxn modelId="{E8EFCCDA-CEB1-47C8-BD94-DC31A22E5927}" type="presParOf" srcId="{3685183C-EC7E-4089-9C04-2E429E2D8B84}" destId="{45B76619-8E40-4170-99D7-2613693D78F3}" srcOrd="4" destOrd="0" presId="urn:microsoft.com/office/officeart/2008/layout/AlternatingHexagons"/>
    <dgm:cxn modelId="{7BA5E5EC-2D22-4261-8C8E-BE030EF58DBB}" type="presParOf" srcId="{9173C6DA-FE73-4E68-953B-C0073FD8FB3F}" destId="{3538D5B4-B2F8-4F09-A8A7-1956993CFF66}" srcOrd="1" destOrd="0" presId="urn:microsoft.com/office/officeart/2008/layout/AlternatingHexagons"/>
    <dgm:cxn modelId="{D4520CA8-B131-46E2-B1AE-75BBD94FB061}" type="presParOf" srcId="{9173C6DA-FE73-4E68-953B-C0073FD8FB3F}" destId="{616E162E-7500-4BC0-A02D-2995742A7A56}" srcOrd="2" destOrd="0" presId="urn:microsoft.com/office/officeart/2008/layout/AlternatingHexagons"/>
    <dgm:cxn modelId="{7F3E3F66-17E0-44CE-A79F-60A991852B7E}" type="presParOf" srcId="{616E162E-7500-4BC0-A02D-2995742A7A56}" destId="{21341D84-AE6B-4351-AEE1-36DFEC2A2564}" srcOrd="0" destOrd="0" presId="urn:microsoft.com/office/officeart/2008/layout/AlternatingHexagons"/>
    <dgm:cxn modelId="{C3FF3D6A-0F1B-482B-902E-17DD336B852A}" type="presParOf" srcId="{616E162E-7500-4BC0-A02D-2995742A7A56}" destId="{2B2F9C11-3B18-45F4-9E5E-3A65E1D80909}" srcOrd="1" destOrd="0" presId="urn:microsoft.com/office/officeart/2008/layout/AlternatingHexagons"/>
    <dgm:cxn modelId="{7218DB46-D71A-45DC-937F-648E6FAB23D4}" type="presParOf" srcId="{616E162E-7500-4BC0-A02D-2995742A7A56}" destId="{99638DE2-55F6-4C6B-8901-B4961832852B}" srcOrd="2" destOrd="0" presId="urn:microsoft.com/office/officeart/2008/layout/AlternatingHexagons"/>
    <dgm:cxn modelId="{2264A026-D6E5-4F9D-A876-81D7B73EA4F0}" type="presParOf" srcId="{616E162E-7500-4BC0-A02D-2995742A7A56}" destId="{2E12B5F5-C0F6-47AF-BF32-F638FC4423CF}" srcOrd="3" destOrd="0" presId="urn:microsoft.com/office/officeart/2008/layout/AlternatingHexagons"/>
    <dgm:cxn modelId="{3F0291CC-1FDA-4586-B74C-4F2611DAEB5A}" type="presParOf" srcId="{616E162E-7500-4BC0-A02D-2995742A7A56}" destId="{11EB2E46-B685-4EDE-99C5-58C9667568A9}" srcOrd="4" destOrd="0" presId="urn:microsoft.com/office/officeart/2008/layout/AlternatingHexagons"/>
    <dgm:cxn modelId="{B707B7CB-F449-411A-973D-0760F5DCC5A7}" type="presParOf" srcId="{9173C6DA-FE73-4E68-953B-C0073FD8FB3F}" destId="{ADAAF4AE-8C07-4BEA-AE87-1BF37CF470EC}" srcOrd="3" destOrd="0" presId="urn:microsoft.com/office/officeart/2008/layout/AlternatingHexagons"/>
    <dgm:cxn modelId="{9C18BF84-91EB-42AE-8F35-2AE67EF349FC}" type="presParOf" srcId="{9173C6DA-FE73-4E68-953B-C0073FD8FB3F}" destId="{BB46656B-51E2-4160-A639-411313F68C2E}" srcOrd="4" destOrd="0" presId="urn:microsoft.com/office/officeart/2008/layout/AlternatingHexagons"/>
    <dgm:cxn modelId="{6528D47C-B339-451A-B5CC-A7192A3951EE}" type="presParOf" srcId="{BB46656B-51E2-4160-A639-411313F68C2E}" destId="{33E1193E-A7BC-46DC-8694-C300420319F9}" srcOrd="0" destOrd="0" presId="urn:microsoft.com/office/officeart/2008/layout/AlternatingHexagons"/>
    <dgm:cxn modelId="{A799AA45-02E6-42C6-95A4-C843CABD2151}" type="presParOf" srcId="{BB46656B-51E2-4160-A639-411313F68C2E}" destId="{C9827A1A-DB83-4E92-B059-6AC96E4E624D}" srcOrd="1" destOrd="0" presId="urn:microsoft.com/office/officeart/2008/layout/AlternatingHexagons"/>
    <dgm:cxn modelId="{6A5DEC67-92CD-490D-8B9C-771FF0DC9F07}" type="presParOf" srcId="{BB46656B-51E2-4160-A639-411313F68C2E}" destId="{95CE6A17-E43D-4D27-8A74-5FDD42687B90}" srcOrd="2" destOrd="0" presId="urn:microsoft.com/office/officeart/2008/layout/AlternatingHexagons"/>
    <dgm:cxn modelId="{0D9AFCE1-492B-48C5-9978-B744950C00B5}" type="presParOf" srcId="{BB46656B-51E2-4160-A639-411313F68C2E}" destId="{C88EF2D7-3093-4B54-B9B0-242973009B0F}" srcOrd="3" destOrd="0" presId="urn:microsoft.com/office/officeart/2008/layout/AlternatingHexagons"/>
    <dgm:cxn modelId="{9EBDDF0E-A56F-4BB0-99FD-E661D2118E9D}" type="presParOf" srcId="{BB46656B-51E2-4160-A639-411313F68C2E}" destId="{69146963-293E-45D4-BE7C-13F19F520398}" srcOrd="4" destOrd="0" presId="urn:microsoft.com/office/officeart/2008/layout/AlternatingHexagons"/>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22589E3-2B68-4873-A7DE-7322DD33DEB6}" type="doc">
      <dgm:prSet loTypeId="urn:microsoft.com/office/officeart/2008/layout/VerticalCurvedList" loCatId="list" qsTypeId="urn:microsoft.com/office/officeart/2005/8/quickstyle/simple1" qsCatId="simple" csTypeId="urn:microsoft.com/office/officeart/2005/8/colors/accent6_3" csCatId="accent6" phldr="1"/>
      <dgm:spPr/>
      <dgm:t>
        <a:bodyPr/>
        <a:lstStyle/>
        <a:p>
          <a:endParaRPr lang="en-US"/>
        </a:p>
      </dgm:t>
    </dgm:pt>
    <dgm:pt modelId="{8C49C18A-12A3-4B74-8CC5-08ECFB6B9A30}">
      <dgm:prSet phldrT="[Text]"/>
      <dgm:spPr>
        <a:solidFill>
          <a:srgbClr val="02BA8A"/>
        </a:solidFill>
      </dgm:spPr>
      <dgm:t>
        <a:bodyPr/>
        <a:lstStyle/>
        <a:p>
          <a:r>
            <a:rPr lang="en-US" dirty="0"/>
            <a:t>Data Collection - 90%</a:t>
          </a:r>
        </a:p>
      </dgm:t>
    </dgm:pt>
    <dgm:pt modelId="{1DE07B45-97CC-4EF9-8D75-A451715857FD}" type="parTrans" cxnId="{A42E2D26-3453-477E-B2F0-3B70AC0CCBEB}">
      <dgm:prSet/>
      <dgm:spPr/>
      <dgm:t>
        <a:bodyPr/>
        <a:lstStyle/>
        <a:p>
          <a:endParaRPr lang="en-US"/>
        </a:p>
      </dgm:t>
    </dgm:pt>
    <dgm:pt modelId="{6E28C71C-38FC-4B84-9643-1D69BEE3B30F}" type="sibTrans" cxnId="{A42E2D26-3453-477E-B2F0-3B70AC0CCBEB}">
      <dgm:prSet/>
      <dgm:spPr/>
      <dgm:t>
        <a:bodyPr/>
        <a:lstStyle/>
        <a:p>
          <a:endParaRPr lang="en-US"/>
        </a:p>
      </dgm:t>
    </dgm:pt>
    <dgm:pt modelId="{1D6ADE1F-5D53-4586-BD00-BFFE89D52B1B}">
      <dgm:prSet phldrT="[Text]"/>
      <dgm:spPr>
        <a:solidFill>
          <a:srgbClr val="00B050"/>
        </a:solidFill>
      </dgm:spPr>
      <dgm:t>
        <a:bodyPr/>
        <a:lstStyle/>
        <a:p>
          <a:r>
            <a:rPr lang="en-US" b="0" i="0" dirty="0"/>
            <a:t>Business problem identification - Main problems identified, on-going process</a:t>
          </a:r>
          <a:endParaRPr lang="en-US" dirty="0"/>
        </a:p>
      </dgm:t>
    </dgm:pt>
    <dgm:pt modelId="{F45274E0-F77C-46B7-A0C2-2FAD00FF134C}" type="parTrans" cxnId="{2251099D-F228-4D68-96FA-F841B03AEF63}">
      <dgm:prSet/>
      <dgm:spPr/>
      <dgm:t>
        <a:bodyPr/>
        <a:lstStyle/>
        <a:p>
          <a:endParaRPr lang="en-US"/>
        </a:p>
      </dgm:t>
    </dgm:pt>
    <dgm:pt modelId="{11CD08E1-E985-4BA3-9C03-AF4B80343B5C}" type="sibTrans" cxnId="{2251099D-F228-4D68-96FA-F841B03AEF63}">
      <dgm:prSet/>
      <dgm:spPr/>
      <dgm:t>
        <a:bodyPr/>
        <a:lstStyle/>
        <a:p>
          <a:endParaRPr lang="en-US"/>
        </a:p>
      </dgm:t>
    </dgm:pt>
    <dgm:pt modelId="{A0ADE516-0381-4751-A31A-7CE31EBEDB04}">
      <dgm:prSet phldrT="[Text]"/>
      <dgm:spPr/>
      <dgm:t>
        <a:bodyPr/>
        <a:lstStyle/>
        <a:p>
          <a:r>
            <a:rPr lang="en-US" b="0" i="0" dirty="0"/>
            <a:t>Translate the business problems into detailed questions - Main problems identified, on-going process</a:t>
          </a:r>
          <a:endParaRPr lang="en-US" dirty="0"/>
        </a:p>
      </dgm:t>
    </dgm:pt>
    <dgm:pt modelId="{81E33B22-6ACD-490C-9E16-F10C42A6E178}" type="parTrans" cxnId="{5FD00324-9B26-47B4-B20E-AD86EE2C7952}">
      <dgm:prSet/>
      <dgm:spPr/>
      <dgm:t>
        <a:bodyPr/>
        <a:lstStyle/>
        <a:p>
          <a:endParaRPr lang="en-US"/>
        </a:p>
      </dgm:t>
    </dgm:pt>
    <dgm:pt modelId="{7BB4AA67-D8D7-44D7-9441-0221F56A40A4}" type="sibTrans" cxnId="{5FD00324-9B26-47B4-B20E-AD86EE2C7952}">
      <dgm:prSet/>
      <dgm:spPr/>
      <dgm:t>
        <a:bodyPr/>
        <a:lstStyle/>
        <a:p>
          <a:endParaRPr lang="en-US"/>
        </a:p>
      </dgm:t>
    </dgm:pt>
    <dgm:pt modelId="{FBD28A72-BB25-45DB-A848-E8AEDE5D509E}">
      <dgm:prSet/>
      <dgm:spPr>
        <a:solidFill>
          <a:srgbClr val="ADE9DF"/>
        </a:solidFill>
      </dgm:spPr>
      <dgm:t>
        <a:bodyPr/>
        <a:lstStyle/>
        <a:p>
          <a:r>
            <a:rPr lang="en-US" b="0" i="0" dirty="0">
              <a:solidFill>
                <a:schemeClr val="bg2">
                  <a:lumMod val="50000"/>
                </a:schemeClr>
              </a:solidFill>
            </a:rPr>
            <a:t>Assign appropriate data science approach for each question - In pipeline</a:t>
          </a:r>
          <a:endParaRPr lang="en-US" dirty="0">
            <a:solidFill>
              <a:schemeClr val="bg2">
                <a:lumMod val="50000"/>
              </a:schemeClr>
            </a:solidFill>
          </a:endParaRPr>
        </a:p>
      </dgm:t>
    </dgm:pt>
    <dgm:pt modelId="{6EC980A7-F2CB-4250-9243-1A667E52B783}" type="parTrans" cxnId="{AACD0E1A-5E08-4BF0-A9AD-5224FC57428B}">
      <dgm:prSet/>
      <dgm:spPr/>
      <dgm:t>
        <a:bodyPr/>
        <a:lstStyle/>
        <a:p>
          <a:endParaRPr lang="en-US"/>
        </a:p>
      </dgm:t>
    </dgm:pt>
    <dgm:pt modelId="{F00D733D-15CF-48DB-9A12-C73EFCEEA880}" type="sibTrans" cxnId="{AACD0E1A-5E08-4BF0-A9AD-5224FC57428B}">
      <dgm:prSet/>
      <dgm:spPr/>
      <dgm:t>
        <a:bodyPr/>
        <a:lstStyle/>
        <a:p>
          <a:endParaRPr lang="en-US"/>
        </a:p>
      </dgm:t>
    </dgm:pt>
    <dgm:pt modelId="{A0D75850-660A-4C6C-861B-B7F202AE8C87}" type="pres">
      <dgm:prSet presAssocID="{F22589E3-2B68-4873-A7DE-7322DD33DEB6}" presName="Name0" presStyleCnt="0">
        <dgm:presLayoutVars>
          <dgm:chMax val="7"/>
          <dgm:chPref val="7"/>
          <dgm:dir/>
        </dgm:presLayoutVars>
      </dgm:prSet>
      <dgm:spPr/>
    </dgm:pt>
    <dgm:pt modelId="{CA256C48-DA54-4100-8F0F-11BE0FF9D4DA}" type="pres">
      <dgm:prSet presAssocID="{F22589E3-2B68-4873-A7DE-7322DD33DEB6}" presName="Name1" presStyleCnt="0"/>
      <dgm:spPr/>
    </dgm:pt>
    <dgm:pt modelId="{FBC87E0C-5495-4019-B1D8-4E8A99AEE203}" type="pres">
      <dgm:prSet presAssocID="{F22589E3-2B68-4873-A7DE-7322DD33DEB6}" presName="cycle" presStyleCnt="0"/>
      <dgm:spPr/>
    </dgm:pt>
    <dgm:pt modelId="{2B7DB243-D5F3-4D22-8EB9-CD027CFF7AAC}" type="pres">
      <dgm:prSet presAssocID="{F22589E3-2B68-4873-A7DE-7322DD33DEB6}" presName="srcNode" presStyleLbl="node1" presStyleIdx="0" presStyleCnt="4"/>
      <dgm:spPr/>
    </dgm:pt>
    <dgm:pt modelId="{34FC8E84-1AA1-4333-9A87-9DAD3D22596C}" type="pres">
      <dgm:prSet presAssocID="{F22589E3-2B68-4873-A7DE-7322DD33DEB6}" presName="conn" presStyleLbl="parChTrans1D2" presStyleIdx="0" presStyleCnt="1"/>
      <dgm:spPr/>
    </dgm:pt>
    <dgm:pt modelId="{6567CF0C-33F8-4332-A815-C818202D2010}" type="pres">
      <dgm:prSet presAssocID="{F22589E3-2B68-4873-A7DE-7322DD33DEB6}" presName="extraNode" presStyleLbl="node1" presStyleIdx="0" presStyleCnt="4"/>
      <dgm:spPr/>
    </dgm:pt>
    <dgm:pt modelId="{1CFA179B-2AD6-4336-8410-529C113A10AE}" type="pres">
      <dgm:prSet presAssocID="{F22589E3-2B68-4873-A7DE-7322DD33DEB6}" presName="dstNode" presStyleLbl="node1" presStyleIdx="0" presStyleCnt="4"/>
      <dgm:spPr/>
    </dgm:pt>
    <dgm:pt modelId="{4A544B0D-74F6-47E2-A777-F77B311F2F3B}" type="pres">
      <dgm:prSet presAssocID="{8C49C18A-12A3-4B74-8CC5-08ECFB6B9A30}" presName="text_1" presStyleLbl="node1" presStyleIdx="0" presStyleCnt="4">
        <dgm:presLayoutVars>
          <dgm:bulletEnabled val="1"/>
        </dgm:presLayoutVars>
      </dgm:prSet>
      <dgm:spPr/>
    </dgm:pt>
    <dgm:pt modelId="{AEC1E431-F234-49A9-9C52-CFF9352EFF77}" type="pres">
      <dgm:prSet presAssocID="{8C49C18A-12A3-4B74-8CC5-08ECFB6B9A30}" presName="accent_1" presStyleCnt="0"/>
      <dgm:spPr/>
    </dgm:pt>
    <dgm:pt modelId="{88E73BAA-4AC9-4C91-B72F-7E7D5C34381A}" type="pres">
      <dgm:prSet presAssocID="{8C49C18A-12A3-4B74-8CC5-08ECFB6B9A30}" presName="accentRepeatNode" presStyleLbl="solidFgAcc1" presStyleIdx="0" presStyleCnt="4"/>
      <dgm:spPr/>
    </dgm:pt>
    <dgm:pt modelId="{7509E3A4-4239-47B1-8563-8E70B4C5A1A7}" type="pres">
      <dgm:prSet presAssocID="{1D6ADE1F-5D53-4586-BD00-BFFE89D52B1B}" presName="text_2" presStyleLbl="node1" presStyleIdx="1" presStyleCnt="4">
        <dgm:presLayoutVars>
          <dgm:bulletEnabled val="1"/>
        </dgm:presLayoutVars>
      </dgm:prSet>
      <dgm:spPr/>
    </dgm:pt>
    <dgm:pt modelId="{56F29CE2-2239-45EF-BC4C-F66EBB90DCC7}" type="pres">
      <dgm:prSet presAssocID="{1D6ADE1F-5D53-4586-BD00-BFFE89D52B1B}" presName="accent_2" presStyleCnt="0"/>
      <dgm:spPr/>
    </dgm:pt>
    <dgm:pt modelId="{79F7370F-ADD4-41E0-B572-C4CC97B73E8A}" type="pres">
      <dgm:prSet presAssocID="{1D6ADE1F-5D53-4586-BD00-BFFE89D52B1B}" presName="accentRepeatNode" presStyleLbl="solidFgAcc1" presStyleIdx="1" presStyleCnt="4"/>
      <dgm:spPr/>
    </dgm:pt>
    <dgm:pt modelId="{6F42202D-9C00-40DB-919D-949325F98005}" type="pres">
      <dgm:prSet presAssocID="{A0ADE516-0381-4751-A31A-7CE31EBEDB04}" presName="text_3" presStyleLbl="node1" presStyleIdx="2" presStyleCnt="4">
        <dgm:presLayoutVars>
          <dgm:bulletEnabled val="1"/>
        </dgm:presLayoutVars>
      </dgm:prSet>
      <dgm:spPr/>
    </dgm:pt>
    <dgm:pt modelId="{3348B7AB-F461-4453-89B3-D2D5A4BE7EFA}" type="pres">
      <dgm:prSet presAssocID="{A0ADE516-0381-4751-A31A-7CE31EBEDB04}" presName="accent_3" presStyleCnt="0"/>
      <dgm:spPr/>
    </dgm:pt>
    <dgm:pt modelId="{85A099CA-8213-4565-A147-B7486F7A03B3}" type="pres">
      <dgm:prSet presAssocID="{A0ADE516-0381-4751-A31A-7CE31EBEDB04}" presName="accentRepeatNode" presStyleLbl="solidFgAcc1" presStyleIdx="2" presStyleCnt="4"/>
      <dgm:spPr/>
    </dgm:pt>
    <dgm:pt modelId="{C3E8EF70-DA13-4F00-B916-FBBA3FCBB98B}" type="pres">
      <dgm:prSet presAssocID="{FBD28A72-BB25-45DB-A848-E8AEDE5D509E}" presName="text_4" presStyleLbl="node1" presStyleIdx="3" presStyleCnt="4">
        <dgm:presLayoutVars>
          <dgm:bulletEnabled val="1"/>
        </dgm:presLayoutVars>
      </dgm:prSet>
      <dgm:spPr/>
    </dgm:pt>
    <dgm:pt modelId="{667C6B67-94C9-4025-9BA6-6F15E465DAEC}" type="pres">
      <dgm:prSet presAssocID="{FBD28A72-BB25-45DB-A848-E8AEDE5D509E}" presName="accent_4" presStyleCnt="0"/>
      <dgm:spPr/>
    </dgm:pt>
    <dgm:pt modelId="{B244C869-4E69-4D34-B044-1818C4F155E1}" type="pres">
      <dgm:prSet presAssocID="{FBD28A72-BB25-45DB-A848-E8AEDE5D509E}" presName="accentRepeatNode" presStyleLbl="solidFgAcc1" presStyleIdx="3" presStyleCnt="4"/>
      <dgm:spPr/>
    </dgm:pt>
  </dgm:ptLst>
  <dgm:cxnLst>
    <dgm:cxn modelId="{AACD0E1A-5E08-4BF0-A9AD-5224FC57428B}" srcId="{F22589E3-2B68-4873-A7DE-7322DD33DEB6}" destId="{FBD28A72-BB25-45DB-A848-E8AEDE5D509E}" srcOrd="3" destOrd="0" parTransId="{6EC980A7-F2CB-4250-9243-1A667E52B783}" sibTransId="{F00D733D-15CF-48DB-9A12-C73EFCEEA880}"/>
    <dgm:cxn modelId="{5FD00324-9B26-47B4-B20E-AD86EE2C7952}" srcId="{F22589E3-2B68-4873-A7DE-7322DD33DEB6}" destId="{A0ADE516-0381-4751-A31A-7CE31EBEDB04}" srcOrd="2" destOrd="0" parTransId="{81E33B22-6ACD-490C-9E16-F10C42A6E178}" sibTransId="{7BB4AA67-D8D7-44D7-9441-0221F56A40A4}"/>
    <dgm:cxn modelId="{A42E2D26-3453-477E-B2F0-3B70AC0CCBEB}" srcId="{F22589E3-2B68-4873-A7DE-7322DD33DEB6}" destId="{8C49C18A-12A3-4B74-8CC5-08ECFB6B9A30}" srcOrd="0" destOrd="0" parTransId="{1DE07B45-97CC-4EF9-8D75-A451715857FD}" sibTransId="{6E28C71C-38FC-4B84-9643-1D69BEE3B30F}"/>
    <dgm:cxn modelId="{9247532B-1B52-454C-BA03-601608B2B5CA}" type="presOf" srcId="{A0ADE516-0381-4751-A31A-7CE31EBEDB04}" destId="{6F42202D-9C00-40DB-919D-949325F98005}" srcOrd="0" destOrd="0" presId="urn:microsoft.com/office/officeart/2008/layout/VerticalCurvedList"/>
    <dgm:cxn modelId="{E0293451-29A2-4BF9-8C22-DB8ECE55BC7C}" type="presOf" srcId="{8C49C18A-12A3-4B74-8CC5-08ECFB6B9A30}" destId="{4A544B0D-74F6-47E2-A777-F77B311F2F3B}" srcOrd="0" destOrd="0" presId="urn:microsoft.com/office/officeart/2008/layout/VerticalCurvedList"/>
    <dgm:cxn modelId="{922B4558-B116-42D8-A1A8-A68189DEBE8A}" type="presOf" srcId="{F22589E3-2B68-4873-A7DE-7322DD33DEB6}" destId="{A0D75850-660A-4C6C-861B-B7F202AE8C87}" srcOrd="0" destOrd="0" presId="urn:microsoft.com/office/officeart/2008/layout/VerticalCurvedList"/>
    <dgm:cxn modelId="{2251099D-F228-4D68-96FA-F841B03AEF63}" srcId="{F22589E3-2B68-4873-A7DE-7322DD33DEB6}" destId="{1D6ADE1F-5D53-4586-BD00-BFFE89D52B1B}" srcOrd="1" destOrd="0" parTransId="{F45274E0-F77C-46B7-A0C2-2FAD00FF134C}" sibTransId="{11CD08E1-E985-4BA3-9C03-AF4B80343B5C}"/>
    <dgm:cxn modelId="{2519F0CE-EC8A-4289-986D-5C4D94D9647A}" type="presOf" srcId="{1D6ADE1F-5D53-4586-BD00-BFFE89D52B1B}" destId="{7509E3A4-4239-47B1-8563-8E70B4C5A1A7}" srcOrd="0" destOrd="0" presId="urn:microsoft.com/office/officeart/2008/layout/VerticalCurvedList"/>
    <dgm:cxn modelId="{E05AEFD4-DC9E-43C5-B09B-FD1F29CFEE46}" type="presOf" srcId="{6E28C71C-38FC-4B84-9643-1D69BEE3B30F}" destId="{34FC8E84-1AA1-4333-9A87-9DAD3D22596C}" srcOrd="0" destOrd="0" presId="urn:microsoft.com/office/officeart/2008/layout/VerticalCurvedList"/>
    <dgm:cxn modelId="{7843C1E6-5CB6-478E-B26C-A8222CBB50FC}" type="presOf" srcId="{FBD28A72-BB25-45DB-A848-E8AEDE5D509E}" destId="{C3E8EF70-DA13-4F00-B916-FBBA3FCBB98B}" srcOrd="0" destOrd="0" presId="urn:microsoft.com/office/officeart/2008/layout/VerticalCurvedList"/>
    <dgm:cxn modelId="{7EF1B815-0255-44C1-BC06-14AED7349420}" type="presParOf" srcId="{A0D75850-660A-4C6C-861B-B7F202AE8C87}" destId="{CA256C48-DA54-4100-8F0F-11BE0FF9D4DA}" srcOrd="0" destOrd="0" presId="urn:microsoft.com/office/officeart/2008/layout/VerticalCurvedList"/>
    <dgm:cxn modelId="{F3AAA751-F2A9-4BE2-A578-EDC26C3B531D}" type="presParOf" srcId="{CA256C48-DA54-4100-8F0F-11BE0FF9D4DA}" destId="{FBC87E0C-5495-4019-B1D8-4E8A99AEE203}" srcOrd="0" destOrd="0" presId="urn:microsoft.com/office/officeart/2008/layout/VerticalCurvedList"/>
    <dgm:cxn modelId="{30FBAEAB-CD79-49A9-9B47-582C97245B32}" type="presParOf" srcId="{FBC87E0C-5495-4019-B1D8-4E8A99AEE203}" destId="{2B7DB243-D5F3-4D22-8EB9-CD027CFF7AAC}" srcOrd="0" destOrd="0" presId="urn:microsoft.com/office/officeart/2008/layout/VerticalCurvedList"/>
    <dgm:cxn modelId="{8087A100-0577-4609-B1B8-746DD96C1FAB}" type="presParOf" srcId="{FBC87E0C-5495-4019-B1D8-4E8A99AEE203}" destId="{34FC8E84-1AA1-4333-9A87-9DAD3D22596C}" srcOrd="1" destOrd="0" presId="urn:microsoft.com/office/officeart/2008/layout/VerticalCurvedList"/>
    <dgm:cxn modelId="{02C01481-BFB2-454B-BF29-49D29001EAAF}" type="presParOf" srcId="{FBC87E0C-5495-4019-B1D8-4E8A99AEE203}" destId="{6567CF0C-33F8-4332-A815-C818202D2010}" srcOrd="2" destOrd="0" presId="urn:microsoft.com/office/officeart/2008/layout/VerticalCurvedList"/>
    <dgm:cxn modelId="{915B48F1-55EE-4DCD-8E7B-CFF71D092D01}" type="presParOf" srcId="{FBC87E0C-5495-4019-B1D8-4E8A99AEE203}" destId="{1CFA179B-2AD6-4336-8410-529C113A10AE}" srcOrd="3" destOrd="0" presId="urn:microsoft.com/office/officeart/2008/layout/VerticalCurvedList"/>
    <dgm:cxn modelId="{BB364CDA-9A60-4388-9FD9-A5BAC72EAA42}" type="presParOf" srcId="{CA256C48-DA54-4100-8F0F-11BE0FF9D4DA}" destId="{4A544B0D-74F6-47E2-A777-F77B311F2F3B}" srcOrd="1" destOrd="0" presId="urn:microsoft.com/office/officeart/2008/layout/VerticalCurvedList"/>
    <dgm:cxn modelId="{34127186-127A-4CDD-B882-2968BFBD99F7}" type="presParOf" srcId="{CA256C48-DA54-4100-8F0F-11BE0FF9D4DA}" destId="{AEC1E431-F234-49A9-9C52-CFF9352EFF77}" srcOrd="2" destOrd="0" presId="urn:microsoft.com/office/officeart/2008/layout/VerticalCurvedList"/>
    <dgm:cxn modelId="{6CFD2CC6-0544-4FD8-90DB-522DB724F35E}" type="presParOf" srcId="{AEC1E431-F234-49A9-9C52-CFF9352EFF77}" destId="{88E73BAA-4AC9-4C91-B72F-7E7D5C34381A}" srcOrd="0" destOrd="0" presId="urn:microsoft.com/office/officeart/2008/layout/VerticalCurvedList"/>
    <dgm:cxn modelId="{075278C5-E09B-4279-962D-F62947D951CA}" type="presParOf" srcId="{CA256C48-DA54-4100-8F0F-11BE0FF9D4DA}" destId="{7509E3A4-4239-47B1-8563-8E70B4C5A1A7}" srcOrd="3" destOrd="0" presId="urn:microsoft.com/office/officeart/2008/layout/VerticalCurvedList"/>
    <dgm:cxn modelId="{44BB74B5-B6E8-40A2-B43B-398CD09ED3C0}" type="presParOf" srcId="{CA256C48-DA54-4100-8F0F-11BE0FF9D4DA}" destId="{56F29CE2-2239-45EF-BC4C-F66EBB90DCC7}" srcOrd="4" destOrd="0" presId="urn:microsoft.com/office/officeart/2008/layout/VerticalCurvedList"/>
    <dgm:cxn modelId="{4117F987-9A52-48E7-9773-AEFE8B5549CD}" type="presParOf" srcId="{56F29CE2-2239-45EF-BC4C-F66EBB90DCC7}" destId="{79F7370F-ADD4-41E0-B572-C4CC97B73E8A}" srcOrd="0" destOrd="0" presId="urn:microsoft.com/office/officeart/2008/layout/VerticalCurvedList"/>
    <dgm:cxn modelId="{989870C9-29C5-4AF8-A80C-E2BF7DB1A5AA}" type="presParOf" srcId="{CA256C48-DA54-4100-8F0F-11BE0FF9D4DA}" destId="{6F42202D-9C00-40DB-919D-949325F98005}" srcOrd="5" destOrd="0" presId="urn:microsoft.com/office/officeart/2008/layout/VerticalCurvedList"/>
    <dgm:cxn modelId="{C4D21AAB-107E-423C-A480-385E1C398C1F}" type="presParOf" srcId="{CA256C48-DA54-4100-8F0F-11BE0FF9D4DA}" destId="{3348B7AB-F461-4453-89B3-D2D5A4BE7EFA}" srcOrd="6" destOrd="0" presId="urn:microsoft.com/office/officeart/2008/layout/VerticalCurvedList"/>
    <dgm:cxn modelId="{2C930DDC-4504-4115-85AC-5F1F763F3D81}" type="presParOf" srcId="{3348B7AB-F461-4453-89B3-D2D5A4BE7EFA}" destId="{85A099CA-8213-4565-A147-B7486F7A03B3}" srcOrd="0" destOrd="0" presId="urn:microsoft.com/office/officeart/2008/layout/VerticalCurvedList"/>
    <dgm:cxn modelId="{8CAFA594-9E5E-466B-932F-5473D0120FA9}" type="presParOf" srcId="{CA256C48-DA54-4100-8F0F-11BE0FF9D4DA}" destId="{C3E8EF70-DA13-4F00-B916-FBBA3FCBB98B}" srcOrd="7" destOrd="0" presId="urn:microsoft.com/office/officeart/2008/layout/VerticalCurvedList"/>
    <dgm:cxn modelId="{B7DFAA7D-EC77-43CA-B8E5-54D87F404A5A}" type="presParOf" srcId="{CA256C48-DA54-4100-8F0F-11BE0FF9D4DA}" destId="{667C6B67-94C9-4025-9BA6-6F15E465DAEC}" srcOrd="8" destOrd="0" presId="urn:microsoft.com/office/officeart/2008/layout/VerticalCurvedList"/>
    <dgm:cxn modelId="{5C7D2868-7B19-4D04-8EA6-D0AEBE8AC3EC}" type="presParOf" srcId="{667C6B67-94C9-4025-9BA6-6F15E465DAEC}" destId="{B244C869-4E69-4D34-B044-1818C4F155E1}"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22589E3-2B68-4873-A7DE-7322DD33DEB6}" type="doc">
      <dgm:prSet loTypeId="urn:microsoft.com/office/officeart/2008/layout/VerticalCurvedList" loCatId="list" qsTypeId="urn:microsoft.com/office/officeart/2005/8/quickstyle/simple1" qsCatId="simple" csTypeId="urn:microsoft.com/office/officeart/2005/8/colors/accent6_3" csCatId="accent6" phldr="1"/>
      <dgm:spPr/>
      <dgm:t>
        <a:bodyPr/>
        <a:lstStyle/>
        <a:p>
          <a:endParaRPr lang="en-US"/>
        </a:p>
      </dgm:t>
    </dgm:pt>
    <dgm:pt modelId="{8C49C18A-12A3-4B74-8CC5-08ECFB6B9A30}">
      <dgm:prSet phldrT="[Text]"/>
      <dgm:spPr>
        <a:solidFill>
          <a:srgbClr val="02BA8A"/>
        </a:solidFill>
      </dgm:spPr>
      <dgm:t>
        <a:bodyPr/>
        <a:lstStyle/>
        <a:p>
          <a:r>
            <a:rPr lang="en-US" dirty="0"/>
            <a:t>Intense engineering required: data quality issues, integration</a:t>
          </a:r>
        </a:p>
      </dgm:t>
    </dgm:pt>
    <dgm:pt modelId="{1DE07B45-97CC-4EF9-8D75-A451715857FD}" type="parTrans" cxnId="{A42E2D26-3453-477E-B2F0-3B70AC0CCBEB}">
      <dgm:prSet/>
      <dgm:spPr/>
      <dgm:t>
        <a:bodyPr/>
        <a:lstStyle/>
        <a:p>
          <a:endParaRPr lang="en-US"/>
        </a:p>
      </dgm:t>
    </dgm:pt>
    <dgm:pt modelId="{6E28C71C-38FC-4B84-9643-1D69BEE3B30F}" type="sibTrans" cxnId="{A42E2D26-3453-477E-B2F0-3B70AC0CCBEB}">
      <dgm:prSet/>
      <dgm:spPr/>
      <dgm:t>
        <a:bodyPr/>
        <a:lstStyle/>
        <a:p>
          <a:endParaRPr lang="en-US"/>
        </a:p>
      </dgm:t>
    </dgm:pt>
    <dgm:pt modelId="{1D6ADE1F-5D53-4586-BD00-BFFE89D52B1B}">
      <dgm:prSet phldrT="[Text]"/>
      <dgm:spPr>
        <a:solidFill>
          <a:srgbClr val="00B050"/>
        </a:solidFill>
      </dgm:spPr>
      <dgm:t>
        <a:bodyPr/>
        <a:lstStyle/>
        <a:p>
          <a:r>
            <a:rPr lang="en-US" dirty="0"/>
            <a:t>Geo/time nature of housing data</a:t>
          </a:r>
        </a:p>
      </dgm:t>
    </dgm:pt>
    <dgm:pt modelId="{F45274E0-F77C-46B7-A0C2-2FAD00FF134C}" type="parTrans" cxnId="{2251099D-F228-4D68-96FA-F841B03AEF63}">
      <dgm:prSet/>
      <dgm:spPr/>
      <dgm:t>
        <a:bodyPr/>
        <a:lstStyle/>
        <a:p>
          <a:endParaRPr lang="en-US"/>
        </a:p>
      </dgm:t>
    </dgm:pt>
    <dgm:pt modelId="{11CD08E1-E985-4BA3-9C03-AF4B80343B5C}" type="sibTrans" cxnId="{2251099D-F228-4D68-96FA-F841B03AEF63}">
      <dgm:prSet/>
      <dgm:spPr/>
      <dgm:t>
        <a:bodyPr/>
        <a:lstStyle/>
        <a:p>
          <a:endParaRPr lang="en-US"/>
        </a:p>
      </dgm:t>
    </dgm:pt>
    <dgm:pt modelId="{A0ADE516-0381-4751-A31A-7CE31EBEDB04}">
      <dgm:prSet phldrT="[Text]"/>
      <dgm:spPr/>
      <dgm:t>
        <a:bodyPr/>
        <a:lstStyle/>
        <a:p>
          <a:r>
            <a:rPr lang="en-US" b="0" i="0" dirty="0"/>
            <a:t>Limitation on the research possibilities - economical environment.</a:t>
          </a:r>
          <a:endParaRPr lang="en-US" dirty="0"/>
        </a:p>
      </dgm:t>
    </dgm:pt>
    <dgm:pt modelId="{81E33B22-6ACD-490C-9E16-F10C42A6E178}" type="parTrans" cxnId="{5FD00324-9B26-47B4-B20E-AD86EE2C7952}">
      <dgm:prSet/>
      <dgm:spPr/>
      <dgm:t>
        <a:bodyPr/>
        <a:lstStyle/>
        <a:p>
          <a:endParaRPr lang="en-US"/>
        </a:p>
      </dgm:t>
    </dgm:pt>
    <dgm:pt modelId="{7BB4AA67-D8D7-44D7-9441-0221F56A40A4}" type="sibTrans" cxnId="{5FD00324-9B26-47B4-B20E-AD86EE2C7952}">
      <dgm:prSet/>
      <dgm:spPr/>
      <dgm:t>
        <a:bodyPr/>
        <a:lstStyle/>
        <a:p>
          <a:endParaRPr lang="en-US"/>
        </a:p>
      </dgm:t>
    </dgm:pt>
    <dgm:pt modelId="{FBD28A72-BB25-45DB-A848-E8AEDE5D509E}">
      <dgm:prSet/>
      <dgm:spPr>
        <a:solidFill>
          <a:srgbClr val="ADE9DF"/>
        </a:solidFill>
      </dgm:spPr>
      <dgm:t>
        <a:bodyPr/>
        <a:lstStyle/>
        <a:p>
          <a:r>
            <a:rPr lang="en-US" dirty="0">
              <a:solidFill>
                <a:schemeClr val="bg2">
                  <a:lumMod val="50000"/>
                </a:schemeClr>
              </a:solidFill>
            </a:rPr>
            <a:t>Can the research result apply universally to other areas and along time?</a:t>
          </a:r>
        </a:p>
      </dgm:t>
    </dgm:pt>
    <dgm:pt modelId="{6EC980A7-F2CB-4250-9243-1A667E52B783}" type="parTrans" cxnId="{AACD0E1A-5E08-4BF0-A9AD-5224FC57428B}">
      <dgm:prSet/>
      <dgm:spPr/>
      <dgm:t>
        <a:bodyPr/>
        <a:lstStyle/>
        <a:p>
          <a:endParaRPr lang="en-US"/>
        </a:p>
      </dgm:t>
    </dgm:pt>
    <dgm:pt modelId="{F00D733D-15CF-48DB-9A12-C73EFCEEA880}" type="sibTrans" cxnId="{AACD0E1A-5E08-4BF0-A9AD-5224FC57428B}">
      <dgm:prSet/>
      <dgm:spPr/>
      <dgm:t>
        <a:bodyPr/>
        <a:lstStyle/>
        <a:p>
          <a:endParaRPr lang="en-US"/>
        </a:p>
      </dgm:t>
    </dgm:pt>
    <dgm:pt modelId="{A0D75850-660A-4C6C-861B-B7F202AE8C87}" type="pres">
      <dgm:prSet presAssocID="{F22589E3-2B68-4873-A7DE-7322DD33DEB6}" presName="Name0" presStyleCnt="0">
        <dgm:presLayoutVars>
          <dgm:chMax val="7"/>
          <dgm:chPref val="7"/>
          <dgm:dir/>
        </dgm:presLayoutVars>
      </dgm:prSet>
      <dgm:spPr/>
    </dgm:pt>
    <dgm:pt modelId="{CA256C48-DA54-4100-8F0F-11BE0FF9D4DA}" type="pres">
      <dgm:prSet presAssocID="{F22589E3-2B68-4873-A7DE-7322DD33DEB6}" presName="Name1" presStyleCnt="0"/>
      <dgm:spPr/>
    </dgm:pt>
    <dgm:pt modelId="{FBC87E0C-5495-4019-B1D8-4E8A99AEE203}" type="pres">
      <dgm:prSet presAssocID="{F22589E3-2B68-4873-A7DE-7322DD33DEB6}" presName="cycle" presStyleCnt="0"/>
      <dgm:spPr/>
    </dgm:pt>
    <dgm:pt modelId="{2B7DB243-D5F3-4D22-8EB9-CD027CFF7AAC}" type="pres">
      <dgm:prSet presAssocID="{F22589E3-2B68-4873-A7DE-7322DD33DEB6}" presName="srcNode" presStyleLbl="node1" presStyleIdx="0" presStyleCnt="4"/>
      <dgm:spPr/>
    </dgm:pt>
    <dgm:pt modelId="{34FC8E84-1AA1-4333-9A87-9DAD3D22596C}" type="pres">
      <dgm:prSet presAssocID="{F22589E3-2B68-4873-A7DE-7322DD33DEB6}" presName="conn" presStyleLbl="parChTrans1D2" presStyleIdx="0" presStyleCnt="1"/>
      <dgm:spPr/>
    </dgm:pt>
    <dgm:pt modelId="{6567CF0C-33F8-4332-A815-C818202D2010}" type="pres">
      <dgm:prSet presAssocID="{F22589E3-2B68-4873-A7DE-7322DD33DEB6}" presName="extraNode" presStyleLbl="node1" presStyleIdx="0" presStyleCnt="4"/>
      <dgm:spPr/>
    </dgm:pt>
    <dgm:pt modelId="{1CFA179B-2AD6-4336-8410-529C113A10AE}" type="pres">
      <dgm:prSet presAssocID="{F22589E3-2B68-4873-A7DE-7322DD33DEB6}" presName="dstNode" presStyleLbl="node1" presStyleIdx="0" presStyleCnt="4"/>
      <dgm:spPr/>
    </dgm:pt>
    <dgm:pt modelId="{4A544B0D-74F6-47E2-A777-F77B311F2F3B}" type="pres">
      <dgm:prSet presAssocID="{8C49C18A-12A3-4B74-8CC5-08ECFB6B9A30}" presName="text_1" presStyleLbl="node1" presStyleIdx="0" presStyleCnt="4">
        <dgm:presLayoutVars>
          <dgm:bulletEnabled val="1"/>
        </dgm:presLayoutVars>
      </dgm:prSet>
      <dgm:spPr/>
    </dgm:pt>
    <dgm:pt modelId="{AEC1E431-F234-49A9-9C52-CFF9352EFF77}" type="pres">
      <dgm:prSet presAssocID="{8C49C18A-12A3-4B74-8CC5-08ECFB6B9A30}" presName="accent_1" presStyleCnt="0"/>
      <dgm:spPr/>
    </dgm:pt>
    <dgm:pt modelId="{88E73BAA-4AC9-4C91-B72F-7E7D5C34381A}" type="pres">
      <dgm:prSet presAssocID="{8C49C18A-12A3-4B74-8CC5-08ECFB6B9A30}" presName="accentRepeatNode" presStyleLbl="solidFgAcc1" presStyleIdx="0" presStyleCnt="4"/>
      <dgm:spPr/>
    </dgm:pt>
    <dgm:pt modelId="{7509E3A4-4239-47B1-8563-8E70B4C5A1A7}" type="pres">
      <dgm:prSet presAssocID="{1D6ADE1F-5D53-4586-BD00-BFFE89D52B1B}" presName="text_2" presStyleLbl="node1" presStyleIdx="1" presStyleCnt="4">
        <dgm:presLayoutVars>
          <dgm:bulletEnabled val="1"/>
        </dgm:presLayoutVars>
      </dgm:prSet>
      <dgm:spPr/>
    </dgm:pt>
    <dgm:pt modelId="{56F29CE2-2239-45EF-BC4C-F66EBB90DCC7}" type="pres">
      <dgm:prSet presAssocID="{1D6ADE1F-5D53-4586-BD00-BFFE89D52B1B}" presName="accent_2" presStyleCnt="0"/>
      <dgm:spPr/>
    </dgm:pt>
    <dgm:pt modelId="{79F7370F-ADD4-41E0-B572-C4CC97B73E8A}" type="pres">
      <dgm:prSet presAssocID="{1D6ADE1F-5D53-4586-BD00-BFFE89D52B1B}" presName="accentRepeatNode" presStyleLbl="solidFgAcc1" presStyleIdx="1" presStyleCnt="4"/>
      <dgm:spPr/>
    </dgm:pt>
    <dgm:pt modelId="{6F42202D-9C00-40DB-919D-949325F98005}" type="pres">
      <dgm:prSet presAssocID="{A0ADE516-0381-4751-A31A-7CE31EBEDB04}" presName="text_3" presStyleLbl="node1" presStyleIdx="2" presStyleCnt="4">
        <dgm:presLayoutVars>
          <dgm:bulletEnabled val="1"/>
        </dgm:presLayoutVars>
      </dgm:prSet>
      <dgm:spPr/>
    </dgm:pt>
    <dgm:pt modelId="{3348B7AB-F461-4453-89B3-D2D5A4BE7EFA}" type="pres">
      <dgm:prSet presAssocID="{A0ADE516-0381-4751-A31A-7CE31EBEDB04}" presName="accent_3" presStyleCnt="0"/>
      <dgm:spPr/>
    </dgm:pt>
    <dgm:pt modelId="{85A099CA-8213-4565-A147-B7486F7A03B3}" type="pres">
      <dgm:prSet presAssocID="{A0ADE516-0381-4751-A31A-7CE31EBEDB04}" presName="accentRepeatNode" presStyleLbl="solidFgAcc1" presStyleIdx="2" presStyleCnt="4"/>
      <dgm:spPr/>
    </dgm:pt>
    <dgm:pt modelId="{C3E8EF70-DA13-4F00-B916-FBBA3FCBB98B}" type="pres">
      <dgm:prSet presAssocID="{FBD28A72-BB25-45DB-A848-E8AEDE5D509E}" presName="text_4" presStyleLbl="node1" presStyleIdx="3" presStyleCnt="4">
        <dgm:presLayoutVars>
          <dgm:bulletEnabled val="1"/>
        </dgm:presLayoutVars>
      </dgm:prSet>
      <dgm:spPr/>
    </dgm:pt>
    <dgm:pt modelId="{667C6B67-94C9-4025-9BA6-6F15E465DAEC}" type="pres">
      <dgm:prSet presAssocID="{FBD28A72-BB25-45DB-A848-E8AEDE5D509E}" presName="accent_4" presStyleCnt="0"/>
      <dgm:spPr/>
    </dgm:pt>
    <dgm:pt modelId="{B244C869-4E69-4D34-B044-1818C4F155E1}" type="pres">
      <dgm:prSet presAssocID="{FBD28A72-BB25-45DB-A848-E8AEDE5D509E}" presName="accentRepeatNode" presStyleLbl="solidFgAcc1" presStyleIdx="3" presStyleCnt="4"/>
      <dgm:spPr/>
    </dgm:pt>
  </dgm:ptLst>
  <dgm:cxnLst>
    <dgm:cxn modelId="{AACD0E1A-5E08-4BF0-A9AD-5224FC57428B}" srcId="{F22589E3-2B68-4873-A7DE-7322DD33DEB6}" destId="{FBD28A72-BB25-45DB-A848-E8AEDE5D509E}" srcOrd="3" destOrd="0" parTransId="{6EC980A7-F2CB-4250-9243-1A667E52B783}" sibTransId="{F00D733D-15CF-48DB-9A12-C73EFCEEA880}"/>
    <dgm:cxn modelId="{5FD00324-9B26-47B4-B20E-AD86EE2C7952}" srcId="{F22589E3-2B68-4873-A7DE-7322DD33DEB6}" destId="{A0ADE516-0381-4751-A31A-7CE31EBEDB04}" srcOrd="2" destOrd="0" parTransId="{81E33B22-6ACD-490C-9E16-F10C42A6E178}" sibTransId="{7BB4AA67-D8D7-44D7-9441-0221F56A40A4}"/>
    <dgm:cxn modelId="{A42E2D26-3453-477E-B2F0-3B70AC0CCBEB}" srcId="{F22589E3-2B68-4873-A7DE-7322DD33DEB6}" destId="{8C49C18A-12A3-4B74-8CC5-08ECFB6B9A30}" srcOrd="0" destOrd="0" parTransId="{1DE07B45-97CC-4EF9-8D75-A451715857FD}" sibTransId="{6E28C71C-38FC-4B84-9643-1D69BEE3B30F}"/>
    <dgm:cxn modelId="{9247532B-1B52-454C-BA03-601608B2B5CA}" type="presOf" srcId="{A0ADE516-0381-4751-A31A-7CE31EBEDB04}" destId="{6F42202D-9C00-40DB-919D-949325F98005}" srcOrd="0" destOrd="0" presId="urn:microsoft.com/office/officeart/2008/layout/VerticalCurvedList"/>
    <dgm:cxn modelId="{E0293451-29A2-4BF9-8C22-DB8ECE55BC7C}" type="presOf" srcId="{8C49C18A-12A3-4B74-8CC5-08ECFB6B9A30}" destId="{4A544B0D-74F6-47E2-A777-F77B311F2F3B}" srcOrd="0" destOrd="0" presId="urn:microsoft.com/office/officeart/2008/layout/VerticalCurvedList"/>
    <dgm:cxn modelId="{922B4558-B116-42D8-A1A8-A68189DEBE8A}" type="presOf" srcId="{F22589E3-2B68-4873-A7DE-7322DD33DEB6}" destId="{A0D75850-660A-4C6C-861B-B7F202AE8C87}" srcOrd="0" destOrd="0" presId="urn:microsoft.com/office/officeart/2008/layout/VerticalCurvedList"/>
    <dgm:cxn modelId="{2251099D-F228-4D68-96FA-F841B03AEF63}" srcId="{F22589E3-2B68-4873-A7DE-7322DD33DEB6}" destId="{1D6ADE1F-5D53-4586-BD00-BFFE89D52B1B}" srcOrd="1" destOrd="0" parTransId="{F45274E0-F77C-46B7-A0C2-2FAD00FF134C}" sibTransId="{11CD08E1-E985-4BA3-9C03-AF4B80343B5C}"/>
    <dgm:cxn modelId="{2519F0CE-EC8A-4289-986D-5C4D94D9647A}" type="presOf" srcId="{1D6ADE1F-5D53-4586-BD00-BFFE89D52B1B}" destId="{7509E3A4-4239-47B1-8563-8E70B4C5A1A7}" srcOrd="0" destOrd="0" presId="urn:microsoft.com/office/officeart/2008/layout/VerticalCurvedList"/>
    <dgm:cxn modelId="{E05AEFD4-DC9E-43C5-B09B-FD1F29CFEE46}" type="presOf" srcId="{6E28C71C-38FC-4B84-9643-1D69BEE3B30F}" destId="{34FC8E84-1AA1-4333-9A87-9DAD3D22596C}" srcOrd="0" destOrd="0" presId="urn:microsoft.com/office/officeart/2008/layout/VerticalCurvedList"/>
    <dgm:cxn modelId="{7843C1E6-5CB6-478E-B26C-A8222CBB50FC}" type="presOf" srcId="{FBD28A72-BB25-45DB-A848-E8AEDE5D509E}" destId="{C3E8EF70-DA13-4F00-B916-FBBA3FCBB98B}" srcOrd="0" destOrd="0" presId="urn:microsoft.com/office/officeart/2008/layout/VerticalCurvedList"/>
    <dgm:cxn modelId="{7EF1B815-0255-44C1-BC06-14AED7349420}" type="presParOf" srcId="{A0D75850-660A-4C6C-861B-B7F202AE8C87}" destId="{CA256C48-DA54-4100-8F0F-11BE0FF9D4DA}" srcOrd="0" destOrd="0" presId="urn:microsoft.com/office/officeart/2008/layout/VerticalCurvedList"/>
    <dgm:cxn modelId="{F3AAA751-F2A9-4BE2-A578-EDC26C3B531D}" type="presParOf" srcId="{CA256C48-DA54-4100-8F0F-11BE0FF9D4DA}" destId="{FBC87E0C-5495-4019-B1D8-4E8A99AEE203}" srcOrd="0" destOrd="0" presId="urn:microsoft.com/office/officeart/2008/layout/VerticalCurvedList"/>
    <dgm:cxn modelId="{30FBAEAB-CD79-49A9-9B47-582C97245B32}" type="presParOf" srcId="{FBC87E0C-5495-4019-B1D8-4E8A99AEE203}" destId="{2B7DB243-D5F3-4D22-8EB9-CD027CFF7AAC}" srcOrd="0" destOrd="0" presId="urn:microsoft.com/office/officeart/2008/layout/VerticalCurvedList"/>
    <dgm:cxn modelId="{8087A100-0577-4609-B1B8-746DD96C1FAB}" type="presParOf" srcId="{FBC87E0C-5495-4019-B1D8-4E8A99AEE203}" destId="{34FC8E84-1AA1-4333-9A87-9DAD3D22596C}" srcOrd="1" destOrd="0" presId="urn:microsoft.com/office/officeart/2008/layout/VerticalCurvedList"/>
    <dgm:cxn modelId="{02C01481-BFB2-454B-BF29-49D29001EAAF}" type="presParOf" srcId="{FBC87E0C-5495-4019-B1D8-4E8A99AEE203}" destId="{6567CF0C-33F8-4332-A815-C818202D2010}" srcOrd="2" destOrd="0" presId="urn:microsoft.com/office/officeart/2008/layout/VerticalCurvedList"/>
    <dgm:cxn modelId="{915B48F1-55EE-4DCD-8E7B-CFF71D092D01}" type="presParOf" srcId="{FBC87E0C-5495-4019-B1D8-4E8A99AEE203}" destId="{1CFA179B-2AD6-4336-8410-529C113A10AE}" srcOrd="3" destOrd="0" presId="urn:microsoft.com/office/officeart/2008/layout/VerticalCurvedList"/>
    <dgm:cxn modelId="{BB364CDA-9A60-4388-9FD9-A5BAC72EAA42}" type="presParOf" srcId="{CA256C48-DA54-4100-8F0F-11BE0FF9D4DA}" destId="{4A544B0D-74F6-47E2-A777-F77B311F2F3B}" srcOrd="1" destOrd="0" presId="urn:microsoft.com/office/officeart/2008/layout/VerticalCurvedList"/>
    <dgm:cxn modelId="{34127186-127A-4CDD-B882-2968BFBD99F7}" type="presParOf" srcId="{CA256C48-DA54-4100-8F0F-11BE0FF9D4DA}" destId="{AEC1E431-F234-49A9-9C52-CFF9352EFF77}" srcOrd="2" destOrd="0" presId="urn:microsoft.com/office/officeart/2008/layout/VerticalCurvedList"/>
    <dgm:cxn modelId="{6CFD2CC6-0544-4FD8-90DB-522DB724F35E}" type="presParOf" srcId="{AEC1E431-F234-49A9-9C52-CFF9352EFF77}" destId="{88E73BAA-4AC9-4C91-B72F-7E7D5C34381A}" srcOrd="0" destOrd="0" presId="urn:microsoft.com/office/officeart/2008/layout/VerticalCurvedList"/>
    <dgm:cxn modelId="{075278C5-E09B-4279-962D-F62947D951CA}" type="presParOf" srcId="{CA256C48-DA54-4100-8F0F-11BE0FF9D4DA}" destId="{7509E3A4-4239-47B1-8563-8E70B4C5A1A7}" srcOrd="3" destOrd="0" presId="urn:microsoft.com/office/officeart/2008/layout/VerticalCurvedList"/>
    <dgm:cxn modelId="{44BB74B5-B6E8-40A2-B43B-398CD09ED3C0}" type="presParOf" srcId="{CA256C48-DA54-4100-8F0F-11BE0FF9D4DA}" destId="{56F29CE2-2239-45EF-BC4C-F66EBB90DCC7}" srcOrd="4" destOrd="0" presId="urn:microsoft.com/office/officeart/2008/layout/VerticalCurvedList"/>
    <dgm:cxn modelId="{4117F987-9A52-48E7-9773-AEFE8B5549CD}" type="presParOf" srcId="{56F29CE2-2239-45EF-BC4C-F66EBB90DCC7}" destId="{79F7370F-ADD4-41E0-B572-C4CC97B73E8A}" srcOrd="0" destOrd="0" presId="urn:microsoft.com/office/officeart/2008/layout/VerticalCurvedList"/>
    <dgm:cxn modelId="{989870C9-29C5-4AF8-A80C-E2BF7DB1A5AA}" type="presParOf" srcId="{CA256C48-DA54-4100-8F0F-11BE0FF9D4DA}" destId="{6F42202D-9C00-40DB-919D-949325F98005}" srcOrd="5" destOrd="0" presId="urn:microsoft.com/office/officeart/2008/layout/VerticalCurvedList"/>
    <dgm:cxn modelId="{C4D21AAB-107E-423C-A480-385E1C398C1F}" type="presParOf" srcId="{CA256C48-DA54-4100-8F0F-11BE0FF9D4DA}" destId="{3348B7AB-F461-4453-89B3-D2D5A4BE7EFA}" srcOrd="6" destOrd="0" presId="urn:microsoft.com/office/officeart/2008/layout/VerticalCurvedList"/>
    <dgm:cxn modelId="{2C930DDC-4504-4115-85AC-5F1F763F3D81}" type="presParOf" srcId="{3348B7AB-F461-4453-89B3-D2D5A4BE7EFA}" destId="{85A099CA-8213-4565-A147-B7486F7A03B3}" srcOrd="0" destOrd="0" presId="urn:microsoft.com/office/officeart/2008/layout/VerticalCurvedList"/>
    <dgm:cxn modelId="{8CAFA594-9E5E-466B-932F-5473D0120FA9}" type="presParOf" srcId="{CA256C48-DA54-4100-8F0F-11BE0FF9D4DA}" destId="{C3E8EF70-DA13-4F00-B916-FBBA3FCBB98B}" srcOrd="7" destOrd="0" presId="urn:microsoft.com/office/officeart/2008/layout/VerticalCurvedList"/>
    <dgm:cxn modelId="{B7DFAA7D-EC77-43CA-B8E5-54D87F404A5A}" type="presParOf" srcId="{CA256C48-DA54-4100-8F0F-11BE0FF9D4DA}" destId="{667C6B67-94C9-4025-9BA6-6F15E465DAEC}" srcOrd="8" destOrd="0" presId="urn:microsoft.com/office/officeart/2008/layout/VerticalCurvedList"/>
    <dgm:cxn modelId="{5C7D2868-7B19-4D04-8EA6-D0AEBE8AC3EC}" type="presParOf" srcId="{667C6B67-94C9-4025-9BA6-6F15E465DAEC}" destId="{B244C869-4E69-4D34-B044-1818C4F155E1}"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F22589E3-2B68-4873-A7DE-7322DD33DEB6}" type="doc">
      <dgm:prSet loTypeId="urn:microsoft.com/office/officeart/2008/layout/VerticalCurvedList" loCatId="list" qsTypeId="urn:microsoft.com/office/officeart/2005/8/quickstyle/simple1" qsCatId="simple" csTypeId="urn:microsoft.com/office/officeart/2005/8/colors/accent5_3" csCatId="accent5" phldr="1"/>
      <dgm:spPr/>
      <dgm:t>
        <a:bodyPr/>
        <a:lstStyle/>
        <a:p>
          <a:endParaRPr lang="en-US"/>
        </a:p>
      </dgm:t>
    </dgm:pt>
    <dgm:pt modelId="{8C49C18A-12A3-4B74-8CC5-08ECFB6B9A30}">
      <dgm:prSet phldrT="[Text]"/>
      <dgm:spPr/>
      <dgm:t>
        <a:bodyPr/>
        <a:lstStyle/>
        <a:p>
          <a:r>
            <a:rPr lang="en-US" b="0" i="0" dirty="0"/>
            <a:t>Data analysis and build models to address decomposed questions per business problem</a:t>
          </a:r>
          <a:endParaRPr lang="en-US" dirty="0"/>
        </a:p>
      </dgm:t>
    </dgm:pt>
    <dgm:pt modelId="{1DE07B45-97CC-4EF9-8D75-A451715857FD}" type="parTrans" cxnId="{A42E2D26-3453-477E-B2F0-3B70AC0CCBEB}">
      <dgm:prSet/>
      <dgm:spPr/>
      <dgm:t>
        <a:bodyPr/>
        <a:lstStyle/>
        <a:p>
          <a:endParaRPr lang="en-US"/>
        </a:p>
      </dgm:t>
    </dgm:pt>
    <dgm:pt modelId="{6E28C71C-38FC-4B84-9643-1D69BEE3B30F}" type="sibTrans" cxnId="{A42E2D26-3453-477E-B2F0-3B70AC0CCBEB}">
      <dgm:prSet/>
      <dgm:spPr/>
      <dgm:t>
        <a:bodyPr/>
        <a:lstStyle/>
        <a:p>
          <a:endParaRPr lang="en-US"/>
        </a:p>
      </dgm:t>
    </dgm:pt>
    <dgm:pt modelId="{1D6ADE1F-5D53-4586-BD00-BFFE89D52B1B}">
      <dgm:prSet phldrT="[Text]"/>
      <dgm:spPr/>
      <dgm:t>
        <a:bodyPr/>
        <a:lstStyle/>
        <a:p>
          <a:r>
            <a:rPr lang="en-US" dirty="0"/>
            <a:t>A comprehensive report of analysis and modeling result with visualization</a:t>
          </a:r>
        </a:p>
      </dgm:t>
    </dgm:pt>
    <dgm:pt modelId="{F45274E0-F77C-46B7-A0C2-2FAD00FF134C}" type="parTrans" cxnId="{2251099D-F228-4D68-96FA-F841B03AEF63}">
      <dgm:prSet/>
      <dgm:spPr/>
      <dgm:t>
        <a:bodyPr/>
        <a:lstStyle/>
        <a:p>
          <a:endParaRPr lang="en-US"/>
        </a:p>
      </dgm:t>
    </dgm:pt>
    <dgm:pt modelId="{11CD08E1-E985-4BA3-9C03-AF4B80343B5C}" type="sibTrans" cxnId="{2251099D-F228-4D68-96FA-F841B03AEF63}">
      <dgm:prSet/>
      <dgm:spPr/>
      <dgm:t>
        <a:bodyPr/>
        <a:lstStyle/>
        <a:p>
          <a:endParaRPr lang="en-US"/>
        </a:p>
      </dgm:t>
    </dgm:pt>
    <dgm:pt modelId="{A0ADE516-0381-4751-A31A-7CE31EBEDB04}">
      <dgm:prSet phldrT="[Text]"/>
      <dgm:spPr/>
      <dgm:t>
        <a:bodyPr/>
        <a:lstStyle/>
        <a:p>
          <a:r>
            <a:rPr lang="en-US" i="0" dirty="0"/>
            <a:t>A comprehensive report of engineering technics that is used to reproduce the analysis result</a:t>
          </a:r>
          <a:endParaRPr lang="en-US" dirty="0"/>
        </a:p>
      </dgm:t>
    </dgm:pt>
    <dgm:pt modelId="{81E33B22-6ACD-490C-9E16-F10C42A6E178}" type="parTrans" cxnId="{5FD00324-9B26-47B4-B20E-AD86EE2C7952}">
      <dgm:prSet/>
      <dgm:spPr/>
      <dgm:t>
        <a:bodyPr/>
        <a:lstStyle/>
        <a:p>
          <a:endParaRPr lang="en-US"/>
        </a:p>
      </dgm:t>
    </dgm:pt>
    <dgm:pt modelId="{7BB4AA67-D8D7-44D7-9441-0221F56A40A4}" type="sibTrans" cxnId="{5FD00324-9B26-47B4-B20E-AD86EE2C7952}">
      <dgm:prSet/>
      <dgm:spPr/>
      <dgm:t>
        <a:bodyPr/>
        <a:lstStyle/>
        <a:p>
          <a:endParaRPr lang="en-US"/>
        </a:p>
      </dgm:t>
    </dgm:pt>
    <dgm:pt modelId="{FBD28A72-BB25-45DB-A848-E8AEDE5D509E}">
      <dgm:prSet/>
      <dgm:spPr/>
      <dgm:t>
        <a:bodyPr/>
        <a:lstStyle/>
        <a:p>
          <a:r>
            <a:rPr lang="en-US" b="0" i="0" dirty="0"/>
            <a:t>Maybe a prototype system that can keep monitoring the market with reinforcement to improve the model.</a:t>
          </a:r>
          <a:endParaRPr lang="en-US" dirty="0"/>
        </a:p>
      </dgm:t>
    </dgm:pt>
    <dgm:pt modelId="{6EC980A7-F2CB-4250-9243-1A667E52B783}" type="parTrans" cxnId="{AACD0E1A-5E08-4BF0-A9AD-5224FC57428B}">
      <dgm:prSet/>
      <dgm:spPr/>
      <dgm:t>
        <a:bodyPr/>
        <a:lstStyle/>
        <a:p>
          <a:endParaRPr lang="en-US"/>
        </a:p>
      </dgm:t>
    </dgm:pt>
    <dgm:pt modelId="{F00D733D-15CF-48DB-9A12-C73EFCEEA880}" type="sibTrans" cxnId="{AACD0E1A-5E08-4BF0-A9AD-5224FC57428B}">
      <dgm:prSet/>
      <dgm:spPr/>
      <dgm:t>
        <a:bodyPr/>
        <a:lstStyle/>
        <a:p>
          <a:endParaRPr lang="en-US"/>
        </a:p>
      </dgm:t>
    </dgm:pt>
    <dgm:pt modelId="{A0D75850-660A-4C6C-861B-B7F202AE8C87}" type="pres">
      <dgm:prSet presAssocID="{F22589E3-2B68-4873-A7DE-7322DD33DEB6}" presName="Name0" presStyleCnt="0">
        <dgm:presLayoutVars>
          <dgm:chMax val="7"/>
          <dgm:chPref val="7"/>
          <dgm:dir/>
        </dgm:presLayoutVars>
      </dgm:prSet>
      <dgm:spPr/>
    </dgm:pt>
    <dgm:pt modelId="{CA256C48-DA54-4100-8F0F-11BE0FF9D4DA}" type="pres">
      <dgm:prSet presAssocID="{F22589E3-2B68-4873-A7DE-7322DD33DEB6}" presName="Name1" presStyleCnt="0"/>
      <dgm:spPr/>
    </dgm:pt>
    <dgm:pt modelId="{FBC87E0C-5495-4019-B1D8-4E8A99AEE203}" type="pres">
      <dgm:prSet presAssocID="{F22589E3-2B68-4873-A7DE-7322DD33DEB6}" presName="cycle" presStyleCnt="0"/>
      <dgm:spPr/>
    </dgm:pt>
    <dgm:pt modelId="{2B7DB243-D5F3-4D22-8EB9-CD027CFF7AAC}" type="pres">
      <dgm:prSet presAssocID="{F22589E3-2B68-4873-A7DE-7322DD33DEB6}" presName="srcNode" presStyleLbl="node1" presStyleIdx="0" presStyleCnt="4"/>
      <dgm:spPr/>
    </dgm:pt>
    <dgm:pt modelId="{34FC8E84-1AA1-4333-9A87-9DAD3D22596C}" type="pres">
      <dgm:prSet presAssocID="{F22589E3-2B68-4873-A7DE-7322DD33DEB6}" presName="conn" presStyleLbl="parChTrans1D2" presStyleIdx="0" presStyleCnt="1"/>
      <dgm:spPr/>
    </dgm:pt>
    <dgm:pt modelId="{6567CF0C-33F8-4332-A815-C818202D2010}" type="pres">
      <dgm:prSet presAssocID="{F22589E3-2B68-4873-A7DE-7322DD33DEB6}" presName="extraNode" presStyleLbl="node1" presStyleIdx="0" presStyleCnt="4"/>
      <dgm:spPr/>
    </dgm:pt>
    <dgm:pt modelId="{1CFA179B-2AD6-4336-8410-529C113A10AE}" type="pres">
      <dgm:prSet presAssocID="{F22589E3-2B68-4873-A7DE-7322DD33DEB6}" presName="dstNode" presStyleLbl="node1" presStyleIdx="0" presStyleCnt="4"/>
      <dgm:spPr/>
    </dgm:pt>
    <dgm:pt modelId="{4A544B0D-74F6-47E2-A777-F77B311F2F3B}" type="pres">
      <dgm:prSet presAssocID="{8C49C18A-12A3-4B74-8CC5-08ECFB6B9A30}" presName="text_1" presStyleLbl="node1" presStyleIdx="0" presStyleCnt="4">
        <dgm:presLayoutVars>
          <dgm:bulletEnabled val="1"/>
        </dgm:presLayoutVars>
      </dgm:prSet>
      <dgm:spPr/>
    </dgm:pt>
    <dgm:pt modelId="{AEC1E431-F234-49A9-9C52-CFF9352EFF77}" type="pres">
      <dgm:prSet presAssocID="{8C49C18A-12A3-4B74-8CC5-08ECFB6B9A30}" presName="accent_1" presStyleCnt="0"/>
      <dgm:spPr/>
    </dgm:pt>
    <dgm:pt modelId="{88E73BAA-4AC9-4C91-B72F-7E7D5C34381A}" type="pres">
      <dgm:prSet presAssocID="{8C49C18A-12A3-4B74-8CC5-08ECFB6B9A30}" presName="accentRepeatNode" presStyleLbl="solidFgAcc1" presStyleIdx="0" presStyleCnt="4"/>
      <dgm:spPr/>
    </dgm:pt>
    <dgm:pt modelId="{7509E3A4-4239-47B1-8563-8E70B4C5A1A7}" type="pres">
      <dgm:prSet presAssocID="{1D6ADE1F-5D53-4586-BD00-BFFE89D52B1B}" presName="text_2" presStyleLbl="node1" presStyleIdx="1" presStyleCnt="4">
        <dgm:presLayoutVars>
          <dgm:bulletEnabled val="1"/>
        </dgm:presLayoutVars>
      </dgm:prSet>
      <dgm:spPr/>
    </dgm:pt>
    <dgm:pt modelId="{56F29CE2-2239-45EF-BC4C-F66EBB90DCC7}" type="pres">
      <dgm:prSet presAssocID="{1D6ADE1F-5D53-4586-BD00-BFFE89D52B1B}" presName="accent_2" presStyleCnt="0"/>
      <dgm:spPr/>
    </dgm:pt>
    <dgm:pt modelId="{79F7370F-ADD4-41E0-B572-C4CC97B73E8A}" type="pres">
      <dgm:prSet presAssocID="{1D6ADE1F-5D53-4586-BD00-BFFE89D52B1B}" presName="accentRepeatNode" presStyleLbl="solidFgAcc1" presStyleIdx="1" presStyleCnt="4"/>
      <dgm:spPr/>
    </dgm:pt>
    <dgm:pt modelId="{6F42202D-9C00-40DB-919D-949325F98005}" type="pres">
      <dgm:prSet presAssocID="{A0ADE516-0381-4751-A31A-7CE31EBEDB04}" presName="text_3" presStyleLbl="node1" presStyleIdx="2" presStyleCnt="4">
        <dgm:presLayoutVars>
          <dgm:bulletEnabled val="1"/>
        </dgm:presLayoutVars>
      </dgm:prSet>
      <dgm:spPr/>
    </dgm:pt>
    <dgm:pt modelId="{3348B7AB-F461-4453-89B3-D2D5A4BE7EFA}" type="pres">
      <dgm:prSet presAssocID="{A0ADE516-0381-4751-A31A-7CE31EBEDB04}" presName="accent_3" presStyleCnt="0"/>
      <dgm:spPr/>
    </dgm:pt>
    <dgm:pt modelId="{85A099CA-8213-4565-A147-B7486F7A03B3}" type="pres">
      <dgm:prSet presAssocID="{A0ADE516-0381-4751-A31A-7CE31EBEDB04}" presName="accentRepeatNode" presStyleLbl="solidFgAcc1" presStyleIdx="2" presStyleCnt="4"/>
      <dgm:spPr/>
    </dgm:pt>
    <dgm:pt modelId="{C3E8EF70-DA13-4F00-B916-FBBA3FCBB98B}" type="pres">
      <dgm:prSet presAssocID="{FBD28A72-BB25-45DB-A848-E8AEDE5D509E}" presName="text_4" presStyleLbl="node1" presStyleIdx="3" presStyleCnt="4">
        <dgm:presLayoutVars>
          <dgm:bulletEnabled val="1"/>
        </dgm:presLayoutVars>
      </dgm:prSet>
      <dgm:spPr/>
    </dgm:pt>
    <dgm:pt modelId="{667C6B67-94C9-4025-9BA6-6F15E465DAEC}" type="pres">
      <dgm:prSet presAssocID="{FBD28A72-BB25-45DB-A848-E8AEDE5D509E}" presName="accent_4" presStyleCnt="0"/>
      <dgm:spPr/>
    </dgm:pt>
    <dgm:pt modelId="{B244C869-4E69-4D34-B044-1818C4F155E1}" type="pres">
      <dgm:prSet presAssocID="{FBD28A72-BB25-45DB-A848-E8AEDE5D509E}" presName="accentRepeatNode" presStyleLbl="solidFgAcc1" presStyleIdx="3" presStyleCnt="4"/>
      <dgm:spPr/>
    </dgm:pt>
  </dgm:ptLst>
  <dgm:cxnLst>
    <dgm:cxn modelId="{AACD0E1A-5E08-4BF0-A9AD-5224FC57428B}" srcId="{F22589E3-2B68-4873-A7DE-7322DD33DEB6}" destId="{FBD28A72-BB25-45DB-A848-E8AEDE5D509E}" srcOrd="3" destOrd="0" parTransId="{6EC980A7-F2CB-4250-9243-1A667E52B783}" sibTransId="{F00D733D-15CF-48DB-9A12-C73EFCEEA880}"/>
    <dgm:cxn modelId="{5FD00324-9B26-47B4-B20E-AD86EE2C7952}" srcId="{F22589E3-2B68-4873-A7DE-7322DD33DEB6}" destId="{A0ADE516-0381-4751-A31A-7CE31EBEDB04}" srcOrd="2" destOrd="0" parTransId="{81E33B22-6ACD-490C-9E16-F10C42A6E178}" sibTransId="{7BB4AA67-D8D7-44D7-9441-0221F56A40A4}"/>
    <dgm:cxn modelId="{A42E2D26-3453-477E-B2F0-3B70AC0CCBEB}" srcId="{F22589E3-2B68-4873-A7DE-7322DD33DEB6}" destId="{8C49C18A-12A3-4B74-8CC5-08ECFB6B9A30}" srcOrd="0" destOrd="0" parTransId="{1DE07B45-97CC-4EF9-8D75-A451715857FD}" sibTransId="{6E28C71C-38FC-4B84-9643-1D69BEE3B30F}"/>
    <dgm:cxn modelId="{C642B55F-59F0-4A4D-8542-7B538B75EF81}" type="presOf" srcId="{8C49C18A-12A3-4B74-8CC5-08ECFB6B9A30}" destId="{4A544B0D-74F6-47E2-A777-F77B311F2F3B}" srcOrd="0" destOrd="0" presId="urn:microsoft.com/office/officeart/2008/layout/VerticalCurvedList"/>
    <dgm:cxn modelId="{85DCF986-9EC1-4A91-9D5E-F852D2581BFC}" type="presOf" srcId="{F22589E3-2B68-4873-A7DE-7322DD33DEB6}" destId="{A0D75850-660A-4C6C-861B-B7F202AE8C87}" srcOrd="0" destOrd="0" presId="urn:microsoft.com/office/officeart/2008/layout/VerticalCurvedList"/>
    <dgm:cxn modelId="{2251099D-F228-4D68-96FA-F841B03AEF63}" srcId="{F22589E3-2B68-4873-A7DE-7322DD33DEB6}" destId="{1D6ADE1F-5D53-4586-BD00-BFFE89D52B1B}" srcOrd="1" destOrd="0" parTransId="{F45274E0-F77C-46B7-A0C2-2FAD00FF134C}" sibTransId="{11CD08E1-E985-4BA3-9C03-AF4B80343B5C}"/>
    <dgm:cxn modelId="{0FF164D2-43BA-4A65-B5E9-A34E826F82BF}" type="presOf" srcId="{FBD28A72-BB25-45DB-A848-E8AEDE5D509E}" destId="{C3E8EF70-DA13-4F00-B916-FBBA3FCBB98B}" srcOrd="0" destOrd="0" presId="urn:microsoft.com/office/officeart/2008/layout/VerticalCurvedList"/>
    <dgm:cxn modelId="{D5488DD5-5459-4E4F-AB71-416B51B80022}" type="presOf" srcId="{A0ADE516-0381-4751-A31A-7CE31EBEDB04}" destId="{6F42202D-9C00-40DB-919D-949325F98005}" srcOrd="0" destOrd="0" presId="urn:microsoft.com/office/officeart/2008/layout/VerticalCurvedList"/>
    <dgm:cxn modelId="{E024F6E9-37EB-4860-8930-5A07F8C032FD}" type="presOf" srcId="{6E28C71C-38FC-4B84-9643-1D69BEE3B30F}" destId="{34FC8E84-1AA1-4333-9A87-9DAD3D22596C}" srcOrd="0" destOrd="0" presId="urn:microsoft.com/office/officeart/2008/layout/VerticalCurvedList"/>
    <dgm:cxn modelId="{B5F816FB-07EF-42EF-BB18-8028D73F6AA3}" type="presOf" srcId="{1D6ADE1F-5D53-4586-BD00-BFFE89D52B1B}" destId="{7509E3A4-4239-47B1-8563-8E70B4C5A1A7}" srcOrd="0" destOrd="0" presId="urn:microsoft.com/office/officeart/2008/layout/VerticalCurvedList"/>
    <dgm:cxn modelId="{6C3AA240-9BAE-45D1-81F1-7B6D6F0C7D62}" type="presParOf" srcId="{A0D75850-660A-4C6C-861B-B7F202AE8C87}" destId="{CA256C48-DA54-4100-8F0F-11BE0FF9D4DA}" srcOrd="0" destOrd="0" presId="urn:microsoft.com/office/officeart/2008/layout/VerticalCurvedList"/>
    <dgm:cxn modelId="{0883230E-73B4-4D56-A510-76F65429E7D2}" type="presParOf" srcId="{CA256C48-DA54-4100-8F0F-11BE0FF9D4DA}" destId="{FBC87E0C-5495-4019-B1D8-4E8A99AEE203}" srcOrd="0" destOrd="0" presId="urn:microsoft.com/office/officeart/2008/layout/VerticalCurvedList"/>
    <dgm:cxn modelId="{880D7A81-16B2-41EC-A220-1B7C92070587}" type="presParOf" srcId="{FBC87E0C-5495-4019-B1D8-4E8A99AEE203}" destId="{2B7DB243-D5F3-4D22-8EB9-CD027CFF7AAC}" srcOrd="0" destOrd="0" presId="urn:microsoft.com/office/officeart/2008/layout/VerticalCurvedList"/>
    <dgm:cxn modelId="{BDEC62A6-CB9E-438D-91F3-A82467D0A3F5}" type="presParOf" srcId="{FBC87E0C-5495-4019-B1D8-4E8A99AEE203}" destId="{34FC8E84-1AA1-4333-9A87-9DAD3D22596C}" srcOrd="1" destOrd="0" presId="urn:microsoft.com/office/officeart/2008/layout/VerticalCurvedList"/>
    <dgm:cxn modelId="{66568DBB-35BB-4712-8A49-811B1BCEF560}" type="presParOf" srcId="{FBC87E0C-5495-4019-B1D8-4E8A99AEE203}" destId="{6567CF0C-33F8-4332-A815-C818202D2010}" srcOrd="2" destOrd="0" presId="urn:microsoft.com/office/officeart/2008/layout/VerticalCurvedList"/>
    <dgm:cxn modelId="{DFCACC56-DBD3-40A7-809D-5A3C442B4A04}" type="presParOf" srcId="{FBC87E0C-5495-4019-B1D8-4E8A99AEE203}" destId="{1CFA179B-2AD6-4336-8410-529C113A10AE}" srcOrd="3" destOrd="0" presId="urn:microsoft.com/office/officeart/2008/layout/VerticalCurvedList"/>
    <dgm:cxn modelId="{94671F8F-33DA-4B00-8566-C9D17F7A2841}" type="presParOf" srcId="{CA256C48-DA54-4100-8F0F-11BE0FF9D4DA}" destId="{4A544B0D-74F6-47E2-A777-F77B311F2F3B}" srcOrd="1" destOrd="0" presId="urn:microsoft.com/office/officeart/2008/layout/VerticalCurvedList"/>
    <dgm:cxn modelId="{F7B29761-0398-47C7-878E-2D82E0396197}" type="presParOf" srcId="{CA256C48-DA54-4100-8F0F-11BE0FF9D4DA}" destId="{AEC1E431-F234-49A9-9C52-CFF9352EFF77}" srcOrd="2" destOrd="0" presId="urn:microsoft.com/office/officeart/2008/layout/VerticalCurvedList"/>
    <dgm:cxn modelId="{F8151A67-3FE9-4E20-8877-9CE3A303C017}" type="presParOf" srcId="{AEC1E431-F234-49A9-9C52-CFF9352EFF77}" destId="{88E73BAA-4AC9-4C91-B72F-7E7D5C34381A}" srcOrd="0" destOrd="0" presId="urn:microsoft.com/office/officeart/2008/layout/VerticalCurvedList"/>
    <dgm:cxn modelId="{5649F7F8-6F73-4DDE-B8B6-46A666F4C249}" type="presParOf" srcId="{CA256C48-DA54-4100-8F0F-11BE0FF9D4DA}" destId="{7509E3A4-4239-47B1-8563-8E70B4C5A1A7}" srcOrd="3" destOrd="0" presId="urn:microsoft.com/office/officeart/2008/layout/VerticalCurvedList"/>
    <dgm:cxn modelId="{0CBC0C75-6608-4EAB-92BE-B8530548C08C}" type="presParOf" srcId="{CA256C48-DA54-4100-8F0F-11BE0FF9D4DA}" destId="{56F29CE2-2239-45EF-BC4C-F66EBB90DCC7}" srcOrd="4" destOrd="0" presId="urn:microsoft.com/office/officeart/2008/layout/VerticalCurvedList"/>
    <dgm:cxn modelId="{C4F5D70A-F111-4723-B088-CD8BB766D68A}" type="presParOf" srcId="{56F29CE2-2239-45EF-BC4C-F66EBB90DCC7}" destId="{79F7370F-ADD4-41E0-B572-C4CC97B73E8A}" srcOrd="0" destOrd="0" presId="urn:microsoft.com/office/officeart/2008/layout/VerticalCurvedList"/>
    <dgm:cxn modelId="{DA0D15BD-69A5-496D-9CF3-CB77BB902F8A}" type="presParOf" srcId="{CA256C48-DA54-4100-8F0F-11BE0FF9D4DA}" destId="{6F42202D-9C00-40DB-919D-949325F98005}" srcOrd="5" destOrd="0" presId="urn:microsoft.com/office/officeart/2008/layout/VerticalCurvedList"/>
    <dgm:cxn modelId="{687E8D48-7F97-43B9-9AA2-434B5EB60B6D}" type="presParOf" srcId="{CA256C48-DA54-4100-8F0F-11BE0FF9D4DA}" destId="{3348B7AB-F461-4453-89B3-D2D5A4BE7EFA}" srcOrd="6" destOrd="0" presId="urn:microsoft.com/office/officeart/2008/layout/VerticalCurvedList"/>
    <dgm:cxn modelId="{CC16156E-DCF3-4622-96C8-47CB43066A5F}" type="presParOf" srcId="{3348B7AB-F461-4453-89B3-D2D5A4BE7EFA}" destId="{85A099CA-8213-4565-A147-B7486F7A03B3}" srcOrd="0" destOrd="0" presId="urn:microsoft.com/office/officeart/2008/layout/VerticalCurvedList"/>
    <dgm:cxn modelId="{E98CBF08-CA38-49FA-97DC-B19B07FAA270}" type="presParOf" srcId="{CA256C48-DA54-4100-8F0F-11BE0FF9D4DA}" destId="{C3E8EF70-DA13-4F00-B916-FBBA3FCBB98B}" srcOrd="7" destOrd="0" presId="urn:microsoft.com/office/officeart/2008/layout/VerticalCurvedList"/>
    <dgm:cxn modelId="{DAF207AF-2961-446C-B1B6-F1FE7C62E627}" type="presParOf" srcId="{CA256C48-DA54-4100-8F0F-11BE0FF9D4DA}" destId="{667C6B67-94C9-4025-9BA6-6F15E465DAEC}" srcOrd="8" destOrd="0" presId="urn:microsoft.com/office/officeart/2008/layout/VerticalCurvedList"/>
    <dgm:cxn modelId="{E7D0D0B1-EC20-43F6-B9C1-DA655BF45ADE}" type="presParOf" srcId="{667C6B67-94C9-4025-9BA6-6F15E465DAEC}" destId="{B244C869-4E69-4D34-B044-1818C4F155E1}"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8BE2237E-34C5-41EF-9198-4B528E7D41F9}" type="doc">
      <dgm:prSet loTypeId="urn:microsoft.com/office/officeart/2009/3/layout/StepUpProcess" loCatId="process" qsTypeId="urn:microsoft.com/office/officeart/2005/8/quickstyle/simple1" qsCatId="simple" csTypeId="urn:microsoft.com/office/officeart/2005/8/colors/colorful4" csCatId="colorful" phldr="1"/>
      <dgm:spPr/>
      <dgm:t>
        <a:bodyPr/>
        <a:lstStyle/>
        <a:p>
          <a:endParaRPr lang="en-US"/>
        </a:p>
      </dgm:t>
    </dgm:pt>
    <dgm:pt modelId="{3F28BD5B-0A4E-4990-AE2E-7E4A0D54CB14}">
      <dgm:prSet phldrT="[Text]"/>
      <dgm:spPr/>
      <dgm:t>
        <a:bodyPr/>
        <a:lstStyle/>
        <a:p>
          <a:r>
            <a:rPr lang="en-US" dirty="0">
              <a:solidFill>
                <a:schemeClr val="bg2">
                  <a:lumMod val="50000"/>
                </a:schemeClr>
              </a:solidFill>
            </a:rPr>
            <a:t>Business Problem Decomposition &amp; Translation</a:t>
          </a:r>
        </a:p>
      </dgm:t>
    </dgm:pt>
    <dgm:pt modelId="{0763D2AC-7BEF-4B4D-BECE-E638FA102924}" type="parTrans" cxnId="{C0D46B3F-F732-4EE7-A7ED-CB7F0A56081F}">
      <dgm:prSet/>
      <dgm:spPr/>
      <dgm:t>
        <a:bodyPr/>
        <a:lstStyle/>
        <a:p>
          <a:endParaRPr lang="en-US"/>
        </a:p>
      </dgm:t>
    </dgm:pt>
    <dgm:pt modelId="{9AFF48BF-6F01-4B28-897B-FE3FC4C20659}" type="sibTrans" cxnId="{C0D46B3F-F732-4EE7-A7ED-CB7F0A56081F}">
      <dgm:prSet/>
      <dgm:spPr/>
      <dgm:t>
        <a:bodyPr/>
        <a:lstStyle/>
        <a:p>
          <a:endParaRPr lang="en-US"/>
        </a:p>
      </dgm:t>
    </dgm:pt>
    <dgm:pt modelId="{C8C3FA56-1932-4067-A5A2-0459B299ABBC}">
      <dgm:prSet phldrT="[Text]"/>
      <dgm:spPr/>
      <dgm:t>
        <a:bodyPr/>
        <a:lstStyle/>
        <a:p>
          <a:r>
            <a:rPr lang="en-US" dirty="0">
              <a:solidFill>
                <a:schemeClr val="bg2">
                  <a:lumMod val="50000"/>
                </a:schemeClr>
              </a:solidFill>
            </a:rPr>
            <a:t>Data Collection &amp; Understanding</a:t>
          </a:r>
        </a:p>
      </dgm:t>
    </dgm:pt>
    <dgm:pt modelId="{C5CFBAA1-31DE-4E8A-ADDE-D5A1768BBD8E}" type="parTrans" cxnId="{939F6D97-AEEE-4519-8F7B-A705059FDD48}">
      <dgm:prSet/>
      <dgm:spPr/>
      <dgm:t>
        <a:bodyPr/>
        <a:lstStyle/>
        <a:p>
          <a:endParaRPr lang="en-US"/>
        </a:p>
      </dgm:t>
    </dgm:pt>
    <dgm:pt modelId="{60D19AC5-5047-48B1-B7A6-C0DC0639D366}" type="sibTrans" cxnId="{939F6D97-AEEE-4519-8F7B-A705059FDD48}">
      <dgm:prSet/>
      <dgm:spPr/>
      <dgm:t>
        <a:bodyPr/>
        <a:lstStyle/>
        <a:p>
          <a:endParaRPr lang="en-US"/>
        </a:p>
      </dgm:t>
    </dgm:pt>
    <dgm:pt modelId="{936EECCF-B5B7-471E-873C-0FBBE0852131}">
      <dgm:prSet phldrT="[Text]"/>
      <dgm:spPr/>
      <dgm:t>
        <a:bodyPr/>
        <a:lstStyle/>
        <a:p>
          <a:r>
            <a:rPr lang="en-US" b="0" i="0" dirty="0">
              <a:solidFill>
                <a:schemeClr val="bg2">
                  <a:lumMod val="50000"/>
                </a:schemeClr>
              </a:solidFill>
            </a:rPr>
            <a:t>Data Integration (schema design/database construction, etc.)</a:t>
          </a:r>
          <a:endParaRPr lang="en-US" dirty="0">
            <a:solidFill>
              <a:schemeClr val="bg2">
                <a:lumMod val="50000"/>
              </a:schemeClr>
            </a:solidFill>
          </a:endParaRPr>
        </a:p>
      </dgm:t>
    </dgm:pt>
    <dgm:pt modelId="{3E92ACD7-B803-4311-9184-16E8AB31ABC6}" type="parTrans" cxnId="{0A47C2E8-6560-4648-8E4D-6C91935A51BF}">
      <dgm:prSet/>
      <dgm:spPr/>
      <dgm:t>
        <a:bodyPr/>
        <a:lstStyle/>
        <a:p>
          <a:endParaRPr lang="en-US"/>
        </a:p>
      </dgm:t>
    </dgm:pt>
    <dgm:pt modelId="{95A9F73A-6B10-4973-87AE-6635377B9063}" type="sibTrans" cxnId="{0A47C2E8-6560-4648-8E4D-6C91935A51BF}">
      <dgm:prSet/>
      <dgm:spPr/>
      <dgm:t>
        <a:bodyPr/>
        <a:lstStyle/>
        <a:p>
          <a:endParaRPr lang="en-US"/>
        </a:p>
      </dgm:t>
    </dgm:pt>
    <dgm:pt modelId="{9B681D4B-848F-4AA9-9DB9-CB0CDF154E8C}">
      <dgm:prSet/>
      <dgm:spPr/>
      <dgm:t>
        <a:bodyPr/>
        <a:lstStyle/>
        <a:p>
          <a:endParaRPr lang="en-US"/>
        </a:p>
      </dgm:t>
    </dgm:pt>
    <dgm:pt modelId="{2F76D3DE-F147-4E85-9E2F-CD04717E99E0}" type="sibTrans" cxnId="{94D3427B-C9C5-4712-A510-C0AC06B1B133}">
      <dgm:prSet/>
      <dgm:spPr/>
      <dgm:t>
        <a:bodyPr/>
        <a:lstStyle/>
        <a:p>
          <a:endParaRPr lang="en-US"/>
        </a:p>
      </dgm:t>
    </dgm:pt>
    <dgm:pt modelId="{60A8ACF1-27F9-4D33-B9C3-F5493C0BA9C1}" type="parTrans" cxnId="{94D3427B-C9C5-4712-A510-C0AC06B1B133}">
      <dgm:prSet/>
      <dgm:spPr/>
      <dgm:t>
        <a:bodyPr/>
        <a:lstStyle/>
        <a:p>
          <a:endParaRPr lang="en-US"/>
        </a:p>
      </dgm:t>
    </dgm:pt>
    <dgm:pt modelId="{A1EFEA39-5085-40F8-9714-3727DA476B3D}">
      <dgm:prSet/>
      <dgm:spPr/>
      <dgm:t>
        <a:bodyPr/>
        <a:lstStyle/>
        <a:p>
          <a:r>
            <a:rPr lang="en-US" b="0" i="0" dirty="0">
              <a:solidFill>
                <a:schemeClr val="bg2">
                  <a:lumMod val="50000"/>
                </a:schemeClr>
              </a:solidFill>
            </a:rPr>
            <a:t>Data preparation, modeling &amp; evaluation</a:t>
          </a:r>
          <a:endParaRPr lang="en-US" dirty="0">
            <a:solidFill>
              <a:schemeClr val="bg2">
                <a:lumMod val="50000"/>
              </a:schemeClr>
            </a:solidFill>
          </a:endParaRPr>
        </a:p>
      </dgm:t>
    </dgm:pt>
    <dgm:pt modelId="{B0E8E29E-AF29-4D88-90EA-69C407193F46}" type="parTrans" cxnId="{993DCF62-2155-463F-AFE6-8210D6583BB3}">
      <dgm:prSet/>
      <dgm:spPr/>
      <dgm:t>
        <a:bodyPr/>
        <a:lstStyle/>
        <a:p>
          <a:endParaRPr lang="en-US"/>
        </a:p>
      </dgm:t>
    </dgm:pt>
    <dgm:pt modelId="{A17BC427-783B-4B0C-A933-37A464FE7579}" type="sibTrans" cxnId="{993DCF62-2155-463F-AFE6-8210D6583BB3}">
      <dgm:prSet/>
      <dgm:spPr/>
      <dgm:t>
        <a:bodyPr/>
        <a:lstStyle/>
        <a:p>
          <a:endParaRPr lang="en-US"/>
        </a:p>
      </dgm:t>
    </dgm:pt>
    <dgm:pt modelId="{FC1C7ADE-1988-452E-84D1-8BB71FE126C8}" type="pres">
      <dgm:prSet presAssocID="{8BE2237E-34C5-41EF-9198-4B528E7D41F9}" presName="rootnode" presStyleCnt="0">
        <dgm:presLayoutVars>
          <dgm:chMax/>
          <dgm:chPref/>
          <dgm:dir/>
          <dgm:animLvl val="lvl"/>
        </dgm:presLayoutVars>
      </dgm:prSet>
      <dgm:spPr/>
    </dgm:pt>
    <dgm:pt modelId="{35297B8D-AC04-41C8-A064-72DB512765D6}" type="pres">
      <dgm:prSet presAssocID="{3F28BD5B-0A4E-4990-AE2E-7E4A0D54CB14}" presName="composite" presStyleCnt="0"/>
      <dgm:spPr/>
    </dgm:pt>
    <dgm:pt modelId="{8A27A92D-C4EE-4C07-9E4C-F9C1B6A44F44}" type="pres">
      <dgm:prSet presAssocID="{3F28BD5B-0A4E-4990-AE2E-7E4A0D54CB14}" presName="LShape" presStyleLbl="alignNode1" presStyleIdx="0" presStyleCnt="9"/>
      <dgm:spPr/>
    </dgm:pt>
    <dgm:pt modelId="{02F62FFF-717B-4EA4-8DC8-C3AC3F4FEF97}" type="pres">
      <dgm:prSet presAssocID="{3F28BD5B-0A4E-4990-AE2E-7E4A0D54CB14}" presName="ParentText" presStyleLbl="revTx" presStyleIdx="0" presStyleCnt="5">
        <dgm:presLayoutVars>
          <dgm:chMax val="0"/>
          <dgm:chPref val="0"/>
          <dgm:bulletEnabled val="1"/>
        </dgm:presLayoutVars>
      </dgm:prSet>
      <dgm:spPr/>
    </dgm:pt>
    <dgm:pt modelId="{A6921B00-69B5-4A89-9D12-82D6B60E58F6}" type="pres">
      <dgm:prSet presAssocID="{3F28BD5B-0A4E-4990-AE2E-7E4A0D54CB14}" presName="Triangle" presStyleLbl="alignNode1" presStyleIdx="1" presStyleCnt="9"/>
      <dgm:spPr/>
    </dgm:pt>
    <dgm:pt modelId="{4EF6A493-E156-4A36-A25B-3EC04B68E2AC}" type="pres">
      <dgm:prSet presAssocID="{9AFF48BF-6F01-4B28-897B-FE3FC4C20659}" presName="sibTrans" presStyleCnt="0"/>
      <dgm:spPr/>
    </dgm:pt>
    <dgm:pt modelId="{4030AA4F-D054-4FE4-8BBF-5C5F5BCA1CB6}" type="pres">
      <dgm:prSet presAssocID="{9AFF48BF-6F01-4B28-897B-FE3FC4C20659}" presName="space" presStyleCnt="0"/>
      <dgm:spPr/>
    </dgm:pt>
    <dgm:pt modelId="{97DADB2D-0E7D-4E14-90D0-B99D794D17E9}" type="pres">
      <dgm:prSet presAssocID="{C8C3FA56-1932-4067-A5A2-0459B299ABBC}" presName="composite" presStyleCnt="0"/>
      <dgm:spPr/>
    </dgm:pt>
    <dgm:pt modelId="{E9212E66-9E1F-47BE-9454-C3B810A2953E}" type="pres">
      <dgm:prSet presAssocID="{C8C3FA56-1932-4067-A5A2-0459B299ABBC}" presName="LShape" presStyleLbl="alignNode1" presStyleIdx="2" presStyleCnt="9"/>
      <dgm:spPr/>
    </dgm:pt>
    <dgm:pt modelId="{01D944FC-1EEE-4170-BC33-8BE3B4F8F690}" type="pres">
      <dgm:prSet presAssocID="{C8C3FA56-1932-4067-A5A2-0459B299ABBC}" presName="ParentText" presStyleLbl="revTx" presStyleIdx="1" presStyleCnt="5">
        <dgm:presLayoutVars>
          <dgm:chMax val="0"/>
          <dgm:chPref val="0"/>
          <dgm:bulletEnabled val="1"/>
        </dgm:presLayoutVars>
      </dgm:prSet>
      <dgm:spPr/>
    </dgm:pt>
    <dgm:pt modelId="{F8922148-1864-454D-BBDE-F51114B14B8B}" type="pres">
      <dgm:prSet presAssocID="{C8C3FA56-1932-4067-A5A2-0459B299ABBC}" presName="Triangle" presStyleLbl="alignNode1" presStyleIdx="3" presStyleCnt="9"/>
      <dgm:spPr/>
    </dgm:pt>
    <dgm:pt modelId="{C6535B3C-7086-436A-87EC-244E47CA4256}" type="pres">
      <dgm:prSet presAssocID="{60D19AC5-5047-48B1-B7A6-C0DC0639D366}" presName="sibTrans" presStyleCnt="0"/>
      <dgm:spPr/>
    </dgm:pt>
    <dgm:pt modelId="{37296DAE-AC42-4C36-8AA2-C8EAFA2718DC}" type="pres">
      <dgm:prSet presAssocID="{60D19AC5-5047-48B1-B7A6-C0DC0639D366}" presName="space" presStyleCnt="0"/>
      <dgm:spPr/>
    </dgm:pt>
    <dgm:pt modelId="{A448DA66-2642-475C-A92D-45B3062525A6}" type="pres">
      <dgm:prSet presAssocID="{936EECCF-B5B7-471E-873C-0FBBE0852131}" presName="composite" presStyleCnt="0"/>
      <dgm:spPr/>
    </dgm:pt>
    <dgm:pt modelId="{742639D9-031E-477E-808E-D5642CDE53DC}" type="pres">
      <dgm:prSet presAssocID="{936EECCF-B5B7-471E-873C-0FBBE0852131}" presName="LShape" presStyleLbl="alignNode1" presStyleIdx="4" presStyleCnt="9"/>
      <dgm:spPr/>
    </dgm:pt>
    <dgm:pt modelId="{6316F99E-90C5-4C1F-B76E-3C03C990F770}" type="pres">
      <dgm:prSet presAssocID="{936EECCF-B5B7-471E-873C-0FBBE0852131}" presName="ParentText" presStyleLbl="revTx" presStyleIdx="2" presStyleCnt="5">
        <dgm:presLayoutVars>
          <dgm:chMax val="0"/>
          <dgm:chPref val="0"/>
          <dgm:bulletEnabled val="1"/>
        </dgm:presLayoutVars>
      </dgm:prSet>
      <dgm:spPr/>
    </dgm:pt>
    <dgm:pt modelId="{3C75D636-C53D-4DCA-A715-2CED3C17513C}" type="pres">
      <dgm:prSet presAssocID="{936EECCF-B5B7-471E-873C-0FBBE0852131}" presName="Triangle" presStyleLbl="alignNode1" presStyleIdx="5" presStyleCnt="9"/>
      <dgm:spPr/>
    </dgm:pt>
    <dgm:pt modelId="{86FB5B67-BFCC-4668-928C-BD53A68B37EC}" type="pres">
      <dgm:prSet presAssocID="{95A9F73A-6B10-4973-87AE-6635377B9063}" presName="sibTrans" presStyleCnt="0"/>
      <dgm:spPr/>
    </dgm:pt>
    <dgm:pt modelId="{EED54D50-B313-44BA-BC31-2D2770C50877}" type="pres">
      <dgm:prSet presAssocID="{95A9F73A-6B10-4973-87AE-6635377B9063}" presName="space" presStyleCnt="0"/>
      <dgm:spPr/>
    </dgm:pt>
    <dgm:pt modelId="{88B051B0-E57E-43EA-8B2B-A0F1BFEAAEAF}" type="pres">
      <dgm:prSet presAssocID="{9B681D4B-848F-4AA9-9DB9-CB0CDF154E8C}" presName="composite" presStyleCnt="0"/>
      <dgm:spPr/>
    </dgm:pt>
    <dgm:pt modelId="{97D5C592-B89C-4387-8051-1FE842B1E74C}" type="pres">
      <dgm:prSet presAssocID="{9B681D4B-848F-4AA9-9DB9-CB0CDF154E8C}" presName="LShape" presStyleLbl="alignNode1" presStyleIdx="6" presStyleCnt="9"/>
      <dgm:spPr/>
    </dgm:pt>
    <dgm:pt modelId="{3CFC9C0D-F64F-4F7D-83E8-E899A3CE6F6A}" type="pres">
      <dgm:prSet presAssocID="{9B681D4B-848F-4AA9-9DB9-CB0CDF154E8C}" presName="ParentText" presStyleLbl="revTx" presStyleIdx="3" presStyleCnt="5">
        <dgm:presLayoutVars>
          <dgm:chMax val="0"/>
          <dgm:chPref val="0"/>
          <dgm:bulletEnabled val="1"/>
        </dgm:presLayoutVars>
      </dgm:prSet>
      <dgm:spPr/>
    </dgm:pt>
    <dgm:pt modelId="{9FB51676-6466-4274-9838-58A52DCFE4F6}" type="pres">
      <dgm:prSet presAssocID="{9B681D4B-848F-4AA9-9DB9-CB0CDF154E8C}" presName="Triangle" presStyleLbl="alignNode1" presStyleIdx="7" presStyleCnt="9"/>
      <dgm:spPr/>
    </dgm:pt>
    <dgm:pt modelId="{95F92852-ACFC-4ADE-B30A-65D51579BCFC}" type="pres">
      <dgm:prSet presAssocID="{2F76D3DE-F147-4E85-9E2F-CD04717E99E0}" presName="sibTrans" presStyleCnt="0"/>
      <dgm:spPr/>
    </dgm:pt>
    <dgm:pt modelId="{EFD7DFB7-9CE9-4501-BCB3-66A742C88A71}" type="pres">
      <dgm:prSet presAssocID="{2F76D3DE-F147-4E85-9E2F-CD04717E99E0}" presName="space" presStyleCnt="0"/>
      <dgm:spPr/>
    </dgm:pt>
    <dgm:pt modelId="{CF2EC1E4-5ADF-40F3-9633-87785F23A2FE}" type="pres">
      <dgm:prSet presAssocID="{A1EFEA39-5085-40F8-9714-3727DA476B3D}" presName="composite" presStyleCnt="0"/>
      <dgm:spPr/>
    </dgm:pt>
    <dgm:pt modelId="{D42F1846-4DC3-4CAF-A620-B07A1EDDBE77}" type="pres">
      <dgm:prSet presAssocID="{A1EFEA39-5085-40F8-9714-3727DA476B3D}" presName="LShape" presStyleLbl="alignNode1" presStyleIdx="8" presStyleCnt="9"/>
      <dgm:spPr/>
    </dgm:pt>
    <dgm:pt modelId="{9367B24E-FC06-4CCF-AE19-EC0DB7B09546}" type="pres">
      <dgm:prSet presAssocID="{A1EFEA39-5085-40F8-9714-3727DA476B3D}" presName="ParentText" presStyleLbl="revTx" presStyleIdx="4" presStyleCnt="5" custLinFactX="-20866" custLinFactNeighborX="-100000" custLinFactNeighborY="35640">
        <dgm:presLayoutVars>
          <dgm:chMax val="0"/>
          <dgm:chPref val="0"/>
          <dgm:bulletEnabled val="1"/>
        </dgm:presLayoutVars>
      </dgm:prSet>
      <dgm:spPr/>
    </dgm:pt>
  </dgm:ptLst>
  <dgm:cxnLst>
    <dgm:cxn modelId="{D067AE1C-7D4D-4A8A-ADB8-2ADDAC2B077C}" type="presOf" srcId="{9B681D4B-848F-4AA9-9DB9-CB0CDF154E8C}" destId="{3CFC9C0D-F64F-4F7D-83E8-E899A3CE6F6A}" srcOrd="0" destOrd="0" presId="urn:microsoft.com/office/officeart/2009/3/layout/StepUpProcess"/>
    <dgm:cxn modelId="{49867E22-2FD8-4B99-B57E-35908C17FBC7}" type="presOf" srcId="{936EECCF-B5B7-471E-873C-0FBBE0852131}" destId="{6316F99E-90C5-4C1F-B76E-3C03C990F770}" srcOrd="0" destOrd="0" presId="urn:microsoft.com/office/officeart/2009/3/layout/StepUpProcess"/>
    <dgm:cxn modelId="{954E7A3E-3726-49BC-B53C-484C4DF71E7B}" type="presOf" srcId="{A1EFEA39-5085-40F8-9714-3727DA476B3D}" destId="{9367B24E-FC06-4CCF-AE19-EC0DB7B09546}" srcOrd="0" destOrd="0" presId="urn:microsoft.com/office/officeart/2009/3/layout/StepUpProcess"/>
    <dgm:cxn modelId="{C0D46B3F-F732-4EE7-A7ED-CB7F0A56081F}" srcId="{8BE2237E-34C5-41EF-9198-4B528E7D41F9}" destId="{3F28BD5B-0A4E-4990-AE2E-7E4A0D54CB14}" srcOrd="0" destOrd="0" parTransId="{0763D2AC-7BEF-4B4D-BECE-E638FA102924}" sibTransId="{9AFF48BF-6F01-4B28-897B-FE3FC4C20659}"/>
    <dgm:cxn modelId="{993DCF62-2155-463F-AFE6-8210D6583BB3}" srcId="{8BE2237E-34C5-41EF-9198-4B528E7D41F9}" destId="{A1EFEA39-5085-40F8-9714-3727DA476B3D}" srcOrd="4" destOrd="0" parTransId="{B0E8E29E-AF29-4D88-90EA-69C407193F46}" sibTransId="{A17BC427-783B-4B0C-A933-37A464FE7579}"/>
    <dgm:cxn modelId="{94D3427B-C9C5-4712-A510-C0AC06B1B133}" srcId="{8BE2237E-34C5-41EF-9198-4B528E7D41F9}" destId="{9B681D4B-848F-4AA9-9DB9-CB0CDF154E8C}" srcOrd="3" destOrd="0" parTransId="{60A8ACF1-27F9-4D33-B9C3-F5493C0BA9C1}" sibTransId="{2F76D3DE-F147-4E85-9E2F-CD04717E99E0}"/>
    <dgm:cxn modelId="{939F6D97-AEEE-4519-8F7B-A705059FDD48}" srcId="{8BE2237E-34C5-41EF-9198-4B528E7D41F9}" destId="{C8C3FA56-1932-4067-A5A2-0459B299ABBC}" srcOrd="1" destOrd="0" parTransId="{C5CFBAA1-31DE-4E8A-ADDE-D5A1768BBD8E}" sibTransId="{60D19AC5-5047-48B1-B7A6-C0DC0639D366}"/>
    <dgm:cxn modelId="{2EECAFA4-E0EC-4273-A8D8-516247767EBC}" type="presOf" srcId="{3F28BD5B-0A4E-4990-AE2E-7E4A0D54CB14}" destId="{02F62FFF-717B-4EA4-8DC8-C3AC3F4FEF97}" srcOrd="0" destOrd="0" presId="urn:microsoft.com/office/officeart/2009/3/layout/StepUpProcess"/>
    <dgm:cxn modelId="{3C6530AA-8726-44FF-8A72-D0A07CFC6812}" type="presOf" srcId="{C8C3FA56-1932-4067-A5A2-0459B299ABBC}" destId="{01D944FC-1EEE-4170-BC33-8BE3B4F8F690}" srcOrd="0" destOrd="0" presId="urn:microsoft.com/office/officeart/2009/3/layout/StepUpProcess"/>
    <dgm:cxn modelId="{945348CD-A3B7-4063-A614-B58452B78AE6}" type="presOf" srcId="{8BE2237E-34C5-41EF-9198-4B528E7D41F9}" destId="{FC1C7ADE-1988-452E-84D1-8BB71FE126C8}" srcOrd="0" destOrd="0" presId="urn:microsoft.com/office/officeart/2009/3/layout/StepUpProcess"/>
    <dgm:cxn modelId="{0A47C2E8-6560-4648-8E4D-6C91935A51BF}" srcId="{8BE2237E-34C5-41EF-9198-4B528E7D41F9}" destId="{936EECCF-B5B7-471E-873C-0FBBE0852131}" srcOrd="2" destOrd="0" parTransId="{3E92ACD7-B803-4311-9184-16E8AB31ABC6}" sibTransId="{95A9F73A-6B10-4973-87AE-6635377B9063}"/>
    <dgm:cxn modelId="{ED4CEB9B-83B3-4EF7-B63B-0F714EDF7343}" type="presParOf" srcId="{FC1C7ADE-1988-452E-84D1-8BB71FE126C8}" destId="{35297B8D-AC04-41C8-A064-72DB512765D6}" srcOrd="0" destOrd="0" presId="urn:microsoft.com/office/officeart/2009/3/layout/StepUpProcess"/>
    <dgm:cxn modelId="{996AF5DD-5615-4B58-9A51-193C22280593}" type="presParOf" srcId="{35297B8D-AC04-41C8-A064-72DB512765D6}" destId="{8A27A92D-C4EE-4C07-9E4C-F9C1B6A44F44}" srcOrd="0" destOrd="0" presId="urn:microsoft.com/office/officeart/2009/3/layout/StepUpProcess"/>
    <dgm:cxn modelId="{03572CCF-26EB-41EF-A3E7-E007223F7770}" type="presParOf" srcId="{35297B8D-AC04-41C8-A064-72DB512765D6}" destId="{02F62FFF-717B-4EA4-8DC8-C3AC3F4FEF97}" srcOrd="1" destOrd="0" presId="urn:microsoft.com/office/officeart/2009/3/layout/StepUpProcess"/>
    <dgm:cxn modelId="{BE0ACABE-D171-46A2-9B42-C134921D6DC6}" type="presParOf" srcId="{35297B8D-AC04-41C8-A064-72DB512765D6}" destId="{A6921B00-69B5-4A89-9D12-82D6B60E58F6}" srcOrd="2" destOrd="0" presId="urn:microsoft.com/office/officeart/2009/3/layout/StepUpProcess"/>
    <dgm:cxn modelId="{442CA5B9-338D-4990-9732-DBBCF90AB4F8}" type="presParOf" srcId="{FC1C7ADE-1988-452E-84D1-8BB71FE126C8}" destId="{4EF6A493-E156-4A36-A25B-3EC04B68E2AC}" srcOrd="1" destOrd="0" presId="urn:microsoft.com/office/officeart/2009/3/layout/StepUpProcess"/>
    <dgm:cxn modelId="{3F8FB58D-6625-49D5-B546-B4610411B891}" type="presParOf" srcId="{4EF6A493-E156-4A36-A25B-3EC04B68E2AC}" destId="{4030AA4F-D054-4FE4-8BBF-5C5F5BCA1CB6}" srcOrd="0" destOrd="0" presId="urn:microsoft.com/office/officeart/2009/3/layout/StepUpProcess"/>
    <dgm:cxn modelId="{02ACBED5-F5F0-4E47-BADD-346391E76FCC}" type="presParOf" srcId="{FC1C7ADE-1988-452E-84D1-8BB71FE126C8}" destId="{97DADB2D-0E7D-4E14-90D0-B99D794D17E9}" srcOrd="2" destOrd="0" presId="urn:microsoft.com/office/officeart/2009/3/layout/StepUpProcess"/>
    <dgm:cxn modelId="{5E1DC004-CFDC-4973-8224-558757D3113E}" type="presParOf" srcId="{97DADB2D-0E7D-4E14-90D0-B99D794D17E9}" destId="{E9212E66-9E1F-47BE-9454-C3B810A2953E}" srcOrd="0" destOrd="0" presId="urn:microsoft.com/office/officeart/2009/3/layout/StepUpProcess"/>
    <dgm:cxn modelId="{8529F81F-B001-40D5-8ECB-C75C1638C7A2}" type="presParOf" srcId="{97DADB2D-0E7D-4E14-90D0-B99D794D17E9}" destId="{01D944FC-1EEE-4170-BC33-8BE3B4F8F690}" srcOrd="1" destOrd="0" presId="urn:microsoft.com/office/officeart/2009/3/layout/StepUpProcess"/>
    <dgm:cxn modelId="{E8CFECD4-37E1-46A3-8CD3-1FB9D7C4A328}" type="presParOf" srcId="{97DADB2D-0E7D-4E14-90D0-B99D794D17E9}" destId="{F8922148-1864-454D-BBDE-F51114B14B8B}" srcOrd="2" destOrd="0" presId="urn:microsoft.com/office/officeart/2009/3/layout/StepUpProcess"/>
    <dgm:cxn modelId="{C009773F-1E50-4596-973E-D511CB328847}" type="presParOf" srcId="{FC1C7ADE-1988-452E-84D1-8BB71FE126C8}" destId="{C6535B3C-7086-436A-87EC-244E47CA4256}" srcOrd="3" destOrd="0" presId="urn:microsoft.com/office/officeart/2009/3/layout/StepUpProcess"/>
    <dgm:cxn modelId="{AF2072D2-5228-493C-A5B6-D555170CE87C}" type="presParOf" srcId="{C6535B3C-7086-436A-87EC-244E47CA4256}" destId="{37296DAE-AC42-4C36-8AA2-C8EAFA2718DC}" srcOrd="0" destOrd="0" presId="urn:microsoft.com/office/officeart/2009/3/layout/StepUpProcess"/>
    <dgm:cxn modelId="{531E4A15-02E5-4816-926E-E53C43392AD0}" type="presParOf" srcId="{FC1C7ADE-1988-452E-84D1-8BB71FE126C8}" destId="{A448DA66-2642-475C-A92D-45B3062525A6}" srcOrd="4" destOrd="0" presId="urn:microsoft.com/office/officeart/2009/3/layout/StepUpProcess"/>
    <dgm:cxn modelId="{49998001-A02F-4025-9AD4-CEE349FF9F41}" type="presParOf" srcId="{A448DA66-2642-475C-A92D-45B3062525A6}" destId="{742639D9-031E-477E-808E-D5642CDE53DC}" srcOrd="0" destOrd="0" presId="urn:microsoft.com/office/officeart/2009/3/layout/StepUpProcess"/>
    <dgm:cxn modelId="{BB6CCAE2-0680-43EE-A7E1-A596DE4F0B8E}" type="presParOf" srcId="{A448DA66-2642-475C-A92D-45B3062525A6}" destId="{6316F99E-90C5-4C1F-B76E-3C03C990F770}" srcOrd="1" destOrd="0" presId="urn:microsoft.com/office/officeart/2009/3/layout/StepUpProcess"/>
    <dgm:cxn modelId="{F36BC9C3-75A9-4A8C-ABA6-9EB85AC7774F}" type="presParOf" srcId="{A448DA66-2642-475C-A92D-45B3062525A6}" destId="{3C75D636-C53D-4DCA-A715-2CED3C17513C}" srcOrd="2" destOrd="0" presId="urn:microsoft.com/office/officeart/2009/3/layout/StepUpProcess"/>
    <dgm:cxn modelId="{7F155C60-0B04-452F-86A3-BB8CD8FD2B9E}" type="presParOf" srcId="{FC1C7ADE-1988-452E-84D1-8BB71FE126C8}" destId="{86FB5B67-BFCC-4668-928C-BD53A68B37EC}" srcOrd="5" destOrd="0" presId="urn:microsoft.com/office/officeart/2009/3/layout/StepUpProcess"/>
    <dgm:cxn modelId="{43B8D6B3-7324-45F5-983E-017B59A88D80}" type="presParOf" srcId="{86FB5B67-BFCC-4668-928C-BD53A68B37EC}" destId="{EED54D50-B313-44BA-BC31-2D2770C50877}" srcOrd="0" destOrd="0" presId="urn:microsoft.com/office/officeart/2009/3/layout/StepUpProcess"/>
    <dgm:cxn modelId="{B2973C16-81F9-4412-890A-ABDDA744E134}" type="presParOf" srcId="{FC1C7ADE-1988-452E-84D1-8BB71FE126C8}" destId="{88B051B0-E57E-43EA-8B2B-A0F1BFEAAEAF}" srcOrd="6" destOrd="0" presId="urn:microsoft.com/office/officeart/2009/3/layout/StepUpProcess"/>
    <dgm:cxn modelId="{3C6E6BCE-C45C-4DBA-B156-E9D3079E258E}" type="presParOf" srcId="{88B051B0-E57E-43EA-8B2B-A0F1BFEAAEAF}" destId="{97D5C592-B89C-4387-8051-1FE842B1E74C}" srcOrd="0" destOrd="0" presId="urn:microsoft.com/office/officeart/2009/3/layout/StepUpProcess"/>
    <dgm:cxn modelId="{4F3717ED-497D-432F-8E48-47CAC23222FB}" type="presParOf" srcId="{88B051B0-E57E-43EA-8B2B-A0F1BFEAAEAF}" destId="{3CFC9C0D-F64F-4F7D-83E8-E899A3CE6F6A}" srcOrd="1" destOrd="0" presId="urn:microsoft.com/office/officeart/2009/3/layout/StepUpProcess"/>
    <dgm:cxn modelId="{26E7B80A-DE9D-419E-95DD-9FC717580125}" type="presParOf" srcId="{88B051B0-E57E-43EA-8B2B-A0F1BFEAAEAF}" destId="{9FB51676-6466-4274-9838-58A52DCFE4F6}" srcOrd="2" destOrd="0" presId="urn:microsoft.com/office/officeart/2009/3/layout/StepUpProcess"/>
    <dgm:cxn modelId="{3D916952-2111-4397-B00E-3D86082C85BF}" type="presParOf" srcId="{FC1C7ADE-1988-452E-84D1-8BB71FE126C8}" destId="{95F92852-ACFC-4ADE-B30A-65D51579BCFC}" srcOrd="7" destOrd="0" presId="urn:microsoft.com/office/officeart/2009/3/layout/StepUpProcess"/>
    <dgm:cxn modelId="{83653F8B-DE1B-4D9D-BA3D-697D5FF008F6}" type="presParOf" srcId="{95F92852-ACFC-4ADE-B30A-65D51579BCFC}" destId="{EFD7DFB7-9CE9-4501-BCB3-66A742C88A71}" srcOrd="0" destOrd="0" presId="urn:microsoft.com/office/officeart/2009/3/layout/StepUpProcess"/>
    <dgm:cxn modelId="{3C9A0BDB-5F9D-4636-BE11-619E612B3FD1}" type="presParOf" srcId="{FC1C7ADE-1988-452E-84D1-8BB71FE126C8}" destId="{CF2EC1E4-5ADF-40F3-9633-87785F23A2FE}" srcOrd="8" destOrd="0" presId="urn:microsoft.com/office/officeart/2009/3/layout/StepUpProcess"/>
    <dgm:cxn modelId="{7B9C8146-2E77-4A24-B3AE-BF413D6A8CAE}" type="presParOf" srcId="{CF2EC1E4-5ADF-40F3-9633-87785F23A2FE}" destId="{D42F1846-4DC3-4CAF-A620-B07A1EDDBE77}" srcOrd="0" destOrd="0" presId="urn:microsoft.com/office/officeart/2009/3/layout/StepUpProcess"/>
    <dgm:cxn modelId="{3034123C-A59D-44A2-9ABB-AB3289070D25}" type="presParOf" srcId="{CF2EC1E4-5ADF-40F3-9633-87785F23A2FE}" destId="{9367B24E-FC06-4CCF-AE19-EC0DB7B09546}" srcOrd="1" destOrd="0" presId="urn:microsoft.com/office/officeart/2009/3/layout/StepUp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2A2CE3-B421-44F0-BDFC-0C2AEB9272CD}">
      <dsp:nvSpPr>
        <dsp:cNvPr id="0" name=""/>
        <dsp:cNvSpPr/>
      </dsp:nvSpPr>
      <dsp:spPr>
        <a:xfrm rot="5400000">
          <a:off x="2762331" y="126109"/>
          <a:ext cx="1904903" cy="1657266"/>
        </a:xfrm>
        <a:prstGeom prst="hexagon">
          <a:avLst>
            <a:gd name="adj" fmla="val 25000"/>
            <a:gd name="vf" fmla="val 11547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Population</a:t>
          </a:r>
        </a:p>
      </dsp:txBody>
      <dsp:txXfrm rot="-5400000">
        <a:off x="3144406" y="299138"/>
        <a:ext cx="1140752" cy="1311209"/>
      </dsp:txXfrm>
    </dsp:sp>
    <dsp:sp modelId="{5AD669D2-E458-4688-9AE8-7EF0BE578BD9}">
      <dsp:nvSpPr>
        <dsp:cNvPr id="0" name=""/>
        <dsp:cNvSpPr/>
      </dsp:nvSpPr>
      <dsp:spPr>
        <a:xfrm>
          <a:off x="4215609" y="1420132"/>
          <a:ext cx="2882066" cy="5979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b="1" i="1" kern="1200" dirty="0">
              <a:solidFill>
                <a:schemeClr val="accent2">
                  <a:lumMod val="75000"/>
                </a:schemeClr>
              </a:solidFill>
            </a:rPr>
            <a:t>Coastal/Inland/Mountain</a:t>
          </a:r>
        </a:p>
        <a:p>
          <a:pPr marL="0" lvl="0" indent="0" algn="l" defTabSz="622300">
            <a:lnSpc>
              <a:spcPct val="90000"/>
            </a:lnSpc>
            <a:spcBef>
              <a:spcPct val="0"/>
            </a:spcBef>
            <a:spcAft>
              <a:spcPct val="35000"/>
            </a:spcAft>
            <a:buNone/>
          </a:pPr>
          <a:r>
            <a:rPr lang="en-US" sz="1400" b="1" i="1" kern="1200" dirty="0">
              <a:solidFill>
                <a:schemeClr val="accent2">
                  <a:lumMod val="75000"/>
                </a:schemeClr>
              </a:solidFill>
            </a:rPr>
            <a:t>Downtown/Urban/Countryside</a:t>
          </a:r>
        </a:p>
        <a:p>
          <a:pPr marL="0" lvl="0" indent="0" algn="l" defTabSz="622300">
            <a:lnSpc>
              <a:spcPct val="90000"/>
            </a:lnSpc>
            <a:spcBef>
              <a:spcPct val="0"/>
            </a:spcBef>
            <a:spcAft>
              <a:spcPct val="35000"/>
            </a:spcAft>
            <a:buNone/>
          </a:pPr>
          <a:endParaRPr lang="en-US" sz="1600" b="0" i="0" kern="1200" dirty="0">
            <a:solidFill>
              <a:srgbClr val="002060"/>
            </a:solidFill>
          </a:endParaRPr>
        </a:p>
        <a:p>
          <a:pPr marL="0" lvl="0" indent="0" algn="l" defTabSz="622300">
            <a:lnSpc>
              <a:spcPct val="90000"/>
            </a:lnSpc>
            <a:spcBef>
              <a:spcPct val="0"/>
            </a:spcBef>
            <a:spcAft>
              <a:spcPct val="35000"/>
            </a:spcAft>
            <a:buNone/>
          </a:pPr>
          <a:endParaRPr lang="en-US" sz="1300" kern="1200" dirty="0"/>
        </a:p>
      </dsp:txBody>
      <dsp:txXfrm>
        <a:off x="4215609" y="1420132"/>
        <a:ext cx="2882066" cy="597998"/>
      </dsp:txXfrm>
    </dsp:sp>
    <dsp:sp modelId="{2F1B9C72-20F3-4973-9B9B-92A9A2B9F076}">
      <dsp:nvSpPr>
        <dsp:cNvPr id="0" name=""/>
        <dsp:cNvSpPr/>
      </dsp:nvSpPr>
      <dsp:spPr>
        <a:xfrm rot="5400000">
          <a:off x="972484" y="126109"/>
          <a:ext cx="1904903" cy="1657266"/>
        </a:xfrm>
        <a:prstGeom prst="hexagon">
          <a:avLst>
            <a:gd name="adj" fmla="val 25000"/>
            <a:gd name="vf" fmla="val 115470"/>
          </a:avLst>
        </a:prstGeom>
        <a:solidFill>
          <a:schemeClr val="accent4">
            <a:hueOff val="2079139"/>
            <a:satOff val="-9594"/>
            <a:lumOff val="35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r>
            <a:rPr lang="en-US" sz="1500" kern="1200" dirty="0"/>
            <a:t>National/local economical environment</a:t>
          </a:r>
        </a:p>
      </dsp:txBody>
      <dsp:txXfrm rot="-5400000">
        <a:off x="1354559" y="299138"/>
        <a:ext cx="1140752" cy="1311209"/>
      </dsp:txXfrm>
    </dsp:sp>
    <dsp:sp modelId="{1CEDE82B-2D22-46C4-8A81-B0E9F9B2E39E}">
      <dsp:nvSpPr>
        <dsp:cNvPr id="0" name=""/>
        <dsp:cNvSpPr/>
      </dsp:nvSpPr>
      <dsp:spPr>
        <a:xfrm rot="5400000">
          <a:off x="2053027" y="1742992"/>
          <a:ext cx="1904903" cy="1657266"/>
        </a:xfrm>
        <a:prstGeom prst="hexagon">
          <a:avLst>
            <a:gd name="adj" fmla="val 25000"/>
            <a:gd name="vf" fmla="val 115470"/>
          </a:avLst>
        </a:prstGeom>
        <a:solidFill>
          <a:schemeClr val="accent4">
            <a:hueOff val="4158277"/>
            <a:satOff val="-19187"/>
            <a:lumOff val="70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Distance to School</a:t>
          </a:r>
        </a:p>
      </dsp:txBody>
      <dsp:txXfrm rot="-5400000">
        <a:off x="2435102" y="1916021"/>
        <a:ext cx="1140752" cy="1311209"/>
      </dsp:txXfrm>
    </dsp:sp>
    <dsp:sp modelId="{2F2CFE97-5075-4160-A7A8-0DBA8941424D}">
      <dsp:nvSpPr>
        <dsp:cNvPr id="0" name=""/>
        <dsp:cNvSpPr/>
      </dsp:nvSpPr>
      <dsp:spPr>
        <a:xfrm>
          <a:off x="50973" y="2000154"/>
          <a:ext cx="2057296" cy="11429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ctr" anchorCtr="0">
          <a:noAutofit/>
        </a:bodyPr>
        <a:lstStyle/>
        <a:p>
          <a:pPr marL="0" lvl="0" indent="0" algn="r" defTabSz="577850">
            <a:lnSpc>
              <a:spcPct val="90000"/>
            </a:lnSpc>
            <a:spcBef>
              <a:spcPct val="0"/>
            </a:spcBef>
            <a:spcAft>
              <a:spcPct val="35000"/>
            </a:spcAft>
            <a:buNone/>
          </a:pPr>
          <a:r>
            <a:rPr lang="en-US" sz="1300" b="1" i="1" kern="1200" dirty="0">
              <a:solidFill>
                <a:srgbClr val="00CC99"/>
              </a:solidFill>
            </a:rPr>
            <a:t>Elementary/Middle/High School</a:t>
          </a:r>
        </a:p>
      </dsp:txBody>
      <dsp:txXfrm>
        <a:off x="50973" y="2000154"/>
        <a:ext cx="2057296" cy="1142942"/>
      </dsp:txXfrm>
    </dsp:sp>
    <dsp:sp modelId="{2B55E822-7E54-47DE-A113-654DFB988BDE}">
      <dsp:nvSpPr>
        <dsp:cNvPr id="0" name=""/>
        <dsp:cNvSpPr/>
      </dsp:nvSpPr>
      <dsp:spPr>
        <a:xfrm rot="5400000">
          <a:off x="3842875" y="1742992"/>
          <a:ext cx="1904903" cy="1657266"/>
        </a:xfrm>
        <a:prstGeom prst="hexagon">
          <a:avLst>
            <a:gd name="adj" fmla="val 25000"/>
            <a:gd name="vf" fmla="val 115470"/>
          </a:avLst>
        </a:prstGeom>
        <a:solidFill>
          <a:schemeClr val="accent4">
            <a:hueOff val="6237415"/>
            <a:satOff val="-28781"/>
            <a:lumOff val="105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r>
            <a:rPr lang="en-US" sz="1600" kern="1200" dirty="0">
              <a:solidFill>
                <a:prstClr val="white"/>
              </a:solidFill>
              <a:latin typeface="Calibri" panose="020F0502020204030204"/>
              <a:ea typeface="+mn-ea"/>
              <a:cs typeface="+mn-cs"/>
            </a:rPr>
            <a:t>Location</a:t>
          </a:r>
        </a:p>
      </dsp:txBody>
      <dsp:txXfrm rot="-5400000">
        <a:off x="4224950" y="1916021"/>
        <a:ext cx="1140752" cy="1311209"/>
      </dsp:txXfrm>
    </dsp:sp>
    <dsp:sp modelId="{049D558C-F727-4F39-8793-28E0C934A804}">
      <dsp:nvSpPr>
        <dsp:cNvPr id="0" name=""/>
        <dsp:cNvSpPr/>
      </dsp:nvSpPr>
      <dsp:spPr>
        <a:xfrm rot="5400000">
          <a:off x="2951380" y="3359874"/>
          <a:ext cx="1904903" cy="1657266"/>
        </a:xfrm>
        <a:prstGeom prst="hexagon">
          <a:avLst>
            <a:gd name="adj" fmla="val 25000"/>
            <a:gd name="vf" fmla="val 115470"/>
          </a:avLst>
        </a:prstGeom>
        <a:solidFill>
          <a:schemeClr val="accent4">
            <a:hueOff val="8316554"/>
            <a:satOff val="-38374"/>
            <a:lumOff val="141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House Characteristics</a:t>
          </a:r>
        </a:p>
      </dsp:txBody>
      <dsp:txXfrm rot="-5400000">
        <a:off x="3333455" y="3532903"/>
        <a:ext cx="1140752" cy="1311209"/>
      </dsp:txXfrm>
    </dsp:sp>
    <dsp:sp modelId="{D7DF45C7-1862-40B7-BBF3-E58907231C8C}">
      <dsp:nvSpPr>
        <dsp:cNvPr id="0" name=""/>
        <dsp:cNvSpPr/>
      </dsp:nvSpPr>
      <dsp:spPr>
        <a:xfrm>
          <a:off x="4782754" y="3617036"/>
          <a:ext cx="2125872" cy="11429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b="1" i="1" kern="1200" dirty="0">
              <a:solidFill>
                <a:srgbClr val="33CCCC"/>
              </a:solidFill>
            </a:rPr>
            <a:t>Type/</a:t>
          </a:r>
          <a:r>
            <a:rPr lang="en-US" sz="1300" b="1" i="1" kern="1200" dirty="0" err="1">
              <a:solidFill>
                <a:srgbClr val="33CCCC"/>
              </a:solidFill>
            </a:rPr>
            <a:t>Sqft</a:t>
          </a:r>
          <a:r>
            <a:rPr lang="en-US" sz="1300" b="1" i="1" kern="1200" dirty="0">
              <a:solidFill>
                <a:srgbClr val="33CCCC"/>
              </a:solidFill>
            </a:rPr>
            <a:t>./Lot Size/HOA/Year Built/Fixed Appliance/Current Condition</a:t>
          </a:r>
        </a:p>
      </dsp:txBody>
      <dsp:txXfrm>
        <a:off x="4782754" y="3617036"/>
        <a:ext cx="2125872" cy="1142942"/>
      </dsp:txXfrm>
    </dsp:sp>
    <dsp:sp modelId="{084F1B0D-4027-4166-B04B-3ABDF8C2470B}">
      <dsp:nvSpPr>
        <dsp:cNvPr id="0" name=""/>
        <dsp:cNvSpPr/>
      </dsp:nvSpPr>
      <dsp:spPr>
        <a:xfrm rot="5400000">
          <a:off x="1161532" y="3359874"/>
          <a:ext cx="1904903" cy="1657266"/>
        </a:xfrm>
        <a:prstGeom prst="hexagon">
          <a:avLst>
            <a:gd name="adj" fmla="val 25000"/>
            <a:gd name="vf" fmla="val 115470"/>
          </a:avLst>
        </a:prstGeom>
        <a:solidFill>
          <a:schemeClr val="accent4">
            <a:hueOff val="10395692"/>
            <a:satOff val="-47968"/>
            <a:lumOff val="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r>
            <a:rPr lang="en-US" sz="1700" kern="1200" dirty="0"/>
            <a:t>New construction</a:t>
          </a:r>
        </a:p>
      </dsp:txBody>
      <dsp:txXfrm rot="-5400000">
        <a:off x="1543607" y="3532903"/>
        <a:ext cx="1140752" cy="131120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0DF5E2D-2F86-41F2-9AC9-328B15671575}">
      <dsp:nvSpPr>
        <dsp:cNvPr id="0" name=""/>
        <dsp:cNvSpPr/>
      </dsp:nvSpPr>
      <dsp:spPr>
        <a:xfrm rot="5400000">
          <a:off x="2726140" y="623913"/>
          <a:ext cx="1790451" cy="1557692"/>
        </a:xfrm>
        <a:prstGeom prst="hexagon">
          <a:avLst>
            <a:gd name="adj" fmla="val 25000"/>
            <a:gd name="vf" fmla="val 11547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Housing Price</a:t>
          </a:r>
        </a:p>
      </dsp:txBody>
      <dsp:txXfrm rot="-5400000">
        <a:off x="3085259" y="786546"/>
        <a:ext cx="1072212" cy="1232427"/>
      </dsp:txXfrm>
    </dsp:sp>
    <dsp:sp modelId="{BE277915-E147-4B14-8685-7AAA24D16635}">
      <dsp:nvSpPr>
        <dsp:cNvPr id="0" name=""/>
        <dsp:cNvSpPr/>
      </dsp:nvSpPr>
      <dsp:spPr>
        <a:xfrm>
          <a:off x="4447480" y="865624"/>
          <a:ext cx="1998143" cy="10742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1" i="1" kern="1200" dirty="0"/>
            <a:t>Listing/Sold Price &amp; Time</a:t>
          </a:r>
        </a:p>
      </dsp:txBody>
      <dsp:txXfrm>
        <a:off x="4447480" y="865624"/>
        <a:ext cx="1998143" cy="1074270"/>
      </dsp:txXfrm>
    </dsp:sp>
    <dsp:sp modelId="{45B76619-8E40-4170-99D7-2613693D78F3}">
      <dsp:nvSpPr>
        <dsp:cNvPr id="0" name=""/>
        <dsp:cNvSpPr/>
      </dsp:nvSpPr>
      <dsp:spPr>
        <a:xfrm rot="5400000">
          <a:off x="1043832" y="623913"/>
          <a:ext cx="1790451" cy="1557692"/>
        </a:xfrm>
        <a:prstGeom prst="hexagon">
          <a:avLst>
            <a:gd name="adj" fmla="val 25000"/>
            <a:gd name="vf" fmla="val 115470"/>
          </a:avLst>
        </a:prstGeom>
        <a:solidFill>
          <a:schemeClr val="accent5">
            <a:hueOff val="-1470669"/>
            <a:satOff val="-2046"/>
            <a:lumOff val="-78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rot="-5400000">
        <a:off x="1402951" y="786546"/>
        <a:ext cx="1072212" cy="1232427"/>
      </dsp:txXfrm>
    </dsp:sp>
    <dsp:sp modelId="{21341D84-AE6B-4351-AEE1-36DFEC2A2564}">
      <dsp:nvSpPr>
        <dsp:cNvPr id="0" name=""/>
        <dsp:cNvSpPr/>
      </dsp:nvSpPr>
      <dsp:spPr>
        <a:xfrm rot="5400000">
          <a:off x="1881764" y="2143648"/>
          <a:ext cx="1790451" cy="1557692"/>
        </a:xfrm>
        <a:prstGeom prst="hexagon">
          <a:avLst>
            <a:gd name="adj" fmla="val 25000"/>
            <a:gd name="vf" fmla="val 115470"/>
          </a:avLst>
        </a:prstGeom>
        <a:solidFill>
          <a:schemeClr val="accent5">
            <a:hueOff val="-2941338"/>
            <a:satOff val="-4091"/>
            <a:lumOff val="-156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Rental Price</a:t>
          </a:r>
        </a:p>
      </dsp:txBody>
      <dsp:txXfrm rot="-5400000">
        <a:off x="2240883" y="2306281"/>
        <a:ext cx="1072212" cy="1232427"/>
      </dsp:txXfrm>
    </dsp:sp>
    <dsp:sp modelId="{2B2F9C11-3B18-45F4-9E5E-3A65E1D80909}">
      <dsp:nvSpPr>
        <dsp:cNvPr id="0" name=""/>
        <dsp:cNvSpPr/>
      </dsp:nvSpPr>
      <dsp:spPr>
        <a:xfrm>
          <a:off x="0" y="2385359"/>
          <a:ext cx="1933687" cy="10742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r" defTabSz="800100">
            <a:lnSpc>
              <a:spcPct val="90000"/>
            </a:lnSpc>
            <a:spcBef>
              <a:spcPct val="0"/>
            </a:spcBef>
            <a:spcAft>
              <a:spcPct val="35000"/>
            </a:spcAft>
            <a:buNone/>
          </a:pPr>
          <a:r>
            <a:rPr lang="en-US" sz="1800" b="1" i="1" kern="1200" dirty="0"/>
            <a:t>Current &amp; Historical Price</a:t>
          </a:r>
        </a:p>
      </dsp:txBody>
      <dsp:txXfrm>
        <a:off x="0" y="2385359"/>
        <a:ext cx="1933687" cy="1074270"/>
      </dsp:txXfrm>
    </dsp:sp>
    <dsp:sp modelId="{11EB2E46-B685-4EDE-99C5-58C9667568A9}">
      <dsp:nvSpPr>
        <dsp:cNvPr id="0" name=""/>
        <dsp:cNvSpPr/>
      </dsp:nvSpPr>
      <dsp:spPr>
        <a:xfrm rot="5400000">
          <a:off x="3564071" y="2143648"/>
          <a:ext cx="1790451" cy="1557692"/>
        </a:xfrm>
        <a:prstGeom prst="hexagon">
          <a:avLst>
            <a:gd name="adj" fmla="val 25000"/>
            <a:gd name="vf" fmla="val 115470"/>
          </a:avLst>
        </a:prstGeom>
        <a:solidFill>
          <a:schemeClr val="accent5">
            <a:hueOff val="-4412007"/>
            <a:satOff val="-6137"/>
            <a:lumOff val="-235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rot="-5400000">
        <a:off x="3923190" y="2306281"/>
        <a:ext cx="1072212" cy="1232427"/>
      </dsp:txXfrm>
    </dsp:sp>
    <dsp:sp modelId="{33E1193E-A7BC-46DC-8694-C300420319F9}">
      <dsp:nvSpPr>
        <dsp:cNvPr id="0" name=""/>
        <dsp:cNvSpPr/>
      </dsp:nvSpPr>
      <dsp:spPr>
        <a:xfrm rot="5400000">
          <a:off x="2726140" y="3663383"/>
          <a:ext cx="1790451" cy="1557692"/>
        </a:xfrm>
        <a:prstGeom prst="hexagon">
          <a:avLst>
            <a:gd name="adj" fmla="val 25000"/>
            <a:gd name="vf" fmla="val 115470"/>
          </a:avLst>
        </a:prstGeom>
        <a:solidFill>
          <a:schemeClr val="accent5">
            <a:hueOff val="-5882676"/>
            <a:satOff val="-8182"/>
            <a:lumOff val="-313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Tax &amp; Mortgage</a:t>
          </a:r>
        </a:p>
      </dsp:txBody>
      <dsp:txXfrm rot="-5400000">
        <a:off x="3085259" y="3826016"/>
        <a:ext cx="1072212" cy="1232427"/>
      </dsp:txXfrm>
    </dsp:sp>
    <dsp:sp modelId="{C9827A1A-DB83-4E92-B059-6AC96E4E624D}">
      <dsp:nvSpPr>
        <dsp:cNvPr id="0" name=""/>
        <dsp:cNvSpPr/>
      </dsp:nvSpPr>
      <dsp:spPr>
        <a:xfrm>
          <a:off x="4447480" y="3905094"/>
          <a:ext cx="1998143" cy="10742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1" i="1" kern="1200" dirty="0"/>
            <a:t>Payment status</a:t>
          </a:r>
        </a:p>
      </dsp:txBody>
      <dsp:txXfrm>
        <a:off x="4447480" y="3905094"/>
        <a:ext cx="1998143" cy="1074270"/>
      </dsp:txXfrm>
    </dsp:sp>
    <dsp:sp modelId="{69146963-293E-45D4-BE7C-13F19F520398}">
      <dsp:nvSpPr>
        <dsp:cNvPr id="0" name=""/>
        <dsp:cNvSpPr/>
      </dsp:nvSpPr>
      <dsp:spPr>
        <a:xfrm rot="5400000">
          <a:off x="1043832" y="3663383"/>
          <a:ext cx="1790451" cy="1557692"/>
        </a:xfrm>
        <a:prstGeom prst="hexagon">
          <a:avLst>
            <a:gd name="adj" fmla="val 25000"/>
            <a:gd name="vf" fmla="val 115470"/>
          </a:avLst>
        </a:prstGeom>
        <a:solidFill>
          <a:schemeClr val="accent5">
            <a:hueOff val="-7353344"/>
            <a:satOff val="-10228"/>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rot="-5400000">
        <a:off x="1402951" y="3826016"/>
        <a:ext cx="1072212" cy="123242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4FC8E84-1AA1-4333-9A87-9DAD3D22596C}">
      <dsp:nvSpPr>
        <dsp:cNvPr id="0" name=""/>
        <dsp:cNvSpPr/>
      </dsp:nvSpPr>
      <dsp:spPr>
        <a:xfrm>
          <a:off x="-4919424" y="-753830"/>
          <a:ext cx="5858998" cy="5858998"/>
        </a:xfrm>
        <a:prstGeom prst="blockArc">
          <a:avLst>
            <a:gd name="adj1" fmla="val 18900000"/>
            <a:gd name="adj2" fmla="val 2700000"/>
            <a:gd name="adj3" fmla="val 369"/>
          </a:avLst>
        </a:prstGeom>
        <a:noFill/>
        <a:ln w="12700" cap="flat" cmpd="sng" algn="ctr">
          <a:solidFill>
            <a:schemeClr val="accent6">
              <a:tint val="99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A544B0D-74F6-47E2-A777-F77B311F2F3B}">
      <dsp:nvSpPr>
        <dsp:cNvPr id="0" name=""/>
        <dsp:cNvSpPr/>
      </dsp:nvSpPr>
      <dsp:spPr>
        <a:xfrm>
          <a:off x="492024" y="334530"/>
          <a:ext cx="9963850" cy="669409"/>
        </a:xfrm>
        <a:prstGeom prst="rect">
          <a:avLst/>
        </a:prstGeom>
        <a:solidFill>
          <a:srgbClr val="02BA8A"/>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1344" tIns="50800" rIns="50800" bIns="50800" numCol="1" spcCol="1270" anchor="ctr" anchorCtr="0">
          <a:noAutofit/>
        </a:bodyPr>
        <a:lstStyle/>
        <a:p>
          <a:pPr marL="0" lvl="0" indent="0" algn="l" defTabSz="889000">
            <a:lnSpc>
              <a:spcPct val="90000"/>
            </a:lnSpc>
            <a:spcBef>
              <a:spcPct val="0"/>
            </a:spcBef>
            <a:spcAft>
              <a:spcPct val="35000"/>
            </a:spcAft>
            <a:buNone/>
          </a:pPr>
          <a:r>
            <a:rPr lang="en-US" sz="2000" kern="1200" dirty="0"/>
            <a:t>Data Collection - 90%</a:t>
          </a:r>
        </a:p>
      </dsp:txBody>
      <dsp:txXfrm>
        <a:off x="492024" y="334530"/>
        <a:ext cx="9963850" cy="669409"/>
      </dsp:txXfrm>
    </dsp:sp>
    <dsp:sp modelId="{88E73BAA-4AC9-4C91-B72F-7E7D5C34381A}">
      <dsp:nvSpPr>
        <dsp:cNvPr id="0" name=""/>
        <dsp:cNvSpPr/>
      </dsp:nvSpPr>
      <dsp:spPr>
        <a:xfrm>
          <a:off x="73643" y="250854"/>
          <a:ext cx="836762" cy="836762"/>
        </a:xfrm>
        <a:prstGeom prst="ellipse">
          <a:avLst/>
        </a:prstGeom>
        <a:solidFill>
          <a:schemeClr val="lt1">
            <a:hueOff val="0"/>
            <a:satOff val="0"/>
            <a:lumOff val="0"/>
            <a:alphaOff val="0"/>
          </a:schemeClr>
        </a:solidFill>
        <a:ln w="12700" cap="flat" cmpd="sng" algn="ctr">
          <a:solidFill>
            <a:schemeClr val="accent6">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509E3A4-4239-47B1-8563-8E70B4C5A1A7}">
      <dsp:nvSpPr>
        <dsp:cNvPr id="0" name=""/>
        <dsp:cNvSpPr/>
      </dsp:nvSpPr>
      <dsp:spPr>
        <a:xfrm>
          <a:off x="875812" y="1338819"/>
          <a:ext cx="9580062" cy="669409"/>
        </a:xfrm>
        <a:prstGeom prst="rect">
          <a:avLst/>
        </a:prstGeom>
        <a:solidFill>
          <a:srgbClr val="00B05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1344" tIns="50800" rIns="50800" bIns="50800" numCol="1" spcCol="1270" anchor="ctr" anchorCtr="0">
          <a:noAutofit/>
        </a:bodyPr>
        <a:lstStyle/>
        <a:p>
          <a:pPr marL="0" lvl="0" indent="0" algn="l" defTabSz="889000">
            <a:lnSpc>
              <a:spcPct val="90000"/>
            </a:lnSpc>
            <a:spcBef>
              <a:spcPct val="0"/>
            </a:spcBef>
            <a:spcAft>
              <a:spcPct val="35000"/>
            </a:spcAft>
            <a:buNone/>
          </a:pPr>
          <a:r>
            <a:rPr lang="en-US" sz="2000" b="0" i="0" kern="1200" dirty="0"/>
            <a:t>Business problem identification - Main problems identified, on-going process</a:t>
          </a:r>
          <a:endParaRPr lang="en-US" sz="2000" kern="1200" dirty="0"/>
        </a:p>
      </dsp:txBody>
      <dsp:txXfrm>
        <a:off x="875812" y="1338819"/>
        <a:ext cx="9580062" cy="669409"/>
      </dsp:txXfrm>
    </dsp:sp>
    <dsp:sp modelId="{79F7370F-ADD4-41E0-B572-C4CC97B73E8A}">
      <dsp:nvSpPr>
        <dsp:cNvPr id="0" name=""/>
        <dsp:cNvSpPr/>
      </dsp:nvSpPr>
      <dsp:spPr>
        <a:xfrm>
          <a:off x="457431" y="1255143"/>
          <a:ext cx="836762" cy="836762"/>
        </a:xfrm>
        <a:prstGeom prst="ellipse">
          <a:avLst/>
        </a:prstGeom>
        <a:solidFill>
          <a:schemeClr val="lt1">
            <a:hueOff val="0"/>
            <a:satOff val="0"/>
            <a:lumOff val="0"/>
            <a:alphaOff val="0"/>
          </a:schemeClr>
        </a:solidFill>
        <a:ln w="12700" cap="flat" cmpd="sng" algn="ctr">
          <a:solidFill>
            <a:schemeClr val="accent6">
              <a:shade val="80000"/>
              <a:hueOff val="107093"/>
              <a:satOff val="-4303"/>
              <a:lumOff val="9209"/>
              <a:alphaOff val="0"/>
            </a:schemeClr>
          </a:solidFill>
          <a:prstDash val="solid"/>
          <a:miter lim="800000"/>
        </a:ln>
        <a:effectLst/>
      </dsp:spPr>
      <dsp:style>
        <a:lnRef idx="2">
          <a:scrgbClr r="0" g="0" b="0"/>
        </a:lnRef>
        <a:fillRef idx="1">
          <a:scrgbClr r="0" g="0" b="0"/>
        </a:fillRef>
        <a:effectRef idx="0">
          <a:scrgbClr r="0" g="0" b="0"/>
        </a:effectRef>
        <a:fontRef idx="minor"/>
      </dsp:style>
    </dsp:sp>
    <dsp:sp modelId="{6F42202D-9C00-40DB-919D-949325F98005}">
      <dsp:nvSpPr>
        <dsp:cNvPr id="0" name=""/>
        <dsp:cNvSpPr/>
      </dsp:nvSpPr>
      <dsp:spPr>
        <a:xfrm>
          <a:off x="875812" y="2343108"/>
          <a:ext cx="9580062" cy="669409"/>
        </a:xfrm>
        <a:prstGeom prst="rect">
          <a:avLst/>
        </a:prstGeom>
        <a:solidFill>
          <a:schemeClr val="accent6">
            <a:shade val="80000"/>
            <a:hueOff val="214187"/>
            <a:satOff val="-8606"/>
            <a:lumOff val="1841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1344" tIns="50800" rIns="50800" bIns="50800" numCol="1" spcCol="1270" anchor="ctr" anchorCtr="0">
          <a:noAutofit/>
        </a:bodyPr>
        <a:lstStyle/>
        <a:p>
          <a:pPr marL="0" lvl="0" indent="0" algn="l" defTabSz="889000">
            <a:lnSpc>
              <a:spcPct val="90000"/>
            </a:lnSpc>
            <a:spcBef>
              <a:spcPct val="0"/>
            </a:spcBef>
            <a:spcAft>
              <a:spcPct val="35000"/>
            </a:spcAft>
            <a:buNone/>
          </a:pPr>
          <a:r>
            <a:rPr lang="en-US" sz="2000" b="0" i="0" kern="1200" dirty="0"/>
            <a:t>Translate the business problems into detailed questions - Main problems identified, on-going process</a:t>
          </a:r>
          <a:endParaRPr lang="en-US" sz="2000" kern="1200" dirty="0"/>
        </a:p>
      </dsp:txBody>
      <dsp:txXfrm>
        <a:off x="875812" y="2343108"/>
        <a:ext cx="9580062" cy="669409"/>
      </dsp:txXfrm>
    </dsp:sp>
    <dsp:sp modelId="{85A099CA-8213-4565-A147-B7486F7A03B3}">
      <dsp:nvSpPr>
        <dsp:cNvPr id="0" name=""/>
        <dsp:cNvSpPr/>
      </dsp:nvSpPr>
      <dsp:spPr>
        <a:xfrm>
          <a:off x="457431" y="2259432"/>
          <a:ext cx="836762" cy="836762"/>
        </a:xfrm>
        <a:prstGeom prst="ellipse">
          <a:avLst/>
        </a:prstGeom>
        <a:solidFill>
          <a:schemeClr val="lt1">
            <a:hueOff val="0"/>
            <a:satOff val="0"/>
            <a:lumOff val="0"/>
            <a:alphaOff val="0"/>
          </a:schemeClr>
        </a:solidFill>
        <a:ln w="12700" cap="flat" cmpd="sng" algn="ctr">
          <a:solidFill>
            <a:schemeClr val="accent6">
              <a:shade val="80000"/>
              <a:hueOff val="214187"/>
              <a:satOff val="-8606"/>
              <a:lumOff val="18419"/>
              <a:alphaOff val="0"/>
            </a:schemeClr>
          </a:solidFill>
          <a:prstDash val="solid"/>
          <a:miter lim="800000"/>
        </a:ln>
        <a:effectLst/>
      </dsp:spPr>
      <dsp:style>
        <a:lnRef idx="2">
          <a:scrgbClr r="0" g="0" b="0"/>
        </a:lnRef>
        <a:fillRef idx="1">
          <a:scrgbClr r="0" g="0" b="0"/>
        </a:fillRef>
        <a:effectRef idx="0">
          <a:scrgbClr r="0" g="0" b="0"/>
        </a:effectRef>
        <a:fontRef idx="minor"/>
      </dsp:style>
    </dsp:sp>
    <dsp:sp modelId="{C3E8EF70-DA13-4F00-B916-FBBA3FCBB98B}">
      <dsp:nvSpPr>
        <dsp:cNvPr id="0" name=""/>
        <dsp:cNvSpPr/>
      </dsp:nvSpPr>
      <dsp:spPr>
        <a:xfrm>
          <a:off x="492024" y="3347397"/>
          <a:ext cx="9963850" cy="669409"/>
        </a:xfrm>
        <a:prstGeom prst="rect">
          <a:avLst/>
        </a:prstGeom>
        <a:solidFill>
          <a:srgbClr val="ADE9DF"/>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1344" tIns="50800" rIns="50800" bIns="50800" numCol="1" spcCol="1270" anchor="ctr" anchorCtr="0">
          <a:noAutofit/>
        </a:bodyPr>
        <a:lstStyle/>
        <a:p>
          <a:pPr marL="0" lvl="0" indent="0" algn="l" defTabSz="889000">
            <a:lnSpc>
              <a:spcPct val="90000"/>
            </a:lnSpc>
            <a:spcBef>
              <a:spcPct val="0"/>
            </a:spcBef>
            <a:spcAft>
              <a:spcPct val="35000"/>
            </a:spcAft>
            <a:buNone/>
          </a:pPr>
          <a:r>
            <a:rPr lang="en-US" sz="2000" b="0" i="0" kern="1200" dirty="0">
              <a:solidFill>
                <a:schemeClr val="bg2">
                  <a:lumMod val="50000"/>
                </a:schemeClr>
              </a:solidFill>
            </a:rPr>
            <a:t>Assign appropriate data science approach for each question - In pipeline</a:t>
          </a:r>
          <a:endParaRPr lang="en-US" sz="2000" kern="1200" dirty="0">
            <a:solidFill>
              <a:schemeClr val="bg2">
                <a:lumMod val="50000"/>
              </a:schemeClr>
            </a:solidFill>
          </a:endParaRPr>
        </a:p>
      </dsp:txBody>
      <dsp:txXfrm>
        <a:off x="492024" y="3347397"/>
        <a:ext cx="9963850" cy="669409"/>
      </dsp:txXfrm>
    </dsp:sp>
    <dsp:sp modelId="{B244C869-4E69-4D34-B044-1818C4F155E1}">
      <dsp:nvSpPr>
        <dsp:cNvPr id="0" name=""/>
        <dsp:cNvSpPr/>
      </dsp:nvSpPr>
      <dsp:spPr>
        <a:xfrm>
          <a:off x="73643" y="3263721"/>
          <a:ext cx="836762" cy="836762"/>
        </a:xfrm>
        <a:prstGeom prst="ellipse">
          <a:avLst/>
        </a:prstGeom>
        <a:solidFill>
          <a:schemeClr val="lt1">
            <a:hueOff val="0"/>
            <a:satOff val="0"/>
            <a:lumOff val="0"/>
            <a:alphaOff val="0"/>
          </a:schemeClr>
        </a:solidFill>
        <a:ln w="12700" cap="flat" cmpd="sng" algn="ctr">
          <a:solidFill>
            <a:schemeClr val="accent6">
              <a:shade val="80000"/>
              <a:hueOff val="321280"/>
              <a:satOff val="-12909"/>
              <a:lumOff val="27628"/>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4FC8E84-1AA1-4333-9A87-9DAD3D22596C}">
      <dsp:nvSpPr>
        <dsp:cNvPr id="0" name=""/>
        <dsp:cNvSpPr/>
      </dsp:nvSpPr>
      <dsp:spPr>
        <a:xfrm>
          <a:off x="-4919424" y="-753830"/>
          <a:ext cx="5858998" cy="5858998"/>
        </a:xfrm>
        <a:prstGeom prst="blockArc">
          <a:avLst>
            <a:gd name="adj1" fmla="val 18900000"/>
            <a:gd name="adj2" fmla="val 2700000"/>
            <a:gd name="adj3" fmla="val 369"/>
          </a:avLst>
        </a:prstGeom>
        <a:noFill/>
        <a:ln w="12700" cap="flat" cmpd="sng" algn="ctr">
          <a:solidFill>
            <a:schemeClr val="accent6">
              <a:tint val="99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A544B0D-74F6-47E2-A777-F77B311F2F3B}">
      <dsp:nvSpPr>
        <dsp:cNvPr id="0" name=""/>
        <dsp:cNvSpPr/>
      </dsp:nvSpPr>
      <dsp:spPr>
        <a:xfrm>
          <a:off x="492024" y="334530"/>
          <a:ext cx="9963850" cy="669409"/>
        </a:xfrm>
        <a:prstGeom prst="rect">
          <a:avLst/>
        </a:prstGeom>
        <a:solidFill>
          <a:srgbClr val="02BA8A"/>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1344" tIns="63500" rIns="63500" bIns="63500" numCol="1" spcCol="1270" anchor="ctr" anchorCtr="0">
          <a:noAutofit/>
        </a:bodyPr>
        <a:lstStyle/>
        <a:p>
          <a:pPr marL="0" lvl="0" indent="0" algn="l" defTabSz="1111250">
            <a:lnSpc>
              <a:spcPct val="90000"/>
            </a:lnSpc>
            <a:spcBef>
              <a:spcPct val="0"/>
            </a:spcBef>
            <a:spcAft>
              <a:spcPct val="35000"/>
            </a:spcAft>
            <a:buNone/>
          </a:pPr>
          <a:r>
            <a:rPr lang="en-US" sz="2500" kern="1200" dirty="0"/>
            <a:t>Intense engineering required: data quality issues, integration</a:t>
          </a:r>
        </a:p>
      </dsp:txBody>
      <dsp:txXfrm>
        <a:off x="492024" y="334530"/>
        <a:ext cx="9963850" cy="669409"/>
      </dsp:txXfrm>
    </dsp:sp>
    <dsp:sp modelId="{88E73BAA-4AC9-4C91-B72F-7E7D5C34381A}">
      <dsp:nvSpPr>
        <dsp:cNvPr id="0" name=""/>
        <dsp:cNvSpPr/>
      </dsp:nvSpPr>
      <dsp:spPr>
        <a:xfrm>
          <a:off x="73643" y="250854"/>
          <a:ext cx="836762" cy="836762"/>
        </a:xfrm>
        <a:prstGeom prst="ellipse">
          <a:avLst/>
        </a:prstGeom>
        <a:solidFill>
          <a:schemeClr val="lt1">
            <a:hueOff val="0"/>
            <a:satOff val="0"/>
            <a:lumOff val="0"/>
            <a:alphaOff val="0"/>
          </a:schemeClr>
        </a:solidFill>
        <a:ln w="12700" cap="flat" cmpd="sng" algn="ctr">
          <a:solidFill>
            <a:schemeClr val="accent6">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509E3A4-4239-47B1-8563-8E70B4C5A1A7}">
      <dsp:nvSpPr>
        <dsp:cNvPr id="0" name=""/>
        <dsp:cNvSpPr/>
      </dsp:nvSpPr>
      <dsp:spPr>
        <a:xfrm>
          <a:off x="875812" y="1338819"/>
          <a:ext cx="9580062" cy="669409"/>
        </a:xfrm>
        <a:prstGeom prst="rect">
          <a:avLst/>
        </a:prstGeom>
        <a:solidFill>
          <a:srgbClr val="00B05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1344" tIns="63500" rIns="63500" bIns="63500" numCol="1" spcCol="1270" anchor="ctr" anchorCtr="0">
          <a:noAutofit/>
        </a:bodyPr>
        <a:lstStyle/>
        <a:p>
          <a:pPr marL="0" lvl="0" indent="0" algn="l" defTabSz="1111250">
            <a:lnSpc>
              <a:spcPct val="90000"/>
            </a:lnSpc>
            <a:spcBef>
              <a:spcPct val="0"/>
            </a:spcBef>
            <a:spcAft>
              <a:spcPct val="35000"/>
            </a:spcAft>
            <a:buNone/>
          </a:pPr>
          <a:r>
            <a:rPr lang="en-US" sz="2500" kern="1200" dirty="0"/>
            <a:t>Geo/time nature of housing data</a:t>
          </a:r>
        </a:p>
      </dsp:txBody>
      <dsp:txXfrm>
        <a:off x="875812" y="1338819"/>
        <a:ext cx="9580062" cy="669409"/>
      </dsp:txXfrm>
    </dsp:sp>
    <dsp:sp modelId="{79F7370F-ADD4-41E0-B572-C4CC97B73E8A}">
      <dsp:nvSpPr>
        <dsp:cNvPr id="0" name=""/>
        <dsp:cNvSpPr/>
      </dsp:nvSpPr>
      <dsp:spPr>
        <a:xfrm>
          <a:off x="457431" y="1255143"/>
          <a:ext cx="836762" cy="836762"/>
        </a:xfrm>
        <a:prstGeom prst="ellipse">
          <a:avLst/>
        </a:prstGeom>
        <a:solidFill>
          <a:schemeClr val="lt1">
            <a:hueOff val="0"/>
            <a:satOff val="0"/>
            <a:lumOff val="0"/>
            <a:alphaOff val="0"/>
          </a:schemeClr>
        </a:solidFill>
        <a:ln w="12700" cap="flat" cmpd="sng" algn="ctr">
          <a:solidFill>
            <a:schemeClr val="accent6">
              <a:shade val="80000"/>
              <a:hueOff val="107093"/>
              <a:satOff val="-4303"/>
              <a:lumOff val="9209"/>
              <a:alphaOff val="0"/>
            </a:schemeClr>
          </a:solidFill>
          <a:prstDash val="solid"/>
          <a:miter lim="800000"/>
        </a:ln>
        <a:effectLst/>
      </dsp:spPr>
      <dsp:style>
        <a:lnRef idx="2">
          <a:scrgbClr r="0" g="0" b="0"/>
        </a:lnRef>
        <a:fillRef idx="1">
          <a:scrgbClr r="0" g="0" b="0"/>
        </a:fillRef>
        <a:effectRef idx="0">
          <a:scrgbClr r="0" g="0" b="0"/>
        </a:effectRef>
        <a:fontRef idx="minor"/>
      </dsp:style>
    </dsp:sp>
    <dsp:sp modelId="{6F42202D-9C00-40DB-919D-949325F98005}">
      <dsp:nvSpPr>
        <dsp:cNvPr id="0" name=""/>
        <dsp:cNvSpPr/>
      </dsp:nvSpPr>
      <dsp:spPr>
        <a:xfrm>
          <a:off x="875812" y="2343108"/>
          <a:ext cx="9580062" cy="669409"/>
        </a:xfrm>
        <a:prstGeom prst="rect">
          <a:avLst/>
        </a:prstGeom>
        <a:solidFill>
          <a:schemeClr val="accent6">
            <a:shade val="80000"/>
            <a:hueOff val="214187"/>
            <a:satOff val="-8606"/>
            <a:lumOff val="1841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1344" tIns="63500" rIns="63500" bIns="63500" numCol="1" spcCol="1270" anchor="ctr" anchorCtr="0">
          <a:noAutofit/>
        </a:bodyPr>
        <a:lstStyle/>
        <a:p>
          <a:pPr marL="0" lvl="0" indent="0" algn="l" defTabSz="1111250">
            <a:lnSpc>
              <a:spcPct val="90000"/>
            </a:lnSpc>
            <a:spcBef>
              <a:spcPct val="0"/>
            </a:spcBef>
            <a:spcAft>
              <a:spcPct val="35000"/>
            </a:spcAft>
            <a:buNone/>
          </a:pPr>
          <a:r>
            <a:rPr lang="en-US" sz="2500" b="0" i="0" kern="1200" dirty="0"/>
            <a:t>Limitation on the research possibilities - economical environment.</a:t>
          </a:r>
          <a:endParaRPr lang="en-US" sz="2500" kern="1200" dirty="0"/>
        </a:p>
      </dsp:txBody>
      <dsp:txXfrm>
        <a:off x="875812" y="2343108"/>
        <a:ext cx="9580062" cy="669409"/>
      </dsp:txXfrm>
    </dsp:sp>
    <dsp:sp modelId="{85A099CA-8213-4565-A147-B7486F7A03B3}">
      <dsp:nvSpPr>
        <dsp:cNvPr id="0" name=""/>
        <dsp:cNvSpPr/>
      </dsp:nvSpPr>
      <dsp:spPr>
        <a:xfrm>
          <a:off x="457431" y="2259432"/>
          <a:ext cx="836762" cy="836762"/>
        </a:xfrm>
        <a:prstGeom prst="ellipse">
          <a:avLst/>
        </a:prstGeom>
        <a:solidFill>
          <a:schemeClr val="lt1">
            <a:hueOff val="0"/>
            <a:satOff val="0"/>
            <a:lumOff val="0"/>
            <a:alphaOff val="0"/>
          </a:schemeClr>
        </a:solidFill>
        <a:ln w="12700" cap="flat" cmpd="sng" algn="ctr">
          <a:solidFill>
            <a:schemeClr val="accent6">
              <a:shade val="80000"/>
              <a:hueOff val="214187"/>
              <a:satOff val="-8606"/>
              <a:lumOff val="18419"/>
              <a:alphaOff val="0"/>
            </a:schemeClr>
          </a:solidFill>
          <a:prstDash val="solid"/>
          <a:miter lim="800000"/>
        </a:ln>
        <a:effectLst/>
      </dsp:spPr>
      <dsp:style>
        <a:lnRef idx="2">
          <a:scrgbClr r="0" g="0" b="0"/>
        </a:lnRef>
        <a:fillRef idx="1">
          <a:scrgbClr r="0" g="0" b="0"/>
        </a:fillRef>
        <a:effectRef idx="0">
          <a:scrgbClr r="0" g="0" b="0"/>
        </a:effectRef>
        <a:fontRef idx="minor"/>
      </dsp:style>
    </dsp:sp>
    <dsp:sp modelId="{C3E8EF70-DA13-4F00-B916-FBBA3FCBB98B}">
      <dsp:nvSpPr>
        <dsp:cNvPr id="0" name=""/>
        <dsp:cNvSpPr/>
      </dsp:nvSpPr>
      <dsp:spPr>
        <a:xfrm>
          <a:off x="492024" y="3347397"/>
          <a:ext cx="9963850" cy="669409"/>
        </a:xfrm>
        <a:prstGeom prst="rect">
          <a:avLst/>
        </a:prstGeom>
        <a:solidFill>
          <a:srgbClr val="ADE9DF"/>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1344" tIns="63500" rIns="63500" bIns="63500" numCol="1" spcCol="1270" anchor="ctr" anchorCtr="0">
          <a:noAutofit/>
        </a:bodyPr>
        <a:lstStyle/>
        <a:p>
          <a:pPr marL="0" lvl="0" indent="0" algn="l" defTabSz="1111250">
            <a:lnSpc>
              <a:spcPct val="90000"/>
            </a:lnSpc>
            <a:spcBef>
              <a:spcPct val="0"/>
            </a:spcBef>
            <a:spcAft>
              <a:spcPct val="35000"/>
            </a:spcAft>
            <a:buNone/>
          </a:pPr>
          <a:r>
            <a:rPr lang="en-US" sz="2500" kern="1200" dirty="0">
              <a:solidFill>
                <a:schemeClr val="bg2">
                  <a:lumMod val="50000"/>
                </a:schemeClr>
              </a:solidFill>
            </a:rPr>
            <a:t>Can the research result apply universally to other areas and along time?</a:t>
          </a:r>
        </a:p>
      </dsp:txBody>
      <dsp:txXfrm>
        <a:off x="492024" y="3347397"/>
        <a:ext cx="9963850" cy="669409"/>
      </dsp:txXfrm>
    </dsp:sp>
    <dsp:sp modelId="{B244C869-4E69-4D34-B044-1818C4F155E1}">
      <dsp:nvSpPr>
        <dsp:cNvPr id="0" name=""/>
        <dsp:cNvSpPr/>
      </dsp:nvSpPr>
      <dsp:spPr>
        <a:xfrm>
          <a:off x="73643" y="3263721"/>
          <a:ext cx="836762" cy="836762"/>
        </a:xfrm>
        <a:prstGeom prst="ellipse">
          <a:avLst/>
        </a:prstGeom>
        <a:solidFill>
          <a:schemeClr val="lt1">
            <a:hueOff val="0"/>
            <a:satOff val="0"/>
            <a:lumOff val="0"/>
            <a:alphaOff val="0"/>
          </a:schemeClr>
        </a:solidFill>
        <a:ln w="12700" cap="flat" cmpd="sng" algn="ctr">
          <a:solidFill>
            <a:schemeClr val="accent6">
              <a:shade val="80000"/>
              <a:hueOff val="321280"/>
              <a:satOff val="-12909"/>
              <a:lumOff val="27628"/>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4FC8E84-1AA1-4333-9A87-9DAD3D22596C}">
      <dsp:nvSpPr>
        <dsp:cNvPr id="0" name=""/>
        <dsp:cNvSpPr/>
      </dsp:nvSpPr>
      <dsp:spPr>
        <a:xfrm>
          <a:off x="-4919424" y="-753830"/>
          <a:ext cx="5858998" cy="5858998"/>
        </a:xfrm>
        <a:prstGeom prst="blockArc">
          <a:avLst>
            <a:gd name="adj1" fmla="val 18900000"/>
            <a:gd name="adj2" fmla="val 2700000"/>
            <a:gd name="adj3" fmla="val 369"/>
          </a:avLst>
        </a:prstGeom>
        <a:noFill/>
        <a:ln w="12700" cap="flat" cmpd="sng" algn="ctr">
          <a:solidFill>
            <a:schemeClr val="accent5">
              <a:tint val="99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A544B0D-74F6-47E2-A777-F77B311F2F3B}">
      <dsp:nvSpPr>
        <dsp:cNvPr id="0" name=""/>
        <dsp:cNvSpPr/>
      </dsp:nvSpPr>
      <dsp:spPr>
        <a:xfrm>
          <a:off x="492024" y="334530"/>
          <a:ext cx="9963850" cy="669409"/>
        </a:xfrm>
        <a:prstGeom prst="rect">
          <a:avLst/>
        </a:prstGeom>
        <a:solidFill>
          <a:schemeClr val="accent5">
            <a:shade val="8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1344" tIns="50800" rIns="50800" bIns="50800" numCol="1" spcCol="1270" anchor="ctr" anchorCtr="0">
          <a:noAutofit/>
        </a:bodyPr>
        <a:lstStyle/>
        <a:p>
          <a:pPr marL="0" lvl="0" indent="0" algn="l" defTabSz="889000">
            <a:lnSpc>
              <a:spcPct val="90000"/>
            </a:lnSpc>
            <a:spcBef>
              <a:spcPct val="0"/>
            </a:spcBef>
            <a:spcAft>
              <a:spcPct val="35000"/>
            </a:spcAft>
            <a:buNone/>
          </a:pPr>
          <a:r>
            <a:rPr lang="en-US" sz="2000" b="0" i="0" kern="1200" dirty="0"/>
            <a:t>Data analysis and build models to address decomposed questions per business problem</a:t>
          </a:r>
          <a:endParaRPr lang="en-US" sz="2000" kern="1200" dirty="0"/>
        </a:p>
      </dsp:txBody>
      <dsp:txXfrm>
        <a:off x="492024" y="334530"/>
        <a:ext cx="9963850" cy="669409"/>
      </dsp:txXfrm>
    </dsp:sp>
    <dsp:sp modelId="{88E73BAA-4AC9-4C91-B72F-7E7D5C34381A}">
      <dsp:nvSpPr>
        <dsp:cNvPr id="0" name=""/>
        <dsp:cNvSpPr/>
      </dsp:nvSpPr>
      <dsp:spPr>
        <a:xfrm>
          <a:off x="73643" y="250854"/>
          <a:ext cx="836762" cy="836762"/>
        </a:xfrm>
        <a:prstGeom prst="ellipse">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509E3A4-4239-47B1-8563-8E70B4C5A1A7}">
      <dsp:nvSpPr>
        <dsp:cNvPr id="0" name=""/>
        <dsp:cNvSpPr/>
      </dsp:nvSpPr>
      <dsp:spPr>
        <a:xfrm>
          <a:off x="875812" y="1338819"/>
          <a:ext cx="9580062" cy="669409"/>
        </a:xfrm>
        <a:prstGeom prst="rect">
          <a:avLst/>
        </a:prstGeom>
        <a:solidFill>
          <a:schemeClr val="accent5">
            <a:shade val="80000"/>
            <a:hueOff val="116428"/>
            <a:satOff val="-2085"/>
            <a:lumOff val="886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1344" tIns="50800" rIns="50800" bIns="50800" numCol="1" spcCol="1270" anchor="ctr" anchorCtr="0">
          <a:noAutofit/>
        </a:bodyPr>
        <a:lstStyle/>
        <a:p>
          <a:pPr marL="0" lvl="0" indent="0" algn="l" defTabSz="889000">
            <a:lnSpc>
              <a:spcPct val="90000"/>
            </a:lnSpc>
            <a:spcBef>
              <a:spcPct val="0"/>
            </a:spcBef>
            <a:spcAft>
              <a:spcPct val="35000"/>
            </a:spcAft>
            <a:buNone/>
          </a:pPr>
          <a:r>
            <a:rPr lang="en-US" sz="2000" kern="1200" dirty="0"/>
            <a:t>A comprehensive report of analysis and modeling result with visualization</a:t>
          </a:r>
        </a:p>
      </dsp:txBody>
      <dsp:txXfrm>
        <a:off x="875812" y="1338819"/>
        <a:ext cx="9580062" cy="669409"/>
      </dsp:txXfrm>
    </dsp:sp>
    <dsp:sp modelId="{79F7370F-ADD4-41E0-B572-C4CC97B73E8A}">
      <dsp:nvSpPr>
        <dsp:cNvPr id="0" name=""/>
        <dsp:cNvSpPr/>
      </dsp:nvSpPr>
      <dsp:spPr>
        <a:xfrm>
          <a:off x="457431" y="1255143"/>
          <a:ext cx="836762" cy="836762"/>
        </a:xfrm>
        <a:prstGeom prst="ellipse">
          <a:avLst/>
        </a:prstGeom>
        <a:solidFill>
          <a:schemeClr val="lt1">
            <a:hueOff val="0"/>
            <a:satOff val="0"/>
            <a:lumOff val="0"/>
            <a:alphaOff val="0"/>
          </a:schemeClr>
        </a:solidFill>
        <a:ln w="12700" cap="flat" cmpd="sng" algn="ctr">
          <a:solidFill>
            <a:schemeClr val="accent5">
              <a:shade val="80000"/>
              <a:hueOff val="116428"/>
              <a:satOff val="-2085"/>
              <a:lumOff val="8862"/>
              <a:alphaOff val="0"/>
            </a:schemeClr>
          </a:solidFill>
          <a:prstDash val="solid"/>
          <a:miter lim="800000"/>
        </a:ln>
        <a:effectLst/>
      </dsp:spPr>
      <dsp:style>
        <a:lnRef idx="2">
          <a:scrgbClr r="0" g="0" b="0"/>
        </a:lnRef>
        <a:fillRef idx="1">
          <a:scrgbClr r="0" g="0" b="0"/>
        </a:fillRef>
        <a:effectRef idx="0">
          <a:scrgbClr r="0" g="0" b="0"/>
        </a:effectRef>
        <a:fontRef idx="minor"/>
      </dsp:style>
    </dsp:sp>
    <dsp:sp modelId="{6F42202D-9C00-40DB-919D-949325F98005}">
      <dsp:nvSpPr>
        <dsp:cNvPr id="0" name=""/>
        <dsp:cNvSpPr/>
      </dsp:nvSpPr>
      <dsp:spPr>
        <a:xfrm>
          <a:off x="875812" y="2343108"/>
          <a:ext cx="9580062" cy="669409"/>
        </a:xfrm>
        <a:prstGeom prst="rect">
          <a:avLst/>
        </a:prstGeom>
        <a:solidFill>
          <a:schemeClr val="accent5">
            <a:shade val="80000"/>
            <a:hueOff val="232855"/>
            <a:satOff val="-4171"/>
            <a:lumOff val="1772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1344" tIns="50800" rIns="50800" bIns="50800" numCol="1" spcCol="1270" anchor="ctr" anchorCtr="0">
          <a:noAutofit/>
        </a:bodyPr>
        <a:lstStyle/>
        <a:p>
          <a:pPr marL="0" lvl="0" indent="0" algn="l" defTabSz="889000">
            <a:lnSpc>
              <a:spcPct val="90000"/>
            </a:lnSpc>
            <a:spcBef>
              <a:spcPct val="0"/>
            </a:spcBef>
            <a:spcAft>
              <a:spcPct val="35000"/>
            </a:spcAft>
            <a:buNone/>
          </a:pPr>
          <a:r>
            <a:rPr lang="en-US" sz="2000" i="0" kern="1200" dirty="0"/>
            <a:t>A comprehensive report of engineering technics that is used to reproduce the analysis result</a:t>
          </a:r>
          <a:endParaRPr lang="en-US" sz="2000" kern="1200" dirty="0"/>
        </a:p>
      </dsp:txBody>
      <dsp:txXfrm>
        <a:off x="875812" y="2343108"/>
        <a:ext cx="9580062" cy="669409"/>
      </dsp:txXfrm>
    </dsp:sp>
    <dsp:sp modelId="{85A099CA-8213-4565-A147-B7486F7A03B3}">
      <dsp:nvSpPr>
        <dsp:cNvPr id="0" name=""/>
        <dsp:cNvSpPr/>
      </dsp:nvSpPr>
      <dsp:spPr>
        <a:xfrm>
          <a:off x="457431" y="2259432"/>
          <a:ext cx="836762" cy="836762"/>
        </a:xfrm>
        <a:prstGeom prst="ellipse">
          <a:avLst/>
        </a:prstGeom>
        <a:solidFill>
          <a:schemeClr val="lt1">
            <a:hueOff val="0"/>
            <a:satOff val="0"/>
            <a:lumOff val="0"/>
            <a:alphaOff val="0"/>
          </a:schemeClr>
        </a:solidFill>
        <a:ln w="12700" cap="flat" cmpd="sng" algn="ctr">
          <a:solidFill>
            <a:schemeClr val="accent5">
              <a:shade val="80000"/>
              <a:hueOff val="232855"/>
              <a:satOff val="-4171"/>
              <a:lumOff val="17723"/>
              <a:alphaOff val="0"/>
            </a:schemeClr>
          </a:solidFill>
          <a:prstDash val="solid"/>
          <a:miter lim="800000"/>
        </a:ln>
        <a:effectLst/>
      </dsp:spPr>
      <dsp:style>
        <a:lnRef idx="2">
          <a:scrgbClr r="0" g="0" b="0"/>
        </a:lnRef>
        <a:fillRef idx="1">
          <a:scrgbClr r="0" g="0" b="0"/>
        </a:fillRef>
        <a:effectRef idx="0">
          <a:scrgbClr r="0" g="0" b="0"/>
        </a:effectRef>
        <a:fontRef idx="minor"/>
      </dsp:style>
    </dsp:sp>
    <dsp:sp modelId="{C3E8EF70-DA13-4F00-B916-FBBA3FCBB98B}">
      <dsp:nvSpPr>
        <dsp:cNvPr id="0" name=""/>
        <dsp:cNvSpPr/>
      </dsp:nvSpPr>
      <dsp:spPr>
        <a:xfrm>
          <a:off x="492024" y="3347397"/>
          <a:ext cx="9963850" cy="669409"/>
        </a:xfrm>
        <a:prstGeom prst="rect">
          <a:avLst/>
        </a:prstGeom>
        <a:solidFill>
          <a:schemeClr val="accent5">
            <a:shade val="80000"/>
            <a:hueOff val="349283"/>
            <a:satOff val="-6256"/>
            <a:lumOff val="2658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1344" tIns="50800" rIns="50800" bIns="50800" numCol="1" spcCol="1270" anchor="ctr" anchorCtr="0">
          <a:noAutofit/>
        </a:bodyPr>
        <a:lstStyle/>
        <a:p>
          <a:pPr marL="0" lvl="0" indent="0" algn="l" defTabSz="889000">
            <a:lnSpc>
              <a:spcPct val="90000"/>
            </a:lnSpc>
            <a:spcBef>
              <a:spcPct val="0"/>
            </a:spcBef>
            <a:spcAft>
              <a:spcPct val="35000"/>
            </a:spcAft>
            <a:buNone/>
          </a:pPr>
          <a:r>
            <a:rPr lang="en-US" sz="2000" b="0" i="0" kern="1200" dirty="0"/>
            <a:t>Maybe a prototype system that can keep monitoring the market with reinforcement to improve the model.</a:t>
          </a:r>
          <a:endParaRPr lang="en-US" sz="2000" kern="1200" dirty="0"/>
        </a:p>
      </dsp:txBody>
      <dsp:txXfrm>
        <a:off x="492024" y="3347397"/>
        <a:ext cx="9963850" cy="669409"/>
      </dsp:txXfrm>
    </dsp:sp>
    <dsp:sp modelId="{B244C869-4E69-4D34-B044-1818C4F155E1}">
      <dsp:nvSpPr>
        <dsp:cNvPr id="0" name=""/>
        <dsp:cNvSpPr/>
      </dsp:nvSpPr>
      <dsp:spPr>
        <a:xfrm>
          <a:off x="73643" y="3263721"/>
          <a:ext cx="836762" cy="836762"/>
        </a:xfrm>
        <a:prstGeom prst="ellipse">
          <a:avLst/>
        </a:prstGeom>
        <a:solidFill>
          <a:schemeClr val="lt1">
            <a:hueOff val="0"/>
            <a:satOff val="0"/>
            <a:lumOff val="0"/>
            <a:alphaOff val="0"/>
          </a:schemeClr>
        </a:solidFill>
        <a:ln w="12700" cap="flat" cmpd="sng" algn="ctr">
          <a:solidFill>
            <a:schemeClr val="accent5">
              <a:shade val="80000"/>
              <a:hueOff val="349283"/>
              <a:satOff val="-6256"/>
              <a:lumOff val="26585"/>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27A92D-C4EE-4C07-9E4C-F9C1B6A44F44}">
      <dsp:nvSpPr>
        <dsp:cNvPr id="0" name=""/>
        <dsp:cNvSpPr/>
      </dsp:nvSpPr>
      <dsp:spPr>
        <a:xfrm rot="5400000">
          <a:off x="387510" y="1985930"/>
          <a:ext cx="1165208" cy="1938880"/>
        </a:xfrm>
        <a:prstGeom prst="corner">
          <a:avLst>
            <a:gd name="adj1" fmla="val 16120"/>
            <a:gd name="adj2" fmla="val 16110"/>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2F62FFF-717B-4EA4-8DC8-C3AC3F4FEF97}">
      <dsp:nvSpPr>
        <dsp:cNvPr id="0" name=""/>
        <dsp:cNvSpPr/>
      </dsp:nvSpPr>
      <dsp:spPr>
        <a:xfrm>
          <a:off x="193008" y="2565237"/>
          <a:ext cx="1750432" cy="15343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dirty="0">
              <a:solidFill>
                <a:schemeClr val="bg2">
                  <a:lumMod val="50000"/>
                </a:schemeClr>
              </a:solidFill>
            </a:rPr>
            <a:t>Business Problem Decomposition &amp; Translation</a:t>
          </a:r>
        </a:p>
      </dsp:txBody>
      <dsp:txXfrm>
        <a:off x="193008" y="2565237"/>
        <a:ext cx="1750432" cy="1534356"/>
      </dsp:txXfrm>
    </dsp:sp>
    <dsp:sp modelId="{A6921B00-69B5-4A89-9D12-82D6B60E58F6}">
      <dsp:nvSpPr>
        <dsp:cNvPr id="0" name=""/>
        <dsp:cNvSpPr/>
      </dsp:nvSpPr>
      <dsp:spPr>
        <a:xfrm>
          <a:off x="1613170" y="1843187"/>
          <a:ext cx="330270" cy="330270"/>
        </a:xfrm>
        <a:prstGeom prst="triangle">
          <a:avLst>
            <a:gd name="adj" fmla="val 100000"/>
          </a:avLst>
        </a:prstGeom>
        <a:solidFill>
          <a:schemeClr val="accent4">
            <a:hueOff val="1299462"/>
            <a:satOff val="-5996"/>
            <a:lumOff val="221"/>
            <a:alphaOff val="0"/>
          </a:schemeClr>
        </a:solidFill>
        <a:ln w="12700" cap="flat" cmpd="sng" algn="ctr">
          <a:solidFill>
            <a:schemeClr val="accent4">
              <a:hueOff val="1299462"/>
              <a:satOff val="-5996"/>
              <a:lumOff val="22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9212E66-9E1F-47BE-9454-C3B810A2953E}">
      <dsp:nvSpPr>
        <dsp:cNvPr id="0" name=""/>
        <dsp:cNvSpPr/>
      </dsp:nvSpPr>
      <dsp:spPr>
        <a:xfrm rot="5400000">
          <a:off x="2530381" y="1455674"/>
          <a:ext cx="1165208" cy="1938880"/>
        </a:xfrm>
        <a:prstGeom prst="corner">
          <a:avLst>
            <a:gd name="adj1" fmla="val 16120"/>
            <a:gd name="adj2" fmla="val 16110"/>
          </a:avLst>
        </a:prstGeom>
        <a:solidFill>
          <a:schemeClr val="accent4">
            <a:hueOff val="2598923"/>
            <a:satOff val="-11992"/>
            <a:lumOff val="441"/>
            <a:alphaOff val="0"/>
          </a:schemeClr>
        </a:solidFill>
        <a:ln w="12700" cap="flat" cmpd="sng" algn="ctr">
          <a:solidFill>
            <a:schemeClr val="accent4">
              <a:hueOff val="2598923"/>
              <a:satOff val="-11992"/>
              <a:lumOff val="44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1D944FC-1EEE-4170-BC33-8BE3B4F8F690}">
      <dsp:nvSpPr>
        <dsp:cNvPr id="0" name=""/>
        <dsp:cNvSpPr/>
      </dsp:nvSpPr>
      <dsp:spPr>
        <a:xfrm>
          <a:off x="2335879" y="2034982"/>
          <a:ext cx="1750432" cy="15343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dirty="0">
              <a:solidFill>
                <a:schemeClr val="bg2">
                  <a:lumMod val="50000"/>
                </a:schemeClr>
              </a:solidFill>
            </a:rPr>
            <a:t>Data Collection &amp; Understanding</a:t>
          </a:r>
        </a:p>
      </dsp:txBody>
      <dsp:txXfrm>
        <a:off x="2335879" y="2034982"/>
        <a:ext cx="1750432" cy="1534356"/>
      </dsp:txXfrm>
    </dsp:sp>
    <dsp:sp modelId="{F8922148-1864-454D-BBDE-F51114B14B8B}">
      <dsp:nvSpPr>
        <dsp:cNvPr id="0" name=""/>
        <dsp:cNvSpPr/>
      </dsp:nvSpPr>
      <dsp:spPr>
        <a:xfrm>
          <a:off x="3756041" y="1312931"/>
          <a:ext cx="330270" cy="330270"/>
        </a:xfrm>
        <a:prstGeom prst="triangle">
          <a:avLst>
            <a:gd name="adj" fmla="val 100000"/>
          </a:avLst>
        </a:prstGeom>
        <a:solidFill>
          <a:schemeClr val="accent4">
            <a:hueOff val="3898385"/>
            <a:satOff val="-17988"/>
            <a:lumOff val="662"/>
            <a:alphaOff val="0"/>
          </a:schemeClr>
        </a:solidFill>
        <a:ln w="12700" cap="flat" cmpd="sng" algn="ctr">
          <a:solidFill>
            <a:schemeClr val="accent4">
              <a:hueOff val="3898385"/>
              <a:satOff val="-17988"/>
              <a:lumOff val="66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42639D9-031E-477E-808E-D5642CDE53DC}">
      <dsp:nvSpPr>
        <dsp:cNvPr id="0" name=""/>
        <dsp:cNvSpPr/>
      </dsp:nvSpPr>
      <dsp:spPr>
        <a:xfrm rot="5400000">
          <a:off x="4673253" y="925418"/>
          <a:ext cx="1165208" cy="1938880"/>
        </a:xfrm>
        <a:prstGeom prst="corner">
          <a:avLst>
            <a:gd name="adj1" fmla="val 16120"/>
            <a:gd name="adj2" fmla="val 16110"/>
          </a:avLst>
        </a:prstGeom>
        <a:solidFill>
          <a:schemeClr val="accent4">
            <a:hueOff val="5197846"/>
            <a:satOff val="-23984"/>
            <a:lumOff val="883"/>
            <a:alphaOff val="0"/>
          </a:schemeClr>
        </a:solidFill>
        <a:ln w="12700" cap="flat" cmpd="sng" algn="ctr">
          <a:solidFill>
            <a:schemeClr val="accent4">
              <a:hueOff val="5197846"/>
              <a:satOff val="-23984"/>
              <a:lumOff val="88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316F99E-90C5-4C1F-B76E-3C03C990F770}">
      <dsp:nvSpPr>
        <dsp:cNvPr id="0" name=""/>
        <dsp:cNvSpPr/>
      </dsp:nvSpPr>
      <dsp:spPr>
        <a:xfrm>
          <a:off x="4478750" y="1504726"/>
          <a:ext cx="1750432" cy="15343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b="0" i="0" kern="1200" dirty="0">
              <a:solidFill>
                <a:schemeClr val="bg2">
                  <a:lumMod val="50000"/>
                </a:schemeClr>
              </a:solidFill>
            </a:rPr>
            <a:t>Data Integration (schema design/database construction, etc.)</a:t>
          </a:r>
          <a:endParaRPr lang="en-US" sz="1800" kern="1200" dirty="0">
            <a:solidFill>
              <a:schemeClr val="bg2">
                <a:lumMod val="50000"/>
              </a:schemeClr>
            </a:solidFill>
          </a:endParaRPr>
        </a:p>
      </dsp:txBody>
      <dsp:txXfrm>
        <a:off x="4478750" y="1504726"/>
        <a:ext cx="1750432" cy="1534356"/>
      </dsp:txXfrm>
    </dsp:sp>
    <dsp:sp modelId="{3C75D636-C53D-4DCA-A715-2CED3C17513C}">
      <dsp:nvSpPr>
        <dsp:cNvPr id="0" name=""/>
        <dsp:cNvSpPr/>
      </dsp:nvSpPr>
      <dsp:spPr>
        <a:xfrm>
          <a:off x="5898912" y="782676"/>
          <a:ext cx="330270" cy="330270"/>
        </a:xfrm>
        <a:prstGeom prst="triangle">
          <a:avLst>
            <a:gd name="adj" fmla="val 100000"/>
          </a:avLst>
        </a:prstGeom>
        <a:solidFill>
          <a:schemeClr val="accent4">
            <a:hueOff val="6497308"/>
            <a:satOff val="-29980"/>
            <a:lumOff val="1103"/>
            <a:alphaOff val="0"/>
          </a:schemeClr>
        </a:solidFill>
        <a:ln w="12700" cap="flat" cmpd="sng" algn="ctr">
          <a:solidFill>
            <a:schemeClr val="accent4">
              <a:hueOff val="6497308"/>
              <a:satOff val="-29980"/>
              <a:lumOff val="110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7D5C592-B89C-4387-8051-1FE842B1E74C}">
      <dsp:nvSpPr>
        <dsp:cNvPr id="0" name=""/>
        <dsp:cNvSpPr/>
      </dsp:nvSpPr>
      <dsp:spPr>
        <a:xfrm rot="5400000">
          <a:off x="6816124" y="395163"/>
          <a:ext cx="1165208" cy="1938880"/>
        </a:xfrm>
        <a:prstGeom prst="corner">
          <a:avLst>
            <a:gd name="adj1" fmla="val 16120"/>
            <a:gd name="adj2" fmla="val 16110"/>
          </a:avLst>
        </a:prstGeom>
        <a:solidFill>
          <a:schemeClr val="accent4">
            <a:hueOff val="7796769"/>
            <a:satOff val="-35976"/>
            <a:lumOff val="1324"/>
            <a:alphaOff val="0"/>
          </a:schemeClr>
        </a:solidFill>
        <a:ln w="12700" cap="flat" cmpd="sng" algn="ctr">
          <a:solidFill>
            <a:schemeClr val="accent4">
              <a:hueOff val="7796769"/>
              <a:satOff val="-35976"/>
              <a:lumOff val="132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CFC9C0D-F64F-4F7D-83E8-E899A3CE6F6A}">
      <dsp:nvSpPr>
        <dsp:cNvPr id="0" name=""/>
        <dsp:cNvSpPr/>
      </dsp:nvSpPr>
      <dsp:spPr>
        <a:xfrm>
          <a:off x="6621621" y="974470"/>
          <a:ext cx="1750432" cy="15343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endParaRPr lang="en-US" sz="1800" kern="1200"/>
        </a:p>
      </dsp:txBody>
      <dsp:txXfrm>
        <a:off x="6621621" y="974470"/>
        <a:ext cx="1750432" cy="1534356"/>
      </dsp:txXfrm>
    </dsp:sp>
    <dsp:sp modelId="{9FB51676-6466-4274-9838-58A52DCFE4F6}">
      <dsp:nvSpPr>
        <dsp:cNvPr id="0" name=""/>
        <dsp:cNvSpPr/>
      </dsp:nvSpPr>
      <dsp:spPr>
        <a:xfrm>
          <a:off x="8041783" y="252420"/>
          <a:ext cx="330270" cy="330270"/>
        </a:xfrm>
        <a:prstGeom prst="triangle">
          <a:avLst>
            <a:gd name="adj" fmla="val 100000"/>
          </a:avLst>
        </a:prstGeom>
        <a:solidFill>
          <a:schemeClr val="accent4">
            <a:hueOff val="9096231"/>
            <a:satOff val="-41972"/>
            <a:lumOff val="1544"/>
            <a:alphaOff val="0"/>
          </a:schemeClr>
        </a:solidFill>
        <a:ln w="12700" cap="flat" cmpd="sng" algn="ctr">
          <a:solidFill>
            <a:schemeClr val="accent4">
              <a:hueOff val="9096231"/>
              <a:satOff val="-41972"/>
              <a:lumOff val="154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42F1846-4DC3-4CAF-A620-B07A1EDDBE77}">
      <dsp:nvSpPr>
        <dsp:cNvPr id="0" name=""/>
        <dsp:cNvSpPr/>
      </dsp:nvSpPr>
      <dsp:spPr>
        <a:xfrm rot="5400000">
          <a:off x="8958995" y="-135092"/>
          <a:ext cx="1165208" cy="1938880"/>
        </a:xfrm>
        <a:prstGeom prst="corner">
          <a:avLst>
            <a:gd name="adj1" fmla="val 16120"/>
            <a:gd name="adj2" fmla="val 16110"/>
          </a:avLst>
        </a:prstGeom>
        <a:solidFill>
          <a:schemeClr val="accent4">
            <a:hueOff val="10395692"/>
            <a:satOff val="-47968"/>
            <a:lumOff val="1765"/>
            <a:alphaOff val="0"/>
          </a:schemeClr>
        </a:solidFill>
        <a:ln w="12700" cap="flat" cmpd="sng" algn="ctr">
          <a:solidFill>
            <a:schemeClr val="accent4">
              <a:hueOff val="10395692"/>
              <a:satOff val="-47968"/>
              <a:lumOff val="176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367B24E-FC06-4CCF-AE19-EC0DB7B09546}">
      <dsp:nvSpPr>
        <dsp:cNvPr id="0" name=""/>
        <dsp:cNvSpPr/>
      </dsp:nvSpPr>
      <dsp:spPr>
        <a:xfrm>
          <a:off x="6648815" y="991059"/>
          <a:ext cx="1750432" cy="15343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b="0" i="0" kern="1200" dirty="0">
              <a:solidFill>
                <a:schemeClr val="bg2">
                  <a:lumMod val="50000"/>
                </a:schemeClr>
              </a:solidFill>
            </a:rPr>
            <a:t>Data preparation, modeling &amp; evaluation</a:t>
          </a:r>
          <a:endParaRPr lang="en-US" sz="1800" kern="1200" dirty="0">
            <a:solidFill>
              <a:schemeClr val="bg2">
                <a:lumMod val="50000"/>
              </a:schemeClr>
            </a:solidFill>
          </a:endParaRPr>
        </a:p>
      </dsp:txBody>
      <dsp:txXfrm>
        <a:off x="6648815" y="991059"/>
        <a:ext cx="1750432" cy="1534356"/>
      </dsp:txXfrm>
    </dsp:sp>
  </dsp:spTree>
</dsp:drawing>
</file>

<file path=ppt/diagrams/layout1.xml><?xml version="1.0" encoding="utf-8"?>
<dgm:layoutDef xmlns:dgm="http://schemas.openxmlformats.org/drawingml/2006/diagram" xmlns:a="http://schemas.openxmlformats.org/drawingml/2006/main" uniqueId="urn:microsoft.com/office/officeart/2008/layout/AlternatingHexagons">
  <dgm:title val=""/>
  <dgm:desc val=""/>
  <dgm:catLst>
    <dgm:cat type="list" pri="1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dir/>
      <dgm:animLvl val="lvl"/>
    </dgm:varLst>
    <dgm:alg type="lin">
      <dgm:param type="linDir" val="fromT"/>
    </dgm:alg>
    <dgm:shape xmlns:r="http://schemas.openxmlformats.org/officeDocument/2006/relationships" r:blip="">
      <dgm:adjLst/>
    </dgm:shape>
    <dgm:constrLst>
      <dgm:constr type="primFontSz" for="des" forName="Parent1" val="65"/>
      <dgm:constr type="primFontSz" for="des" forName="Childtext1" refType="primFontSz" refFor="des" refForName="Parent1" op="lte"/>
      <dgm:constr type="w" for="ch" forName="composite" refType="w"/>
      <dgm:constr type="h" for="ch" forName="composite" refType="h"/>
      <dgm:constr type="h" for="ch" forName="spaceBetweenRectangles" refType="w" refFor="ch" refForName="composite" fact="-0.042"/>
      <dgm:constr type="sp" refType="h" refFor="ch" refForName="composite" op="equ" fact="0.1"/>
    </dgm:constrLst>
    <dgm:forEach name="nodesForEach" axis="ch" ptType="node">
      <dgm:layoutNode name="composite">
        <dgm:alg type="composite">
          <dgm:param type="ar" val="3.6"/>
        </dgm:alg>
        <dgm:shape xmlns:r="http://schemas.openxmlformats.org/officeDocument/2006/relationships" r:blip="">
          <dgm:adjLst/>
        </dgm:shape>
        <dgm:choose name="Name1">
          <dgm:if name="Name2" func="var" arg="dir" op="equ" val="norm">
            <dgm:choose name="Name3">
              <dgm:if name="Name4" axis="self" ptType="node" func="posOdd" op="equ" val="1">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dgm:constr type="h" for="ch" forName="BalanceSpacing" refType="h" fact="0.1"/>
                  <dgm:constr type="l" for="ch" forName="BalanceSpacing1" refType="w" fact="0.69"/>
                  <dgm:constr type="t" for="ch" forName="BalanceSpacing1" refType="h" fact="0.2"/>
                  <dgm:constr type="w" for="ch" forName="BalanceSpacing1" refType="w" fact="0.31"/>
                  <dgm:constr type="h" for="ch" forName="BalanceSpacing1" refType="h" fact="0.6"/>
                </dgm:constrLst>
              </dgm:if>
              <dgm:else name="Name5">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 type="l" for="ch" forName="BalanceSpacing1" refType="w" fact="0"/>
                  <dgm:constr type="t" for="ch" forName="BalanceSpacing1" refType="h" fact="0.2"/>
                  <dgm:constr type="w" for="ch" forName="BalanceSpacing1" refType="w" fact="0.3"/>
                  <dgm:constr type="h" for="ch" forName="BalanceSpacing1" refType="h" fact="0.6"/>
                </dgm:constrLst>
              </dgm:else>
            </dgm:choose>
          </dgm:if>
          <dgm:else name="Name6">
            <dgm:choose name="Name7">
              <dgm:if name="Name8" axis="self" ptType="node" func="posOdd" op="equ" val="1">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Lst>
              </dgm:if>
              <dgm:else name="Name9">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fact="0.18"/>
                  <dgm:constr type="h" for="ch" forName="BalanceSpacing" refType="h"/>
                </dgm:constrLst>
              </dgm:else>
            </dgm:choose>
          </dgm:else>
        </dgm:choose>
        <dgm:layoutNode name="Parent1" styleLbl="node1">
          <dgm:varLst>
            <dgm:chMax val="1"/>
            <dgm:chPref val="1"/>
            <dgm:bulletEnabled val="1"/>
          </dgm:varLst>
          <dgm:alg type="tx"/>
          <dgm:shape xmlns:r="http://schemas.openxmlformats.org/officeDocument/2006/relationships" rot="90" type="hexagon" r:blip="">
            <dgm:adjLst>
              <dgm:adj idx="1" val="0.25"/>
              <dgm:adj idx="2" val="1.154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hildtext1" styleLbl="revTx">
          <dgm:varLst>
            <dgm:chMax val="0"/>
            <dgm:chPref val="0"/>
            <dgm:bulletEnabled val="1"/>
          </dgm:varLst>
          <dgm:choose name="Name10">
            <dgm:if name="Name11" func="var" arg="dir" op="equ" val="norm">
              <dgm:choose name="Name12">
                <dgm:if name="Name13" axis="self" ptType="node" func="posOdd" op="equ" val="1">
                  <dgm:alg type="tx">
                    <dgm:param type="parTxLTRAlign" val="l"/>
                  </dgm:alg>
                </dgm:if>
                <dgm:else name="Name14">
                  <dgm:alg type="tx">
                    <dgm:param type="parTxLTRAlign" val="r"/>
                  </dgm:alg>
                </dgm:else>
              </dgm:choose>
            </dgm:if>
            <dgm:else name="Name15">
              <dgm:choose name="Name16">
                <dgm:if name="Name17" axis="self" ptType="node" func="posOdd" op="equ" val="1">
                  <dgm:alg type="tx">
                    <dgm:param type="parTxLTRAlign" val="r"/>
                  </dgm:alg>
                </dgm:if>
                <dgm:else name="Name18">
                  <dgm:alg type="tx">
                    <dgm:param type="parTxLTRAlign" val="l"/>
                  </dgm:alg>
                </dgm:else>
              </dgm:choose>
            </dgm:else>
          </dgm:choose>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BalanceSpacing">
          <dgm:alg type="sp"/>
          <dgm:shape xmlns:r="http://schemas.openxmlformats.org/officeDocument/2006/relationships" r:blip="">
            <dgm:adjLst/>
          </dgm:shape>
        </dgm:layoutNode>
        <dgm:layoutNode name="BalanceSpacing1">
          <dgm:alg type="sp"/>
          <dgm:shape xmlns:r="http://schemas.openxmlformats.org/officeDocument/2006/relationships" r:blip="">
            <dgm:adjLst/>
          </dgm:shape>
        </dgm:layoutNode>
        <dgm:forEach name="Name19" axis="followSib" ptType="sibTrans" hideLastTrans="0" cnt="1">
          <dgm:layoutNode name="Accent1Text" styleLbl="node1">
            <dgm:alg type="tx"/>
            <dgm:shape xmlns:r="http://schemas.openxmlformats.org/officeDocument/2006/relationships" rot="90" type="hexagon" r:blip="">
              <dgm:adjLst>
                <dgm:adj idx="1" val="0.25"/>
                <dgm:adj idx="2" val="1.1547"/>
              </dgm:adjLst>
            </dgm:shape>
            <dgm:presOf axis="self" ptType="sibTrans"/>
            <dgm:constrLst>
              <dgm:constr type="lMarg"/>
              <dgm:constr type="rMarg"/>
              <dgm:constr type="tMarg"/>
              <dgm:constr type="bMarg"/>
            </dgm:constrLst>
            <dgm:ruleLst>
              <dgm:rule type="primFontSz" val="5" fact="NaN" max="NaN"/>
            </dgm:ruleLst>
          </dgm:layoutNode>
        </dgm:forEach>
      </dgm:layoutNode>
      <dgm:forEach name="Name2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AlternatingHexagons">
  <dgm:title val=""/>
  <dgm:desc val=""/>
  <dgm:catLst>
    <dgm:cat type="list" pri="1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dir/>
      <dgm:animLvl val="lvl"/>
    </dgm:varLst>
    <dgm:alg type="lin">
      <dgm:param type="linDir" val="fromT"/>
    </dgm:alg>
    <dgm:shape xmlns:r="http://schemas.openxmlformats.org/officeDocument/2006/relationships" r:blip="">
      <dgm:adjLst/>
    </dgm:shape>
    <dgm:constrLst>
      <dgm:constr type="primFontSz" for="des" forName="Parent1" val="65"/>
      <dgm:constr type="primFontSz" for="des" forName="Childtext1" refType="primFontSz" refFor="des" refForName="Parent1" op="lte"/>
      <dgm:constr type="w" for="ch" forName="composite" refType="w"/>
      <dgm:constr type="h" for="ch" forName="composite" refType="h"/>
      <dgm:constr type="h" for="ch" forName="spaceBetweenRectangles" refType="w" refFor="ch" refForName="composite" fact="-0.042"/>
      <dgm:constr type="sp" refType="h" refFor="ch" refForName="composite" op="equ" fact="0.1"/>
    </dgm:constrLst>
    <dgm:forEach name="nodesForEach" axis="ch" ptType="node">
      <dgm:layoutNode name="composite">
        <dgm:alg type="composite">
          <dgm:param type="ar" val="3.6"/>
        </dgm:alg>
        <dgm:shape xmlns:r="http://schemas.openxmlformats.org/officeDocument/2006/relationships" r:blip="">
          <dgm:adjLst/>
        </dgm:shape>
        <dgm:choose name="Name1">
          <dgm:if name="Name2" func="var" arg="dir" op="equ" val="norm">
            <dgm:choose name="Name3">
              <dgm:if name="Name4" axis="self" ptType="node" func="posOdd" op="equ" val="1">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dgm:constr type="h" for="ch" forName="BalanceSpacing" refType="h" fact="0.1"/>
                  <dgm:constr type="l" for="ch" forName="BalanceSpacing1" refType="w" fact="0.69"/>
                  <dgm:constr type="t" for="ch" forName="BalanceSpacing1" refType="h" fact="0.2"/>
                  <dgm:constr type="w" for="ch" forName="BalanceSpacing1" refType="w" fact="0.31"/>
                  <dgm:constr type="h" for="ch" forName="BalanceSpacing1" refType="h" fact="0.6"/>
                </dgm:constrLst>
              </dgm:if>
              <dgm:else name="Name5">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 type="l" for="ch" forName="BalanceSpacing1" refType="w" fact="0"/>
                  <dgm:constr type="t" for="ch" forName="BalanceSpacing1" refType="h" fact="0.2"/>
                  <dgm:constr type="w" for="ch" forName="BalanceSpacing1" refType="w" fact="0.3"/>
                  <dgm:constr type="h" for="ch" forName="BalanceSpacing1" refType="h" fact="0.6"/>
                </dgm:constrLst>
              </dgm:else>
            </dgm:choose>
          </dgm:if>
          <dgm:else name="Name6">
            <dgm:choose name="Name7">
              <dgm:if name="Name8" axis="self" ptType="node" func="posOdd" op="equ" val="1">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Lst>
              </dgm:if>
              <dgm:else name="Name9">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fact="0.18"/>
                  <dgm:constr type="h" for="ch" forName="BalanceSpacing" refType="h"/>
                </dgm:constrLst>
              </dgm:else>
            </dgm:choose>
          </dgm:else>
        </dgm:choose>
        <dgm:layoutNode name="Parent1" styleLbl="node1">
          <dgm:varLst>
            <dgm:chMax val="1"/>
            <dgm:chPref val="1"/>
            <dgm:bulletEnabled val="1"/>
          </dgm:varLst>
          <dgm:alg type="tx"/>
          <dgm:shape xmlns:r="http://schemas.openxmlformats.org/officeDocument/2006/relationships" rot="90" type="hexagon" r:blip="">
            <dgm:adjLst>
              <dgm:adj idx="1" val="0.25"/>
              <dgm:adj idx="2" val="1.154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hildtext1" styleLbl="revTx">
          <dgm:varLst>
            <dgm:chMax val="0"/>
            <dgm:chPref val="0"/>
            <dgm:bulletEnabled val="1"/>
          </dgm:varLst>
          <dgm:choose name="Name10">
            <dgm:if name="Name11" func="var" arg="dir" op="equ" val="norm">
              <dgm:choose name="Name12">
                <dgm:if name="Name13" axis="self" ptType="node" func="posOdd" op="equ" val="1">
                  <dgm:alg type="tx">
                    <dgm:param type="parTxLTRAlign" val="l"/>
                  </dgm:alg>
                </dgm:if>
                <dgm:else name="Name14">
                  <dgm:alg type="tx">
                    <dgm:param type="parTxLTRAlign" val="r"/>
                  </dgm:alg>
                </dgm:else>
              </dgm:choose>
            </dgm:if>
            <dgm:else name="Name15">
              <dgm:choose name="Name16">
                <dgm:if name="Name17" axis="self" ptType="node" func="posOdd" op="equ" val="1">
                  <dgm:alg type="tx">
                    <dgm:param type="parTxLTRAlign" val="r"/>
                  </dgm:alg>
                </dgm:if>
                <dgm:else name="Name18">
                  <dgm:alg type="tx">
                    <dgm:param type="parTxLTRAlign" val="l"/>
                  </dgm:alg>
                </dgm:else>
              </dgm:choose>
            </dgm:else>
          </dgm:choose>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BalanceSpacing">
          <dgm:alg type="sp"/>
          <dgm:shape xmlns:r="http://schemas.openxmlformats.org/officeDocument/2006/relationships" r:blip="">
            <dgm:adjLst/>
          </dgm:shape>
        </dgm:layoutNode>
        <dgm:layoutNode name="BalanceSpacing1">
          <dgm:alg type="sp"/>
          <dgm:shape xmlns:r="http://schemas.openxmlformats.org/officeDocument/2006/relationships" r:blip="">
            <dgm:adjLst/>
          </dgm:shape>
        </dgm:layoutNode>
        <dgm:forEach name="Name19" axis="followSib" ptType="sibTrans" hideLastTrans="0" cnt="1">
          <dgm:layoutNode name="Accent1Text" styleLbl="node1">
            <dgm:alg type="tx"/>
            <dgm:shape xmlns:r="http://schemas.openxmlformats.org/officeDocument/2006/relationships" rot="90" type="hexagon" r:blip="">
              <dgm:adjLst>
                <dgm:adj idx="1" val="0.25"/>
                <dgm:adj idx="2" val="1.1547"/>
              </dgm:adjLst>
            </dgm:shape>
            <dgm:presOf axis="self" ptType="sibTrans"/>
            <dgm:constrLst>
              <dgm:constr type="lMarg"/>
              <dgm:constr type="rMarg"/>
              <dgm:constr type="tMarg"/>
              <dgm:constr type="bMarg"/>
            </dgm:constrLst>
            <dgm:ruleLst>
              <dgm:rule type="primFontSz" val="5" fact="NaN" max="NaN"/>
            </dgm:ruleLst>
          </dgm:layoutNode>
        </dgm:forEach>
      </dgm:layoutNode>
      <dgm:forEach name="Name2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4.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5.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6.xml><?xml version="1.0" encoding="utf-8"?>
<dgm:layoutDef xmlns:dgm="http://schemas.openxmlformats.org/drawingml/2006/diagram" xmlns:a="http://schemas.openxmlformats.org/drawingml/2006/main" uniqueId="urn:microsoft.com/office/officeart/2009/3/layout/StepUpProcess">
  <dgm:title val=""/>
  <dgm:desc val=""/>
  <dgm:catLst>
    <dgm:cat type="process" pri="13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bL"/>
          <dgm:param type="flowDir" val="row"/>
          <dgm:param type="off" val="off"/>
          <dgm:param type="bkpt" val="fixed"/>
          <dgm:param type="bkPtFixedVal" val="1"/>
        </dgm:alg>
      </dgm:if>
      <dgm:else name="Name2">
        <dgm:alg type="snake">
          <dgm:param type="grDir" val="bR"/>
          <dgm:param type="flowDir" val="row"/>
          <dgm:param type="off" val="off"/>
          <dgm:param type="bkpt" val="fixed"/>
          <dgm:param type="bkPtFixedVal" val="1"/>
        </dgm:alg>
      </dgm:else>
    </dgm:choose>
    <dgm:shape xmlns:r="http://schemas.openxmlformats.org/officeDocument/2006/relationships" r:blip="">
      <dgm:adjLst/>
    </dgm:shape>
    <dgm:constrLst>
      <dgm:constr type="alignOff" forName="rootnode" val="1"/>
      <dgm:constr type="primFontSz" for="des" ptType="node" op="equ" val="65"/>
      <dgm:constr type="w" for="ch" forName="composite" refType="w"/>
      <dgm:constr type="h" for="ch" forName="composite" refType="h"/>
      <dgm:constr type="sp" refType="h" refFor="ch" refForName="composite" op="equ" fact="-0.765"/>
      <dgm:constr type="w" for="ch" forName="sibTrans" refType="w" fact="0.103"/>
      <dgm:constr type="h" for="ch" forName="sibTrans" refType="h" fact="0.103"/>
    </dgm:constrLst>
    <dgm:forEach name="nodesForEach" axis="ch" ptType="node">
      <dgm:layoutNode name="composite">
        <dgm:alg type="composite">
          <dgm:param type="ar" val="0.861"/>
        </dgm:alg>
        <dgm:shape xmlns:r="http://schemas.openxmlformats.org/officeDocument/2006/relationships" r:blip="">
          <dgm:adjLst/>
        </dgm:shape>
        <dgm:choose name="Name3">
          <dgm:if name="Name4" func="var" arg="dir" op="equ" val="norm">
            <dgm:constrLst>
              <dgm:constr type="l" for="ch" forName="LShape" refType="w" fact="0"/>
              <dgm:constr type="t" for="ch" forName="LShape" refType="h" fact="0.2347"/>
              <dgm:constr type="w" for="ch" forName="LShape" refType="w" fact="0.998"/>
              <dgm:constr type="h" for="ch" forName="LShape" refType="h" fact="0.5164"/>
              <dgm:constr type="r" for="ch" forName="ParentText" refType="w"/>
              <dgm:constr type="t" for="ch" forName="ParentText" refType="h" fact="0.32"/>
              <dgm:constr type="w" for="ch" forName="ParentText" refType="w" fact="0.901"/>
              <dgm:constr type="h" for="ch" forName="ParentText" refType="h" fact="0.68"/>
              <dgm:constr type="l" for="ch" forName="Triangle" refType="w" fact="0.83"/>
              <dgm:constr type="t" for="ch" forName="Triangle" refType="h" fact="0"/>
              <dgm:constr type="w" for="ch" forName="Triangle" refType="w" fact="0.17"/>
              <dgm:constr type="h" for="ch" forName="Triangle" refType="w" refFor="ch" refForName="Triangle"/>
            </dgm:constrLst>
          </dgm:if>
          <dgm:else name="Name5">
            <dgm:constrLst>
              <dgm:constr type="l" for="ch" forName="LShape" refType="w" fact="0.002"/>
              <dgm:constr type="t" for="ch" forName="LShape" refType="h" fact="0.2347"/>
              <dgm:constr type="w" for="ch" forName="LShape" refType="w"/>
              <dgm:constr type="h" for="ch" forName="LShape" refType="h" fact="0.5164"/>
              <dgm:constr type="l" for="ch" forName="ParentText" refType="w" fact="0"/>
              <dgm:constr type="t" for="ch" forName="ParentText" refType="h" fact="0.32"/>
              <dgm:constr type="w" for="ch" forName="ParentText" refType="w" fact="0.902"/>
              <dgm:constr type="h" for="ch" forName="ParentText" refType="h" fact="0.68"/>
              <dgm:constr type="l" for="ch" forName="Triangle" refType="w" fact="0"/>
              <dgm:constr type="t" for="ch" forName="Triangle" refType="h" fact="0"/>
              <dgm:constr type="w" for="ch" forName="Triangle" refType="w" fact="0.17"/>
              <dgm:constr type="h" for="ch" forName="Triangle" refType="w" refFor="ch" refForName="Triangle"/>
            </dgm:constrLst>
          </dgm:else>
        </dgm:choose>
        <dgm:layoutNode name="LShape" styleLbl="alignNode1">
          <dgm:alg type="sp"/>
          <dgm:choose name="Name6">
            <dgm:if name="Name7" func="var" arg="dir" op="equ" val="norm">
              <dgm:shape xmlns:r="http://schemas.openxmlformats.org/officeDocument/2006/relationships" rot="90" type="corner" r:blip="">
                <dgm:adjLst>
                  <dgm:adj idx="1" val="0.1612"/>
                  <dgm:adj idx="2" val="0.1611"/>
                </dgm:adjLst>
              </dgm:shape>
            </dgm:if>
            <dgm:else name="Name8">
              <dgm:shape xmlns:r="http://schemas.openxmlformats.org/officeDocument/2006/relationships" rot="180" type="corner" r:blip="">
                <dgm:adjLst>
                  <dgm:adj idx="1" val="0.1612"/>
                  <dgm:adj idx="2" val="0.1611"/>
                </dgm:adjLst>
              </dgm:shape>
            </dgm:else>
          </dgm:choose>
          <dgm:presOf/>
        </dgm:layoutNode>
        <dgm:layoutNode name="ParentText"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9">
          <dgm:if name="Name10" axis="followSib" ptType="node" func="cnt" op="gte" val="1">
            <dgm:layoutNode name="Triangle" styleLbl="alignNode1">
              <dgm:alg type="sp"/>
              <dgm:choose name="Name11">
                <dgm:if name="Name12" func="var" arg="dir" op="equ" val="norm">
                  <dgm:shape xmlns:r="http://schemas.openxmlformats.org/officeDocument/2006/relationships" type="triangle" r:blip="">
                    <dgm:adjLst>
                      <dgm:adj idx="1" val="1"/>
                    </dgm:adjLst>
                  </dgm:shape>
                </dgm:if>
                <dgm:else name="Name13">
                  <dgm:shape xmlns:r="http://schemas.openxmlformats.org/officeDocument/2006/relationships" rot="90" type="triangle" r:blip="">
                    <dgm:adjLst>
                      <dgm:adj idx="1" val="1"/>
                    </dgm:adjLst>
                  </dgm:shape>
                </dgm:else>
              </dgm:choose>
              <dgm:presOf/>
            </dgm:layoutNode>
          </dgm:if>
          <dgm:else name="Name14"/>
        </dgm:choose>
      </dgm:layoutNode>
      <dgm:forEach name="sibTransForEach" axis="followSib" ptType="sibTrans" cnt="1">
        <dgm:layoutNode name="sibTrans">
          <dgm:alg type="composite">
            <dgm:param type="ar" val="0.861"/>
          </dgm:alg>
          <dgm:constrLst>
            <dgm:constr type="w" for="ch" forName="space" refType="w"/>
            <dgm:constr type="h" for="ch" forName="space" refType="w"/>
          </dgm:constrLst>
          <dgm:layoutNode name="space" styleLbl="alignNode1">
            <dgm:alg type="sp"/>
            <dgm:shape xmlns:r="http://schemas.openxmlformats.org/officeDocument/2006/relationships" r:blip="">
              <dgm:adjLst/>
            </dgm:shape>
            <dgm:presOf/>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62CEE39-542D-4BA9-BAC8-FB1769037462}" type="datetimeFigureOut">
              <a:rPr lang="en-US" smtClean="0"/>
              <a:t>2/1/2018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B5F405-2DCD-48F7-B9E6-ABEB67411FD7}" type="slidenum">
              <a:rPr lang="en-US" smtClean="0"/>
              <a:t>‹#›</a:t>
            </a:fld>
            <a:endParaRPr lang="en-US"/>
          </a:p>
        </p:txBody>
      </p:sp>
    </p:spTree>
    <p:extLst>
      <p:ext uri="{BB962C8B-B14F-4D97-AF65-F5344CB8AC3E}">
        <p14:creationId xmlns:p14="http://schemas.microsoft.com/office/powerpoint/2010/main" val="31393603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B5F405-2DCD-48F7-B9E6-ABEB67411FD7}" type="slidenum">
              <a:rPr lang="en-US" smtClean="0"/>
              <a:t>11</a:t>
            </a:fld>
            <a:endParaRPr lang="en-US"/>
          </a:p>
        </p:txBody>
      </p:sp>
    </p:spTree>
    <p:extLst>
      <p:ext uri="{BB962C8B-B14F-4D97-AF65-F5344CB8AC3E}">
        <p14:creationId xmlns:p14="http://schemas.microsoft.com/office/powerpoint/2010/main" val="5459932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25855A06-C3FA-42A9-A7DC-CAB40864D4F0}" type="datetimeFigureOut">
              <a:rPr lang="en-US" smtClean="0"/>
              <a:t>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483CBE-2C34-4600-A6DE-69CB2427C269}" type="slidenum">
              <a:rPr lang="en-US" smtClean="0"/>
              <a:t>‹#›</a:t>
            </a:fld>
            <a:endParaRPr lang="en-US"/>
          </a:p>
        </p:txBody>
      </p:sp>
    </p:spTree>
    <p:extLst>
      <p:ext uri="{BB962C8B-B14F-4D97-AF65-F5344CB8AC3E}">
        <p14:creationId xmlns:p14="http://schemas.microsoft.com/office/powerpoint/2010/main" val="21663646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5855A06-C3FA-42A9-A7DC-CAB40864D4F0}" type="datetimeFigureOut">
              <a:rPr lang="en-US" smtClean="0"/>
              <a:t>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483CBE-2C34-4600-A6DE-69CB2427C269}" type="slidenum">
              <a:rPr lang="en-US" smtClean="0"/>
              <a:t>‹#›</a:t>
            </a:fld>
            <a:endParaRPr lang="en-US"/>
          </a:p>
        </p:txBody>
      </p:sp>
    </p:spTree>
    <p:extLst>
      <p:ext uri="{BB962C8B-B14F-4D97-AF65-F5344CB8AC3E}">
        <p14:creationId xmlns:p14="http://schemas.microsoft.com/office/powerpoint/2010/main" val="280501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5855A06-C3FA-42A9-A7DC-CAB40864D4F0}" type="datetimeFigureOut">
              <a:rPr lang="en-US" smtClean="0"/>
              <a:t>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483CBE-2C34-4600-A6DE-69CB2427C269}" type="slidenum">
              <a:rPr lang="en-US" smtClean="0"/>
              <a:t>‹#›</a:t>
            </a:fld>
            <a:endParaRPr lang="en-US"/>
          </a:p>
        </p:txBody>
      </p:sp>
    </p:spTree>
    <p:extLst>
      <p:ext uri="{BB962C8B-B14F-4D97-AF65-F5344CB8AC3E}">
        <p14:creationId xmlns:p14="http://schemas.microsoft.com/office/powerpoint/2010/main" val="7256104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5855A06-C3FA-42A9-A7DC-CAB40864D4F0}" type="datetimeFigureOut">
              <a:rPr lang="en-US" smtClean="0"/>
              <a:t>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483CBE-2C34-4600-A6DE-69CB2427C269}" type="slidenum">
              <a:rPr lang="en-US" smtClean="0"/>
              <a:t>‹#›</a:t>
            </a:fld>
            <a:endParaRPr lang="en-US"/>
          </a:p>
        </p:txBody>
      </p:sp>
    </p:spTree>
    <p:extLst>
      <p:ext uri="{BB962C8B-B14F-4D97-AF65-F5344CB8AC3E}">
        <p14:creationId xmlns:p14="http://schemas.microsoft.com/office/powerpoint/2010/main" val="2931021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5855A06-C3FA-42A9-A7DC-CAB40864D4F0}" type="datetimeFigureOut">
              <a:rPr lang="en-US" smtClean="0"/>
              <a:t>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483CBE-2C34-4600-A6DE-69CB2427C269}" type="slidenum">
              <a:rPr lang="en-US" smtClean="0"/>
              <a:t>‹#›</a:t>
            </a:fld>
            <a:endParaRPr lang="en-US"/>
          </a:p>
        </p:txBody>
      </p:sp>
    </p:spTree>
    <p:extLst>
      <p:ext uri="{BB962C8B-B14F-4D97-AF65-F5344CB8AC3E}">
        <p14:creationId xmlns:p14="http://schemas.microsoft.com/office/powerpoint/2010/main" val="27016824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5855A06-C3FA-42A9-A7DC-CAB40864D4F0}" type="datetimeFigureOut">
              <a:rPr lang="en-US" smtClean="0"/>
              <a:t>2/1/2018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483CBE-2C34-4600-A6DE-69CB2427C269}" type="slidenum">
              <a:rPr lang="en-US" smtClean="0"/>
              <a:t>‹#›</a:t>
            </a:fld>
            <a:endParaRPr lang="en-US"/>
          </a:p>
        </p:txBody>
      </p:sp>
    </p:spTree>
    <p:extLst>
      <p:ext uri="{BB962C8B-B14F-4D97-AF65-F5344CB8AC3E}">
        <p14:creationId xmlns:p14="http://schemas.microsoft.com/office/powerpoint/2010/main" val="8548909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5855A06-C3FA-42A9-A7DC-CAB40864D4F0}" type="datetimeFigureOut">
              <a:rPr lang="en-US" smtClean="0"/>
              <a:t>2/1/2018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483CBE-2C34-4600-A6DE-69CB2427C269}" type="slidenum">
              <a:rPr lang="en-US" smtClean="0"/>
              <a:t>‹#›</a:t>
            </a:fld>
            <a:endParaRPr lang="en-US"/>
          </a:p>
        </p:txBody>
      </p:sp>
    </p:spTree>
    <p:extLst>
      <p:ext uri="{BB962C8B-B14F-4D97-AF65-F5344CB8AC3E}">
        <p14:creationId xmlns:p14="http://schemas.microsoft.com/office/powerpoint/2010/main" val="13116051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5855A06-C3FA-42A9-A7DC-CAB40864D4F0}" type="datetimeFigureOut">
              <a:rPr lang="en-US" smtClean="0"/>
              <a:t>2/1/2018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483CBE-2C34-4600-A6DE-69CB2427C269}" type="slidenum">
              <a:rPr lang="en-US" smtClean="0"/>
              <a:t>‹#›</a:t>
            </a:fld>
            <a:endParaRPr lang="en-US"/>
          </a:p>
        </p:txBody>
      </p:sp>
    </p:spTree>
    <p:extLst>
      <p:ext uri="{BB962C8B-B14F-4D97-AF65-F5344CB8AC3E}">
        <p14:creationId xmlns:p14="http://schemas.microsoft.com/office/powerpoint/2010/main" val="2297193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5855A06-C3FA-42A9-A7DC-CAB40864D4F0}" type="datetimeFigureOut">
              <a:rPr lang="en-US" smtClean="0"/>
              <a:t>2/1/2018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483CBE-2C34-4600-A6DE-69CB2427C269}" type="slidenum">
              <a:rPr lang="en-US" smtClean="0"/>
              <a:t>‹#›</a:t>
            </a:fld>
            <a:endParaRPr lang="en-US"/>
          </a:p>
        </p:txBody>
      </p:sp>
    </p:spTree>
    <p:extLst>
      <p:ext uri="{BB962C8B-B14F-4D97-AF65-F5344CB8AC3E}">
        <p14:creationId xmlns:p14="http://schemas.microsoft.com/office/powerpoint/2010/main" val="5498489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5855A06-C3FA-42A9-A7DC-CAB40864D4F0}" type="datetimeFigureOut">
              <a:rPr lang="en-US" smtClean="0"/>
              <a:t>2/1/2018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483CBE-2C34-4600-A6DE-69CB2427C269}" type="slidenum">
              <a:rPr lang="en-US" smtClean="0"/>
              <a:t>‹#›</a:t>
            </a:fld>
            <a:endParaRPr lang="en-US"/>
          </a:p>
        </p:txBody>
      </p:sp>
    </p:spTree>
    <p:extLst>
      <p:ext uri="{BB962C8B-B14F-4D97-AF65-F5344CB8AC3E}">
        <p14:creationId xmlns:p14="http://schemas.microsoft.com/office/powerpoint/2010/main" val="5855440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5855A06-C3FA-42A9-A7DC-CAB40864D4F0}" type="datetimeFigureOut">
              <a:rPr lang="en-US" smtClean="0"/>
              <a:t>2/1/2018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483CBE-2C34-4600-A6DE-69CB2427C269}" type="slidenum">
              <a:rPr lang="en-US" smtClean="0"/>
              <a:t>‹#›</a:t>
            </a:fld>
            <a:endParaRPr lang="en-US"/>
          </a:p>
        </p:txBody>
      </p:sp>
    </p:spTree>
    <p:extLst>
      <p:ext uri="{BB962C8B-B14F-4D97-AF65-F5344CB8AC3E}">
        <p14:creationId xmlns:p14="http://schemas.microsoft.com/office/powerpoint/2010/main" val="4191041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5855A06-C3FA-42A9-A7DC-CAB40864D4F0}" type="datetimeFigureOut">
              <a:rPr lang="en-US" smtClean="0"/>
              <a:t>2/1/2018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483CBE-2C34-4600-A6DE-69CB2427C269}" type="slidenum">
              <a:rPr lang="en-US" smtClean="0"/>
              <a:t>‹#›</a:t>
            </a:fld>
            <a:endParaRPr lang="en-US"/>
          </a:p>
        </p:txBody>
      </p:sp>
    </p:spTree>
    <p:extLst>
      <p:ext uri="{BB962C8B-B14F-4D97-AF65-F5344CB8AC3E}">
        <p14:creationId xmlns:p14="http://schemas.microsoft.com/office/powerpoint/2010/main" val="40760262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5400" b="1" dirty="0">
                <a:solidFill>
                  <a:schemeClr val="bg2">
                    <a:lumMod val="50000"/>
                  </a:schemeClr>
                </a:solidFill>
                <a:latin typeface="+mn-lt"/>
              </a:rPr>
              <a:t>SAN DIEGO HOUSING VALUE ANALYSIS PROPOSAL</a:t>
            </a:r>
          </a:p>
        </p:txBody>
      </p:sp>
      <p:sp>
        <p:nvSpPr>
          <p:cNvPr id="3" name="Subtitle 2"/>
          <p:cNvSpPr>
            <a:spLocks noGrp="1"/>
          </p:cNvSpPr>
          <p:nvPr>
            <p:ph type="subTitle" idx="1"/>
          </p:nvPr>
        </p:nvSpPr>
        <p:spPr>
          <a:xfrm>
            <a:off x="1524000" y="4043472"/>
            <a:ext cx="9144000" cy="1655762"/>
          </a:xfrm>
        </p:spPr>
        <p:txBody>
          <a:bodyPr/>
          <a:lstStyle/>
          <a:p>
            <a:r>
              <a:rPr lang="en-US" dirty="0">
                <a:solidFill>
                  <a:schemeClr val="bg2">
                    <a:lumMod val="50000"/>
                  </a:schemeClr>
                </a:solidFill>
              </a:rPr>
              <a:t>Team Member: Wen Yan, Salah Ahmad, Xia Song, Mengting Wang</a:t>
            </a:r>
          </a:p>
        </p:txBody>
      </p:sp>
    </p:spTree>
    <p:extLst>
      <p:ext uri="{BB962C8B-B14F-4D97-AF65-F5344CB8AC3E}">
        <p14:creationId xmlns:p14="http://schemas.microsoft.com/office/powerpoint/2010/main" val="2901020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noAutofit/>
          </a:bodyPr>
          <a:lstStyle/>
          <a:p>
            <a:r>
              <a:rPr lang="en-US" altLang="zh-CN" b="1">
                <a:solidFill>
                  <a:schemeClr val="tx1">
                    <a:lumMod val="50000"/>
                    <a:lumOff val="50000"/>
                  </a:schemeClr>
                </a:solidFill>
                <a:latin typeface="+mn-lt"/>
              </a:rPr>
              <a:t>Data processing pipeline</a:t>
            </a:r>
            <a:endParaRPr lang="en-US" b="1" dirty="0">
              <a:solidFill>
                <a:schemeClr val="tx1">
                  <a:lumMod val="50000"/>
                  <a:lumOff val="50000"/>
                </a:schemeClr>
              </a:solidFill>
              <a:latin typeface="+mn-lt"/>
            </a:endParaRPr>
          </a:p>
        </p:txBody>
      </p:sp>
      <p:sp>
        <p:nvSpPr>
          <p:cNvPr id="2" name="Content Placeholder 1">
            <a:extLst>
              <a:ext uri="{FF2B5EF4-FFF2-40B4-BE49-F238E27FC236}">
                <a16:creationId xmlns:a16="http://schemas.microsoft.com/office/drawing/2014/main" id="{A6EF48FB-8EE4-425F-A6F5-DE7B4B65700F}"/>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821006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extLst>
              <p:ext uri="{D42A27DB-BD31-4B8C-83A1-F6EECF244321}">
                <p14:modId xmlns:p14="http://schemas.microsoft.com/office/powerpoint/2010/main" val="1864109676"/>
              </p:ext>
            </p:extLst>
          </p:nvPr>
        </p:nvGraphicFramePr>
        <p:xfrm>
          <a:off x="658906" y="1476001"/>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itle 1"/>
          <p:cNvSpPr>
            <a:spLocks noGrp="1"/>
          </p:cNvSpPr>
          <p:nvPr>
            <p:ph type="title"/>
          </p:nvPr>
        </p:nvSpPr>
        <p:spPr>
          <a:xfrm>
            <a:off x="905312" y="367879"/>
            <a:ext cx="10515600" cy="1325563"/>
          </a:xfrm>
        </p:spPr>
        <p:txBody>
          <a:bodyPr>
            <a:noAutofit/>
          </a:bodyPr>
          <a:lstStyle/>
          <a:p>
            <a:r>
              <a:rPr lang="en-US" b="1" dirty="0">
                <a:solidFill>
                  <a:schemeClr val="tx1">
                    <a:lumMod val="50000"/>
                    <a:lumOff val="50000"/>
                  </a:schemeClr>
                </a:solidFill>
                <a:latin typeface="+mn-lt"/>
              </a:rPr>
              <a:t>Challenges</a:t>
            </a:r>
          </a:p>
        </p:txBody>
      </p:sp>
    </p:spTree>
    <p:extLst>
      <p:ext uri="{BB962C8B-B14F-4D97-AF65-F5344CB8AC3E}">
        <p14:creationId xmlns:p14="http://schemas.microsoft.com/office/powerpoint/2010/main" val="33799166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extLst>
              <p:ext uri="{D42A27DB-BD31-4B8C-83A1-F6EECF244321}">
                <p14:modId xmlns:p14="http://schemas.microsoft.com/office/powerpoint/2010/main" val="2583278922"/>
              </p:ext>
            </p:extLst>
          </p:nvPr>
        </p:nvGraphicFramePr>
        <p:xfrm>
          <a:off x="658906" y="1476001"/>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itle 1"/>
          <p:cNvSpPr>
            <a:spLocks noGrp="1"/>
          </p:cNvSpPr>
          <p:nvPr>
            <p:ph type="title"/>
          </p:nvPr>
        </p:nvSpPr>
        <p:spPr/>
        <p:txBody>
          <a:bodyPr>
            <a:noAutofit/>
          </a:bodyPr>
          <a:lstStyle/>
          <a:p>
            <a:r>
              <a:rPr lang="en-US" b="1" dirty="0">
                <a:solidFill>
                  <a:schemeClr val="tx1">
                    <a:lumMod val="50000"/>
                    <a:lumOff val="50000"/>
                  </a:schemeClr>
                </a:solidFill>
                <a:latin typeface="+mn-lt"/>
              </a:rPr>
              <a:t>GOALS TO ACHIEVE IN THE END</a:t>
            </a:r>
          </a:p>
        </p:txBody>
      </p:sp>
    </p:spTree>
    <p:extLst>
      <p:ext uri="{BB962C8B-B14F-4D97-AF65-F5344CB8AC3E}">
        <p14:creationId xmlns:p14="http://schemas.microsoft.com/office/powerpoint/2010/main" val="29160308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640976" y="0"/>
            <a:ext cx="10515600" cy="1325563"/>
          </a:xfrm>
        </p:spPr>
        <p:txBody>
          <a:bodyPr>
            <a:noAutofit/>
          </a:bodyPr>
          <a:lstStyle/>
          <a:p>
            <a:r>
              <a:rPr lang="en-US" b="1" dirty="0">
                <a:solidFill>
                  <a:schemeClr val="tx1">
                    <a:lumMod val="50000"/>
                    <a:lumOff val="50000"/>
                  </a:schemeClr>
                </a:solidFill>
                <a:latin typeface="+mn-lt"/>
              </a:rPr>
              <a:t>MAJOR MILESTONES</a:t>
            </a: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3523896440"/>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TextBox 7"/>
          <p:cNvSpPr txBox="1"/>
          <p:nvPr/>
        </p:nvSpPr>
        <p:spPr>
          <a:xfrm>
            <a:off x="9646024" y="2321859"/>
            <a:ext cx="1640541" cy="923330"/>
          </a:xfrm>
          <a:prstGeom prst="rect">
            <a:avLst/>
          </a:prstGeom>
          <a:noFill/>
        </p:spPr>
        <p:txBody>
          <a:bodyPr wrap="square" rtlCol="0">
            <a:spAutoFit/>
          </a:bodyPr>
          <a:lstStyle/>
          <a:p>
            <a:r>
              <a:rPr lang="en-US" dirty="0">
                <a:solidFill>
                  <a:schemeClr val="bg2">
                    <a:lumMod val="50000"/>
                  </a:schemeClr>
                </a:solidFill>
              </a:rPr>
              <a:t>Data Visualization &amp; Final Reporting</a:t>
            </a:r>
          </a:p>
        </p:txBody>
      </p:sp>
      <p:sp>
        <p:nvSpPr>
          <p:cNvPr id="9" name="Rounded Rectangle 8"/>
          <p:cNvSpPr/>
          <p:nvPr/>
        </p:nvSpPr>
        <p:spPr>
          <a:xfrm>
            <a:off x="950259" y="1972235"/>
            <a:ext cx="2115670" cy="851647"/>
          </a:xfrm>
          <a:prstGeom prst="roundRect">
            <a:avLst/>
          </a:prstGeom>
          <a:solidFill>
            <a:schemeClr val="accent1">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BUSINESS GOAL</a:t>
            </a:r>
          </a:p>
        </p:txBody>
      </p:sp>
      <p:sp>
        <p:nvSpPr>
          <p:cNvPr id="10" name="Rounded Rectangle 9"/>
          <p:cNvSpPr/>
          <p:nvPr/>
        </p:nvSpPr>
        <p:spPr>
          <a:xfrm>
            <a:off x="4554072" y="1407459"/>
            <a:ext cx="2115670" cy="851647"/>
          </a:xfrm>
          <a:prstGeom prst="roundRect">
            <a:avLst/>
          </a:prstGeom>
          <a:solidFill>
            <a:srgbClr val="33CCCC"/>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INTERESTING QUESTIONS</a:t>
            </a:r>
          </a:p>
        </p:txBody>
      </p:sp>
      <p:sp>
        <p:nvSpPr>
          <p:cNvPr id="11" name="Rounded Rectangle 10"/>
          <p:cNvSpPr/>
          <p:nvPr/>
        </p:nvSpPr>
        <p:spPr>
          <a:xfrm>
            <a:off x="8202707" y="797859"/>
            <a:ext cx="2115670" cy="851647"/>
          </a:xfrm>
          <a:prstGeom prst="roundRect">
            <a:avLst/>
          </a:prstGeom>
          <a:solidFill>
            <a:srgbClr val="02BA8A"/>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ANALYTICS &amp; VISUALIZATION</a:t>
            </a:r>
          </a:p>
        </p:txBody>
      </p:sp>
    </p:spTree>
    <p:extLst>
      <p:ext uri="{BB962C8B-B14F-4D97-AF65-F5344CB8AC3E}">
        <p14:creationId xmlns:p14="http://schemas.microsoft.com/office/powerpoint/2010/main" val="30556121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838200" y="365125"/>
            <a:ext cx="10515600" cy="549275"/>
          </a:xfrm>
        </p:spPr>
        <p:txBody>
          <a:bodyPr>
            <a:noAutofit/>
          </a:bodyPr>
          <a:lstStyle/>
          <a:p>
            <a:r>
              <a:rPr lang="en-US" b="1" dirty="0">
                <a:solidFill>
                  <a:schemeClr val="tx1">
                    <a:lumMod val="50000"/>
                    <a:lumOff val="50000"/>
                  </a:schemeClr>
                </a:solidFill>
                <a:latin typeface="+mn-lt"/>
              </a:rPr>
              <a:t>Logistics</a:t>
            </a:r>
          </a:p>
        </p:txBody>
      </p:sp>
      <p:grpSp>
        <p:nvGrpSpPr>
          <p:cNvPr id="17" name="Group 16"/>
          <p:cNvGrpSpPr/>
          <p:nvPr/>
        </p:nvGrpSpPr>
        <p:grpSpPr>
          <a:xfrm>
            <a:off x="690204" y="1376642"/>
            <a:ext cx="9672995" cy="963110"/>
            <a:chOff x="851568" y="2595843"/>
            <a:chExt cx="9672995" cy="963110"/>
          </a:xfrm>
        </p:grpSpPr>
        <p:grpSp>
          <p:nvGrpSpPr>
            <p:cNvPr id="11" name="Group 10"/>
            <p:cNvGrpSpPr/>
            <p:nvPr/>
          </p:nvGrpSpPr>
          <p:grpSpPr>
            <a:xfrm>
              <a:off x="1568822" y="2635623"/>
              <a:ext cx="8955741" cy="923330"/>
              <a:chOff x="1543370" y="1443317"/>
              <a:chExt cx="7452553" cy="923330"/>
            </a:xfrm>
          </p:grpSpPr>
          <p:sp>
            <p:nvSpPr>
              <p:cNvPr id="15" name="TextBox 14"/>
              <p:cNvSpPr txBox="1"/>
              <p:nvPr/>
            </p:nvSpPr>
            <p:spPr>
              <a:xfrm>
                <a:off x="1543370" y="1515036"/>
                <a:ext cx="3065929" cy="461665"/>
              </a:xfrm>
              <a:prstGeom prst="rect">
                <a:avLst/>
              </a:prstGeom>
              <a:noFill/>
            </p:spPr>
            <p:txBody>
              <a:bodyPr wrap="square" rtlCol="0">
                <a:spAutoFit/>
              </a:bodyPr>
              <a:lstStyle/>
              <a:p>
                <a:r>
                  <a:rPr lang="en-US" sz="2400" b="1" dirty="0">
                    <a:solidFill>
                      <a:schemeClr val="bg2">
                        <a:lumMod val="50000"/>
                      </a:schemeClr>
                    </a:solidFill>
                  </a:rPr>
                  <a:t>RESEARCH STRUCTURE</a:t>
                </a:r>
              </a:p>
            </p:txBody>
          </p:sp>
          <p:sp>
            <p:nvSpPr>
              <p:cNvPr id="13" name="TextBox 12"/>
              <p:cNvSpPr txBox="1"/>
              <p:nvPr/>
            </p:nvSpPr>
            <p:spPr>
              <a:xfrm>
                <a:off x="4181876" y="1443317"/>
                <a:ext cx="4814047" cy="923330"/>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bg2">
                        <a:lumMod val="50000"/>
                      </a:schemeClr>
                    </a:solidFill>
                  </a:rPr>
                  <a:t>Data Science Team</a:t>
                </a:r>
              </a:p>
              <a:p>
                <a:pPr marL="285750" indent="-285750">
                  <a:buFont typeface="Arial" panose="020B0604020202020204" pitchFamily="34" charset="0"/>
                  <a:buChar char="•"/>
                </a:pPr>
                <a:r>
                  <a:rPr lang="en-US" dirty="0">
                    <a:solidFill>
                      <a:schemeClr val="bg2">
                        <a:lumMod val="50000"/>
                      </a:schemeClr>
                    </a:solidFill>
                  </a:rPr>
                  <a:t>Academic Advisor</a:t>
                </a:r>
              </a:p>
              <a:p>
                <a:pPr marL="285750" indent="-285750">
                  <a:buFont typeface="Arial" panose="020B0604020202020204" pitchFamily="34" charset="0"/>
                  <a:buChar char="•"/>
                </a:pPr>
                <a:r>
                  <a:rPr lang="en-US" dirty="0">
                    <a:solidFill>
                      <a:schemeClr val="bg2">
                        <a:lumMod val="50000"/>
                      </a:schemeClr>
                    </a:solidFill>
                  </a:rPr>
                  <a:t>Domain Expert</a:t>
                </a:r>
              </a:p>
            </p:txBody>
          </p:sp>
        </p:grpSp>
        <p:pic>
          <p:nvPicPr>
            <p:cNvPr id="16" name="Picture 15"/>
            <p:cNvPicPr>
              <a:picLocks noChangeAspect="1"/>
            </p:cNvPicPr>
            <p:nvPr/>
          </p:nvPicPr>
          <p:blipFill>
            <a:blip r:embed="rId2"/>
            <a:stretch>
              <a:fillRect/>
            </a:stretch>
          </p:blipFill>
          <p:spPr>
            <a:xfrm>
              <a:off x="851568" y="2595843"/>
              <a:ext cx="690361" cy="664472"/>
            </a:xfrm>
            <a:prstGeom prst="rect">
              <a:avLst/>
            </a:prstGeom>
          </p:spPr>
        </p:pic>
      </p:grpSp>
      <p:grpSp>
        <p:nvGrpSpPr>
          <p:cNvPr id="24" name="Group 23"/>
          <p:cNvGrpSpPr/>
          <p:nvPr/>
        </p:nvGrpSpPr>
        <p:grpSpPr>
          <a:xfrm>
            <a:off x="682111" y="2698375"/>
            <a:ext cx="9636265" cy="1754326"/>
            <a:chOff x="951052" y="3827928"/>
            <a:chExt cx="9636265" cy="1754326"/>
          </a:xfrm>
        </p:grpSpPr>
        <p:grpSp>
          <p:nvGrpSpPr>
            <p:cNvPr id="19" name="Group 18"/>
            <p:cNvGrpSpPr/>
            <p:nvPr/>
          </p:nvGrpSpPr>
          <p:grpSpPr>
            <a:xfrm>
              <a:off x="1748116" y="3827928"/>
              <a:ext cx="8839201" cy="1754326"/>
              <a:chOff x="1528450" y="1452282"/>
              <a:chExt cx="7355574" cy="1754326"/>
            </a:xfrm>
          </p:grpSpPr>
          <p:sp>
            <p:nvSpPr>
              <p:cNvPr id="21" name="TextBox 20"/>
              <p:cNvSpPr txBox="1"/>
              <p:nvPr/>
            </p:nvSpPr>
            <p:spPr>
              <a:xfrm>
                <a:off x="1528450" y="1855695"/>
                <a:ext cx="3065929" cy="461665"/>
              </a:xfrm>
              <a:prstGeom prst="rect">
                <a:avLst/>
              </a:prstGeom>
              <a:noFill/>
            </p:spPr>
            <p:txBody>
              <a:bodyPr wrap="square" rtlCol="0">
                <a:spAutoFit/>
              </a:bodyPr>
              <a:lstStyle/>
              <a:p>
                <a:r>
                  <a:rPr lang="en-US" sz="2400" b="1" dirty="0">
                    <a:solidFill>
                      <a:schemeClr val="bg2">
                        <a:lumMod val="50000"/>
                      </a:schemeClr>
                    </a:solidFill>
                  </a:rPr>
                  <a:t>TEAM ORG CHART</a:t>
                </a:r>
              </a:p>
            </p:txBody>
          </p:sp>
          <p:sp>
            <p:nvSpPr>
              <p:cNvPr id="22" name="TextBox 21"/>
              <p:cNvSpPr txBox="1"/>
              <p:nvPr/>
            </p:nvSpPr>
            <p:spPr>
              <a:xfrm>
                <a:off x="4069977" y="1452282"/>
                <a:ext cx="4814047" cy="1754326"/>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bg2">
                        <a:lumMod val="50000"/>
                      </a:schemeClr>
                    </a:solidFill>
                  </a:rPr>
                  <a:t>Project Management – Mengting</a:t>
                </a:r>
              </a:p>
              <a:p>
                <a:pPr marL="285750" indent="-285750">
                  <a:buFont typeface="Arial" panose="020B0604020202020204" pitchFamily="34" charset="0"/>
                  <a:buChar char="•"/>
                </a:pPr>
                <a:r>
                  <a:rPr lang="en-US" dirty="0">
                    <a:solidFill>
                      <a:schemeClr val="bg2">
                        <a:lumMod val="50000"/>
                      </a:schemeClr>
                    </a:solidFill>
                  </a:rPr>
                  <a:t>Data Exploration - Xia</a:t>
                </a:r>
              </a:p>
              <a:p>
                <a:pPr marL="285750" indent="-285750">
                  <a:buFont typeface="Arial" panose="020B0604020202020204" pitchFamily="34" charset="0"/>
                  <a:buChar char="•"/>
                </a:pPr>
                <a:r>
                  <a:rPr lang="en-US" dirty="0">
                    <a:solidFill>
                      <a:schemeClr val="bg2">
                        <a:lumMod val="50000"/>
                      </a:schemeClr>
                    </a:solidFill>
                  </a:rPr>
                  <a:t>Data Architecture/Integration - Salah</a:t>
                </a:r>
              </a:p>
              <a:p>
                <a:pPr marL="285750" indent="-285750">
                  <a:buFont typeface="Arial" panose="020B0604020202020204" pitchFamily="34" charset="0"/>
                  <a:buChar char="•"/>
                </a:pPr>
                <a:r>
                  <a:rPr lang="en-US" dirty="0">
                    <a:solidFill>
                      <a:schemeClr val="bg2">
                        <a:lumMod val="50000"/>
                      </a:schemeClr>
                    </a:solidFill>
                  </a:rPr>
                  <a:t>Machine Learning &amp; Analysis - Wen</a:t>
                </a:r>
              </a:p>
              <a:p>
                <a:pPr marL="285750" indent="-285750">
                  <a:buFont typeface="Arial" panose="020B0604020202020204" pitchFamily="34" charset="0"/>
                  <a:buChar char="•"/>
                </a:pPr>
                <a:r>
                  <a:rPr lang="en-US" dirty="0">
                    <a:solidFill>
                      <a:schemeClr val="bg2">
                        <a:lumMod val="50000"/>
                      </a:schemeClr>
                    </a:solidFill>
                  </a:rPr>
                  <a:t>Data Visualization - Mengting</a:t>
                </a:r>
              </a:p>
              <a:p>
                <a:pPr marL="285750" indent="-285750">
                  <a:buFont typeface="Arial" panose="020B0604020202020204" pitchFamily="34" charset="0"/>
                  <a:buChar char="•"/>
                </a:pPr>
                <a:r>
                  <a:rPr lang="en-US" dirty="0">
                    <a:solidFill>
                      <a:schemeClr val="bg2">
                        <a:lumMod val="50000"/>
                      </a:schemeClr>
                    </a:solidFill>
                  </a:rPr>
                  <a:t>Paper Write-up – Xia/Mengting</a:t>
                </a:r>
              </a:p>
            </p:txBody>
          </p:sp>
        </p:grpSp>
        <p:pic>
          <p:nvPicPr>
            <p:cNvPr id="23" name="Picture 22"/>
            <p:cNvPicPr>
              <a:picLocks noChangeAspect="1"/>
            </p:cNvPicPr>
            <p:nvPr/>
          </p:nvPicPr>
          <p:blipFill>
            <a:blip r:embed="rId3"/>
            <a:stretch>
              <a:fillRect/>
            </a:stretch>
          </p:blipFill>
          <p:spPr>
            <a:xfrm>
              <a:off x="951052" y="4105836"/>
              <a:ext cx="801229" cy="626936"/>
            </a:xfrm>
            <a:prstGeom prst="rect">
              <a:avLst/>
            </a:prstGeom>
          </p:spPr>
        </p:pic>
      </p:grpSp>
      <p:grpSp>
        <p:nvGrpSpPr>
          <p:cNvPr id="3" name="Group 2"/>
          <p:cNvGrpSpPr/>
          <p:nvPr/>
        </p:nvGrpSpPr>
        <p:grpSpPr>
          <a:xfrm>
            <a:off x="652778" y="4568446"/>
            <a:ext cx="9656633" cy="1374211"/>
            <a:chOff x="634848" y="4254682"/>
            <a:chExt cx="9656633" cy="1374211"/>
          </a:xfrm>
        </p:grpSpPr>
        <p:pic>
          <p:nvPicPr>
            <p:cNvPr id="2" name="Picture 1"/>
            <p:cNvPicPr>
              <a:picLocks noChangeAspect="1"/>
            </p:cNvPicPr>
            <p:nvPr/>
          </p:nvPicPr>
          <p:blipFill>
            <a:blip r:embed="rId4"/>
            <a:stretch>
              <a:fillRect/>
            </a:stretch>
          </p:blipFill>
          <p:spPr>
            <a:xfrm>
              <a:off x="634848" y="4254682"/>
              <a:ext cx="727787" cy="775046"/>
            </a:xfrm>
            <a:prstGeom prst="rect">
              <a:avLst/>
            </a:prstGeom>
          </p:spPr>
        </p:pic>
        <p:sp>
          <p:nvSpPr>
            <p:cNvPr id="20" name="TextBox 19"/>
            <p:cNvSpPr txBox="1"/>
            <p:nvPr/>
          </p:nvSpPr>
          <p:spPr>
            <a:xfrm>
              <a:off x="1434352" y="4437530"/>
              <a:ext cx="3684330" cy="461665"/>
            </a:xfrm>
            <a:prstGeom prst="rect">
              <a:avLst/>
            </a:prstGeom>
            <a:noFill/>
          </p:spPr>
          <p:txBody>
            <a:bodyPr wrap="square" rtlCol="0">
              <a:spAutoFit/>
            </a:bodyPr>
            <a:lstStyle/>
            <a:p>
              <a:r>
                <a:rPr lang="en-US" sz="2400" b="1" dirty="0">
                  <a:solidFill>
                    <a:schemeClr val="bg2">
                      <a:lumMod val="50000"/>
                    </a:schemeClr>
                  </a:solidFill>
                </a:rPr>
                <a:t>TIME ALLOCATION</a:t>
              </a:r>
            </a:p>
          </p:txBody>
        </p:sp>
        <p:sp>
          <p:nvSpPr>
            <p:cNvPr id="25" name="TextBox 24"/>
            <p:cNvSpPr txBox="1"/>
            <p:nvPr/>
          </p:nvSpPr>
          <p:spPr>
            <a:xfrm>
              <a:off x="4506436" y="4428564"/>
              <a:ext cx="5785045" cy="1200329"/>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bg2">
                      <a:lumMod val="50000"/>
                    </a:schemeClr>
                  </a:solidFill>
                </a:rPr>
                <a:t>From now to mid December (the end of current academic quarter), 4 hours per week per person</a:t>
              </a:r>
            </a:p>
            <a:p>
              <a:pPr marL="285750" indent="-285750">
                <a:buFont typeface="Arial" panose="020B0604020202020204" pitchFamily="34" charset="0"/>
                <a:buChar char="•"/>
              </a:pPr>
              <a:r>
                <a:rPr lang="en-US" dirty="0">
                  <a:solidFill>
                    <a:schemeClr val="bg2">
                      <a:lumMod val="50000"/>
                    </a:schemeClr>
                  </a:solidFill>
                </a:rPr>
                <a:t>From mid December to the end of Capstone, 15-18 hours per week per person</a:t>
              </a:r>
            </a:p>
          </p:txBody>
        </p:sp>
      </p:grpSp>
    </p:spTree>
    <p:extLst>
      <p:ext uri="{BB962C8B-B14F-4D97-AF65-F5344CB8AC3E}">
        <p14:creationId xmlns:p14="http://schemas.microsoft.com/office/powerpoint/2010/main" val="11813645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1">
                    <a:lumMod val="50000"/>
                    <a:lumOff val="50000"/>
                  </a:schemeClr>
                </a:solidFill>
                <a:latin typeface="+mn-lt"/>
              </a:rPr>
              <a:t>Challenge and motivation</a:t>
            </a:r>
            <a:endParaRPr lang="en-US" dirty="0">
              <a:latin typeface="+mn-lt"/>
            </a:endParaRPr>
          </a:p>
        </p:txBody>
      </p:sp>
      <p:sp>
        <p:nvSpPr>
          <p:cNvPr id="4" name="Rectangle 3"/>
          <p:cNvSpPr/>
          <p:nvPr/>
        </p:nvSpPr>
        <p:spPr>
          <a:xfrm>
            <a:off x="1524000" y="1662117"/>
            <a:ext cx="10067365" cy="4524315"/>
          </a:xfrm>
          <a:prstGeom prst="rect">
            <a:avLst/>
          </a:prstGeom>
        </p:spPr>
        <p:txBody>
          <a:bodyPr wrap="square">
            <a:spAutoFit/>
          </a:bodyPr>
          <a:lstStyle/>
          <a:p>
            <a:r>
              <a:rPr lang="en-US" sz="2400" dirty="0">
                <a:solidFill>
                  <a:schemeClr val="bg2">
                    <a:lumMod val="50000"/>
                  </a:schemeClr>
                </a:solidFill>
              </a:rPr>
              <a:t>A home is often the largest and most expensive purchase a person makes in his or her lifetime. Ensuring homeowners have a trusted way to monitor this asset is incredibly important. </a:t>
            </a:r>
          </a:p>
          <a:p>
            <a:endParaRPr lang="en-US" sz="2400" dirty="0">
              <a:solidFill>
                <a:schemeClr val="bg2">
                  <a:lumMod val="50000"/>
                </a:schemeClr>
              </a:solidFill>
            </a:endParaRPr>
          </a:p>
          <a:p>
            <a:r>
              <a:rPr lang="en-US" sz="2400" dirty="0">
                <a:solidFill>
                  <a:schemeClr val="bg2">
                    <a:lumMod val="50000"/>
                  </a:schemeClr>
                </a:solidFill>
              </a:rPr>
              <a:t>For the first home buyers, it could be hassle process that they can be lost in the vast information and conflict with their interest. Won’t it be nice if they can get helped by cutting down the options that best match their interest and need?</a:t>
            </a:r>
          </a:p>
          <a:p>
            <a:endParaRPr lang="en-US" sz="2400" dirty="0">
              <a:solidFill>
                <a:schemeClr val="bg2">
                  <a:lumMod val="50000"/>
                </a:schemeClr>
              </a:solidFill>
            </a:endParaRPr>
          </a:p>
          <a:p>
            <a:r>
              <a:rPr lang="en-US" sz="2400" dirty="0">
                <a:solidFill>
                  <a:schemeClr val="bg2">
                    <a:lumMod val="50000"/>
                  </a:schemeClr>
                </a:solidFill>
              </a:rPr>
              <a:t>Different investors may pursue different types of houses depending on their long/short term plan and their capitals. A product that can provide guidance on evaluating profiting potential for houses on market and monitor on houses best fit each investor’s need will be popular.</a:t>
            </a:r>
          </a:p>
        </p:txBody>
      </p:sp>
      <p:pic>
        <p:nvPicPr>
          <p:cNvPr id="5" name="Picture 4"/>
          <p:cNvPicPr>
            <a:picLocks noChangeAspect="1"/>
          </p:cNvPicPr>
          <p:nvPr/>
        </p:nvPicPr>
        <p:blipFill>
          <a:blip r:embed="rId2"/>
          <a:stretch>
            <a:fillRect/>
          </a:stretch>
        </p:blipFill>
        <p:spPr>
          <a:xfrm>
            <a:off x="654997" y="1721224"/>
            <a:ext cx="621322" cy="517768"/>
          </a:xfrm>
          <a:prstGeom prst="rect">
            <a:avLst/>
          </a:prstGeom>
        </p:spPr>
      </p:pic>
      <p:pic>
        <p:nvPicPr>
          <p:cNvPr id="7" name="Picture 6"/>
          <p:cNvPicPr>
            <a:picLocks noChangeAspect="1"/>
          </p:cNvPicPr>
          <p:nvPr/>
        </p:nvPicPr>
        <p:blipFill>
          <a:blip r:embed="rId3"/>
          <a:stretch>
            <a:fillRect/>
          </a:stretch>
        </p:blipFill>
        <p:spPr>
          <a:xfrm>
            <a:off x="654997" y="3370730"/>
            <a:ext cx="738236" cy="519953"/>
          </a:xfrm>
          <a:prstGeom prst="rect">
            <a:avLst/>
          </a:prstGeom>
        </p:spPr>
      </p:pic>
      <p:pic>
        <p:nvPicPr>
          <p:cNvPr id="8" name="Picture 7"/>
          <p:cNvPicPr>
            <a:picLocks noChangeAspect="1"/>
          </p:cNvPicPr>
          <p:nvPr/>
        </p:nvPicPr>
        <p:blipFill>
          <a:blip r:embed="rId4"/>
          <a:stretch>
            <a:fillRect/>
          </a:stretch>
        </p:blipFill>
        <p:spPr>
          <a:xfrm>
            <a:off x="654997" y="5074023"/>
            <a:ext cx="716782" cy="604283"/>
          </a:xfrm>
          <a:prstGeom prst="rect">
            <a:avLst/>
          </a:prstGeom>
        </p:spPr>
      </p:pic>
    </p:spTree>
    <p:extLst>
      <p:ext uri="{BB962C8B-B14F-4D97-AF65-F5344CB8AC3E}">
        <p14:creationId xmlns:p14="http://schemas.microsoft.com/office/powerpoint/2010/main" val="19132225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1">
                    <a:lumMod val="50000"/>
                    <a:lumOff val="50000"/>
                  </a:schemeClr>
                </a:solidFill>
                <a:latin typeface="+mn-lt"/>
              </a:rPr>
              <a:t>Opportunities</a:t>
            </a:r>
            <a:endParaRPr lang="en-US" dirty="0">
              <a:latin typeface="+mn-lt"/>
            </a:endParaRPr>
          </a:p>
        </p:txBody>
      </p:sp>
      <p:sp>
        <p:nvSpPr>
          <p:cNvPr id="4" name="Rectangle 3"/>
          <p:cNvSpPr/>
          <p:nvPr/>
        </p:nvSpPr>
        <p:spPr>
          <a:xfrm>
            <a:off x="1524000" y="1662117"/>
            <a:ext cx="10067365" cy="4893647"/>
          </a:xfrm>
          <a:prstGeom prst="rect">
            <a:avLst/>
          </a:prstGeom>
        </p:spPr>
        <p:txBody>
          <a:bodyPr wrap="square">
            <a:spAutoFit/>
          </a:bodyPr>
          <a:lstStyle/>
          <a:p>
            <a:r>
              <a:rPr lang="en-US" sz="2400" dirty="0">
                <a:solidFill>
                  <a:schemeClr val="bg2">
                    <a:lumMod val="50000"/>
                  </a:schemeClr>
                </a:solidFill>
              </a:rPr>
              <a:t>Can we identify and rank the features that contribute the most to the housing price? Does it change over time?</a:t>
            </a:r>
          </a:p>
          <a:p>
            <a:endParaRPr lang="en-US" sz="2400" dirty="0">
              <a:solidFill>
                <a:schemeClr val="bg2">
                  <a:lumMod val="50000"/>
                </a:schemeClr>
              </a:solidFill>
            </a:endParaRPr>
          </a:p>
          <a:p>
            <a:r>
              <a:rPr lang="en-US" sz="2400" dirty="0">
                <a:solidFill>
                  <a:schemeClr val="bg2">
                    <a:lumMod val="50000"/>
                  </a:schemeClr>
                </a:solidFill>
              </a:rPr>
              <a:t>what type of houses by features will appreciate/depreciate faster than others, in long term and short term?</a:t>
            </a:r>
          </a:p>
          <a:p>
            <a:endParaRPr lang="en-US" sz="2400" dirty="0">
              <a:solidFill>
                <a:schemeClr val="bg2">
                  <a:lumMod val="50000"/>
                </a:schemeClr>
              </a:solidFill>
            </a:endParaRPr>
          </a:p>
          <a:p>
            <a:r>
              <a:rPr lang="en-US" sz="2400" dirty="0">
                <a:solidFill>
                  <a:schemeClr val="bg2">
                    <a:lumMod val="50000"/>
                  </a:schemeClr>
                </a:solidFill>
              </a:rPr>
              <a:t>Can we estimate the house unit price(</a:t>
            </a:r>
            <a:r>
              <a:rPr lang="en-US" sz="2400" dirty="0" err="1">
                <a:solidFill>
                  <a:schemeClr val="bg2">
                    <a:lumMod val="50000"/>
                  </a:schemeClr>
                </a:solidFill>
              </a:rPr>
              <a:t>sqft</a:t>
            </a:r>
            <a:r>
              <a:rPr lang="en-US" sz="2400" dirty="0">
                <a:solidFill>
                  <a:schemeClr val="bg2">
                    <a:lumMod val="50000"/>
                  </a:schemeClr>
                </a:solidFill>
              </a:rPr>
              <a:t> price) under current market environment?</a:t>
            </a:r>
          </a:p>
          <a:p>
            <a:endParaRPr lang="en-US" sz="2400" dirty="0">
              <a:solidFill>
                <a:schemeClr val="bg2">
                  <a:lumMod val="50000"/>
                </a:schemeClr>
              </a:solidFill>
            </a:endParaRPr>
          </a:p>
          <a:p>
            <a:r>
              <a:rPr lang="en-US" sz="2400" dirty="0">
                <a:solidFill>
                  <a:schemeClr val="bg2">
                    <a:lumMod val="50000"/>
                  </a:schemeClr>
                </a:solidFill>
              </a:rPr>
              <a:t>Can we predict how soon a specific house with a list price can be sold under current market?</a:t>
            </a:r>
          </a:p>
          <a:p>
            <a:endParaRPr lang="en-US" sz="2400" dirty="0">
              <a:solidFill>
                <a:schemeClr val="bg2">
                  <a:lumMod val="50000"/>
                </a:schemeClr>
              </a:solidFill>
            </a:endParaRPr>
          </a:p>
          <a:p>
            <a:r>
              <a:rPr lang="en-US" sz="2400" dirty="0">
                <a:solidFill>
                  <a:schemeClr val="bg2">
                    <a:lumMod val="50000"/>
                  </a:schemeClr>
                </a:solidFill>
              </a:rPr>
              <a:t>Can we identify good candidates of flipping house as investment?</a:t>
            </a:r>
          </a:p>
        </p:txBody>
      </p:sp>
      <p:pic>
        <p:nvPicPr>
          <p:cNvPr id="5" name="Picture 4"/>
          <p:cNvPicPr>
            <a:picLocks noChangeAspect="1"/>
          </p:cNvPicPr>
          <p:nvPr/>
        </p:nvPicPr>
        <p:blipFill>
          <a:blip r:embed="rId2"/>
          <a:stretch>
            <a:fillRect/>
          </a:stretch>
        </p:blipFill>
        <p:spPr>
          <a:xfrm>
            <a:off x="654997" y="1721224"/>
            <a:ext cx="621322" cy="517768"/>
          </a:xfrm>
          <a:prstGeom prst="rect">
            <a:avLst/>
          </a:prstGeom>
        </p:spPr>
      </p:pic>
      <p:pic>
        <p:nvPicPr>
          <p:cNvPr id="7" name="Picture 6"/>
          <p:cNvPicPr>
            <a:picLocks noChangeAspect="1"/>
          </p:cNvPicPr>
          <p:nvPr/>
        </p:nvPicPr>
        <p:blipFill>
          <a:blip r:embed="rId3"/>
          <a:stretch>
            <a:fillRect/>
          </a:stretch>
        </p:blipFill>
        <p:spPr>
          <a:xfrm>
            <a:off x="654997" y="3370730"/>
            <a:ext cx="738236" cy="519953"/>
          </a:xfrm>
          <a:prstGeom prst="rect">
            <a:avLst/>
          </a:prstGeom>
        </p:spPr>
      </p:pic>
      <p:pic>
        <p:nvPicPr>
          <p:cNvPr id="8" name="Picture 7"/>
          <p:cNvPicPr>
            <a:picLocks noChangeAspect="1"/>
          </p:cNvPicPr>
          <p:nvPr/>
        </p:nvPicPr>
        <p:blipFill>
          <a:blip r:embed="rId4"/>
          <a:stretch>
            <a:fillRect/>
          </a:stretch>
        </p:blipFill>
        <p:spPr>
          <a:xfrm>
            <a:off x="654997" y="5074023"/>
            <a:ext cx="716782" cy="604283"/>
          </a:xfrm>
          <a:prstGeom prst="rect">
            <a:avLst/>
          </a:prstGeom>
        </p:spPr>
      </p:pic>
    </p:spTree>
    <p:extLst>
      <p:ext uri="{BB962C8B-B14F-4D97-AF65-F5344CB8AC3E}">
        <p14:creationId xmlns:p14="http://schemas.microsoft.com/office/powerpoint/2010/main" val="946244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495486"/>
          </a:xfrm>
        </p:spPr>
        <p:txBody>
          <a:bodyPr>
            <a:noAutofit/>
          </a:bodyPr>
          <a:lstStyle/>
          <a:p>
            <a:r>
              <a:rPr lang="en-US" b="1" dirty="0">
                <a:solidFill>
                  <a:schemeClr val="tx1">
                    <a:lumMod val="50000"/>
                    <a:lumOff val="50000"/>
                  </a:schemeClr>
                </a:solidFill>
                <a:latin typeface="+mn-lt"/>
              </a:rPr>
              <a:t>Mission possible? DATA SOURCE</a:t>
            </a:r>
          </a:p>
        </p:txBody>
      </p:sp>
      <p:grpSp>
        <p:nvGrpSpPr>
          <p:cNvPr id="6" name="Group 5"/>
          <p:cNvGrpSpPr/>
          <p:nvPr/>
        </p:nvGrpSpPr>
        <p:grpSpPr>
          <a:xfrm>
            <a:off x="4617253" y="1432006"/>
            <a:ext cx="3182470" cy="2895600"/>
            <a:chOff x="735106" y="1299882"/>
            <a:chExt cx="3182470" cy="2895600"/>
          </a:xfrm>
        </p:grpSpPr>
        <p:sp>
          <p:nvSpPr>
            <p:cNvPr id="11" name="TextBox 10"/>
            <p:cNvSpPr txBox="1"/>
            <p:nvPr/>
          </p:nvSpPr>
          <p:spPr>
            <a:xfrm>
              <a:off x="1649506" y="1532965"/>
              <a:ext cx="2151529" cy="369332"/>
            </a:xfrm>
            <a:prstGeom prst="rect">
              <a:avLst/>
            </a:prstGeom>
            <a:noFill/>
          </p:spPr>
          <p:txBody>
            <a:bodyPr wrap="square" rtlCol="0">
              <a:spAutoFit/>
            </a:bodyPr>
            <a:lstStyle/>
            <a:p>
              <a:r>
                <a:rPr lang="en-US" b="1" dirty="0">
                  <a:solidFill>
                    <a:srgbClr val="33CCCC"/>
                  </a:solidFill>
                </a:rPr>
                <a:t>Redfin Data</a:t>
              </a:r>
            </a:p>
          </p:txBody>
        </p:sp>
        <p:sp>
          <p:nvSpPr>
            <p:cNvPr id="8" name="TextBox 7"/>
            <p:cNvSpPr txBox="1"/>
            <p:nvPr/>
          </p:nvSpPr>
          <p:spPr>
            <a:xfrm>
              <a:off x="842682" y="2106708"/>
              <a:ext cx="2859742" cy="1754326"/>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rgbClr val="33CCCC"/>
                  </a:solidFill>
                  <a:latin typeface="Arial" panose="020B0604020202020204" pitchFamily="34" charset="0"/>
                  <a:cs typeface="Arial" panose="020B0604020202020204" pitchFamily="34" charset="0"/>
                </a:rPr>
                <a:t>276M in size</a:t>
              </a:r>
            </a:p>
            <a:p>
              <a:pPr marL="285750" indent="-285750">
                <a:buFont typeface="Arial" panose="020B0604020202020204" pitchFamily="34" charset="0"/>
                <a:buChar char="•"/>
              </a:pPr>
              <a:r>
                <a:rPr lang="en-US" dirty="0">
                  <a:solidFill>
                    <a:srgbClr val="33CCCC"/>
                  </a:solidFill>
                  <a:latin typeface="Arial" panose="020B0604020202020204" pitchFamily="34" charset="0"/>
                  <a:cs typeface="Arial" panose="020B0604020202020204" pitchFamily="34" charset="0"/>
                </a:rPr>
                <a:t>Contains 723k files</a:t>
              </a:r>
            </a:p>
            <a:p>
              <a:pPr marL="285750" indent="-285750">
                <a:buFont typeface="Arial" panose="020B0604020202020204" pitchFamily="34" charset="0"/>
                <a:buChar char="•"/>
              </a:pPr>
              <a:r>
                <a:rPr lang="en-US" dirty="0">
                  <a:solidFill>
                    <a:srgbClr val="33CCCC"/>
                  </a:solidFill>
                  <a:latin typeface="Arial" panose="020B0604020202020204" pitchFamily="34" charset="0"/>
                  <a:cs typeface="Arial" panose="020B0604020202020204" pitchFamily="34" charset="0"/>
                </a:rPr>
                <a:t>In Json format</a:t>
              </a:r>
            </a:p>
            <a:p>
              <a:pPr marL="285750" indent="-285750">
                <a:buFont typeface="Arial" panose="020B0604020202020204" pitchFamily="34" charset="0"/>
                <a:buChar char="•"/>
              </a:pPr>
              <a:r>
                <a:rPr lang="en-US" dirty="0">
                  <a:solidFill>
                    <a:srgbClr val="33CCCC"/>
                  </a:solidFill>
                  <a:latin typeface="Arial" panose="020B0604020202020204" pitchFamily="34" charset="0"/>
                  <a:cs typeface="Arial" panose="020B0604020202020204" pitchFamily="34" charset="0"/>
                </a:rPr>
                <a:t>Property Attributes</a:t>
              </a:r>
            </a:p>
            <a:p>
              <a:pPr marL="285750" indent="-285750">
                <a:buFont typeface="Arial" panose="020B0604020202020204" pitchFamily="34" charset="0"/>
                <a:buChar char="•"/>
              </a:pPr>
              <a:r>
                <a:rPr lang="en-US" dirty="0">
                  <a:solidFill>
                    <a:srgbClr val="33CCCC"/>
                  </a:solidFill>
                  <a:latin typeface="Arial" panose="020B0604020202020204" pitchFamily="34" charset="0"/>
                  <a:cs typeface="Arial" panose="020B0604020202020204" pitchFamily="34" charset="0"/>
                </a:rPr>
                <a:t>Address</a:t>
              </a:r>
            </a:p>
            <a:p>
              <a:pPr marL="285750" indent="-285750">
                <a:buFont typeface="Arial" panose="020B0604020202020204" pitchFamily="34" charset="0"/>
                <a:buChar char="•"/>
              </a:pPr>
              <a:r>
                <a:rPr lang="en-US" dirty="0">
                  <a:solidFill>
                    <a:srgbClr val="33CCCC"/>
                  </a:solidFill>
                  <a:latin typeface="Arial" panose="020B0604020202020204" pitchFamily="34" charset="0"/>
                  <a:cs typeface="Arial" panose="020B0604020202020204" pitchFamily="34" charset="0"/>
                </a:rPr>
                <a:t>Property Tax info</a:t>
              </a:r>
            </a:p>
          </p:txBody>
        </p:sp>
        <p:sp>
          <p:nvSpPr>
            <p:cNvPr id="9" name="Rounded Rectangle 8"/>
            <p:cNvSpPr/>
            <p:nvPr/>
          </p:nvSpPr>
          <p:spPr>
            <a:xfrm>
              <a:off x="735106" y="1299882"/>
              <a:ext cx="3182470" cy="2895600"/>
            </a:xfrm>
            <a:prstGeom prst="roundRect">
              <a:avLst/>
            </a:prstGeom>
            <a:noFill/>
            <a:ln w="38100">
              <a:solidFill>
                <a:srgbClr val="00CC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 name="Group 16"/>
          <p:cNvGrpSpPr/>
          <p:nvPr/>
        </p:nvGrpSpPr>
        <p:grpSpPr>
          <a:xfrm>
            <a:off x="1129984" y="1432006"/>
            <a:ext cx="3290047" cy="2895600"/>
            <a:chOff x="735106" y="1299882"/>
            <a:chExt cx="3290047" cy="2895600"/>
          </a:xfrm>
        </p:grpSpPr>
        <p:sp>
          <p:nvSpPr>
            <p:cNvPr id="18" name="TextBox 17"/>
            <p:cNvSpPr txBox="1"/>
            <p:nvPr/>
          </p:nvSpPr>
          <p:spPr>
            <a:xfrm>
              <a:off x="1479178" y="1506070"/>
              <a:ext cx="2447363" cy="369332"/>
            </a:xfrm>
            <a:prstGeom prst="rect">
              <a:avLst/>
            </a:prstGeom>
            <a:noFill/>
          </p:spPr>
          <p:txBody>
            <a:bodyPr wrap="square" rtlCol="0">
              <a:spAutoFit/>
            </a:bodyPr>
            <a:lstStyle/>
            <a:p>
              <a:r>
                <a:rPr lang="en-US" b="1" dirty="0">
                  <a:solidFill>
                    <a:srgbClr val="33CCCC"/>
                  </a:solidFill>
                </a:rPr>
                <a:t>San Diego County Data</a:t>
              </a:r>
            </a:p>
          </p:txBody>
        </p:sp>
        <p:sp>
          <p:nvSpPr>
            <p:cNvPr id="19" name="TextBox 18"/>
            <p:cNvSpPr txBox="1"/>
            <p:nvPr/>
          </p:nvSpPr>
          <p:spPr>
            <a:xfrm>
              <a:off x="1039905" y="2017061"/>
              <a:ext cx="2985248" cy="2031325"/>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rgbClr val="33CCCC"/>
                  </a:solidFill>
                  <a:latin typeface="Arial" panose="020B0604020202020204" pitchFamily="34" charset="0"/>
                  <a:cs typeface="Arial" panose="020B0604020202020204" pitchFamily="34" charset="0"/>
                </a:rPr>
                <a:t>Ownership info</a:t>
              </a:r>
            </a:p>
            <a:p>
              <a:pPr marL="285750" indent="-285750">
                <a:buFont typeface="Arial" panose="020B0604020202020204" pitchFamily="34" charset="0"/>
                <a:buChar char="•"/>
              </a:pPr>
              <a:r>
                <a:rPr lang="en-US" dirty="0">
                  <a:solidFill>
                    <a:srgbClr val="33CCCC"/>
                  </a:solidFill>
                  <a:latin typeface="Arial" panose="020B0604020202020204" pitchFamily="34" charset="0"/>
                  <a:cs typeface="Arial" panose="020B0604020202020204" pitchFamily="34" charset="0"/>
                </a:rPr>
                <a:t>Charges/Payments (mortgage, tax, etc.)</a:t>
              </a:r>
            </a:p>
            <a:p>
              <a:pPr marL="285750" indent="-285750">
                <a:buFont typeface="Arial" panose="020B0604020202020204" pitchFamily="34" charset="0"/>
                <a:buChar char="•"/>
              </a:pPr>
              <a:r>
                <a:rPr lang="en-US" dirty="0">
                  <a:solidFill>
                    <a:srgbClr val="33CCCC"/>
                  </a:solidFill>
                  <a:latin typeface="Arial" panose="020B0604020202020204" pitchFamily="34" charset="0"/>
                  <a:cs typeface="Arial" panose="020B0604020202020204" pitchFamily="34" charset="0"/>
                </a:rPr>
                <a:t>Assessment</a:t>
              </a:r>
            </a:p>
            <a:p>
              <a:pPr marL="285750" indent="-285750">
                <a:buFont typeface="Arial" panose="020B0604020202020204" pitchFamily="34" charset="0"/>
                <a:buChar char="•"/>
              </a:pPr>
              <a:r>
                <a:rPr lang="en-US" dirty="0">
                  <a:solidFill>
                    <a:srgbClr val="33CCCC"/>
                  </a:solidFill>
                  <a:latin typeface="Arial" panose="020B0604020202020204" pitchFamily="34" charset="0"/>
                  <a:cs typeface="Arial" panose="020B0604020202020204" pitchFamily="34" charset="0"/>
                </a:rPr>
                <a:t>Geographic data</a:t>
              </a:r>
            </a:p>
            <a:p>
              <a:pPr marL="285750" indent="-285750">
                <a:buFont typeface="Arial" panose="020B0604020202020204" pitchFamily="34" charset="0"/>
                <a:buChar char="•"/>
              </a:pPr>
              <a:r>
                <a:rPr lang="en-US" dirty="0">
                  <a:solidFill>
                    <a:srgbClr val="33CCCC"/>
                  </a:solidFill>
                  <a:latin typeface="Arial" panose="020B0604020202020204" pitchFamily="34" charset="0"/>
                  <a:cs typeface="Arial" panose="020B0604020202020204" pitchFamily="34" charset="0"/>
                </a:rPr>
                <a:t>Distribution of tax expense</a:t>
              </a:r>
            </a:p>
          </p:txBody>
        </p:sp>
        <p:sp>
          <p:nvSpPr>
            <p:cNvPr id="20" name="Rounded Rectangle 19"/>
            <p:cNvSpPr/>
            <p:nvPr/>
          </p:nvSpPr>
          <p:spPr>
            <a:xfrm>
              <a:off x="735106" y="1299882"/>
              <a:ext cx="3182470" cy="2895600"/>
            </a:xfrm>
            <a:prstGeom prst="roundRect">
              <a:avLst/>
            </a:prstGeom>
            <a:noFill/>
            <a:ln w="38100">
              <a:solidFill>
                <a:srgbClr val="00CC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2" name="Group 21"/>
          <p:cNvGrpSpPr/>
          <p:nvPr/>
        </p:nvGrpSpPr>
        <p:grpSpPr>
          <a:xfrm>
            <a:off x="8131414" y="1432006"/>
            <a:ext cx="3487273" cy="2895600"/>
            <a:chOff x="4249267" y="1272987"/>
            <a:chExt cx="3487273" cy="2895600"/>
          </a:xfrm>
        </p:grpSpPr>
        <p:grpSp>
          <p:nvGrpSpPr>
            <p:cNvPr id="13" name="Group 12"/>
            <p:cNvGrpSpPr/>
            <p:nvPr/>
          </p:nvGrpSpPr>
          <p:grpSpPr>
            <a:xfrm>
              <a:off x="4249272" y="1272987"/>
              <a:ext cx="3281082" cy="2895600"/>
              <a:chOff x="735106" y="1299882"/>
              <a:chExt cx="3182470" cy="2895600"/>
            </a:xfrm>
          </p:grpSpPr>
          <p:sp>
            <p:nvSpPr>
              <p:cNvPr id="14" name="TextBox 13"/>
              <p:cNvSpPr txBox="1"/>
              <p:nvPr/>
            </p:nvSpPr>
            <p:spPr>
              <a:xfrm>
                <a:off x="1727495" y="1515035"/>
                <a:ext cx="2151529" cy="369332"/>
              </a:xfrm>
              <a:prstGeom prst="rect">
                <a:avLst/>
              </a:prstGeom>
              <a:noFill/>
            </p:spPr>
            <p:txBody>
              <a:bodyPr wrap="square" rtlCol="0">
                <a:spAutoFit/>
              </a:bodyPr>
              <a:lstStyle/>
              <a:p>
                <a:r>
                  <a:rPr lang="en-US" b="1" dirty="0">
                    <a:solidFill>
                      <a:srgbClr val="33CCCC"/>
                    </a:solidFill>
                  </a:rPr>
                  <a:t>Kaggle Data</a:t>
                </a:r>
              </a:p>
            </p:txBody>
          </p:sp>
          <p:sp>
            <p:nvSpPr>
              <p:cNvPr id="15" name="TextBox 14"/>
              <p:cNvSpPr txBox="1"/>
              <p:nvPr/>
            </p:nvSpPr>
            <p:spPr>
              <a:xfrm>
                <a:off x="842682" y="2106708"/>
                <a:ext cx="2859742" cy="369332"/>
              </a:xfrm>
              <a:prstGeom prst="rect">
                <a:avLst/>
              </a:prstGeom>
              <a:noFill/>
            </p:spPr>
            <p:txBody>
              <a:bodyPr wrap="square" rtlCol="0">
                <a:spAutoFit/>
              </a:bodyPr>
              <a:lstStyle/>
              <a:p>
                <a:pPr marL="285750" indent="-285750">
                  <a:buFont typeface="Arial" panose="020B0604020202020204" pitchFamily="34" charset="0"/>
                  <a:buChar char="•"/>
                </a:pPr>
                <a:endParaRPr lang="en-US" dirty="0">
                  <a:solidFill>
                    <a:srgbClr val="33CCCC"/>
                  </a:solidFill>
                  <a:latin typeface="Arial" panose="020B0604020202020204" pitchFamily="34" charset="0"/>
                  <a:cs typeface="Arial" panose="020B0604020202020204" pitchFamily="34" charset="0"/>
                </a:endParaRPr>
              </a:p>
            </p:txBody>
          </p:sp>
          <p:sp>
            <p:nvSpPr>
              <p:cNvPr id="16" name="Rounded Rectangle 15"/>
              <p:cNvSpPr/>
              <p:nvPr/>
            </p:nvSpPr>
            <p:spPr>
              <a:xfrm>
                <a:off x="735106" y="1299882"/>
                <a:ext cx="3182470" cy="2895600"/>
              </a:xfrm>
              <a:prstGeom prst="roundRect">
                <a:avLst/>
              </a:prstGeom>
              <a:noFill/>
              <a:ln w="38100">
                <a:solidFill>
                  <a:srgbClr val="00CC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1" name="TextBox 20"/>
            <p:cNvSpPr txBox="1"/>
            <p:nvPr/>
          </p:nvSpPr>
          <p:spPr>
            <a:xfrm>
              <a:off x="4249267" y="2061884"/>
              <a:ext cx="3487273" cy="1754326"/>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rgbClr val="33CCCC"/>
                  </a:solidFill>
                  <a:latin typeface="Arial" panose="020B0604020202020204" pitchFamily="34" charset="0"/>
                  <a:cs typeface="Arial" panose="020B0604020202020204" pitchFamily="34" charset="0"/>
                </a:rPr>
                <a:t>Zillow rental estimate</a:t>
              </a:r>
            </a:p>
            <a:p>
              <a:pPr marL="285750" indent="-285750">
                <a:buFont typeface="Arial" panose="020B0604020202020204" pitchFamily="34" charset="0"/>
                <a:buChar char="•"/>
              </a:pPr>
              <a:r>
                <a:rPr lang="en-US" dirty="0">
                  <a:solidFill>
                    <a:srgbClr val="33CCCC"/>
                  </a:solidFill>
                  <a:latin typeface="Arial" panose="020B0604020202020204" pitchFamily="34" charset="0"/>
                  <a:cs typeface="Arial" panose="020B0604020202020204" pitchFamily="34" charset="0"/>
                </a:rPr>
                <a:t>Open address</a:t>
              </a:r>
            </a:p>
            <a:p>
              <a:pPr marL="285750" indent="-285750">
                <a:buFont typeface="Arial" panose="020B0604020202020204" pitchFamily="34" charset="0"/>
                <a:buChar char="•"/>
              </a:pPr>
              <a:r>
                <a:rPr lang="en-US" dirty="0">
                  <a:solidFill>
                    <a:srgbClr val="33CCCC"/>
                  </a:solidFill>
                  <a:latin typeface="Arial" panose="020B0604020202020204" pitchFamily="34" charset="0"/>
                  <a:cs typeface="Arial" panose="020B0604020202020204" pitchFamily="34" charset="0"/>
                </a:rPr>
                <a:t>2013 Community census</a:t>
              </a:r>
            </a:p>
            <a:p>
              <a:pPr marL="285750" indent="-285750">
                <a:buFont typeface="Arial" panose="020B0604020202020204" pitchFamily="34" charset="0"/>
                <a:buChar char="•"/>
              </a:pPr>
              <a:r>
                <a:rPr lang="en-US" dirty="0">
                  <a:solidFill>
                    <a:srgbClr val="33CCCC"/>
                  </a:solidFill>
                  <a:latin typeface="Arial" panose="020B0604020202020204" pitchFamily="34" charset="0"/>
                  <a:cs typeface="Arial" panose="020B0604020202020204" pitchFamily="34" charset="0"/>
                </a:rPr>
                <a:t>Yearly population from national census</a:t>
              </a:r>
            </a:p>
            <a:p>
              <a:pPr marL="285750" indent="-285750">
                <a:buFont typeface="Arial" panose="020B0604020202020204" pitchFamily="34" charset="0"/>
                <a:buChar char="•"/>
              </a:pPr>
              <a:r>
                <a:rPr lang="en-US" dirty="0">
                  <a:solidFill>
                    <a:srgbClr val="33CCCC"/>
                  </a:solidFill>
                  <a:latin typeface="Arial" panose="020B0604020202020204" pitchFamily="34" charset="0"/>
                  <a:cs typeface="Arial" panose="020B0604020202020204" pitchFamily="34" charset="0"/>
                </a:rPr>
                <a:t>Federal housing price index</a:t>
              </a:r>
            </a:p>
          </p:txBody>
        </p:sp>
      </p:grpSp>
      <p:sp>
        <p:nvSpPr>
          <p:cNvPr id="23" name="TextBox 22"/>
          <p:cNvSpPr txBox="1"/>
          <p:nvPr/>
        </p:nvSpPr>
        <p:spPr>
          <a:xfrm>
            <a:off x="914401" y="4930588"/>
            <a:ext cx="8426823" cy="707886"/>
          </a:xfrm>
          <a:prstGeom prst="rect">
            <a:avLst/>
          </a:prstGeom>
          <a:noFill/>
        </p:spPr>
        <p:txBody>
          <a:bodyPr wrap="square" rtlCol="0">
            <a:spAutoFit/>
          </a:bodyPr>
          <a:lstStyle/>
          <a:p>
            <a:pPr marL="285750" indent="-285750">
              <a:buFont typeface="Arial" panose="020B0604020202020204" pitchFamily="34" charset="0"/>
              <a:buChar char="•"/>
            </a:pPr>
            <a:r>
              <a:rPr lang="en-US" sz="2000" dirty="0">
                <a:solidFill>
                  <a:schemeClr val="bg2">
                    <a:lumMod val="50000"/>
                  </a:schemeClr>
                </a:solidFill>
              </a:rPr>
              <a:t>Listed above is raw datasets that are intended to be used in Capstone project</a:t>
            </a:r>
          </a:p>
          <a:p>
            <a:pPr marL="285750" indent="-285750">
              <a:buFont typeface="Arial" panose="020B0604020202020204" pitchFamily="34" charset="0"/>
              <a:buChar char="•"/>
            </a:pPr>
            <a:r>
              <a:rPr lang="en-US" sz="2000" dirty="0">
                <a:solidFill>
                  <a:schemeClr val="bg2">
                    <a:lumMod val="50000"/>
                  </a:schemeClr>
                </a:solidFill>
              </a:rPr>
              <a:t>Contents of data may overlap among sources</a:t>
            </a:r>
          </a:p>
        </p:txBody>
      </p:sp>
      <p:pic>
        <p:nvPicPr>
          <p:cNvPr id="24" name="Picture 23"/>
          <p:cNvPicPr>
            <a:picLocks noChangeAspect="1"/>
          </p:cNvPicPr>
          <p:nvPr/>
        </p:nvPicPr>
        <p:blipFill>
          <a:blip r:embed="rId2"/>
          <a:stretch>
            <a:fillRect/>
          </a:stretch>
        </p:blipFill>
        <p:spPr>
          <a:xfrm>
            <a:off x="4887054" y="1557513"/>
            <a:ext cx="575841" cy="581173"/>
          </a:xfrm>
          <a:prstGeom prst="rect">
            <a:avLst/>
          </a:prstGeom>
        </p:spPr>
      </p:pic>
      <p:pic>
        <p:nvPicPr>
          <p:cNvPr id="25" name="Picture 24"/>
          <p:cNvPicPr>
            <a:picLocks noChangeAspect="1"/>
          </p:cNvPicPr>
          <p:nvPr/>
        </p:nvPicPr>
        <p:blipFill>
          <a:blip r:embed="rId3"/>
          <a:stretch>
            <a:fillRect/>
          </a:stretch>
        </p:blipFill>
        <p:spPr>
          <a:xfrm>
            <a:off x="8548870" y="1561996"/>
            <a:ext cx="523842" cy="523842"/>
          </a:xfrm>
          <a:prstGeom prst="rect">
            <a:avLst/>
          </a:prstGeom>
        </p:spPr>
      </p:pic>
      <p:pic>
        <p:nvPicPr>
          <p:cNvPr id="26" name="Picture 25"/>
          <p:cNvPicPr>
            <a:picLocks noChangeAspect="1"/>
          </p:cNvPicPr>
          <p:nvPr/>
        </p:nvPicPr>
        <p:blipFill>
          <a:blip r:embed="rId4"/>
          <a:stretch>
            <a:fillRect/>
          </a:stretch>
        </p:blipFill>
        <p:spPr>
          <a:xfrm>
            <a:off x="1362245" y="1601666"/>
            <a:ext cx="502846" cy="500294"/>
          </a:xfrm>
          <a:prstGeom prst="rect">
            <a:avLst/>
          </a:prstGeom>
        </p:spPr>
      </p:pic>
    </p:spTree>
    <p:extLst>
      <p:ext uri="{BB962C8B-B14F-4D97-AF65-F5344CB8AC3E}">
        <p14:creationId xmlns:p14="http://schemas.microsoft.com/office/powerpoint/2010/main" val="5640287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4"/>
            <a:ext cx="10376647" cy="907863"/>
          </a:xfrm>
        </p:spPr>
        <p:txBody>
          <a:bodyPr>
            <a:normAutofit/>
          </a:bodyPr>
          <a:lstStyle/>
          <a:p>
            <a:r>
              <a:rPr lang="en-US" b="1" dirty="0">
                <a:solidFill>
                  <a:schemeClr val="tx1">
                    <a:lumMod val="50000"/>
                    <a:lumOff val="50000"/>
                  </a:schemeClr>
                </a:solidFill>
                <a:latin typeface="+mn-lt"/>
              </a:rPr>
              <a:t>Research Scope and Structure</a:t>
            </a:r>
          </a:p>
        </p:txBody>
      </p:sp>
      <p:grpSp>
        <p:nvGrpSpPr>
          <p:cNvPr id="22" name="Group 21"/>
          <p:cNvGrpSpPr/>
          <p:nvPr/>
        </p:nvGrpSpPr>
        <p:grpSpPr>
          <a:xfrm>
            <a:off x="735106" y="1299882"/>
            <a:ext cx="3182470" cy="2466206"/>
            <a:chOff x="735106" y="1299882"/>
            <a:chExt cx="3182470" cy="2895600"/>
          </a:xfrm>
        </p:grpSpPr>
        <p:grpSp>
          <p:nvGrpSpPr>
            <p:cNvPr id="9" name="Group 8"/>
            <p:cNvGrpSpPr/>
            <p:nvPr/>
          </p:nvGrpSpPr>
          <p:grpSpPr>
            <a:xfrm>
              <a:off x="855809" y="1443318"/>
              <a:ext cx="2846614" cy="487520"/>
              <a:chOff x="855809" y="1425388"/>
              <a:chExt cx="2846614" cy="487520"/>
            </a:xfrm>
          </p:grpSpPr>
          <p:pic>
            <p:nvPicPr>
              <p:cNvPr id="7" name="Picture 6"/>
              <p:cNvPicPr>
                <a:picLocks noChangeAspect="1"/>
              </p:cNvPicPr>
              <p:nvPr/>
            </p:nvPicPr>
            <p:blipFill>
              <a:blip r:embed="rId2"/>
              <a:stretch>
                <a:fillRect/>
              </a:stretch>
            </p:blipFill>
            <p:spPr>
              <a:xfrm>
                <a:off x="855809" y="1425388"/>
                <a:ext cx="732530" cy="487520"/>
              </a:xfrm>
              <a:prstGeom prst="rect">
                <a:avLst/>
              </a:prstGeom>
            </p:spPr>
          </p:pic>
          <p:sp>
            <p:nvSpPr>
              <p:cNvPr id="8" name="TextBox 7"/>
              <p:cNvSpPr txBox="1"/>
              <p:nvPr/>
            </p:nvSpPr>
            <p:spPr>
              <a:xfrm>
                <a:off x="1550894" y="1524000"/>
                <a:ext cx="2151529" cy="369332"/>
              </a:xfrm>
              <a:prstGeom prst="rect">
                <a:avLst/>
              </a:prstGeom>
              <a:noFill/>
            </p:spPr>
            <p:txBody>
              <a:bodyPr wrap="square" rtlCol="0">
                <a:spAutoFit/>
              </a:bodyPr>
              <a:lstStyle/>
              <a:p>
                <a:r>
                  <a:rPr lang="en-US" b="1" dirty="0">
                    <a:solidFill>
                      <a:schemeClr val="tx2">
                        <a:lumMod val="60000"/>
                        <a:lumOff val="40000"/>
                      </a:schemeClr>
                    </a:solidFill>
                  </a:rPr>
                  <a:t>Housing Investment</a:t>
                </a:r>
              </a:p>
            </p:txBody>
          </p:sp>
        </p:grpSp>
        <p:sp>
          <p:nvSpPr>
            <p:cNvPr id="10" name="TextBox 9"/>
            <p:cNvSpPr txBox="1"/>
            <p:nvPr/>
          </p:nvSpPr>
          <p:spPr>
            <a:xfrm>
              <a:off x="842682" y="2106708"/>
              <a:ext cx="2859742" cy="1612915"/>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tx2">
                      <a:lumMod val="60000"/>
                      <a:lumOff val="40000"/>
                    </a:schemeClr>
                  </a:solidFill>
                  <a:latin typeface="Arial" panose="020B0604020202020204" pitchFamily="34" charset="0"/>
                  <a:cs typeface="Arial" panose="020B0604020202020204" pitchFamily="34" charset="0"/>
                </a:rPr>
                <a:t>Capital gain by appreciation</a:t>
              </a:r>
            </a:p>
            <a:p>
              <a:pPr marL="285750" indent="-285750">
                <a:buFont typeface="Arial" panose="020B0604020202020204" pitchFamily="34" charset="0"/>
                <a:buChar char="•"/>
              </a:pPr>
              <a:r>
                <a:rPr lang="en-US" dirty="0">
                  <a:solidFill>
                    <a:schemeClr val="tx2">
                      <a:lumMod val="60000"/>
                      <a:lumOff val="40000"/>
                    </a:schemeClr>
                  </a:solidFill>
                  <a:latin typeface="Arial" panose="020B0604020202020204" pitchFamily="34" charset="0"/>
                  <a:cs typeface="Arial" panose="020B0604020202020204" pitchFamily="34" charset="0"/>
                </a:rPr>
                <a:t>Instant capital gain by house flipping</a:t>
              </a:r>
            </a:p>
            <a:p>
              <a:pPr marL="285750" indent="-285750">
                <a:buFont typeface="Arial" panose="020B0604020202020204" pitchFamily="34" charset="0"/>
                <a:buChar char="•"/>
              </a:pPr>
              <a:r>
                <a:rPr lang="en-US" dirty="0">
                  <a:solidFill>
                    <a:schemeClr val="tx2">
                      <a:lumMod val="60000"/>
                      <a:lumOff val="40000"/>
                    </a:schemeClr>
                  </a:solidFill>
                  <a:latin typeface="Arial" panose="020B0604020202020204" pitchFamily="34" charset="0"/>
                  <a:cs typeface="Arial" panose="020B0604020202020204" pitchFamily="34" charset="0"/>
                </a:rPr>
                <a:t>Rental income</a:t>
              </a:r>
            </a:p>
          </p:txBody>
        </p:sp>
        <p:sp>
          <p:nvSpPr>
            <p:cNvPr id="19" name="Rounded Rectangle 18"/>
            <p:cNvSpPr/>
            <p:nvPr/>
          </p:nvSpPr>
          <p:spPr>
            <a:xfrm>
              <a:off x="735106" y="1299882"/>
              <a:ext cx="3182470" cy="2895600"/>
            </a:xfrm>
            <a:prstGeom prst="roundRect">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3" name="Group 22"/>
          <p:cNvGrpSpPr/>
          <p:nvPr/>
        </p:nvGrpSpPr>
        <p:grpSpPr>
          <a:xfrm>
            <a:off x="4043083" y="1317811"/>
            <a:ext cx="3182470" cy="2448277"/>
            <a:chOff x="4043083" y="1317811"/>
            <a:chExt cx="3182470" cy="2895600"/>
          </a:xfrm>
        </p:grpSpPr>
        <p:sp>
          <p:nvSpPr>
            <p:cNvPr id="11" name="TextBox 10"/>
            <p:cNvSpPr txBox="1"/>
            <p:nvPr/>
          </p:nvSpPr>
          <p:spPr>
            <a:xfrm>
              <a:off x="4267201" y="2106707"/>
              <a:ext cx="2859742" cy="923330"/>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tx2">
                      <a:lumMod val="60000"/>
                      <a:lumOff val="40000"/>
                    </a:schemeClr>
                  </a:solidFill>
                  <a:latin typeface="Arial" panose="020B0604020202020204" pitchFamily="34" charset="0"/>
                  <a:cs typeface="Arial" panose="020B0604020202020204" pitchFamily="34" charset="0"/>
                </a:rPr>
                <a:t>Re-assessment of market value</a:t>
              </a:r>
            </a:p>
            <a:p>
              <a:pPr marL="285750" indent="-285750">
                <a:buFont typeface="Arial" panose="020B0604020202020204" pitchFamily="34" charset="0"/>
                <a:buChar char="•"/>
              </a:pPr>
              <a:r>
                <a:rPr lang="en-US" dirty="0">
                  <a:solidFill>
                    <a:schemeClr val="tx2">
                      <a:lumMod val="60000"/>
                      <a:lumOff val="40000"/>
                    </a:schemeClr>
                  </a:solidFill>
                  <a:latin typeface="Arial" panose="020B0604020202020204" pitchFamily="34" charset="0"/>
                  <a:cs typeface="Arial" panose="020B0604020202020204" pitchFamily="34" charset="0"/>
                </a:rPr>
                <a:t>Risk of tax default</a:t>
              </a:r>
            </a:p>
          </p:txBody>
        </p:sp>
        <p:grpSp>
          <p:nvGrpSpPr>
            <p:cNvPr id="17" name="Group 16"/>
            <p:cNvGrpSpPr/>
            <p:nvPr/>
          </p:nvGrpSpPr>
          <p:grpSpPr>
            <a:xfrm>
              <a:off x="4164232" y="1443318"/>
              <a:ext cx="2819276" cy="474080"/>
              <a:chOff x="4011829" y="1470211"/>
              <a:chExt cx="2819276" cy="474080"/>
            </a:xfrm>
          </p:grpSpPr>
          <p:pic>
            <p:nvPicPr>
              <p:cNvPr id="13" name="Picture 12"/>
              <p:cNvPicPr>
                <a:picLocks noChangeAspect="1"/>
              </p:cNvPicPr>
              <p:nvPr/>
            </p:nvPicPr>
            <p:blipFill>
              <a:blip r:embed="rId3"/>
              <a:stretch>
                <a:fillRect/>
              </a:stretch>
            </p:blipFill>
            <p:spPr>
              <a:xfrm>
                <a:off x="4011829" y="1470211"/>
                <a:ext cx="676943" cy="474080"/>
              </a:xfrm>
              <a:prstGeom prst="rect">
                <a:avLst/>
              </a:prstGeom>
            </p:spPr>
          </p:pic>
          <p:sp>
            <p:nvSpPr>
              <p:cNvPr id="14" name="TextBox 13"/>
              <p:cNvSpPr txBox="1"/>
              <p:nvPr/>
            </p:nvSpPr>
            <p:spPr>
              <a:xfrm>
                <a:off x="4679576" y="1550894"/>
                <a:ext cx="2151529" cy="369332"/>
              </a:xfrm>
              <a:prstGeom prst="rect">
                <a:avLst/>
              </a:prstGeom>
              <a:noFill/>
            </p:spPr>
            <p:txBody>
              <a:bodyPr wrap="square" rtlCol="0">
                <a:spAutoFit/>
              </a:bodyPr>
              <a:lstStyle/>
              <a:p>
                <a:r>
                  <a:rPr lang="en-US" b="1" dirty="0">
                    <a:solidFill>
                      <a:schemeClr val="tx2">
                        <a:lumMod val="60000"/>
                        <a:lumOff val="40000"/>
                      </a:schemeClr>
                    </a:solidFill>
                  </a:rPr>
                  <a:t>Tax Prediction</a:t>
                </a:r>
              </a:p>
            </p:txBody>
          </p:sp>
        </p:grpSp>
        <p:sp>
          <p:nvSpPr>
            <p:cNvPr id="20" name="Rounded Rectangle 19"/>
            <p:cNvSpPr/>
            <p:nvPr/>
          </p:nvSpPr>
          <p:spPr>
            <a:xfrm>
              <a:off x="4043083" y="1317811"/>
              <a:ext cx="3182470" cy="2895600"/>
            </a:xfrm>
            <a:prstGeom prst="roundRect">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4" name="Group 23"/>
          <p:cNvGrpSpPr/>
          <p:nvPr/>
        </p:nvGrpSpPr>
        <p:grpSpPr>
          <a:xfrm>
            <a:off x="7351058" y="1326776"/>
            <a:ext cx="3182470" cy="2457184"/>
            <a:chOff x="7351058" y="1326776"/>
            <a:chExt cx="3182470" cy="2895600"/>
          </a:xfrm>
        </p:grpSpPr>
        <p:sp>
          <p:nvSpPr>
            <p:cNvPr id="12" name="TextBox 11"/>
            <p:cNvSpPr txBox="1"/>
            <p:nvPr/>
          </p:nvSpPr>
          <p:spPr>
            <a:xfrm>
              <a:off x="7655859" y="2115673"/>
              <a:ext cx="2859742" cy="923330"/>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tx2">
                      <a:lumMod val="60000"/>
                      <a:lumOff val="40000"/>
                    </a:schemeClr>
                  </a:solidFill>
                  <a:latin typeface="Arial" panose="020B0604020202020204" pitchFamily="34" charset="0"/>
                  <a:cs typeface="Arial" panose="020B0604020202020204" pitchFamily="34" charset="0"/>
                </a:rPr>
                <a:t>Loan rate</a:t>
              </a:r>
            </a:p>
            <a:p>
              <a:pPr marL="285750" indent="-285750">
                <a:buFont typeface="Arial" panose="020B0604020202020204" pitchFamily="34" charset="0"/>
                <a:buChar char="•"/>
              </a:pPr>
              <a:r>
                <a:rPr lang="en-US" dirty="0">
                  <a:solidFill>
                    <a:schemeClr val="tx2">
                      <a:lumMod val="60000"/>
                      <a:lumOff val="40000"/>
                    </a:schemeClr>
                  </a:solidFill>
                  <a:latin typeface="Arial" panose="020B0604020202020204" pitchFamily="34" charset="0"/>
                  <a:cs typeface="Arial" panose="020B0604020202020204" pitchFamily="34" charset="0"/>
                </a:rPr>
                <a:t>Risk of mortgage default</a:t>
              </a:r>
            </a:p>
          </p:txBody>
        </p:sp>
        <p:grpSp>
          <p:nvGrpSpPr>
            <p:cNvPr id="18" name="Group 17"/>
            <p:cNvGrpSpPr/>
            <p:nvPr/>
          </p:nvGrpSpPr>
          <p:grpSpPr>
            <a:xfrm>
              <a:off x="7646893" y="1407458"/>
              <a:ext cx="2743198" cy="747794"/>
              <a:chOff x="7249660" y="1456477"/>
              <a:chExt cx="2746178" cy="769656"/>
            </a:xfrm>
          </p:grpSpPr>
          <p:sp>
            <p:nvSpPr>
              <p:cNvPr id="15" name="TextBox 14"/>
              <p:cNvSpPr txBox="1"/>
              <p:nvPr/>
            </p:nvSpPr>
            <p:spPr>
              <a:xfrm>
                <a:off x="7844309" y="1560906"/>
                <a:ext cx="2151529" cy="665227"/>
              </a:xfrm>
              <a:prstGeom prst="rect">
                <a:avLst/>
              </a:prstGeom>
              <a:noFill/>
            </p:spPr>
            <p:txBody>
              <a:bodyPr wrap="square" rtlCol="0">
                <a:spAutoFit/>
              </a:bodyPr>
              <a:lstStyle/>
              <a:p>
                <a:r>
                  <a:rPr lang="en-US" b="1" dirty="0">
                    <a:solidFill>
                      <a:schemeClr val="tx2">
                        <a:lumMod val="60000"/>
                        <a:lumOff val="40000"/>
                      </a:schemeClr>
                    </a:solidFill>
                  </a:rPr>
                  <a:t>Mortgage Prediction ?</a:t>
                </a:r>
              </a:p>
            </p:txBody>
          </p:sp>
          <p:pic>
            <p:nvPicPr>
              <p:cNvPr id="16" name="Picture 15"/>
              <p:cNvPicPr>
                <a:picLocks noChangeAspect="1"/>
              </p:cNvPicPr>
              <p:nvPr/>
            </p:nvPicPr>
            <p:blipFill>
              <a:blip r:embed="rId4"/>
              <a:stretch>
                <a:fillRect/>
              </a:stretch>
            </p:blipFill>
            <p:spPr>
              <a:xfrm>
                <a:off x="7249660" y="1456477"/>
                <a:ext cx="548279" cy="529694"/>
              </a:xfrm>
              <a:prstGeom prst="rect">
                <a:avLst/>
              </a:prstGeom>
            </p:spPr>
          </p:pic>
        </p:grpSp>
        <p:sp>
          <p:nvSpPr>
            <p:cNvPr id="21" name="Rounded Rectangle 20"/>
            <p:cNvSpPr/>
            <p:nvPr/>
          </p:nvSpPr>
          <p:spPr>
            <a:xfrm>
              <a:off x="7351058" y="1326776"/>
              <a:ext cx="3182470" cy="2895600"/>
            </a:xfrm>
            <a:prstGeom prst="roundRect">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5" name="Down Arrow 24"/>
          <p:cNvSpPr/>
          <p:nvPr/>
        </p:nvSpPr>
        <p:spPr>
          <a:xfrm>
            <a:off x="2097741" y="3854527"/>
            <a:ext cx="412377" cy="358588"/>
          </a:xfrm>
          <a:prstGeom prst="downArrow">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Down Arrow 25"/>
          <p:cNvSpPr/>
          <p:nvPr/>
        </p:nvSpPr>
        <p:spPr>
          <a:xfrm>
            <a:off x="5468472" y="3843886"/>
            <a:ext cx="412377" cy="358588"/>
          </a:xfrm>
          <a:prstGeom prst="downArrow">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Down Arrow 26"/>
          <p:cNvSpPr/>
          <p:nvPr/>
        </p:nvSpPr>
        <p:spPr>
          <a:xfrm>
            <a:off x="8794376" y="3860595"/>
            <a:ext cx="412377" cy="358588"/>
          </a:xfrm>
          <a:prstGeom prst="downArrow">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1697783" y="4231061"/>
            <a:ext cx="1194365" cy="461665"/>
          </a:xfrm>
          <a:prstGeom prst="rect">
            <a:avLst/>
          </a:prstGeom>
          <a:noFill/>
        </p:spPr>
        <p:txBody>
          <a:bodyPr wrap="none" lIns="91440" tIns="45720" rIns="91440" bIns="45720">
            <a:spAutoFit/>
          </a:bodyPr>
          <a:lstStyle/>
          <a:p>
            <a:pPr algn="ctr"/>
            <a:r>
              <a:rPr lang="en-US" sz="2400" b="0" cap="none" spc="0" dirty="0">
                <a:ln w="0"/>
                <a:solidFill>
                  <a:srgbClr val="00B0F0"/>
                </a:solidFill>
                <a:effectLst>
                  <a:outerShdw blurRad="38100" dist="25400" dir="5400000" algn="ctr" rotWithShape="0">
                    <a:srgbClr val="6E747A">
                      <a:alpha val="43000"/>
                    </a:srgbClr>
                  </a:outerShdw>
                </a:effectLst>
              </a:rPr>
              <a:t>Investor</a:t>
            </a:r>
          </a:p>
        </p:txBody>
      </p:sp>
      <p:sp>
        <p:nvSpPr>
          <p:cNvPr id="29" name="Rectangle 28"/>
          <p:cNvSpPr/>
          <p:nvPr/>
        </p:nvSpPr>
        <p:spPr>
          <a:xfrm>
            <a:off x="4803833" y="4184565"/>
            <a:ext cx="1759584" cy="461665"/>
          </a:xfrm>
          <a:prstGeom prst="rect">
            <a:avLst/>
          </a:prstGeom>
          <a:noFill/>
        </p:spPr>
        <p:txBody>
          <a:bodyPr wrap="none" lIns="91440" tIns="45720" rIns="91440" bIns="45720">
            <a:spAutoFit/>
          </a:bodyPr>
          <a:lstStyle/>
          <a:p>
            <a:pPr algn="ctr"/>
            <a:r>
              <a:rPr lang="en-US" sz="2400" b="0" cap="none" spc="0" dirty="0">
                <a:ln w="0"/>
                <a:solidFill>
                  <a:srgbClr val="00B0F0"/>
                </a:solidFill>
                <a:effectLst>
                  <a:outerShdw blurRad="38100" dist="25400" dir="5400000" algn="ctr" rotWithShape="0">
                    <a:srgbClr val="6E747A">
                      <a:alpha val="43000"/>
                    </a:srgbClr>
                  </a:outerShdw>
                </a:effectLst>
              </a:rPr>
              <a:t>Government</a:t>
            </a:r>
          </a:p>
        </p:txBody>
      </p:sp>
      <p:sp>
        <p:nvSpPr>
          <p:cNvPr id="30" name="Rectangle 29"/>
          <p:cNvSpPr/>
          <p:nvPr/>
        </p:nvSpPr>
        <p:spPr>
          <a:xfrm>
            <a:off x="8591490" y="4192309"/>
            <a:ext cx="800220" cy="461665"/>
          </a:xfrm>
          <a:prstGeom prst="rect">
            <a:avLst/>
          </a:prstGeom>
          <a:noFill/>
        </p:spPr>
        <p:txBody>
          <a:bodyPr wrap="none" lIns="91440" tIns="45720" rIns="91440" bIns="45720">
            <a:spAutoFit/>
          </a:bodyPr>
          <a:lstStyle/>
          <a:p>
            <a:pPr algn="ctr"/>
            <a:r>
              <a:rPr lang="en-US" sz="2400" b="0" cap="none" spc="0" dirty="0">
                <a:ln w="0"/>
                <a:solidFill>
                  <a:srgbClr val="00B0F0"/>
                </a:solidFill>
                <a:effectLst>
                  <a:outerShdw blurRad="38100" dist="25400" dir="5400000" algn="ctr" rotWithShape="0">
                    <a:srgbClr val="6E747A">
                      <a:alpha val="43000"/>
                    </a:srgbClr>
                  </a:outerShdw>
                </a:effectLst>
              </a:rPr>
              <a:t>Bank</a:t>
            </a:r>
          </a:p>
        </p:txBody>
      </p:sp>
      <p:grpSp>
        <p:nvGrpSpPr>
          <p:cNvPr id="5" name="Group 4"/>
          <p:cNvGrpSpPr/>
          <p:nvPr/>
        </p:nvGrpSpPr>
        <p:grpSpPr>
          <a:xfrm>
            <a:off x="510987" y="4710674"/>
            <a:ext cx="3628625" cy="2739211"/>
            <a:chOff x="735105" y="5038164"/>
            <a:chExt cx="3451413" cy="2070546"/>
          </a:xfrm>
        </p:grpSpPr>
        <p:sp>
          <p:nvSpPr>
            <p:cNvPr id="3" name="Rectangle 2"/>
            <p:cNvSpPr/>
            <p:nvPr/>
          </p:nvSpPr>
          <p:spPr>
            <a:xfrm>
              <a:off x="762000" y="5038165"/>
              <a:ext cx="3424518" cy="1558710"/>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400" dirty="0"/>
            </a:p>
          </p:txBody>
        </p:sp>
        <p:sp>
          <p:nvSpPr>
            <p:cNvPr id="4" name="TextBox 3"/>
            <p:cNvSpPr txBox="1"/>
            <p:nvPr/>
          </p:nvSpPr>
          <p:spPr>
            <a:xfrm>
              <a:off x="735105" y="5038164"/>
              <a:ext cx="3451413" cy="2070546"/>
            </a:xfrm>
            <a:prstGeom prst="rect">
              <a:avLst/>
            </a:prstGeom>
            <a:noFill/>
          </p:spPr>
          <p:txBody>
            <a:bodyPr wrap="square" rtlCol="0">
              <a:spAutoFit/>
            </a:bodyPr>
            <a:lstStyle/>
            <a:p>
              <a:r>
                <a:rPr lang="en-US" sz="1400" b="1" dirty="0">
                  <a:solidFill>
                    <a:schemeClr val="bg1"/>
                  </a:solidFill>
                  <a:latin typeface="Arial" panose="020B0604020202020204" pitchFamily="34" charset="0"/>
                  <a:cs typeface="Arial" panose="020B0604020202020204" pitchFamily="34" charset="0"/>
                </a:rPr>
                <a:t>Short-term</a:t>
              </a:r>
              <a:r>
                <a:rPr lang="en-US" sz="1400" dirty="0">
                  <a:solidFill>
                    <a:schemeClr val="bg1"/>
                  </a:solidFill>
                  <a:latin typeface="Arial" panose="020B0604020202020204" pitchFamily="34" charset="0"/>
                  <a:cs typeface="Arial" panose="020B0604020202020204" pitchFamily="34" charset="0"/>
                </a:rPr>
                <a:t>: Mostly self-use; </a:t>
              </a:r>
            </a:p>
            <a:p>
              <a:pPr marL="285750" indent="-285750">
                <a:buFont typeface="Arial" panose="020B0604020202020204" pitchFamily="34" charset="0"/>
                <a:buChar char="•"/>
              </a:pPr>
              <a:r>
                <a:rPr lang="en-US" sz="1400" dirty="0">
                  <a:solidFill>
                    <a:schemeClr val="bg1"/>
                  </a:solidFill>
                  <a:latin typeface="Arial" panose="020B0604020202020204" pitchFamily="34" charset="0"/>
                  <a:cs typeface="Arial" panose="020B0604020202020204" pitchFamily="34" charset="0"/>
                </a:rPr>
                <a:t>assuming no major economic changes</a:t>
              </a:r>
            </a:p>
            <a:p>
              <a:pPr marL="285750" indent="-285750">
                <a:buFont typeface="Arial" panose="020B0604020202020204" pitchFamily="34" charset="0"/>
                <a:buChar char="•"/>
              </a:pPr>
              <a:r>
                <a:rPr lang="en-US" sz="1400" dirty="0">
                  <a:solidFill>
                    <a:schemeClr val="bg1"/>
                  </a:solidFill>
                  <a:latin typeface="Arial" panose="020B0604020202020204" pitchFamily="34" charset="0"/>
                  <a:cs typeface="Arial" panose="020B0604020202020204" pitchFamily="34" charset="0"/>
                </a:rPr>
                <a:t>bargain hunter(asking price &lt;= estimate price)</a:t>
              </a:r>
            </a:p>
            <a:p>
              <a:r>
                <a:rPr lang="en-US" sz="1400" b="1" dirty="0">
                  <a:solidFill>
                    <a:schemeClr val="bg1"/>
                  </a:solidFill>
                  <a:latin typeface="Arial" panose="020B0604020202020204" pitchFamily="34" charset="0"/>
                  <a:cs typeface="Arial" panose="020B0604020202020204" pitchFamily="34" charset="0"/>
                </a:rPr>
                <a:t>Long-term:</a:t>
              </a:r>
              <a:r>
                <a:rPr lang="en-US" sz="1400" dirty="0">
                  <a:solidFill>
                    <a:schemeClr val="bg1"/>
                  </a:solidFill>
                  <a:latin typeface="Arial" panose="020B0604020202020204" pitchFamily="34" charset="0"/>
                  <a:cs typeface="Arial" panose="020B0604020202020204" pitchFamily="34" charset="0"/>
                </a:rPr>
                <a:t> Not necessarily self-use</a:t>
              </a:r>
            </a:p>
            <a:p>
              <a:pPr marL="285750" indent="-285750">
                <a:buFont typeface="Arial" panose="020B0604020202020204" pitchFamily="34" charset="0"/>
                <a:buChar char="•"/>
              </a:pPr>
              <a:r>
                <a:rPr lang="en-US" sz="1400" dirty="0">
                  <a:solidFill>
                    <a:schemeClr val="bg1"/>
                  </a:solidFill>
                  <a:latin typeface="Arial" panose="020B0604020202020204" pitchFamily="34" charset="0"/>
                  <a:cs typeface="Arial" panose="020B0604020202020204" pitchFamily="34" charset="0"/>
                </a:rPr>
                <a:t>Capital gain</a:t>
              </a:r>
            </a:p>
            <a:p>
              <a:pPr marL="285750" indent="-285750">
                <a:buFont typeface="Arial" panose="020B0604020202020204" pitchFamily="34" charset="0"/>
                <a:buChar char="•"/>
              </a:pPr>
              <a:r>
                <a:rPr lang="en-US" sz="1400" dirty="0">
                  <a:solidFill>
                    <a:schemeClr val="bg1"/>
                  </a:solidFill>
                  <a:latin typeface="Arial" panose="020B0604020202020204" pitchFamily="34" charset="0"/>
                  <a:cs typeface="Arial" panose="020B0604020202020204" pitchFamily="34" charset="0"/>
                </a:rPr>
                <a:t>Rental</a:t>
              </a:r>
              <a:endParaRPr lang="en-US" sz="1400" b="1" dirty="0">
                <a:solidFill>
                  <a:schemeClr val="bg1"/>
                </a:solidFill>
                <a:latin typeface="Arial" panose="020B0604020202020204" pitchFamily="34" charset="0"/>
                <a:cs typeface="Arial" panose="020B0604020202020204" pitchFamily="34" charset="0"/>
              </a:endParaRPr>
            </a:p>
            <a:p>
              <a:r>
                <a:rPr lang="en-US" sz="1400" b="1" dirty="0">
                  <a:solidFill>
                    <a:schemeClr val="bg1"/>
                  </a:solidFill>
                  <a:latin typeface="Arial" panose="020B0604020202020204" pitchFamily="34" charset="0"/>
                  <a:cs typeface="Arial" panose="020B0604020202020204" pitchFamily="34" charset="0"/>
                </a:rPr>
                <a:t>Flipping: </a:t>
              </a:r>
              <a:r>
                <a:rPr lang="en-US" sz="1400" dirty="0">
                  <a:solidFill>
                    <a:schemeClr val="bg1"/>
                  </a:solidFill>
                  <a:latin typeface="Arial" panose="020B0604020202020204" pitchFamily="34" charset="0"/>
                  <a:cs typeface="Arial" panose="020B0604020202020204" pitchFamily="34" charset="0"/>
                </a:rPr>
                <a:t>super short term</a:t>
              </a:r>
            </a:p>
            <a:p>
              <a:pPr marL="285750" indent="-285750">
                <a:buFont typeface="Arial" panose="020B0604020202020204" pitchFamily="34" charset="0"/>
                <a:buChar char="•"/>
              </a:pPr>
              <a:r>
                <a:rPr lang="en-US" sz="1400" dirty="0">
                  <a:solidFill>
                    <a:schemeClr val="bg1"/>
                  </a:solidFill>
                  <a:latin typeface="Arial" panose="020B0604020202020204" pitchFamily="34" charset="0"/>
                  <a:cs typeface="Arial" panose="020B0604020202020204" pitchFamily="34" charset="0"/>
                </a:rPr>
                <a:t>Potential </a:t>
              </a:r>
              <a:r>
                <a:rPr lang="en-US" sz="1400">
                  <a:solidFill>
                    <a:schemeClr val="bg1"/>
                  </a:solidFill>
                  <a:latin typeface="Arial" panose="020B0604020202020204" pitchFamily="34" charset="0"/>
                  <a:cs typeface="Arial" panose="020B0604020202020204" pitchFamily="34" charset="0"/>
                </a:rPr>
                <a:t>gain from </a:t>
              </a:r>
              <a:r>
                <a:rPr lang="en-US" sz="1400" dirty="0">
                  <a:solidFill>
                    <a:schemeClr val="bg1"/>
                  </a:solidFill>
                  <a:latin typeface="Arial" panose="020B0604020202020204" pitchFamily="34" charset="0"/>
                  <a:cs typeface="Arial" panose="020B0604020202020204" pitchFamily="34" charset="0"/>
                </a:rPr>
                <a:t>improvement</a:t>
              </a:r>
            </a:p>
            <a:p>
              <a:pPr marL="285750" indent="-285750">
                <a:buFont typeface="Arial" panose="020B0604020202020204" pitchFamily="34" charset="0"/>
                <a:buChar char="•"/>
              </a:pPr>
              <a:endParaRPr lang="en-US" sz="1400" dirty="0">
                <a:solidFill>
                  <a:schemeClr val="bg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sz="1400" dirty="0">
                <a:solidFill>
                  <a:schemeClr val="bg1"/>
                </a:solidFill>
                <a:latin typeface="Arial" panose="020B0604020202020204" pitchFamily="34" charset="0"/>
                <a:cs typeface="Arial" panose="020B0604020202020204" pitchFamily="34" charset="0"/>
              </a:endParaRPr>
            </a:p>
            <a:p>
              <a:endParaRPr lang="en-US" dirty="0"/>
            </a:p>
          </p:txBody>
        </p:sp>
      </p:grpSp>
      <p:grpSp>
        <p:nvGrpSpPr>
          <p:cNvPr id="31" name="Group 30"/>
          <p:cNvGrpSpPr/>
          <p:nvPr/>
        </p:nvGrpSpPr>
        <p:grpSpPr>
          <a:xfrm>
            <a:off x="4267201" y="4710676"/>
            <a:ext cx="3146614" cy="1571252"/>
            <a:chOff x="743631" y="5038165"/>
            <a:chExt cx="3666565" cy="1380564"/>
          </a:xfrm>
        </p:grpSpPr>
        <p:sp>
          <p:nvSpPr>
            <p:cNvPr id="32" name="Rectangle 31"/>
            <p:cNvSpPr/>
            <p:nvPr/>
          </p:nvSpPr>
          <p:spPr>
            <a:xfrm>
              <a:off x="762000" y="5038165"/>
              <a:ext cx="3424518" cy="1380564"/>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400" dirty="0"/>
            </a:p>
          </p:txBody>
        </p:sp>
        <p:sp>
          <p:nvSpPr>
            <p:cNvPr id="33" name="TextBox 32"/>
            <p:cNvSpPr txBox="1"/>
            <p:nvPr/>
          </p:nvSpPr>
          <p:spPr>
            <a:xfrm>
              <a:off x="743631" y="5266589"/>
              <a:ext cx="3666565" cy="459722"/>
            </a:xfrm>
            <a:prstGeom prst="rect">
              <a:avLst/>
            </a:prstGeom>
            <a:noFill/>
          </p:spPr>
          <p:txBody>
            <a:bodyPr wrap="square" rtlCol="0">
              <a:spAutoFit/>
            </a:bodyPr>
            <a:lstStyle/>
            <a:p>
              <a:r>
                <a:rPr lang="en-US" sz="1400" b="1" dirty="0">
                  <a:solidFill>
                    <a:schemeClr val="bg1"/>
                  </a:solidFill>
                  <a:latin typeface="Arial" panose="020B0604020202020204" pitchFamily="34" charset="0"/>
                  <a:cs typeface="Arial" panose="020B0604020202020204" pitchFamily="34" charset="0"/>
                </a:rPr>
                <a:t>Goal:</a:t>
              </a:r>
              <a:r>
                <a:rPr lang="en-US" sz="1400" dirty="0">
                  <a:solidFill>
                    <a:schemeClr val="bg1"/>
                  </a:solidFill>
                  <a:latin typeface="Arial" panose="020B0604020202020204" pitchFamily="34" charset="0"/>
                  <a:cs typeface="Arial" panose="020B0604020202020204" pitchFamily="34" charset="0"/>
                </a:rPr>
                <a:t> Efficient operation process &amp; better service to the public</a:t>
              </a:r>
            </a:p>
          </p:txBody>
        </p:sp>
      </p:grpSp>
      <p:grpSp>
        <p:nvGrpSpPr>
          <p:cNvPr id="34" name="Group 33"/>
          <p:cNvGrpSpPr/>
          <p:nvPr/>
        </p:nvGrpSpPr>
        <p:grpSpPr>
          <a:xfrm>
            <a:off x="7429579" y="4729619"/>
            <a:ext cx="3146614" cy="1571252"/>
            <a:chOff x="743631" y="5038165"/>
            <a:chExt cx="3666565" cy="1380564"/>
          </a:xfrm>
        </p:grpSpPr>
        <p:sp>
          <p:nvSpPr>
            <p:cNvPr id="35" name="Rectangle 34"/>
            <p:cNvSpPr/>
            <p:nvPr/>
          </p:nvSpPr>
          <p:spPr>
            <a:xfrm>
              <a:off x="762000" y="5038165"/>
              <a:ext cx="3424518" cy="1380564"/>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400" dirty="0"/>
            </a:p>
          </p:txBody>
        </p:sp>
        <p:sp>
          <p:nvSpPr>
            <p:cNvPr id="36" name="TextBox 35"/>
            <p:cNvSpPr txBox="1"/>
            <p:nvPr/>
          </p:nvSpPr>
          <p:spPr>
            <a:xfrm>
              <a:off x="743631" y="5266589"/>
              <a:ext cx="3666565" cy="838316"/>
            </a:xfrm>
            <a:prstGeom prst="rect">
              <a:avLst/>
            </a:prstGeom>
            <a:noFill/>
          </p:spPr>
          <p:txBody>
            <a:bodyPr wrap="square" rtlCol="0">
              <a:spAutoFit/>
            </a:bodyPr>
            <a:lstStyle/>
            <a:p>
              <a:r>
                <a:rPr lang="en-US" sz="1400" b="1" dirty="0">
                  <a:solidFill>
                    <a:schemeClr val="bg1"/>
                  </a:solidFill>
                  <a:latin typeface="Arial" panose="020B0604020202020204" pitchFamily="34" charset="0"/>
                  <a:cs typeface="Arial" panose="020B0604020202020204" pitchFamily="34" charset="0"/>
                </a:rPr>
                <a:t>Risk control:</a:t>
              </a:r>
            </a:p>
            <a:p>
              <a:pPr marL="285750" indent="-285750">
                <a:buFont typeface="Arial" panose="020B0604020202020204" pitchFamily="34" charset="0"/>
                <a:buChar char="•"/>
              </a:pPr>
              <a:r>
                <a:rPr lang="en-US" sz="1400" dirty="0">
                  <a:solidFill>
                    <a:schemeClr val="bg1"/>
                  </a:solidFill>
                  <a:latin typeface="Arial" panose="020B0604020202020204" pitchFamily="34" charset="0"/>
                  <a:cs typeface="Arial" panose="020B0604020202020204" pitchFamily="34" charset="0"/>
                </a:rPr>
                <a:t>Correlation of house characteristics and default rate.</a:t>
              </a:r>
            </a:p>
            <a:p>
              <a:pPr marL="285750" indent="-285750">
                <a:buFont typeface="Arial" panose="020B0604020202020204" pitchFamily="34" charset="0"/>
                <a:buChar char="•"/>
              </a:pPr>
              <a:r>
                <a:rPr lang="en-US" sz="1400" dirty="0">
                  <a:solidFill>
                    <a:schemeClr val="bg1"/>
                  </a:solidFill>
                  <a:latin typeface="Arial" panose="020B0604020202020204" pitchFamily="34" charset="0"/>
                  <a:cs typeface="Arial" panose="020B0604020202020204" pitchFamily="34" charset="0"/>
                </a:rPr>
                <a:t>Liquify foreclosed property.</a:t>
              </a:r>
            </a:p>
          </p:txBody>
        </p:sp>
      </p:grpSp>
    </p:spTree>
    <p:extLst>
      <p:ext uri="{BB962C8B-B14F-4D97-AF65-F5344CB8AC3E}">
        <p14:creationId xmlns:p14="http://schemas.microsoft.com/office/powerpoint/2010/main" val="20491569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4"/>
            <a:ext cx="10376647" cy="907863"/>
          </a:xfrm>
        </p:spPr>
        <p:txBody>
          <a:bodyPr>
            <a:normAutofit/>
          </a:bodyPr>
          <a:lstStyle/>
          <a:p>
            <a:r>
              <a:rPr lang="en-US" b="1" dirty="0">
                <a:solidFill>
                  <a:schemeClr val="tx1">
                    <a:lumMod val="50000"/>
                    <a:lumOff val="50000"/>
                  </a:schemeClr>
                </a:solidFill>
                <a:latin typeface="+mn-lt"/>
              </a:rPr>
              <a:t>Problem decomposition</a:t>
            </a:r>
          </a:p>
        </p:txBody>
      </p:sp>
      <p:grpSp>
        <p:nvGrpSpPr>
          <p:cNvPr id="22" name="Group 21"/>
          <p:cNvGrpSpPr/>
          <p:nvPr/>
        </p:nvGrpSpPr>
        <p:grpSpPr>
          <a:xfrm>
            <a:off x="735106" y="1299882"/>
            <a:ext cx="3182470" cy="1613799"/>
            <a:chOff x="735106" y="1299882"/>
            <a:chExt cx="3182470" cy="2895600"/>
          </a:xfrm>
        </p:grpSpPr>
        <p:grpSp>
          <p:nvGrpSpPr>
            <p:cNvPr id="9" name="Group 8"/>
            <p:cNvGrpSpPr/>
            <p:nvPr/>
          </p:nvGrpSpPr>
          <p:grpSpPr>
            <a:xfrm>
              <a:off x="855809" y="1443318"/>
              <a:ext cx="2846614" cy="706069"/>
              <a:chOff x="855809" y="1425388"/>
              <a:chExt cx="2846614" cy="706069"/>
            </a:xfrm>
          </p:grpSpPr>
          <p:pic>
            <p:nvPicPr>
              <p:cNvPr id="7" name="Picture 6"/>
              <p:cNvPicPr>
                <a:picLocks noChangeAspect="1"/>
              </p:cNvPicPr>
              <p:nvPr/>
            </p:nvPicPr>
            <p:blipFill>
              <a:blip r:embed="rId2"/>
              <a:stretch>
                <a:fillRect/>
              </a:stretch>
            </p:blipFill>
            <p:spPr>
              <a:xfrm>
                <a:off x="855809" y="1425388"/>
                <a:ext cx="732530" cy="487520"/>
              </a:xfrm>
              <a:prstGeom prst="rect">
                <a:avLst/>
              </a:prstGeom>
            </p:spPr>
          </p:pic>
          <p:sp>
            <p:nvSpPr>
              <p:cNvPr id="8" name="TextBox 7"/>
              <p:cNvSpPr txBox="1"/>
              <p:nvPr/>
            </p:nvSpPr>
            <p:spPr>
              <a:xfrm>
                <a:off x="1550894" y="1523999"/>
                <a:ext cx="2151529" cy="607458"/>
              </a:xfrm>
              <a:prstGeom prst="rect">
                <a:avLst/>
              </a:prstGeom>
              <a:noFill/>
            </p:spPr>
            <p:txBody>
              <a:bodyPr wrap="square" rtlCol="0">
                <a:spAutoFit/>
              </a:bodyPr>
              <a:lstStyle/>
              <a:p>
                <a:r>
                  <a:rPr lang="en-US" sz="1600" b="1" dirty="0">
                    <a:solidFill>
                      <a:schemeClr val="tx2">
                        <a:lumMod val="60000"/>
                        <a:lumOff val="40000"/>
                      </a:schemeClr>
                    </a:solidFill>
                  </a:rPr>
                  <a:t>Housing Investment</a:t>
                </a:r>
              </a:p>
            </p:txBody>
          </p:sp>
        </p:grpSp>
        <p:sp>
          <p:nvSpPr>
            <p:cNvPr id="10" name="TextBox 9"/>
            <p:cNvSpPr txBox="1"/>
            <p:nvPr/>
          </p:nvSpPr>
          <p:spPr>
            <a:xfrm>
              <a:off x="842682" y="2106708"/>
              <a:ext cx="2859742" cy="1159696"/>
            </a:xfrm>
            <a:prstGeom prst="rect">
              <a:avLst/>
            </a:prstGeom>
            <a:noFill/>
          </p:spPr>
          <p:txBody>
            <a:bodyPr wrap="square" rtlCol="0">
              <a:spAutoFit/>
            </a:bodyPr>
            <a:lstStyle/>
            <a:p>
              <a:pPr marL="285750" indent="-285750">
                <a:buFont typeface="Arial" panose="020B0604020202020204" pitchFamily="34" charset="0"/>
                <a:buChar char="•"/>
              </a:pPr>
              <a:r>
                <a:rPr lang="en-US" sz="1200" dirty="0">
                  <a:solidFill>
                    <a:schemeClr val="tx2">
                      <a:lumMod val="60000"/>
                      <a:lumOff val="40000"/>
                    </a:schemeClr>
                  </a:solidFill>
                  <a:latin typeface="Arial" panose="020B0604020202020204" pitchFamily="34" charset="0"/>
                  <a:cs typeface="Arial" panose="020B0604020202020204" pitchFamily="34" charset="0"/>
                </a:rPr>
                <a:t>Short-term </a:t>
              </a:r>
            </a:p>
            <a:p>
              <a:pPr marL="285750" indent="-285750">
                <a:buFont typeface="Arial" panose="020B0604020202020204" pitchFamily="34" charset="0"/>
                <a:buChar char="•"/>
              </a:pPr>
              <a:r>
                <a:rPr lang="en-US" sz="1200" dirty="0">
                  <a:solidFill>
                    <a:schemeClr val="tx2">
                      <a:lumMod val="60000"/>
                      <a:lumOff val="40000"/>
                    </a:schemeClr>
                  </a:solidFill>
                  <a:latin typeface="Arial" panose="020B0604020202020204" pitchFamily="34" charset="0"/>
                  <a:cs typeface="Arial" panose="020B0604020202020204" pitchFamily="34" charset="0"/>
                </a:rPr>
                <a:t>Long-term</a:t>
              </a:r>
            </a:p>
            <a:p>
              <a:pPr marL="285750" indent="-285750">
                <a:buFont typeface="Arial" panose="020B0604020202020204" pitchFamily="34" charset="0"/>
                <a:buChar char="•"/>
              </a:pPr>
              <a:r>
                <a:rPr lang="en-US" sz="1200" dirty="0">
                  <a:solidFill>
                    <a:schemeClr val="tx2">
                      <a:lumMod val="60000"/>
                      <a:lumOff val="40000"/>
                    </a:schemeClr>
                  </a:solidFill>
                  <a:latin typeface="Arial" panose="020B0604020202020204" pitchFamily="34" charset="0"/>
                  <a:cs typeface="Arial" panose="020B0604020202020204" pitchFamily="34" charset="0"/>
                </a:rPr>
                <a:t>House flipping</a:t>
              </a:r>
            </a:p>
          </p:txBody>
        </p:sp>
        <p:sp>
          <p:nvSpPr>
            <p:cNvPr id="19" name="Rounded Rectangle 18"/>
            <p:cNvSpPr/>
            <p:nvPr/>
          </p:nvSpPr>
          <p:spPr>
            <a:xfrm>
              <a:off x="735106" y="1299882"/>
              <a:ext cx="3182470" cy="2895600"/>
            </a:xfrm>
            <a:prstGeom prst="roundRect">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3" name="Group 22"/>
          <p:cNvGrpSpPr/>
          <p:nvPr/>
        </p:nvGrpSpPr>
        <p:grpSpPr>
          <a:xfrm>
            <a:off x="4043083" y="1317811"/>
            <a:ext cx="3182470" cy="1595870"/>
            <a:chOff x="4043083" y="1317811"/>
            <a:chExt cx="3182470" cy="2895600"/>
          </a:xfrm>
        </p:grpSpPr>
        <p:sp>
          <p:nvSpPr>
            <p:cNvPr id="11" name="TextBox 10"/>
            <p:cNvSpPr txBox="1"/>
            <p:nvPr/>
          </p:nvSpPr>
          <p:spPr>
            <a:xfrm>
              <a:off x="4267201" y="2106707"/>
              <a:ext cx="2859742" cy="461665"/>
            </a:xfrm>
            <a:prstGeom prst="rect">
              <a:avLst/>
            </a:prstGeom>
            <a:noFill/>
          </p:spPr>
          <p:txBody>
            <a:bodyPr wrap="square" rtlCol="0">
              <a:spAutoFit/>
            </a:bodyPr>
            <a:lstStyle/>
            <a:p>
              <a:pPr marL="285750" indent="-285750">
                <a:buFont typeface="Arial" panose="020B0604020202020204" pitchFamily="34" charset="0"/>
                <a:buChar char="•"/>
              </a:pPr>
              <a:r>
                <a:rPr lang="en-US" sz="1200" dirty="0">
                  <a:solidFill>
                    <a:schemeClr val="tx2">
                      <a:lumMod val="60000"/>
                      <a:lumOff val="40000"/>
                    </a:schemeClr>
                  </a:solidFill>
                  <a:latin typeface="Arial" panose="020B0604020202020204" pitchFamily="34" charset="0"/>
                  <a:cs typeface="Arial" panose="020B0604020202020204" pitchFamily="34" charset="0"/>
                </a:rPr>
                <a:t>Re-assessment of market value</a:t>
              </a:r>
            </a:p>
            <a:p>
              <a:pPr marL="285750" indent="-285750">
                <a:buFont typeface="Arial" panose="020B0604020202020204" pitchFamily="34" charset="0"/>
                <a:buChar char="•"/>
              </a:pPr>
              <a:r>
                <a:rPr lang="en-US" sz="1200" dirty="0">
                  <a:solidFill>
                    <a:schemeClr val="tx2">
                      <a:lumMod val="60000"/>
                      <a:lumOff val="40000"/>
                    </a:schemeClr>
                  </a:solidFill>
                  <a:latin typeface="Arial" panose="020B0604020202020204" pitchFamily="34" charset="0"/>
                  <a:cs typeface="Arial" panose="020B0604020202020204" pitchFamily="34" charset="0"/>
                </a:rPr>
                <a:t>Risk of tax default</a:t>
              </a:r>
            </a:p>
          </p:txBody>
        </p:sp>
        <p:grpSp>
          <p:nvGrpSpPr>
            <p:cNvPr id="17" name="Group 16"/>
            <p:cNvGrpSpPr/>
            <p:nvPr/>
          </p:nvGrpSpPr>
          <p:grpSpPr>
            <a:xfrm>
              <a:off x="4164232" y="1443318"/>
              <a:ext cx="2819276" cy="694965"/>
              <a:chOff x="4011829" y="1470211"/>
              <a:chExt cx="2819276" cy="694965"/>
            </a:xfrm>
          </p:grpSpPr>
          <p:pic>
            <p:nvPicPr>
              <p:cNvPr id="13" name="Picture 12"/>
              <p:cNvPicPr>
                <a:picLocks noChangeAspect="1"/>
              </p:cNvPicPr>
              <p:nvPr/>
            </p:nvPicPr>
            <p:blipFill>
              <a:blip r:embed="rId3"/>
              <a:stretch>
                <a:fillRect/>
              </a:stretch>
            </p:blipFill>
            <p:spPr>
              <a:xfrm>
                <a:off x="4011829" y="1470211"/>
                <a:ext cx="676943" cy="474080"/>
              </a:xfrm>
              <a:prstGeom prst="rect">
                <a:avLst/>
              </a:prstGeom>
            </p:spPr>
          </p:pic>
          <p:sp>
            <p:nvSpPr>
              <p:cNvPr id="14" name="TextBox 13"/>
              <p:cNvSpPr txBox="1"/>
              <p:nvPr/>
            </p:nvSpPr>
            <p:spPr>
              <a:xfrm>
                <a:off x="4679576" y="1550893"/>
                <a:ext cx="2151529" cy="614283"/>
              </a:xfrm>
              <a:prstGeom prst="rect">
                <a:avLst/>
              </a:prstGeom>
              <a:noFill/>
            </p:spPr>
            <p:txBody>
              <a:bodyPr wrap="square" rtlCol="0">
                <a:spAutoFit/>
              </a:bodyPr>
              <a:lstStyle/>
              <a:p>
                <a:r>
                  <a:rPr lang="en-US" sz="1600" b="1" dirty="0">
                    <a:solidFill>
                      <a:schemeClr val="tx2">
                        <a:lumMod val="60000"/>
                        <a:lumOff val="40000"/>
                      </a:schemeClr>
                    </a:solidFill>
                  </a:rPr>
                  <a:t>Tax Prediction</a:t>
                </a:r>
              </a:p>
            </p:txBody>
          </p:sp>
        </p:grpSp>
        <p:sp>
          <p:nvSpPr>
            <p:cNvPr id="20" name="Rounded Rectangle 19"/>
            <p:cNvSpPr/>
            <p:nvPr/>
          </p:nvSpPr>
          <p:spPr>
            <a:xfrm>
              <a:off x="4043083" y="1317811"/>
              <a:ext cx="3182470" cy="2895600"/>
            </a:xfrm>
            <a:prstGeom prst="roundRect">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4" name="Group 23"/>
          <p:cNvGrpSpPr/>
          <p:nvPr/>
        </p:nvGrpSpPr>
        <p:grpSpPr>
          <a:xfrm>
            <a:off x="7351058" y="1326776"/>
            <a:ext cx="3182470" cy="1586905"/>
            <a:chOff x="7351058" y="1326776"/>
            <a:chExt cx="3182470" cy="2895600"/>
          </a:xfrm>
        </p:grpSpPr>
        <p:sp>
          <p:nvSpPr>
            <p:cNvPr id="12" name="TextBox 11"/>
            <p:cNvSpPr txBox="1"/>
            <p:nvPr/>
          </p:nvSpPr>
          <p:spPr>
            <a:xfrm>
              <a:off x="7655859" y="2115673"/>
              <a:ext cx="2859742" cy="842393"/>
            </a:xfrm>
            <a:prstGeom prst="rect">
              <a:avLst/>
            </a:prstGeom>
            <a:noFill/>
          </p:spPr>
          <p:txBody>
            <a:bodyPr wrap="square" rtlCol="0">
              <a:spAutoFit/>
            </a:bodyPr>
            <a:lstStyle/>
            <a:p>
              <a:pPr marL="285750" indent="-285750">
                <a:buFont typeface="Arial" panose="020B0604020202020204" pitchFamily="34" charset="0"/>
                <a:buChar char="•"/>
              </a:pPr>
              <a:r>
                <a:rPr lang="en-US" sz="1200" dirty="0">
                  <a:solidFill>
                    <a:schemeClr val="tx2">
                      <a:lumMod val="60000"/>
                      <a:lumOff val="40000"/>
                    </a:schemeClr>
                  </a:solidFill>
                  <a:latin typeface="Arial" panose="020B0604020202020204" pitchFamily="34" charset="0"/>
                  <a:cs typeface="Arial" panose="020B0604020202020204" pitchFamily="34" charset="0"/>
                </a:rPr>
                <a:t>Risk of mortgage default</a:t>
              </a:r>
            </a:p>
            <a:p>
              <a:pPr marL="285750" indent="-285750">
                <a:buFont typeface="Arial" panose="020B0604020202020204" pitchFamily="34" charset="0"/>
                <a:buChar char="•"/>
              </a:pPr>
              <a:r>
                <a:rPr lang="en-US" sz="1200" dirty="0">
                  <a:solidFill>
                    <a:schemeClr val="tx2">
                      <a:lumMod val="60000"/>
                      <a:lumOff val="40000"/>
                    </a:schemeClr>
                  </a:solidFill>
                  <a:latin typeface="Arial" panose="020B0604020202020204" pitchFamily="34" charset="0"/>
                  <a:cs typeface="Arial" panose="020B0604020202020204" pitchFamily="34" charset="0"/>
                </a:rPr>
                <a:t>Liquify the property.</a:t>
              </a:r>
            </a:p>
          </p:txBody>
        </p:sp>
        <p:grpSp>
          <p:nvGrpSpPr>
            <p:cNvPr id="18" name="Group 17"/>
            <p:cNvGrpSpPr/>
            <p:nvPr/>
          </p:nvGrpSpPr>
          <p:grpSpPr>
            <a:xfrm>
              <a:off x="7646893" y="1407457"/>
              <a:ext cx="2743198" cy="719217"/>
              <a:chOff x="7249660" y="1456477"/>
              <a:chExt cx="2746178" cy="740244"/>
            </a:xfrm>
          </p:grpSpPr>
          <p:sp>
            <p:nvSpPr>
              <p:cNvPr id="15" name="TextBox 14"/>
              <p:cNvSpPr txBox="1"/>
              <p:nvPr/>
            </p:nvSpPr>
            <p:spPr>
              <a:xfrm>
                <a:off x="7844309" y="1560907"/>
                <a:ext cx="2151529" cy="635814"/>
              </a:xfrm>
              <a:prstGeom prst="rect">
                <a:avLst/>
              </a:prstGeom>
              <a:noFill/>
            </p:spPr>
            <p:txBody>
              <a:bodyPr wrap="square" rtlCol="0">
                <a:spAutoFit/>
              </a:bodyPr>
              <a:lstStyle/>
              <a:p>
                <a:r>
                  <a:rPr lang="en-US" sz="1600" b="1" dirty="0">
                    <a:solidFill>
                      <a:schemeClr val="tx2">
                        <a:lumMod val="60000"/>
                        <a:lumOff val="40000"/>
                      </a:schemeClr>
                    </a:solidFill>
                  </a:rPr>
                  <a:t>Mortgage Prediction ?</a:t>
                </a:r>
              </a:p>
            </p:txBody>
          </p:sp>
          <p:pic>
            <p:nvPicPr>
              <p:cNvPr id="16" name="Picture 15"/>
              <p:cNvPicPr>
                <a:picLocks noChangeAspect="1"/>
              </p:cNvPicPr>
              <p:nvPr/>
            </p:nvPicPr>
            <p:blipFill>
              <a:blip r:embed="rId4"/>
              <a:stretch>
                <a:fillRect/>
              </a:stretch>
            </p:blipFill>
            <p:spPr>
              <a:xfrm>
                <a:off x="7249660" y="1456477"/>
                <a:ext cx="548279" cy="529694"/>
              </a:xfrm>
              <a:prstGeom prst="rect">
                <a:avLst/>
              </a:prstGeom>
            </p:spPr>
          </p:pic>
        </p:grpSp>
        <p:sp>
          <p:nvSpPr>
            <p:cNvPr id="21" name="Rounded Rectangle 20"/>
            <p:cNvSpPr/>
            <p:nvPr/>
          </p:nvSpPr>
          <p:spPr>
            <a:xfrm>
              <a:off x="7351058" y="1326776"/>
              <a:ext cx="3182470" cy="2895600"/>
            </a:xfrm>
            <a:prstGeom prst="roundRect">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 name="Group 4"/>
          <p:cNvGrpSpPr/>
          <p:nvPr/>
        </p:nvGrpSpPr>
        <p:grpSpPr>
          <a:xfrm>
            <a:off x="731611" y="3236606"/>
            <a:ext cx="5518460" cy="1754326"/>
            <a:chOff x="735104" y="5038164"/>
            <a:chExt cx="5248954" cy="1541421"/>
          </a:xfrm>
        </p:grpSpPr>
        <p:sp>
          <p:nvSpPr>
            <p:cNvPr id="3" name="Rectangle 2"/>
            <p:cNvSpPr/>
            <p:nvPr/>
          </p:nvSpPr>
          <p:spPr>
            <a:xfrm>
              <a:off x="762000" y="5038165"/>
              <a:ext cx="5222058" cy="1380564"/>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400" dirty="0"/>
            </a:p>
          </p:txBody>
        </p:sp>
        <p:sp>
          <p:nvSpPr>
            <p:cNvPr id="4" name="TextBox 3"/>
            <p:cNvSpPr txBox="1"/>
            <p:nvPr/>
          </p:nvSpPr>
          <p:spPr>
            <a:xfrm>
              <a:off x="735104" y="5038164"/>
              <a:ext cx="5248954" cy="1541421"/>
            </a:xfrm>
            <a:prstGeom prst="rect">
              <a:avLst/>
            </a:prstGeom>
            <a:noFill/>
          </p:spPr>
          <p:txBody>
            <a:bodyPr wrap="square" rtlCol="0">
              <a:spAutoFit/>
            </a:bodyPr>
            <a:lstStyle/>
            <a:p>
              <a:pPr marL="171450" indent="-171450">
                <a:buFont typeface="Arial" panose="020B0604020202020204" pitchFamily="34" charset="0"/>
                <a:buChar char="•"/>
              </a:pPr>
              <a:r>
                <a:rPr lang="en-US" sz="1200" u="sng" dirty="0">
                  <a:solidFill>
                    <a:schemeClr val="bg1"/>
                  </a:solidFill>
                  <a:latin typeface="Arial" panose="020B0604020202020204" pitchFamily="34" charset="0"/>
                  <a:cs typeface="Arial" panose="020B0604020202020204" pitchFamily="34" charset="0"/>
                </a:rPr>
                <a:t>What are major factors that impact the housing prices in San Diego county?</a:t>
              </a:r>
            </a:p>
            <a:p>
              <a:pPr marL="171450" indent="-171450">
                <a:buFont typeface="Arial" panose="020B0604020202020204" pitchFamily="34" charset="0"/>
                <a:buChar char="•"/>
              </a:pPr>
              <a:r>
                <a:rPr lang="en-US" sz="1200" u="sng" dirty="0">
                  <a:solidFill>
                    <a:schemeClr val="bg1"/>
                  </a:solidFill>
                  <a:latin typeface="Arial" panose="020B0604020202020204" pitchFamily="34" charset="0"/>
                  <a:cs typeface="Arial" panose="020B0604020202020204" pitchFamily="34" charset="0"/>
                </a:rPr>
                <a:t>In short-term uptrend/downtrend market, what kind of house by location, profile </a:t>
              </a:r>
              <a:r>
                <a:rPr lang="en-US" sz="1200" u="sng" dirty="0" err="1">
                  <a:solidFill>
                    <a:schemeClr val="bg1"/>
                  </a:solidFill>
                  <a:latin typeface="Arial" panose="020B0604020202020204" pitchFamily="34" charset="0"/>
                  <a:cs typeface="Arial" panose="020B0604020202020204" pitchFamily="34" charset="0"/>
                </a:rPr>
                <a:t>etc</a:t>
              </a:r>
              <a:r>
                <a:rPr lang="en-US" sz="1200" u="sng" dirty="0">
                  <a:solidFill>
                    <a:schemeClr val="bg1"/>
                  </a:solidFill>
                  <a:latin typeface="Arial" panose="020B0604020202020204" pitchFamily="34" charset="0"/>
                  <a:cs typeface="Arial" panose="020B0604020202020204" pitchFamily="34" charset="0"/>
                </a:rPr>
                <a:t> will appreciate/</a:t>
              </a:r>
              <a:r>
                <a:rPr lang="en-US" sz="1200" u="sng" dirty="0" err="1">
                  <a:solidFill>
                    <a:schemeClr val="bg1"/>
                  </a:solidFill>
                  <a:latin typeface="Arial" panose="020B0604020202020204" pitchFamily="34" charset="0"/>
                  <a:cs typeface="Arial" panose="020B0604020202020204" pitchFamily="34" charset="0"/>
                </a:rPr>
                <a:t>deppreciate</a:t>
              </a:r>
              <a:r>
                <a:rPr lang="en-US" sz="1200" u="sng" dirty="0">
                  <a:solidFill>
                    <a:schemeClr val="bg1"/>
                  </a:solidFill>
                  <a:latin typeface="Arial" panose="020B0604020202020204" pitchFamily="34" charset="0"/>
                  <a:cs typeface="Arial" panose="020B0604020202020204" pitchFamily="34" charset="0"/>
                </a:rPr>
                <a:t> faster than others?</a:t>
              </a:r>
            </a:p>
            <a:p>
              <a:pPr marL="171450" indent="-171450">
                <a:buFont typeface="Arial" panose="020B0604020202020204" pitchFamily="34" charset="0"/>
                <a:buChar char="•"/>
              </a:pPr>
              <a:r>
                <a:rPr lang="en-US" sz="1200" u="sng" dirty="0">
                  <a:solidFill>
                    <a:schemeClr val="bg1"/>
                  </a:solidFill>
                  <a:latin typeface="Arial" panose="020B0604020202020204" pitchFamily="34" charset="0"/>
                  <a:cs typeface="Arial" panose="020B0604020202020204" pitchFamily="34" charset="0"/>
                </a:rPr>
                <a:t>In long-term, what kind of house or area will appreciate more than others?</a:t>
              </a:r>
            </a:p>
            <a:p>
              <a:pPr marL="171450" indent="-171450">
                <a:buFont typeface="Arial" panose="020B0604020202020204" pitchFamily="34" charset="0"/>
                <a:buChar char="•"/>
              </a:pPr>
              <a:r>
                <a:rPr lang="en-US" sz="1200" u="sng" dirty="0">
                  <a:solidFill>
                    <a:schemeClr val="bg1"/>
                  </a:solidFill>
                  <a:latin typeface="Arial" panose="020B0604020202020204" pitchFamily="34" charset="0"/>
                  <a:cs typeface="Arial" panose="020B0604020202020204" pitchFamily="34" charset="0"/>
                </a:rPr>
                <a:t>Can we identify the area where the house conditions being the major factor that differentiate house prices</a:t>
              </a:r>
            </a:p>
            <a:p>
              <a:pPr marL="171450" indent="-171450">
                <a:buFont typeface="Arial" panose="020B0604020202020204" pitchFamily="34" charset="0"/>
                <a:buChar char="•"/>
              </a:pPr>
              <a:r>
                <a:rPr lang="en-US" sz="1200" u="sng" dirty="0">
                  <a:solidFill>
                    <a:schemeClr val="bg1"/>
                  </a:solidFill>
                  <a:latin typeface="Arial" panose="020B0604020202020204" pitchFamily="34" charset="0"/>
                  <a:cs typeface="Arial" panose="020B0604020202020204" pitchFamily="34" charset="0"/>
                </a:rPr>
                <a:t>What type of house or what area will have better rental/</a:t>
              </a:r>
              <a:r>
                <a:rPr lang="en-US" sz="1200" u="sng" dirty="0" err="1">
                  <a:solidFill>
                    <a:schemeClr val="bg1"/>
                  </a:solidFill>
                  <a:latin typeface="Arial" panose="020B0604020202020204" pitchFamily="34" charset="0"/>
                  <a:cs typeface="Arial" panose="020B0604020202020204" pitchFamily="34" charset="0"/>
                </a:rPr>
                <a:t>house_price</a:t>
              </a:r>
              <a:r>
                <a:rPr lang="en-US" sz="1200" u="sng" dirty="0">
                  <a:solidFill>
                    <a:schemeClr val="bg1"/>
                  </a:solidFill>
                  <a:latin typeface="Arial" panose="020B0604020202020204" pitchFamily="34" charset="0"/>
                  <a:cs typeface="Arial" panose="020B0604020202020204" pitchFamily="34" charset="0"/>
                </a:rPr>
                <a:t> ratio?</a:t>
              </a:r>
            </a:p>
            <a:p>
              <a:endParaRPr lang="en-US" sz="1200" u="sng" dirty="0"/>
            </a:p>
            <a:p>
              <a:endParaRPr lang="en-US" sz="1200" dirty="0"/>
            </a:p>
          </p:txBody>
        </p:sp>
      </p:grpSp>
      <p:grpSp>
        <p:nvGrpSpPr>
          <p:cNvPr id="34" name="Group 33"/>
          <p:cNvGrpSpPr/>
          <p:nvPr/>
        </p:nvGrpSpPr>
        <p:grpSpPr>
          <a:xfrm>
            <a:off x="6726263" y="3235013"/>
            <a:ext cx="3932774" cy="1571252"/>
            <a:chOff x="761999" y="5038165"/>
            <a:chExt cx="3666566" cy="1380564"/>
          </a:xfrm>
        </p:grpSpPr>
        <p:sp>
          <p:nvSpPr>
            <p:cNvPr id="35" name="Rectangle 34"/>
            <p:cNvSpPr/>
            <p:nvPr/>
          </p:nvSpPr>
          <p:spPr>
            <a:xfrm>
              <a:off x="761999" y="5038165"/>
              <a:ext cx="3666565" cy="1380564"/>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400" dirty="0"/>
            </a:p>
          </p:txBody>
        </p:sp>
        <p:sp>
          <p:nvSpPr>
            <p:cNvPr id="36" name="TextBox 35"/>
            <p:cNvSpPr txBox="1"/>
            <p:nvPr/>
          </p:nvSpPr>
          <p:spPr>
            <a:xfrm>
              <a:off x="762000" y="5076592"/>
              <a:ext cx="3666565" cy="730147"/>
            </a:xfrm>
            <a:prstGeom prst="rect">
              <a:avLst/>
            </a:prstGeom>
            <a:noFill/>
          </p:spPr>
          <p:txBody>
            <a:bodyPr wrap="square" rtlCol="0">
              <a:spAutoFit/>
            </a:bodyPr>
            <a:lstStyle/>
            <a:p>
              <a:pPr marL="171450" indent="-171450">
                <a:buFont typeface="Arial" panose="020B0604020202020204" pitchFamily="34" charset="0"/>
                <a:buChar char="•"/>
              </a:pPr>
              <a:r>
                <a:rPr lang="en-US" sz="1200" u="sng" dirty="0">
                  <a:solidFill>
                    <a:schemeClr val="bg1"/>
                  </a:solidFill>
                  <a:latin typeface="Arial" panose="020B0604020202020204" pitchFamily="34" charset="0"/>
                  <a:cs typeface="Arial" panose="020B0604020202020204" pitchFamily="34" charset="0"/>
                </a:rPr>
                <a:t>Which area/what type of house will more likely have the tax default?</a:t>
              </a:r>
            </a:p>
            <a:p>
              <a:pPr marL="171450" indent="-171450">
                <a:buFont typeface="Arial" panose="020B0604020202020204" pitchFamily="34" charset="0"/>
                <a:buChar char="•"/>
              </a:pPr>
              <a:r>
                <a:rPr lang="en-US" sz="1200" dirty="0">
                  <a:solidFill>
                    <a:schemeClr val="bg1"/>
                  </a:solidFill>
                  <a:latin typeface="Arial" panose="020B0604020202020204" pitchFamily="34" charset="0"/>
                  <a:cs typeface="Arial" panose="020B0604020202020204" pitchFamily="34" charset="0"/>
                </a:rPr>
                <a:t>Same question for mortgage?</a:t>
              </a:r>
            </a:p>
            <a:p>
              <a:pPr marL="171450" indent="-171450">
                <a:buFont typeface="Arial" panose="020B0604020202020204" pitchFamily="34" charset="0"/>
                <a:buChar char="•"/>
              </a:pPr>
              <a:r>
                <a:rPr lang="en-US" sz="1200" dirty="0">
                  <a:solidFill>
                    <a:schemeClr val="bg1"/>
                  </a:solidFill>
                  <a:latin typeface="Arial" panose="020B0604020202020204" pitchFamily="34" charset="0"/>
                  <a:cs typeface="Arial" panose="020B0604020202020204" pitchFamily="34" charset="0"/>
                </a:rPr>
                <a:t>During bubble break or not?</a:t>
              </a:r>
            </a:p>
          </p:txBody>
        </p:sp>
      </p:grpSp>
      <p:grpSp>
        <p:nvGrpSpPr>
          <p:cNvPr id="37" name="Group 36">
            <a:extLst>
              <a:ext uri="{FF2B5EF4-FFF2-40B4-BE49-F238E27FC236}">
                <a16:creationId xmlns:a16="http://schemas.microsoft.com/office/drawing/2014/main" id="{21BE7ECB-F5EC-42DE-AA45-42D53881F61F}"/>
              </a:ext>
            </a:extLst>
          </p:cNvPr>
          <p:cNvGrpSpPr/>
          <p:nvPr/>
        </p:nvGrpSpPr>
        <p:grpSpPr>
          <a:xfrm>
            <a:off x="735106" y="5018908"/>
            <a:ext cx="5518460" cy="1754326"/>
            <a:chOff x="735104" y="5038165"/>
            <a:chExt cx="5248954" cy="1541422"/>
          </a:xfrm>
        </p:grpSpPr>
        <p:sp>
          <p:nvSpPr>
            <p:cNvPr id="38" name="Rectangle 37">
              <a:extLst>
                <a:ext uri="{FF2B5EF4-FFF2-40B4-BE49-F238E27FC236}">
                  <a16:creationId xmlns:a16="http://schemas.microsoft.com/office/drawing/2014/main" id="{829D4BC2-03A6-489D-9C50-5E79B295FCB3}"/>
                </a:ext>
              </a:extLst>
            </p:cNvPr>
            <p:cNvSpPr/>
            <p:nvPr/>
          </p:nvSpPr>
          <p:spPr>
            <a:xfrm>
              <a:off x="762000" y="5038165"/>
              <a:ext cx="5222058" cy="1380564"/>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400" dirty="0"/>
            </a:p>
          </p:txBody>
        </p:sp>
        <p:sp>
          <p:nvSpPr>
            <p:cNvPr id="39" name="TextBox 38">
              <a:extLst>
                <a:ext uri="{FF2B5EF4-FFF2-40B4-BE49-F238E27FC236}">
                  <a16:creationId xmlns:a16="http://schemas.microsoft.com/office/drawing/2014/main" id="{4A9FF1CF-9B34-4CF9-940F-181B22FC1072}"/>
                </a:ext>
              </a:extLst>
            </p:cNvPr>
            <p:cNvSpPr txBox="1"/>
            <p:nvPr/>
          </p:nvSpPr>
          <p:spPr>
            <a:xfrm>
              <a:off x="735104" y="5038165"/>
              <a:ext cx="5248954" cy="1541422"/>
            </a:xfrm>
            <a:prstGeom prst="rect">
              <a:avLst/>
            </a:prstGeom>
            <a:noFill/>
          </p:spPr>
          <p:txBody>
            <a:bodyPr wrap="square" rtlCol="0">
              <a:spAutoFit/>
            </a:bodyPr>
            <a:lstStyle/>
            <a:p>
              <a:pPr marL="171450" indent="-171450">
                <a:buFont typeface="Arial" panose="020B0604020202020204" pitchFamily="34" charset="0"/>
                <a:buChar char="•"/>
              </a:pPr>
              <a:r>
                <a:rPr lang="en-US" sz="1200" dirty="0">
                  <a:solidFill>
                    <a:schemeClr val="bg1"/>
                  </a:solidFill>
                  <a:latin typeface="Arial" panose="020B0604020202020204" pitchFamily="34" charset="0"/>
                  <a:cs typeface="Arial" panose="020B0604020202020204" pitchFamily="34" charset="0"/>
                </a:rPr>
                <a:t>Can we predict(quantify) the appreciation percentage given the time period and various external factors?</a:t>
              </a:r>
            </a:p>
            <a:p>
              <a:pPr marL="171450" indent="-171450">
                <a:buFont typeface="Arial" panose="020B0604020202020204" pitchFamily="34" charset="0"/>
                <a:buChar char="•"/>
              </a:pPr>
              <a:r>
                <a:rPr lang="en-US" sz="1200" u="sng" dirty="0">
                  <a:solidFill>
                    <a:schemeClr val="bg1"/>
                  </a:solidFill>
                  <a:latin typeface="Arial" panose="020B0604020202020204" pitchFamily="34" charset="0"/>
                  <a:cs typeface="Arial" panose="020B0604020202020204" pitchFamily="34" charset="0"/>
                </a:rPr>
                <a:t>Can we predict the current house price based on short-term sales record?</a:t>
              </a:r>
            </a:p>
            <a:p>
              <a:pPr marL="171450" indent="-171450">
                <a:buFont typeface="Arial" panose="020B0604020202020204" pitchFamily="34" charset="0"/>
                <a:buChar char="•"/>
              </a:pPr>
              <a:r>
                <a:rPr lang="en-US" sz="1200" u="sng" dirty="0">
                  <a:solidFill>
                    <a:schemeClr val="bg1"/>
                  </a:solidFill>
                  <a:latin typeface="Arial" panose="020B0604020202020204" pitchFamily="34" charset="0"/>
                  <a:cs typeface="Arial" panose="020B0604020202020204" pitchFamily="34" charset="0"/>
                </a:rPr>
                <a:t>Can we predict the gap between listing/asking price and expected sales price?</a:t>
              </a:r>
            </a:p>
            <a:p>
              <a:pPr marL="171450" indent="-171450">
                <a:buFont typeface="Arial" panose="020B0604020202020204" pitchFamily="34" charset="0"/>
                <a:buChar char="•"/>
              </a:pPr>
              <a:r>
                <a:rPr lang="en-US" sz="1200" u="sng" dirty="0">
                  <a:solidFill>
                    <a:schemeClr val="bg1"/>
                  </a:solidFill>
                  <a:latin typeface="Arial" panose="020B0604020202020204" pitchFamily="34" charset="0"/>
                  <a:cs typeface="Arial" panose="020B0604020202020204" pitchFamily="34" charset="0"/>
                </a:rPr>
                <a:t>Can we predict the gross gain if we flip the house?</a:t>
              </a:r>
            </a:p>
            <a:p>
              <a:pPr marL="171450" indent="-171450">
                <a:buFont typeface="Arial" panose="020B0604020202020204" pitchFamily="34" charset="0"/>
                <a:buChar char="•"/>
              </a:pPr>
              <a:r>
                <a:rPr lang="en-US" sz="1200" u="sng" dirty="0">
                  <a:solidFill>
                    <a:schemeClr val="bg1"/>
                  </a:solidFill>
                  <a:latin typeface="Arial" panose="020B0604020202020204" pitchFamily="34" charset="0"/>
                  <a:cs typeface="Arial" panose="020B0604020202020204" pitchFamily="34" charset="0"/>
                </a:rPr>
                <a:t>Can we predict the current rental(per area)?</a:t>
              </a:r>
            </a:p>
            <a:p>
              <a:pPr marL="171450" indent="-171450">
                <a:buFont typeface="Arial" panose="020B0604020202020204" pitchFamily="34" charset="0"/>
                <a:buChar char="•"/>
              </a:pPr>
              <a:r>
                <a:rPr lang="en-US" sz="1200" dirty="0">
                  <a:solidFill>
                    <a:schemeClr val="bg1"/>
                  </a:solidFill>
                  <a:latin typeface="Arial" panose="020B0604020202020204" pitchFamily="34" charset="0"/>
                  <a:cs typeface="Arial" panose="020B0604020202020204" pitchFamily="34" charset="0"/>
                </a:rPr>
                <a:t>Can we predict rental in long term given external factors?</a:t>
              </a:r>
            </a:p>
            <a:p>
              <a:endParaRPr lang="en-US" sz="1200" dirty="0"/>
            </a:p>
          </p:txBody>
        </p:sp>
      </p:grpSp>
      <p:sp>
        <p:nvSpPr>
          <p:cNvPr id="56" name="Freeform: Shape 55">
            <a:extLst>
              <a:ext uri="{FF2B5EF4-FFF2-40B4-BE49-F238E27FC236}">
                <a16:creationId xmlns:a16="http://schemas.microsoft.com/office/drawing/2014/main" id="{0EA865CA-4BAA-41FC-97A9-46CAB65EA262}"/>
              </a:ext>
            </a:extLst>
          </p:cNvPr>
          <p:cNvSpPr/>
          <p:nvPr/>
        </p:nvSpPr>
        <p:spPr>
          <a:xfrm>
            <a:off x="448637" y="1875295"/>
            <a:ext cx="512258" cy="1681566"/>
          </a:xfrm>
          <a:custGeom>
            <a:avLst/>
            <a:gdLst>
              <a:gd name="connsiteX0" fmla="*/ 512258 w 512258"/>
              <a:gd name="connsiteY0" fmla="*/ 0 h 1681566"/>
              <a:gd name="connsiteX1" fmla="*/ 814 w 512258"/>
              <a:gd name="connsiteY1" fmla="*/ 759417 h 1681566"/>
              <a:gd name="connsiteX2" fmla="*/ 396021 w 512258"/>
              <a:gd name="connsiteY2" fmla="*/ 1681566 h 1681566"/>
            </a:gdLst>
            <a:ahLst/>
            <a:cxnLst>
              <a:cxn ang="0">
                <a:pos x="connsiteX0" y="connsiteY0"/>
              </a:cxn>
              <a:cxn ang="0">
                <a:pos x="connsiteX1" y="connsiteY1"/>
              </a:cxn>
              <a:cxn ang="0">
                <a:pos x="connsiteX2" y="connsiteY2"/>
              </a:cxn>
            </a:cxnLst>
            <a:rect l="l" t="t" r="r" b="b"/>
            <a:pathLst>
              <a:path w="512258" h="1681566">
                <a:moveTo>
                  <a:pt x="512258" y="0"/>
                </a:moveTo>
                <a:cubicBezTo>
                  <a:pt x="266222" y="239578"/>
                  <a:pt x="20187" y="479156"/>
                  <a:pt x="814" y="759417"/>
                </a:cubicBezTo>
                <a:cubicBezTo>
                  <a:pt x="-18559" y="1039678"/>
                  <a:pt x="313363" y="1540790"/>
                  <a:pt x="396021" y="1681566"/>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Freeform: Shape 56">
            <a:extLst>
              <a:ext uri="{FF2B5EF4-FFF2-40B4-BE49-F238E27FC236}">
                <a16:creationId xmlns:a16="http://schemas.microsoft.com/office/drawing/2014/main" id="{A45CC425-471D-4E9D-9995-F35BF9DA718C}"/>
              </a:ext>
            </a:extLst>
          </p:cNvPr>
          <p:cNvSpPr/>
          <p:nvPr/>
        </p:nvSpPr>
        <p:spPr>
          <a:xfrm>
            <a:off x="625831" y="1890793"/>
            <a:ext cx="327315" cy="1464590"/>
          </a:xfrm>
          <a:custGeom>
            <a:avLst/>
            <a:gdLst>
              <a:gd name="connsiteX0" fmla="*/ 327315 w 327315"/>
              <a:gd name="connsiteY0" fmla="*/ 0 h 1464590"/>
              <a:gd name="connsiteX1" fmla="*/ 1850 w 327315"/>
              <a:gd name="connsiteY1" fmla="*/ 751668 h 1464590"/>
              <a:gd name="connsiteX2" fmla="*/ 218827 w 327315"/>
              <a:gd name="connsiteY2" fmla="*/ 1464590 h 1464590"/>
            </a:gdLst>
            <a:ahLst/>
            <a:cxnLst>
              <a:cxn ang="0">
                <a:pos x="connsiteX0" y="connsiteY0"/>
              </a:cxn>
              <a:cxn ang="0">
                <a:pos x="connsiteX1" y="connsiteY1"/>
              </a:cxn>
              <a:cxn ang="0">
                <a:pos x="connsiteX2" y="connsiteY2"/>
              </a:cxn>
            </a:cxnLst>
            <a:rect l="l" t="t" r="r" b="b"/>
            <a:pathLst>
              <a:path w="327315" h="1464590">
                <a:moveTo>
                  <a:pt x="327315" y="0"/>
                </a:moveTo>
                <a:cubicBezTo>
                  <a:pt x="173623" y="253785"/>
                  <a:pt x="19931" y="507570"/>
                  <a:pt x="1850" y="751668"/>
                </a:cubicBezTo>
                <a:cubicBezTo>
                  <a:pt x="-16231" y="995766"/>
                  <a:pt x="101298" y="1230178"/>
                  <a:pt x="218827" y="146459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Shape 57">
            <a:extLst>
              <a:ext uri="{FF2B5EF4-FFF2-40B4-BE49-F238E27FC236}">
                <a16:creationId xmlns:a16="http://schemas.microsoft.com/office/drawing/2014/main" id="{86CDE532-1705-4BF5-A577-B330B0316245}"/>
              </a:ext>
            </a:extLst>
          </p:cNvPr>
          <p:cNvSpPr/>
          <p:nvPr/>
        </p:nvSpPr>
        <p:spPr>
          <a:xfrm>
            <a:off x="247508" y="1883044"/>
            <a:ext cx="713387" cy="3642102"/>
          </a:xfrm>
          <a:custGeom>
            <a:avLst/>
            <a:gdLst>
              <a:gd name="connsiteX0" fmla="*/ 713387 w 713387"/>
              <a:gd name="connsiteY0" fmla="*/ 0 h 3642102"/>
              <a:gd name="connsiteX1" fmla="*/ 465 w 713387"/>
              <a:gd name="connsiteY1" fmla="*/ 1356102 h 3642102"/>
              <a:gd name="connsiteX2" fmla="*/ 604899 w 713387"/>
              <a:gd name="connsiteY2" fmla="*/ 3642102 h 3642102"/>
            </a:gdLst>
            <a:ahLst/>
            <a:cxnLst>
              <a:cxn ang="0">
                <a:pos x="connsiteX0" y="connsiteY0"/>
              </a:cxn>
              <a:cxn ang="0">
                <a:pos x="connsiteX1" y="connsiteY1"/>
              </a:cxn>
              <a:cxn ang="0">
                <a:pos x="connsiteX2" y="connsiteY2"/>
              </a:cxn>
            </a:cxnLst>
            <a:rect l="l" t="t" r="r" b="b"/>
            <a:pathLst>
              <a:path w="713387" h="3642102">
                <a:moveTo>
                  <a:pt x="713387" y="0"/>
                </a:moveTo>
                <a:cubicBezTo>
                  <a:pt x="365966" y="374542"/>
                  <a:pt x="18546" y="749085"/>
                  <a:pt x="465" y="1356102"/>
                </a:cubicBezTo>
                <a:cubicBezTo>
                  <a:pt x="-17616" y="1963119"/>
                  <a:pt x="496411" y="3398004"/>
                  <a:pt x="604899" y="3642102"/>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Shape 58">
            <a:extLst>
              <a:ext uri="{FF2B5EF4-FFF2-40B4-BE49-F238E27FC236}">
                <a16:creationId xmlns:a16="http://schemas.microsoft.com/office/drawing/2014/main" id="{D1941B14-0043-42DA-9F55-0B9559188324}"/>
              </a:ext>
            </a:extLst>
          </p:cNvPr>
          <p:cNvSpPr/>
          <p:nvPr/>
        </p:nvSpPr>
        <p:spPr>
          <a:xfrm>
            <a:off x="239356" y="1875295"/>
            <a:ext cx="713790" cy="3835830"/>
          </a:xfrm>
          <a:custGeom>
            <a:avLst/>
            <a:gdLst>
              <a:gd name="connsiteX0" fmla="*/ 713790 w 713790"/>
              <a:gd name="connsiteY0" fmla="*/ 0 h 3835830"/>
              <a:gd name="connsiteX1" fmla="*/ 868 w 713790"/>
              <a:gd name="connsiteY1" fmla="*/ 2162013 h 3835830"/>
              <a:gd name="connsiteX2" fmla="*/ 597552 w 713790"/>
              <a:gd name="connsiteY2" fmla="*/ 3835830 h 3835830"/>
            </a:gdLst>
            <a:ahLst/>
            <a:cxnLst>
              <a:cxn ang="0">
                <a:pos x="connsiteX0" y="connsiteY0"/>
              </a:cxn>
              <a:cxn ang="0">
                <a:pos x="connsiteX1" y="connsiteY1"/>
              </a:cxn>
              <a:cxn ang="0">
                <a:pos x="connsiteX2" y="connsiteY2"/>
              </a:cxn>
            </a:cxnLst>
            <a:rect l="l" t="t" r="r" b="b"/>
            <a:pathLst>
              <a:path w="713790" h="3835830">
                <a:moveTo>
                  <a:pt x="713790" y="0"/>
                </a:moveTo>
                <a:cubicBezTo>
                  <a:pt x="367015" y="761354"/>
                  <a:pt x="20241" y="1522708"/>
                  <a:pt x="868" y="2162013"/>
                </a:cubicBezTo>
                <a:cubicBezTo>
                  <a:pt x="-18505" y="2801318"/>
                  <a:pt x="289523" y="3318574"/>
                  <a:pt x="597552" y="383583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Freeform: Shape 60">
            <a:extLst>
              <a:ext uri="{FF2B5EF4-FFF2-40B4-BE49-F238E27FC236}">
                <a16:creationId xmlns:a16="http://schemas.microsoft.com/office/drawing/2014/main" id="{A05436C4-1DC6-49ED-A6EF-8A87778B8A57}"/>
              </a:ext>
            </a:extLst>
          </p:cNvPr>
          <p:cNvSpPr/>
          <p:nvPr/>
        </p:nvSpPr>
        <p:spPr>
          <a:xfrm>
            <a:off x="733805" y="2076773"/>
            <a:ext cx="219341" cy="1270861"/>
          </a:xfrm>
          <a:custGeom>
            <a:avLst/>
            <a:gdLst>
              <a:gd name="connsiteX0" fmla="*/ 219341 w 219341"/>
              <a:gd name="connsiteY0" fmla="*/ 0 h 1270861"/>
              <a:gd name="connsiteX1" fmla="*/ 2364 w 219341"/>
              <a:gd name="connsiteY1" fmla="*/ 619932 h 1270861"/>
              <a:gd name="connsiteX2" fmla="*/ 110853 w 219341"/>
              <a:gd name="connsiteY2" fmla="*/ 1270861 h 1270861"/>
            </a:gdLst>
            <a:ahLst/>
            <a:cxnLst>
              <a:cxn ang="0">
                <a:pos x="connsiteX0" y="connsiteY0"/>
              </a:cxn>
              <a:cxn ang="0">
                <a:pos x="connsiteX1" y="connsiteY1"/>
              </a:cxn>
              <a:cxn ang="0">
                <a:pos x="connsiteX2" y="connsiteY2"/>
              </a:cxn>
            </a:cxnLst>
            <a:rect l="l" t="t" r="r" b="b"/>
            <a:pathLst>
              <a:path w="219341" h="1270861">
                <a:moveTo>
                  <a:pt x="219341" y="0"/>
                </a:moveTo>
                <a:cubicBezTo>
                  <a:pt x="119893" y="204061"/>
                  <a:pt x="20445" y="408122"/>
                  <a:pt x="2364" y="619932"/>
                </a:cubicBezTo>
                <a:cubicBezTo>
                  <a:pt x="-15717" y="831742"/>
                  <a:pt x="74690" y="1173996"/>
                  <a:pt x="110853" y="1270861"/>
                </a:cubicBezTo>
              </a:path>
            </a:pathLst>
          </a:cu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reeform: Shape 61">
            <a:extLst>
              <a:ext uri="{FF2B5EF4-FFF2-40B4-BE49-F238E27FC236}">
                <a16:creationId xmlns:a16="http://schemas.microsoft.com/office/drawing/2014/main" id="{9900BE08-CAF9-411D-BDC4-28778969F58D}"/>
              </a:ext>
            </a:extLst>
          </p:cNvPr>
          <p:cNvSpPr/>
          <p:nvPr/>
        </p:nvSpPr>
        <p:spPr>
          <a:xfrm>
            <a:off x="603036" y="2069024"/>
            <a:ext cx="350110" cy="1852047"/>
          </a:xfrm>
          <a:custGeom>
            <a:avLst/>
            <a:gdLst>
              <a:gd name="connsiteX0" fmla="*/ 350110 w 350110"/>
              <a:gd name="connsiteY0" fmla="*/ 0 h 1852047"/>
              <a:gd name="connsiteX1" fmla="*/ 1398 w 350110"/>
              <a:gd name="connsiteY1" fmla="*/ 1270861 h 1852047"/>
              <a:gd name="connsiteX2" fmla="*/ 233872 w 350110"/>
              <a:gd name="connsiteY2" fmla="*/ 1852047 h 1852047"/>
            </a:gdLst>
            <a:ahLst/>
            <a:cxnLst>
              <a:cxn ang="0">
                <a:pos x="connsiteX0" y="connsiteY0"/>
              </a:cxn>
              <a:cxn ang="0">
                <a:pos x="connsiteX1" y="connsiteY1"/>
              </a:cxn>
              <a:cxn ang="0">
                <a:pos x="connsiteX2" y="connsiteY2"/>
              </a:cxn>
            </a:cxnLst>
            <a:rect l="l" t="t" r="r" b="b"/>
            <a:pathLst>
              <a:path w="350110" h="1852047">
                <a:moveTo>
                  <a:pt x="350110" y="0"/>
                </a:moveTo>
                <a:cubicBezTo>
                  <a:pt x="185440" y="481093"/>
                  <a:pt x="20771" y="962187"/>
                  <a:pt x="1398" y="1270861"/>
                </a:cubicBezTo>
                <a:cubicBezTo>
                  <a:pt x="-17975" y="1579535"/>
                  <a:pt x="169296" y="1757766"/>
                  <a:pt x="233872" y="1852047"/>
                </a:cubicBezTo>
              </a:path>
            </a:pathLst>
          </a:cu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Shape 62">
            <a:extLst>
              <a:ext uri="{FF2B5EF4-FFF2-40B4-BE49-F238E27FC236}">
                <a16:creationId xmlns:a16="http://schemas.microsoft.com/office/drawing/2014/main" id="{C4AE6D82-7511-4530-B3C4-CC41D80163BB}"/>
              </a:ext>
            </a:extLst>
          </p:cNvPr>
          <p:cNvSpPr/>
          <p:nvPr/>
        </p:nvSpPr>
        <p:spPr>
          <a:xfrm>
            <a:off x="448912" y="2061275"/>
            <a:ext cx="488735" cy="2417735"/>
          </a:xfrm>
          <a:custGeom>
            <a:avLst/>
            <a:gdLst>
              <a:gd name="connsiteX0" fmla="*/ 488735 w 488735"/>
              <a:gd name="connsiteY0" fmla="*/ 0 h 2417735"/>
              <a:gd name="connsiteX1" fmla="*/ 539 w 488735"/>
              <a:gd name="connsiteY1" fmla="*/ 1363850 h 2417735"/>
              <a:gd name="connsiteX2" fmla="*/ 395746 w 488735"/>
              <a:gd name="connsiteY2" fmla="*/ 2417735 h 2417735"/>
            </a:gdLst>
            <a:ahLst/>
            <a:cxnLst>
              <a:cxn ang="0">
                <a:pos x="connsiteX0" y="connsiteY0"/>
              </a:cxn>
              <a:cxn ang="0">
                <a:pos x="connsiteX1" y="connsiteY1"/>
              </a:cxn>
              <a:cxn ang="0">
                <a:pos x="connsiteX2" y="connsiteY2"/>
              </a:cxn>
            </a:cxnLst>
            <a:rect l="l" t="t" r="r" b="b"/>
            <a:pathLst>
              <a:path w="488735" h="2417735">
                <a:moveTo>
                  <a:pt x="488735" y="0"/>
                </a:moveTo>
                <a:cubicBezTo>
                  <a:pt x="252386" y="480447"/>
                  <a:pt x="16037" y="960894"/>
                  <a:pt x="539" y="1363850"/>
                </a:cubicBezTo>
                <a:cubicBezTo>
                  <a:pt x="-14959" y="1766806"/>
                  <a:pt x="307922" y="2274376"/>
                  <a:pt x="395746" y="2417735"/>
                </a:cubicBezTo>
              </a:path>
            </a:pathLst>
          </a:cu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Freeform: Shape 63">
            <a:extLst>
              <a:ext uri="{FF2B5EF4-FFF2-40B4-BE49-F238E27FC236}">
                <a16:creationId xmlns:a16="http://schemas.microsoft.com/office/drawing/2014/main" id="{0FAD123D-BEBF-4588-BE9F-371A6DF5870A}"/>
              </a:ext>
            </a:extLst>
          </p:cNvPr>
          <p:cNvSpPr/>
          <p:nvPr/>
        </p:nvSpPr>
        <p:spPr>
          <a:xfrm>
            <a:off x="394551" y="2061275"/>
            <a:ext cx="550846" cy="3076413"/>
          </a:xfrm>
          <a:custGeom>
            <a:avLst/>
            <a:gdLst>
              <a:gd name="connsiteX0" fmla="*/ 550846 w 550846"/>
              <a:gd name="connsiteY0" fmla="*/ 0 h 3076413"/>
              <a:gd name="connsiteX1" fmla="*/ 656 w 550846"/>
              <a:gd name="connsiteY1" fmla="*/ 1906291 h 3076413"/>
              <a:gd name="connsiteX2" fmla="*/ 442357 w 550846"/>
              <a:gd name="connsiteY2" fmla="*/ 3076413 h 3076413"/>
            </a:gdLst>
            <a:ahLst/>
            <a:cxnLst>
              <a:cxn ang="0">
                <a:pos x="connsiteX0" y="connsiteY0"/>
              </a:cxn>
              <a:cxn ang="0">
                <a:pos x="connsiteX1" y="connsiteY1"/>
              </a:cxn>
              <a:cxn ang="0">
                <a:pos x="connsiteX2" y="connsiteY2"/>
              </a:cxn>
            </a:cxnLst>
            <a:rect l="l" t="t" r="r" b="b"/>
            <a:pathLst>
              <a:path w="550846" h="3076413">
                <a:moveTo>
                  <a:pt x="550846" y="0"/>
                </a:moveTo>
                <a:cubicBezTo>
                  <a:pt x="284791" y="696778"/>
                  <a:pt x="18737" y="1393556"/>
                  <a:pt x="656" y="1906291"/>
                </a:cubicBezTo>
                <a:cubicBezTo>
                  <a:pt x="-17425" y="2419026"/>
                  <a:pt x="342909" y="2889142"/>
                  <a:pt x="442357" y="3076413"/>
                </a:cubicBezTo>
              </a:path>
            </a:pathLst>
          </a:cu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Freeform: Shape 64">
            <a:extLst>
              <a:ext uri="{FF2B5EF4-FFF2-40B4-BE49-F238E27FC236}">
                <a16:creationId xmlns:a16="http://schemas.microsoft.com/office/drawing/2014/main" id="{979CD948-5735-48BF-9FBC-C9525F8DCDF7}"/>
              </a:ext>
            </a:extLst>
          </p:cNvPr>
          <p:cNvSpPr/>
          <p:nvPr/>
        </p:nvSpPr>
        <p:spPr>
          <a:xfrm>
            <a:off x="349849" y="2069024"/>
            <a:ext cx="603297" cy="4404128"/>
          </a:xfrm>
          <a:custGeom>
            <a:avLst/>
            <a:gdLst>
              <a:gd name="connsiteX0" fmla="*/ 603297 w 603297"/>
              <a:gd name="connsiteY0" fmla="*/ 0 h 4404128"/>
              <a:gd name="connsiteX1" fmla="*/ 53107 w 603297"/>
              <a:gd name="connsiteY1" fmla="*/ 2580468 h 4404128"/>
              <a:gd name="connsiteX2" fmla="*/ 502558 w 603297"/>
              <a:gd name="connsiteY2" fmla="*/ 4362773 h 4404128"/>
            </a:gdLst>
            <a:ahLst/>
            <a:cxnLst>
              <a:cxn ang="0">
                <a:pos x="connsiteX0" y="connsiteY0"/>
              </a:cxn>
              <a:cxn ang="0">
                <a:pos x="connsiteX1" y="connsiteY1"/>
              </a:cxn>
              <a:cxn ang="0">
                <a:pos x="connsiteX2" y="connsiteY2"/>
              </a:cxn>
            </a:cxnLst>
            <a:rect l="l" t="t" r="r" b="b"/>
            <a:pathLst>
              <a:path w="603297" h="4404128">
                <a:moveTo>
                  <a:pt x="603297" y="0"/>
                </a:moveTo>
                <a:cubicBezTo>
                  <a:pt x="336597" y="926669"/>
                  <a:pt x="69897" y="1853339"/>
                  <a:pt x="53107" y="2580468"/>
                </a:cubicBezTo>
                <a:cubicBezTo>
                  <a:pt x="36317" y="3307597"/>
                  <a:pt x="-205198" y="4657241"/>
                  <a:pt x="502558" y="4362773"/>
                </a:cubicBezTo>
              </a:path>
            </a:pathLst>
          </a:cu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Shape 68">
            <a:extLst>
              <a:ext uri="{FF2B5EF4-FFF2-40B4-BE49-F238E27FC236}">
                <a16:creationId xmlns:a16="http://schemas.microsoft.com/office/drawing/2014/main" id="{3AB30B47-BE28-4901-AED8-15BA45524171}"/>
              </a:ext>
            </a:extLst>
          </p:cNvPr>
          <p:cNvSpPr/>
          <p:nvPr/>
        </p:nvSpPr>
        <p:spPr>
          <a:xfrm>
            <a:off x="417079" y="2069024"/>
            <a:ext cx="536067" cy="4238327"/>
          </a:xfrm>
          <a:custGeom>
            <a:avLst/>
            <a:gdLst>
              <a:gd name="connsiteX0" fmla="*/ 536067 w 536067"/>
              <a:gd name="connsiteY0" fmla="*/ 0 h 4238327"/>
              <a:gd name="connsiteX1" fmla="*/ 1375 w 536067"/>
              <a:gd name="connsiteY1" fmla="*/ 3642101 h 4238327"/>
              <a:gd name="connsiteX2" fmla="*/ 412080 w 536067"/>
              <a:gd name="connsiteY2" fmla="*/ 4192291 h 4238327"/>
            </a:gdLst>
            <a:ahLst/>
            <a:cxnLst>
              <a:cxn ang="0">
                <a:pos x="connsiteX0" y="connsiteY0"/>
              </a:cxn>
              <a:cxn ang="0">
                <a:pos x="connsiteX1" y="connsiteY1"/>
              </a:cxn>
              <a:cxn ang="0">
                <a:pos x="connsiteX2" y="connsiteY2"/>
              </a:cxn>
            </a:cxnLst>
            <a:rect l="l" t="t" r="r" b="b"/>
            <a:pathLst>
              <a:path w="536067" h="4238327">
                <a:moveTo>
                  <a:pt x="536067" y="0"/>
                </a:moveTo>
                <a:cubicBezTo>
                  <a:pt x="279053" y="1471693"/>
                  <a:pt x="22039" y="2943386"/>
                  <a:pt x="1375" y="3642101"/>
                </a:cubicBezTo>
                <a:cubicBezTo>
                  <a:pt x="-19289" y="4340816"/>
                  <a:pt x="196395" y="4266553"/>
                  <a:pt x="412080" y="4192291"/>
                </a:cubicBezTo>
              </a:path>
            </a:pathLst>
          </a:cu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Shape 69">
            <a:extLst>
              <a:ext uri="{FF2B5EF4-FFF2-40B4-BE49-F238E27FC236}">
                <a16:creationId xmlns:a16="http://schemas.microsoft.com/office/drawing/2014/main" id="{21C7C0DE-5E96-4163-AF25-8FF9FD413111}"/>
              </a:ext>
            </a:extLst>
          </p:cNvPr>
          <p:cNvSpPr/>
          <p:nvPr/>
        </p:nvSpPr>
        <p:spPr>
          <a:xfrm>
            <a:off x="610482" y="2255003"/>
            <a:ext cx="350413" cy="1875295"/>
          </a:xfrm>
          <a:custGeom>
            <a:avLst/>
            <a:gdLst>
              <a:gd name="connsiteX0" fmla="*/ 350413 w 350413"/>
              <a:gd name="connsiteY0" fmla="*/ 0 h 1875295"/>
              <a:gd name="connsiteX1" fmla="*/ 1701 w 350413"/>
              <a:gd name="connsiteY1" fmla="*/ 1534333 h 1875295"/>
              <a:gd name="connsiteX2" fmla="*/ 241925 w 350413"/>
              <a:gd name="connsiteY2" fmla="*/ 1875295 h 1875295"/>
            </a:gdLst>
            <a:ahLst/>
            <a:cxnLst>
              <a:cxn ang="0">
                <a:pos x="connsiteX0" y="connsiteY0"/>
              </a:cxn>
              <a:cxn ang="0">
                <a:pos x="connsiteX1" y="connsiteY1"/>
              </a:cxn>
              <a:cxn ang="0">
                <a:pos x="connsiteX2" y="connsiteY2"/>
              </a:cxn>
            </a:cxnLst>
            <a:rect l="l" t="t" r="r" b="b"/>
            <a:pathLst>
              <a:path w="350413" h="1875295">
                <a:moveTo>
                  <a:pt x="350413" y="0"/>
                </a:moveTo>
                <a:cubicBezTo>
                  <a:pt x="185097" y="610892"/>
                  <a:pt x="19782" y="1221784"/>
                  <a:pt x="1701" y="1534333"/>
                </a:cubicBezTo>
                <a:cubicBezTo>
                  <a:pt x="-16380" y="1846882"/>
                  <a:pt x="112772" y="1861088"/>
                  <a:pt x="241925" y="1875295"/>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Shape 70">
            <a:extLst>
              <a:ext uri="{FF2B5EF4-FFF2-40B4-BE49-F238E27FC236}">
                <a16:creationId xmlns:a16="http://schemas.microsoft.com/office/drawing/2014/main" id="{2B204844-A74A-4C22-8E9F-D1B53B7D451D}"/>
              </a:ext>
            </a:extLst>
          </p:cNvPr>
          <p:cNvSpPr/>
          <p:nvPr/>
        </p:nvSpPr>
        <p:spPr>
          <a:xfrm>
            <a:off x="493456" y="2262753"/>
            <a:ext cx="490686" cy="3848150"/>
          </a:xfrm>
          <a:custGeom>
            <a:avLst/>
            <a:gdLst>
              <a:gd name="connsiteX0" fmla="*/ 490686 w 490686"/>
              <a:gd name="connsiteY0" fmla="*/ 0 h 3848150"/>
              <a:gd name="connsiteX1" fmla="*/ 2490 w 490686"/>
              <a:gd name="connsiteY1" fmla="*/ 3308888 h 3848150"/>
              <a:gd name="connsiteX2" fmla="*/ 335703 w 490686"/>
              <a:gd name="connsiteY2" fmla="*/ 3804833 h 3848150"/>
            </a:gdLst>
            <a:ahLst/>
            <a:cxnLst>
              <a:cxn ang="0">
                <a:pos x="connsiteX0" y="connsiteY0"/>
              </a:cxn>
              <a:cxn ang="0">
                <a:pos x="connsiteX1" y="connsiteY1"/>
              </a:cxn>
              <a:cxn ang="0">
                <a:pos x="connsiteX2" y="connsiteY2"/>
              </a:cxn>
            </a:cxnLst>
            <a:rect l="l" t="t" r="r" b="b"/>
            <a:pathLst>
              <a:path w="490686" h="3848150">
                <a:moveTo>
                  <a:pt x="490686" y="0"/>
                </a:moveTo>
                <a:cubicBezTo>
                  <a:pt x="259503" y="1337374"/>
                  <a:pt x="28321" y="2674749"/>
                  <a:pt x="2490" y="3308888"/>
                </a:cubicBezTo>
                <a:cubicBezTo>
                  <a:pt x="-23341" y="3943027"/>
                  <a:pt x="156181" y="3873930"/>
                  <a:pt x="335703" y="3804833"/>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Freeform: Shape 71">
            <a:extLst>
              <a:ext uri="{FF2B5EF4-FFF2-40B4-BE49-F238E27FC236}">
                <a16:creationId xmlns:a16="http://schemas.microsoft.com/office/drawing/2014/main" id="{CD78AC12-7DCF-4FE3-9F66-2210C2AE1B68}"/>
              </a:ext>
            </a:extLst>
          </p:cNvPr>
          <p:cNvSpPr/>
          <p:nvPr/>
        </p:nvSpPr>
        <p:spPr>
          <a:xfrm>
            <a:off x="4386020" y="1875295"/>
            <a:ext cx="2009311" cy="3657600"/>
          </a:xfrm>
          <a:custGeom>
            <a:avLst/>
            <a:gdLst>
              <a:gd name="connsiteX0" fmla="*/ 0 w 2009311"/>
              <a:gd name="connsiteY0" fmla="*/ 0 h 3657600"/>
              <a:gd name="connsiteX1" fmla="*/ 1898543 w 2009311"/>
              <a:gd name="connsiteY1" fmla="*/ 2673458 h 3657600"/>
              <a:gd name="connsiteX2" fmla="*/ 1619573 w 2009311"/>
              <a:gd name="connsiteY2" fmla="*/ 3657600 h 3657600"/>
            </a:gdLst>
            <a:ahLst/>
            <a:cxnLst>
              <a:cxn ang="0">
                <a:pos x="connsiteX0" y="connsiteY0"/>
              </a:cxn>
              <a:cxn ang="0">
                <a:pos x="connsiteX1" y="connsiteY1"/>
              </a:cxn>
              <a:cxn ang="0">
                <a:pos x="connsiteX2" y="connsiteY2"/>
              </a:cxn>
            </a:cxnLst>
            <a:rect l="l" t="t" r="r" b="b"/>
            <a:pathLst>
              <a:path w="2009311" h="3657600">
                <a:moveTo>
                  <a:pt x="0" y="0"/>
                </a:moveTo>
                <a:cubicBezTo>
                  <a:pt x="814307" y="1031929"/>
                  <a:pt x="1628614" y="2063858"/>
                  <a:pt x="1898543" y="2673458"/>
                </a:cubicBezTo>
                <a:cubicBezTo>
                  <a:pt x="2168472" y="3283058"/>
                  <a:pt x="1894022" y="3470329"/>
                  <a:pt x="1619573" y="3657600"/>
                </a:cubicBezTo>
              </a:path>
            </a:pathLst>
          </a:custGeom>
          <a:noFill/>
          <a:ln>
            <a:solidFill>
              <a:srgbClr val="08E6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3" name="Group 72">
            <a:extLst>
              <a:ext uri="{FF2B5EF4-FFF2-40B4-BE49-F238E27FC236}">
                <a16:creationId xmlns:a16="http://schemas.microsoft.com/office/drawing/2014/main" id="{4005B7A7-6BAA-4F16-9FC3-6B2E15009FCD}"/>
              </a:ext>
            </a:extLst>
          </p:cNvPr>
          <p:cNvGrpSpPr/>
          <p:nvPr/>
        </p:nvGrpSpPr>
        <p:grpSpPr>
          <a:xfrm>
            <a:off x="6722010" y="5034406"/>
            <a:ext cx="3932774" cy="1571252"/>
            <a:chOff x="761999" y="5038165"/>
            <a:chExt cx="3666566" cy="1380564"/>
          </a:xfrm>
        </p:grpSpPr>
        <p:sp>
          <p:nvSpPr>
            <p:cNvPr id="74" name="Rectangle 73">
              <a:extLst>
                <a:ext uri="{FF2B5EF4-FFF2-40B4-BE49-F238E27FC236}">
                  <a16:creationId xmlns:a16="http://schemas.microsoft.com/office/drawing/2014/main" id="{6DA6BB93-AFB7-4666-91E7-9E5FC1FC694D}"/>
                </a:ext>
              </a:extLst>
            </p:cNvPr>
            <p:cNvSpPr/>
            <p:nvPr/>
          </p:nvSpPr>
          <p:spPr>
            <a:xfrm>
              <a:off x="761999" y="5038165"/>
              <a:ext cx="3666565" cy="1380564"/>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400" dirty="0"/>
            </a:p>
          </p:txBody>
        </p:sp>
        <p:sp>
          <p:nvSpPr>
            <p:cNvPr id="75" name="TextBox 74">
              <a:extLst>
                <a:ext uri="{FF2B5EF4-FFF2-40B4-BE49-F238E27FC236}">
                  <a16:creationId xmlns:a16="http://schemas.microsoft.com/office/drawing/2014/main" id="{99FFB4B2-AE5C-4ECF-8BB6-7DDA74E93844}"/>
                </a:ext>
              </a:extLst>
            </p:cNvPr>
            <p:cNvSpPr txBox="1"/>
            <p:nvPr/>
          </p:nvSpPr>
          <p:spPr>
            <a:xfrm>
              <a:off x="762000" y="5076592"/>
              <a:ext cx="3666565" cy="567892"/>
            </a:xfrm>
            <a:prstGeom prst="rect">
              <a:avLst/>
            </a:prstGeom>
            <a:noFill/>
          </p:spPr>
          <p:txBody>
            <a:bodyPr wrap="square" rtlCol="0">
              <a:spAutoFit/>
            </a:bodyPr>
            <a:lstStyle/>
            <a:p>
              <a:pPr marL="171450" indent="-171450">
                <a:buFont typeface="Arial" panose="020B0604020202020204" pitchFamily="34" charset="0"/>
                <a:buChar char="•"/>
              </a:pPr>
              <a:r>
                <a:rPr lang="en-US" sz="1200" u="sng" dirty="0">
                  <a:solidFill>
                    <a:schemeClr val="bg1"/>
                  </a:solidFill>
                  <a:latin typeface="Arial" panose="020B0604020202020204" pitchFamily="34" charset="0"/>
                  <a:cs typeface="Arial" panose="020B0604020202020204" pitchFamily="34" charset="0"/>
                </a:rPr>
                <a:t>Can we predict risk of tax default?</a:t>
              </a:r>
            </a:p>
            <a:p>
              <a:pPr marL="171450" indent="-171450">
                <a:buFont typeface="Arial" panose="020B0604020202020204" pitchFamily="34" charset="0"/>
                <a:buChar char="•"/>
              </a:pPr>
              <a:r>
                <a:rPr lang="en-US" sz="1200" dirty="0">
                  <a:solidFill>
                    <a:schemeClr val="bg1"/>
                  </a:solidFill>
                  <a:latin typeface="Arial" panose="020B0604020202020204" pitchFamily="34" charset="0"/>
                  <a:cs typeface="Arial" panose="020B0604020202020204" pitchFamily="34" charset="0"/>
                </a:rPr>
                <a:t>Can we predict risk of mortgage default?</a:t>
              </a:r>
            </a:p>
            <a:p>
              <a:pPr marL="171450" indent="-171450">
                <a:buFont typeface="Arial" panose="020B0604020202020204" pitchFamily="34" charset="0"/>
                <a:buChar char="•"/>
              </a:pPr>
              <a:r>
                <a:rPr lang="en-US" sz="1200" u="sng" dirty="0">
                  <a:solidFill>
                    <a:schemeClr val="bg1"/>
                  </a:solidFill>
                  <a:latin typeface="Arial" panose="020B0604020202020204" pitchFamily="34" charset="0"/>
                  <a:cs typeface="Arial" panose="020B0604020202020204" pitchFamily="34" charset="0"/>
                </a:rPr>
                <a:t>Can we predict days need to sell the house?</a:t>
              </a:r>
            </a:p>
          </p:txBody>
        </p:sp>
      </p:grpSp>
      <p:sp>
        <p:nvSpPr>
          <p:cNvPr id="6" name="Freeform: Shape 5">
            <a:extLst>
              <a:ext uri="{FF2B5EF4-FFF2-40B4-BE49-F238E27FC236}">
                <a16:creationId xmlns:a16="http://schemas.microsoft.com/office/drawing/2014/main" id="{66DFC4D2-BC24-49D5-AB9E-13FBDDE8543F}"/>
              </a:ext>
            </a:extLst>
          </p:cNvPr>
          <p:cNvSpPr/>
          <p:nvPr/>
        </p:nvSpPr>
        <p:spPr>
          <a:xfrm>
            <a:off x="4387442" y="2063692"/>
            <a:ext cx="2466364" cy="1359016"/>
          </a:xfrm>
          <a:custGeom>
            <a:avLst/>
            <a:gdLst>
              <a:gd name="connsiteX0" fmla="*/ 0 w 2466364"/>
              <a:gd name="connsiteY0" fmla="*/ 0 h 1359016"/>
              <a:gd name="connsiteX1" fmla="*/ 1300294 w 2466364"/>
              <a:gd name="connsiteY1" fmla="*/ 1048624 h 1359016"/>
              <a:gd name="connsiteX2" fmla="*/ 2466364 w 2466364"/>
              <a:gd name="connsiteY2" fmla="*/ 1359016 h 1359016"/>
            </a:gdLst>
            <a:ahLst/>
            <a:cxnLst>
              <a:cxn ang="0">
                <a:pos x="connsiteX0" y="connsiteY0"/>
              </a:cxn>
              <a:cxn ang="0">
                <a:pos x="connsiteX1" y="connsiteY1"/>
              </a:cxn>
              <a:cxn ang="0">
                <a:pos x="connsiteX2" y="connsiteY2"/>
              </a:cxn>
            </a:cxnLst>
            <a:rect l="l" t="t" r="r" b="b"/>
            <a:pathLst>
              <a:path w="2466364" h="1359016">
                <a:moveTo>
                  <a:pt x="0" y="0"/>
                </a:moveTo>
                <a:cubicBezTo>
                  <a:pt x="444616" y="411060"/>
                  <a:pt x="889233" y="822121"/>
                  <a:pt x="1300294" y="1048624"/>
                </a:cubicBezTo>
                <a:cubicBezTo>
                  <a:pt x="1711355" y="1275127"/>
                  <a:pt x="2263630" y="1262543"/>
                  <a:pt x="2466364" y="1359016"/>
                </a:cubicBezTo>
              </a:path>
            </a:pathLst>
          </a:custGeom>
          <a:noFill/>
          <a:ln>
            <a:solidFill>
              <a:srgbClr val="33CC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Shape 24">
            <a:extLst>
              <a:ext uri="{FF2B5EF4-FFF2-40B4-BE49-F238E27FC236}">
                <a16:creationId xmlns:a16="http://schemas.microsoft.com/office/drawing/2014/main" id="{E96B1AE7-1F71-44FE-B6DD-B19FF531657F}"/>
              </a:ext>
            </a:extLst>
          </p:cNvPr>
          <p:cNvSpPr/>
          <p:nvPr/>
        </p:nvSpPr>
        <p:spPr>
          <a:xfrm>
            <a:off x="4379053" y="2063692"/>
            <a:ext cx="2474753" cy="1912690"/>
          </a:xfrm>
          <a:custGeom>
            <a:avLst/>
            <a:gdLst>
              <a:gd name="connsiteX0" fmla="*/ 0 w 2474753"/>
              <a:gd name="connsiteY0" fmla="*/ 0 h 1912690"/>
              <a:gd name="connsiteX1" fmla="*/ 1333850 w 2474753"/>
              <a:gd name="connsiteY1" fmla="*/ 1166069 h 1912690"/>
              <a:gd name="connsiteX2" fmla="*/ 2474753 w 2474753"/>
              <a:gd name="connsiteY2" fmla="*/ 1912690 h 1912690"/>
            </a:gdLst>
            <a:ahLst/>
            <a:cxnLst>
              <a:cxn ang="0">
                <a:pos x="connsiteX0" y="connsiteY0"/>
              </a:cxn>
              <a:cxn ang="0">
                <a:pos x="connsiteX1" y="connsiteY1"/>
              </a:cxn>
              <a:cxn ang="0">
                <a:pos x="connsiteX2" y="connsiteY2"/>
              </a:cxn>
            </a:cxnLst>
            <a:rect l="l" t="t" r="r" b="b"/>
            <a:pathLst>
              <a:path w="2474753" h="1912690">
                <a:moveTo>
                  <a:pt x="0" y="0"/>
                </a:moveTo>
                <a:cubicBezTo>
                  <a:pt x="460695" y="423643"/>
                  <a:pt x="921391" y="847287"/>
                  <a:pt x="1333850" y="1166069"/>
                </a:cubicBezTo>
                <a:cubicBezTo>
                  <a:pt x="1746309" y="1484851"/>
                  <a:pt x="2110531" y="1698770"/>
                  <a:pt x="2474753" y="1912690"/>
                </a:cubicBezTo>
              </a:path>
            </a:pathLst>
          </a:custGeom>
          <a:noFill/>
          <a:ln>
            <a:solidFill>
              <a:srgbClr val="33CC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Shape 25">
            <a:extLst>
              <a:ext uri="{FF2B5EF4-FFF2-40B4-BE49-F238E27FC236}">
                <a16:creationId xmlns:a16="http://schemas.microsoft.com/office/drawing/2014/main" id="{6353D10C-D1E3-41D5-A6A2-F04B814FA8FF}"/>
              </a:ext>
            </a:extLst>
          </p:cNvPr>
          <p:cNvSpPr/>
          <p:nvPr/>
        </p:nvSpPr>
        <p:spPr>
          <a:xfrm>
            <a:off x="4379053" y="2072081"/>
            <a:ext cx="2457975" cy="3154260"/>
          </a:xfrm>
          <a:custGeom>
            <a:avLst/>
            <a:gdLst>
              <a:gd name="connsiteX0" fmla="*/ 0 w 2457975"/>
              <a:gd name="connsiteY0" fmla="*/ 0 h 3154260"/>
              <a:gd name="connsiteX1" fmla="*/ 1870745 w 2457975"/>
              <a:gd name="connsiteY1" fmla="*/ 1744910 h 3154260"/>
              <a:gd name="connsiteX2" fmla="*/ 2457975 w 2457975"/>
              <a:gd name="connsiteY2" fmla="*/ 3154260 h 3154260"/>
            </a:gdLst>
            <a:ahLst/>
            <a:cxnLst>
              <a:cxn ang="0">
                <a:pos x="connsiteX0" y="connsiteY0"/>
              </a:cxn>
              <a:cxn ang="0">
                <a:pos x="connsiteX1" y="connsiteY1"/>
              </a:cxn>
              <a:cxn ang="0">
                <a:pos x="connsiteX2" y="connsiteY2"/>
              </a:cxn>
            </a:cxnLst>
            <a:rect l="l" t="t" r="r" b="b"/>
            <a:pathLst>
              <a:path w="2457975" h="3154260">
                <a:moveTo>
                  <a:pt x="0" y="0"/>
                </a:moveTo>
                <a:cubicBezTo>
                  <a:pt x="730541" y="609600"/>
                  <a:pt x="1461083" y="1219200"/>
                  <a:pt x="1870745" y="1744910"/>
                </a:cubicBezTo>
                <a:cubicBezTo>
                  <a:pt x="2280407" y="2270620"/>
                  <a:pt x="2350316" y="2941739"/>
                  <a:pt x="2457975" y="3154260"/>
                </a:cubicBezTo>
              </a:path>
            </a:pathLst>
          </a:custGeom>
          <a:noFill/>
          <a:ln>
            <a:solidFill>
              <a:srgbClr val="33CC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Shape 26">
            <a:extLst>
              <a:ext uri="{FF2B5EF4-FFF2-40B4-BE49-F238E27FC236}">
                <a16:creationId xmlns:a16="http://schemas.microsoft.com/office/drawing/2014/main" id="{35D15154-E4F7-4B52-9B0B-39AA6D7461BA}"/>
              </a:ext>
            </a:extLst>
          </p:cNvPr>
          <p:cNvSpPr/>
          <p:nvPr/>
        </p:nvSpPr>
        <p:spPr>
          <a:xfrm>
            <a:off x="6536148" y="1912690"/>
            <a:ext cx="1240446" cy="1862356"/>
          </a:xfrm>
          <a:custGeom>
            <a:avLst/>
            <a:gdLst>
              <a:gd name="connsiteX0" fmla="*/ 1240446 w 1240446"/>
              <a:gd name="connsiteY0" fmla="*/ 0 h 1862356"/>
              <a:gd name="connsiteX1" fmla="*/ 57599 w 1240446"/>
              <a:gd name="connsiteY1" fmla="*/ 553673 h 1862356"/>
              <a:gd name="connsiteX2" fmla="*/ 292491 w 1240446"/>
              <a:gd name="connsiteY2" fmla="*/ 1862356 h 1862356"/>
            </a:gdLst>
            <a:ahLst/>
            <a:cxnLst>
              <a:cxn ang="0">
                <a:pos x="connsiteX0" y="connsiteY0"/>
              </a:cxn>
              <a:cxn ang="0">
                <a:pos x="connsiteX1" y="connsiteY1"/>
              </a:cxn>
              <a:cxn ang="0">
                <a:pos x="connsiteX2" y="connsiteY2"/>
              </a:cxn>
            </a:cxnLst>
            <a:rect l="l" t="t" r="r" b="b"/>
            <a:pathLst>
              <a:path w="1240446" h="1862356">
                <a:moveTo>
                  <a:pt x="1240446" y="0"/>
                </a:moveTo>
                <a:cubicBezTo>
                  <a:pt x="728018" y="121640"/>
                  <a:pt x="215591" y="243280"/>
                  <a:pt x="57599" y="553673"/>
                </a:cubicBezTo>
                <a:cubicBezTo>
                  <a:pt x="-100393" y="864066"/>
                  <a:pt x="96049" y="1363211"/>
                  <a:pt x="292491" y="1862356"/>
                </a:cubicBezTo>
              </a:path>
            </a:pathLst>
          </a:cu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27">
            <a:extLst>
              <a:ext uri="{FF2B5EF4-FFF2-40B4-BE49-F238E27FC236}">
                <a16:creationId xmlns:a16="http://schemas.microsoft.com/office/drawing/2014/main" id="{4E67E99E-4378-4CDC-9747-FAD08B9E50AB}"/>
              </a:ext>
            </a:extLst>
          </p:cNvPr>
          <p:cNvSpPr/>
          <p:nvPr/>
        </p:nvSpPr>
        <p:spPr>
          <a:xfrm>
            <a:off x="6365693" y="1904301"/>
            <a:ext cx="1410901" cy="2080470"/>
          </a:xfrm>
          <a:custGeom>
            <a:avLst/>
            <a:gdLst>
              <a:gd name="connsiteX0" fmla="*/ 1410901 w 1410901"/>
              <a:gd name="connsiteY0" fmla="*/ 0 h 2080470"/>
              <a:gd name="connsiteX1" fmla="*/ 26718 w 1410901"/>
              <a:gd name="connsiteY1" fmla="*/ 755009 h 2080470"/>
              <a:gd name="connsiteX2" fmla="*/ 488113 w 1410901"/>
              <a:gd name="connsiteY2" fmla="*/ 2080470 h 2080470"/>
            </a:gdLst>
            <a:ahLst/>
            <a:cxnLst>
              <a:cxn ang="0">
                <a:pos x="connsiteX0" y="connsiteY0"/>
              </a:cxn>
              <a:cxn ang="0">
                <a:pos x="connsiteX1" y="connsiteY1"/>
              </a:cxn>
              <a:cxn ang="0">
                <a:pos x="connsiteX2" y="connsiteY2"/>
              </a:cxn>
            </a:cxnLst>
            <a:rect l="l" t="t" r="r" b="b"/>
            <a:pathLst>
              <a:path w="1410901" h="2080470">
                <a:moveTo>
                  <a:pt x="1410901" y="0"/>
                </a:moveTo>
                <a:cubicBezTo>
                  <a:pt x="795708" y="204132"/>
                  <a:pt x="180516" y="408264"/>
                  <a:pt x="26718" y="755009"/>
                </a:cubicBezTo>
                <a:cubicBezTo>
                  <a:pt x="-127080" y="1101754"/>
                  <a:pt x="430788" y="1956033"/>
                  <a:pt x="488113" y="2080470"/>
                </a:cubicBezTo>
              </a:path>
            </a:pathLst>
          </a:cu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30">
            <a:extLst>
              <a:ext uri="{FF2B5EF4-FFF2-40B4-BE49-F238E27FC236}">
                <a16:creationId xmlns:a16="http://schemas.microsoft.com/office/drawing/2014/main" id="{7DE35029-628E-4854-9884-146B5CDD6044}"/>
              </a:ext>
            </a:extLst>
          </p:cNvPr>
          <p:cNvSpPr/>
          <p:nvPr/>
        </p:nvSpPr>
        <p:spPr>
          <a:xfrm>
            <a:off x="6269825" y="1904301"/>
            <a:ext cx="1515158" cy="3514987"/>
          </a:xfrm>
          <a:custGeom>
            <a:avLst/>
            <a:gdLst>
              <a:gd name="connsiteX0" fmla="*/ 1515158 w 1515158"/>
              <a:gd name="connsiteY0" fmla="*/ 0 h 3514987"/>
              <a:gd name="connsiteX1" fmla="*/ 38696 w 1515158"/>
              <a:gd name="connsiteY1" fmla="*/ 1308682 h 3514987"/>
              <a:gd name="connsiteX2" fmla="*/ 575592 w 1515158"/>
              <a:gd name="connsiteY2" fmla="*/ 3514987 h 3514987"/>
            </a:gdLst>
            <a:ahLst/>
            <a:cxnLst>
              <a:cxn ang="0">
                <a:pos x="connsiteX0" y="connsiteY0"/>
              </a:cxn>
              <a:cxn ang="0">
                <a:pos x="connsiteX1" y="connsiteY1"/>
              </a:cxn>
              <a:cxn ang="0">
                <a:pos x="connsiteX2" y="connsiteY2"/>
              </a:cxn>
            </a:cxnLst>
            <a:rect l="l" t="t" r="r" b="b"/>
            <a:pathLst>
              <a:path w="1515158" h="3514987">
                <a:moveTo>
                  <a:pt x="1515158" y="0"/>
                </a:moveTo>
                <a:cubicBezTo>
                  <a:pt x="855224" y="361425"/>
                  <a:pt x="195290" y="722851"/>
                  <a:pt x="38696" y="1308682"/>
                </a:cubicBezTo>
                <a:cubicBezTo>
                  <a:pt x="-117898" y="1894513"/>
                  <a:pt x="228847" y="2704750"/>
                  <a:pt x="575592" y="3514987"/>
                </a:cubicBezTo>
              </a:path>
            </a:pathLst>
          </a:cu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Shape 31">
            <a:extLst>
              <a:ext uri="{FF2B5EF4-FFF2-40B4-BE49-F238E27FC236}">
                <a16:creationId xmlns:a16="http://schemas.microsoft.com/office/drawing/2014/main" id="{26C11F13-F4D0-41AF-B815-E7BDF7B6FC76}"/>
              </a:ext>
            </a:extLst>
          </p:cNvPr>
          <p:cNvSpPr/>
          <p:nvPr/>
        </p:nvSpPr>
        <p:spPr>
          <a:xfrm>
            <a:off x="6365883" y="2088859"/>
            <a:ext cx="1419100" cy="3514987"/>
          </a:xfrm>
          <a:custGeom>
            <a:avLst/>
            <a:gdLst>
              <a:gd name="connsiteX0" fmla="*/ 1419100 w 1419100"/>
              <a:gd name="connsiteY0" fmla="*/ 0 h 3514987"/>
              <a:gd name="connsiteX1" fmla="*/ 43306 w 1419100"/>
              <a:gd name="connsiteY1" fmla="*/ 1510018 h 3514987"/>
              <a:gd name="connsiteX2" fmla="*/ 479534 w 1419100"/>
              <a:gd name="connsiteY2" fmla="*/ 3514987 h 3514987"/>
            </a:gdLst>
            <a:ahLst/>
            <a:cxnLst>
              <a:cxn ang="0">
                <a:pos x="connsiteX0" y="connsiteY0"/>
              </a:cxn>
              <a:cxn ang="0">
                <a:pos x="connsiteX1" y="connsiteY1"/>
              </a:cxn>
              <a:cxn ang="0">
                <a:pos x="connsiteX2" y="connsiteY2"/>
              </a:cxn>
            </a:cxnLst>
            <a:rect l="l" t="t" r="r" b="b"/>
            <a:pathLst>
              <a:path w="1419100" h="3514987">
                <a:moveTo>
                  <a:pt x="1419100" y="0"/>
                </a:moveTo>
                <a:cubicBezTo>
                  <a:pt x="809500" y="462093"/>
                  <a:pt x="199900" y="924187"/>
                  <a:pt x="43306" y="1510018"/>
                </a:cubicBezTo>
                <a:cubicBezTo>
                  <a:pt x="-113288" y="2095849"/>
                  <a:pt x="183123" y="2805418"/>
                  <a:pt x="479534" y="3514987"/>
                </a:cubicBezTo>
              </a:path>
            </a:pathLst>
          </a:cu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758115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524435" y="69290"/>
            <a:ext cx="10515600" cy="907863"/>
          </a:xfrm>
        </p:spPr>
        <p:txBody>
          <a:bodyPr>
            <a:normAutofit/>
          </a:bodyPr>
          <a:lstStyle/>
          <a:p>
            <a:r>
              <a:rPr lang="en-US" b="1" dirty="0">
                <a:solidFill>
                  <a:schemeClr val="tx1">
                    <a:lumMod val="50000"/>
                    <a:lumOff val="50000"/>
                  </a:schemeClr>
                </a:solidFill>
                <a:latin typeface="+mn-lt"/>
              </a:rPr>
              <a:t>POSSIBLE ANALYSIS FACTORS</a:t>
            </a:r>
          </a:p>
        </p:txBody>
      </p:sp>
      <p:graphicFrame>
        <p:nvGraphicFramePr>
          <p:cNvPr id="5" name="Diagram 4"/>
          <p:cNvGraphicFramePr/>
          <p:nvPr>
            <p:extLst>
              <p:ext uri="{D42A27DB-BD31-4B8C-83A1-F6EECF244321}">
                <p14:modId xmlns:p14="http://schemas.microsoft.com/office/powerpoint/2010/main" val="2542005708"/>
              </p:ext>
            </p:extLst>
          </p:nvPr>
        </p:nvGraphicFramePr>
        <p:xfrm>
          <a:off x="0" y="1362635"/>
          <a:ext cx="6959601" cy="514325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6" name="Diagram 5"/>
          <p:cNvGraphicFramePr/>
          <p:nvPr>
            <p:extLst>
              <p:ext uri="{D42A27DB-BD31-4B8C-83A1-F6EECF244321}">
                <p14:modId xmlns:p14="http://schemas.microsoft.com/office/powerpoint/2010/main" val="614216534"/>
              </p:ext>
            </p:extLst>
          </p:nvPr>
        </p:nvGraphicFramePr>
        <p:xfrm>
          <a:off x="5746377" y="1013012"/>
          <a:ext cx="6445624" cy="5844989"/>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cxnSp>
        <p:nvCxnSpPr>
          <p:cNvPr id="8" name="Elbow Connector 7"/>
          <p:cNvCxnSpPr/>
          <p:nvPr/>
        </p:nvCxnSpPr>
        <p:spPr>
          <a:xfrm rot="5400000">
            <a:off x="3765178" y="3397621"/>
            <a:ext cx="5217459" cy="645462"/>
          </a:xfrm>
          <a:prstGeom prst="bentConnector3">
            <a:avLst>
              <a:gd name="adj1" fmla="val 45017"/>
            </a:avLst>
          </a:prstGeom>
          <a:ln w="76200">
            <a:solidFill>
              <a:srgbClr val="00CC99"/>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B01703C5-B19C-49D5-AC9F-F08F175EE06C}"/>
              </a:ext>
            </a:extLst>
          </p:cNvPr>
          <p:cNvSpPr/>
          <p:nvPr/>
        </p:nvSpPr>
        <p:spPr>
          <a:xfrm>
            <a:off x="-14558" y="1111622"/>
            <a:ext cx="2057296" cy="1142942"/>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10" name="TextBox 9">
            <a:extLst>
              <a:ext uri="{FF2B5EF4-FFF2-40B4-BE49-F238E27FC236}">
                <a16:creationId xmlns:a16="http://schemas.microsoft.com/office/drawing/2014/main" id="{2283F300-A656-40B8-B207-09399DDE0F3C}"/>
              </a:ext>
            </a:extLst>
          </p:cNvPr>
          <p:cNvSpPr txBox="1"/>
          <p:nvPr/>
        </p:nvSpPr>
        <p:spPr>
          <a:xfrm>
            <a:off x="-209872" y="720484"/>
            <a:ext cx="2057296" cy="1142942"/>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49530" tIns="49530" rIns="49530" bIns="49530" numCol="1" spcCol="1270" anchor="ctr" anchorCtr="0">
            <a:noAutofit/>
          </a:bodyPr>
          <a:lstStyle/>
          <a:p>
            <a:pPr algn="r" defTabSz="577850">
              <a:lnSpc>
                <a:spcPct val="90000"/>
              </a:lnSpc>
              <a:spcBef>
                <a:spcPct val="0"/>
              </a:spcBef>
              <a:spcAft>
                <a:spcPct val="35000"/>
              </a:spcAft>
            </a:pPr>
            <a:r>
              <a:rPr lang="en-US" sz="1300" b="1" i="1" dirty="0">
                <a:solidFill>
                  <a:srgbClr val="92D050"/>
                </a:solidFill>
                <a:latin typeface="Calibri" panose="020F0502020204030204"/>
              </a:rPr>
              <a:t>GDP, federal interest rate, employment rate, salary, Stock market</a:t>
            </a:r>
          </a:p>
        </p:txBody>
      </p:sp>
      <p:sp>
        <p:nvSpPr>
          <p:cNvPr id="11" name="TextBox 10">
            <a:extLst>
              <a:ext uri="{FF2B5EF4-FFF2-40B4-BE49-F238E27FC236}">
                <a16:creationId xmlns:a16="http://schemas.microsoft.com/office/drawing/2014/main" id="{9420C875-31FF-4702-BAEB-B33626122EF6}"/>
              </a:ext>
            </a:extLst>
          </p:cNvPr>
          <p:cNvSpPr txBox="1"/>
          <p:nvPr/>
        </p:nvSpPr>
        <p:spPr>
          <a:xfrm>
            <a:off x="4316611" y="934818"/>
            <a:ext cx="2057296" cy="1142942"/>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49530" tIns="49530" rIns="49530" bIns="49530" numCol="1" spcCol="1270" anchor="ctr" anchorCtr="0">
            <a:noAutofit/>
          </a:bodyPr>
          <a:lstStyle/>
          <a:p>
            <a:pPr algn="r" defTabSz="577850">
              <a:lnSpc>
                <a:spcPct val="90000"/>
              </a:lnSpc>
              <a:spcBef>
                <a:spcPct val="0"/>
              </a:spcBef>
              <a:spcAft>
                <a:spcPct val="35000"/>
              </a:spcAft>
            </a:pPr>
            <a:r>
              <a:rPr lang="en-US" sz="1300" b="1" i="1" dirty="0">
                <a:solidFill>
                  <a:srgbClr val="FFC000"/>
                </a:solidFill>
                <a:latin typeface="Calibri" panose="020F0502020204030204"/>
              </a:rPr>
              <a:t>Population per characteristics like sex, age, work status, commute type</a:t>
            </a:r>
          </a:p>
        </p:txBody>
      </p:sp>
    </p:spTree>
    <p:extLst>
      <p:ext uri="{BB962C8B-B14F-4D97-AF65-F5344CB8AC3E}">
        <p14:creationId xmlns:p14="http://schemas.microsoft.com/office/powerpoint/2010/main" val="24972386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extLst>
              <p:ext uri="{D42A27DB-BD31-4B8C-83A1-F6EECF244321}">
                <p14:modId xmlns:p14="http://schemas.microsoft.com/office/powerpoint/2010/main" val="4146635884"/>
              </p:ext>
            </p:extLst>
          </p:nvPr>
        </p:nvGraphicFramePr>
        <p:xfrm>
          <a:off x="658906" y="1476001"/>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itle 1"/>
          <p:cNvSpPr>
            <a:spLocks noGrp="1"/>
          </p:cNvSpPr>
          <p:nvPr>
            <p:ph type="title"/>
          </p:nvPr>
        </p:nvSpPr>
        <p:spPr/>
        <p:txBody>
          <a:bodyPr>
            <a:noAutofit/>
          </a:bodyPr>
          <a:lstStyle/>
          <a:p>
            <a:r>
              <a:rPr lang="en-US" b="1" dirty="0">
                <a:solidFill>
                  <a:schemeClr val="tx1">
                    <a:lumMod val="50000"/>
                    <a:lumOff val="50000"/>
                  </a:schemeClr>
                </a:solidFill>
                <a:latin typeface="+mn-lt"/>
              </a:rPr>
              <a:t>PROGRESS SO FAR</a:t>
            </a:r>
          </a:p>
        </p:txBody>
      </p:sp>
    </p:spTree>
    <p:extLst>
      <p:ext uri="{BB962C8B-B14F-4D97-AF65-F5344CB8AC3E}">
        <p14:creationId xmlns:p14="http://schemas.microsoft.com/office/powerpoint/2010/main" val="25503981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noAutofit/>
          </a:bodyPr>
          <a:lstStyle/>
          <a:p>
            <a:r>
              <a:rPr lang="en-US" b="1" dirty="0">
                <a:solidFill>
                  <a:schemeClr val="tx1">
                    <a:lumMod val="50000"/>
                    <a:lumOff val="50000"/>
                  </a:schemeClr>
                </a:solidFill>
                <a:latin typeface="+mn-lt"/>
              </a:rPr>
              <a:t>Preliminary </a:t>
            </a:r>
            <a:r>
              <a:rPr lang="en-US" b="1">
                <a:solidFill>
                  <a:schemeClr val="tx1">
                    <a:lumMod val="50000"/>
                    <a:lumOff val="50000"/>
                  </a:schemeClr>
                </a:solidFill>
                <a:latin typeface="+mn-lt"/>
              </a:rPr>
              <a:t>data exploration</a:t>
            </a:r>
            <a:endParaRPr lang="en-US" b="1" dirty="0">
              <a:solidFill>
                <a:schemeClr val="tx1">
                  <a:lumMod val="50000"/>
                  <a:lumOff val="50000"/>
                </a:schemeClr>
              </a:solidFill>
              <a:latin typeface="+mn-lt"/>
            </a:endParaRPr>
          </a:p>
        </p:txBody>
      </p:sp>
      <p:sp>
        <p:nvSpPr>
          <p:cNvPr id="2" name="Content Placeholder 1">
            <a:extLst>
              <a:ext uri="{FF2B5EF4-FFF2-40B4-BE49-F238E27FC236}">
                <a16:creationId xmlns:a16="http://schemas.microsoft.com/office/drawing/2014/main" id="{A6EF48FB-8EE4-425F-A6F5-DE7B4B65700F}"/>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3208181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2130</TotalTime>
  <Words>942</Words>
  <Application>Microsoft Office PowerPoint</Application>
  <PresentationFormat>Widescreen</PresentationFormat>
  <Paragraphs>156</Paragraphs>
  <Slides>14</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宋体</vt:lpstr>
      <vt:lpstr>Arial</vt:lpstr>
      <vt:lpstr>Calibri</vt:lpstr>
      <vt:lpstr>Calibri Light</vt:lpstr>
      <vt:lpstr>Office Theme</vt:lpstr>
      <vt:lpstr>SAN DIEGO HOUSING VALUE ANALYSIS PROPOSAL</vt:lpstr>
      <vt:lpstr>Challenge and motivation</vt:lpstr>
      <vt:lpstr>Opportunities</vt:lpstr>
      <vt:lpstr>Mission possible? DATA SOURCE</vt:lpstr>
      <vt:lpstr>Research Scope and Structure</vt:lpstr>
      <vt:lpstr>Problem decomposition</vt:lpstr>
      <vt:lpstr>POSSIBLE ANALYSIS FACTORS</vt:lpstr>
      <vt:lpstr>PROGRESS SO FAR</vt:lpstr>
      <vt:lpstr>Preliminary data exploration</vt:lpstr>
      <vt:lpstr>Data processing pipeline</vt:lpstr>
      <vt:lpstr>Challenges</vt:lpstr>
      <vt:lpstr>GOALS TO ACHIEVE IN THE END</vt:lpstr>
      <vt:lpstr>MAJOR MILESTONES</vt:lpstr>
      <vt:lpstr>Logistics</vt:lpstr>
    </vt:vector>
  </TitlesOfParts>
  <Company>Qualcomm Incorporated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DSE CAPSTONE PROPOSAL</dc:title>
  <dc:creator>Wang, Mengting</dc:creator>
  <cp:lastModifiedBy>Wen Yan</cp:lastModifiedBy>
  <cp:revision>70</cp:revision>
  <dcterms:created xsi:type="dcterms:W3CDTF">2017-10-19T00:31:39Z</dcterms:created>
  <dcterms:modified xsi:type="dcterms:W3CDTF">2018-02-02T07:01:44Z</dcterms:modified>
</cp:coreProperties>
</file>