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8" r:id="rId7"/>
    <p:sldId id="289" r:id="rId8"/>
    <p:sldId id="290" r:id="rId9"/>
    <p:sldId id="281" r:id="rId10"/>
    <p:sldId id="286" r:id="rId11"/>
    <p:sldId id="285" r:id="rId12"/>
    <p:sldId id="288" r:id="rId13"/>
    <p:sldId id="280" r:id="rId14"/>
    <p:sldId id="287" r:id="rId15"/>
    <p:sldId id="265" r:id="rId16"/>
  </p:sldIdLst>
  <p:sldSz cx="12192000" cy="6858000"/>
  <p:notesSz cx="6858000" cy="9144000"/>
  <p:embeddedFontLst>
    <p:embeddedFont>
      <p:font typeface="Cabin"/>
      <p:regular r:id="rId18"/>
      <p:bold r:id="rId19"/>
      <p:italic r:id="rId20"/>
      <p:boldItalic r:id="rId21"/>
    </p:embeddedFont>
    <p:embeddedFont>
      <p:font typeface="Impact" panose="020B0806030902050204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283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465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140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189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106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10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29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28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01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0" b="0"/>
            <a:pathLst>
              <a:path w="3298" h="3294" extrusionOk="0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9573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Shape 2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 b="0" i="0" u="none" strike="noStrike" cap="non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bin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bin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" name="Shape 33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Shape 3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0" b="0"/>
              <a:pathLst>
                <a:path w="1773" h="4320" extrusionOk="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Shape 35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0" b="0"/>
              <a:pathLst>
                <a:path w="1037" h="4320" extrusionOk="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bin"/>
              <a:buNone/>
              <a:defRPr sz="19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bin"/>
              <a:buNone/>
              <a:defRPr sz="19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0" t="0" r="0" b="0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sz="19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Char char="–"/>
              <a:defRPr sz="2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Char char="–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Shape 6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0" t="0" r="0" b="0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Shape 7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sz="19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Shape 11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0" t="0" r="0" b="0"/>
            <a:pathLst>
              <a:path w="558" h="4320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Shape 12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Impact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SAN DIEGO HOUSING MARKET</a:t>
            </a:r>
            <a:endParaRPr sz="10000" b="0" i="0" u="none" strike="noStrike" cap="non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620242" y="4354582"/>
            <a:ext cx="9396947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Arial"/>
              <a:buNone/>
            </a:pPr>
            <a:r>
              <a:rPr lang="en-US" sz="155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ADVISOR: VOLKAN VURAL</a:t>
            </a:r>
            <a:endParaRPr sz="1550" b="1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50"/>
              <a:buFont typeface="Arial"/>
              <a:buNone/>
            </a:pPr>
            <a:r>
              <a:rPr lang="en-US" sz="155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TEAM: WEN YAN, MENGTING WANG, SALAH AHMAD, XIA SONG</a:t>
            </a:r>
            <a:endParaRPr sz="2000" b="1" i="0" u="none" strike="noStrike" cap="non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0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Database for big data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09635" y="1309457"/>
            <a:ext cx="10178322" cy="487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RDMS (AWS RDS)</a:t>
            </a:r>
          </a:p>
          <a:p>
            <a:pPr lvl="1"/>
            <a:r>
              <a:rPr lang="en-US" dirty="0"/>
              <a:t>Storage: 16TB, aurora 64TB</a:t>
            </a:r>
          </a:p>
          <a:p>
            <a:pPr lvl="1"/>
            <a:r>
              <a:rPr lang="en-US" dirty="0"/>
              <a:t>IO: 1,000 to 30,000 IOPS with cap 256 KB/IO</a:t>
            </a:r>
          </a:p>
          <a:p>
            <a:pPr lvl="1"/>
            <a:r>
              <a:rPr lang="en-US" dirty="0"/>
              <a:t>CPU/MEM: 64 vCPU, 488 GB</a:t>
            </a:r>
          </a:p>
          <a:p>
            <a:pPr lvl="1"/>
            <a:r>
              <a:rPr lang="en-US" dirty="0"/>
              <a:t>Services: Replica, backup, permission, performance monitor, version update …</a:t>
            </a:r>
          </a:p>
          <a:p>
            <a:pPr lvl="1"/>
            <a:r>
              <a:rPr lang="en-US" dirty="0"/>
              <a:t>Scalability: vertically</a:t>
            </a:r>
          </a:p>
          <a:p>
            <a:r>
              <a:rPr lang="en-US" dirty="0"/>
              <a:t>HDFS</a:t>
            </a:r>
          </a:p>
          <a:p>
            <a:pPr lvl="1"/>
            <a:r>
              <a:rPr lang="en-US" dirty="0"/>
              <a:t>Storage: in PB</a:t>
            </a:r>
          </a:p>
          <a:p>
            <a:pPr lvl="1"/>
            <a:r>
              <a:rPr lang="en-US" dirty="0"/>
              <a:t>Scalability: horizontally</a:t>
            </a:r>
          </a:p>
          <a:p>
            <a:pPr lvl="1"/>
            <a:r>
              <a:rPr lang="en-US" dirty="0"/>
              <a:t>Commodity hardware</a:t>
            </a:r>
          </a:p>
          <a:p>
            <a:pPr lvl="1"/>
            <a:r>
              <a:rPr lang="en-US" dirty="0"/>
              <a:t>High throughput and low latency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92">
            <a:extLst>
              <a:ext uri="{FF2B5EF4-FFF2-40B4-BE49-F238E27FC236}">
                <a16:creationId xmlns:a16="http://schemas.microsoft.com/office/drawing/2014/main" id="{AA908CFE-CD2E-43A7-A934-56CEC2F34515}"/>
              </a:ext>
            </a:extLst>
          </p:cNvPr>
          <p:cNvSpPr/>
          <p:nvPr/>
        </p:nvSpPr>
        <p:spPr>
          <a:xfrm>
            <a:off x="1251678" y="3070375"/>
            <a:ext cx="2237172" cy="1478131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RDMS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0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Pipeline Scalability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083002" y="1289783"/>
            <a:ext cx="10178322" cy="487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Any manual work will be problem for scalability</a:t>
            </a:r>
          </a:p>
          <a:p>
            <a:r>
              <a:rPr lang="en-US" dirty="0"/>
              <a:t>Database: SQL script, function, trigger</a:t>
            </a:r>
          </a:p>
          <a:p>
            <a:r>
              <a:rPr lang="en-US" dirty="0"/>
              <a:t>Modeling: Leverage between model accuracy and scalability. </a:t>
            </a:r>
            <a:r>
              <a:rPr lang="en-US" dirty="0" err="1"/>
              <a:t>eg.</a:t>
            </a:r>
            <a:r>
              <a:rPr lang="en-US" dirty="0"/>
              <a:t> Segmentation vs categorical feature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EA1CC3B1-DE4E-41AA-8C38-7D615B190F31}"/>
              </a:ext>
            </a:extLst>
          </p:cNvPr>
          <p:cNvSpPr/>
          <p:nvPr/>
        </p:nvSpPr>
        <p:spPr>
          <a:xfrm>
            <a:off x="1251678" y="3251798"/>
            <a:ext cx="967739" cy="474583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OLTP</a:t>
            </a:r>
            <a:r>
              <a:rPr lang="en-US" sz="1100" dirty="0"/>
              <a:t> </a:t>
            </a:r>
            <a:endParaRPr sz="1100" dirty="0"/>
          </a:p>
        </p:txBody>
      </p:sp>
      <p:sp>
        <p:nvSpPr>
          <p:cNvPr id="5" name="Shape 92">
            <a:extLst>
              <a:ext uri="{FF2B5EF4-FFF2-40B4-BE49-F238E27FC236}">
                <a16:creationId xmlns:a16="http://schemas.microsoft.com/office/drawing/2014/main" id="{4623F840-A257-4E75-8825-8999B97B19FF}"/>
              </a:ext>
            </a:extLst>
          </p:cNvPr>
          <p:cNvSpPr/>
          <p:nvPr/>
        </p:nvSpPr>
        <p:spPr>
          <a:xfrm>
            <a:off x="2405775" y="3962323"/>
            <a:ext cx="967739" cy="492661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OLAP warehouse</a:t>
            </a:r>
            <a:r>
              <a:rPr lang="en-US" sz="1100" dirty="0"/>
              <a:t> </a:t>
            </a:r>
            <a:endParaRPr sz="1100" dirty="0"/>
          </a:p>
        </p:txBody>
      </p:sp>
      <p:sp>
        <p:nvSpPr>
          <p:cNvPr id="6" name="Shape 92">
            <a:extLst>
              <a:ext uri="{FF2B5EF4-FFF2-40B4-BE49-F238E27FC236}">
                <a16:creationId xmlns:a16="http://schemas.microsoft.com/office/drawing/2014/main" id="{79CF52DC-3ED7-41F4-B990-B3DB21241955}"/>
              </a:ext>
            </a:extLst>
          </p:cNvPr>
          <p:cNvSpPr/>
          <p:nvPr/>
        </p:nvSpPr>
        <p:spPr>
          <a:xfrm>
            <a:off x="3932734" y="3242562"/>
            <a:ext cx="1979794" cy="492661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EDA</a:t>
            </a:r>
            <a:r>
              <a:rPr lang="en-US" sz="1100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Program/notebook</a:t>
            </a:r>
            <a:endParaRPr sz="1100" dirty="0"/>
          </a:p>
        </p:txBody>
      </p:sp>
      <p:sp>
        <p:nvSpPr>
          <p:cNvPr id="7" name="Shape 92">
            <a:extLst>
              <a:ext uri="{FF2B5EF4-FFF2-40B4-BE49-F238E27FC236}">
                <a16:creationId xmlns:a16="http://schemas.microsoft.com/office/drawing/2014/main" id="{E100C940-0433-44A8-B866-5D585D7A9085}"/>
              </a:ext>
            </a:extLst>
          </p:cNvPr>
          <p:cNvSpPr/>
          <p:nvPr/>
        </p:nvSpPr>
        <p:spPr>
          <a:xfrm>
            <a:off x="5609771" y="3960071"/>
            <a:ext cx="1269581" cy="104692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/>
              <a:t>ModelManager</a:t>
            </a:r>
            <a:endParaRPr lang="en-US" sz="11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Clustering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segmentation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ModelResult</a:t>
            </a:r>
            <a:endParaRPr sz="1100" dirty="0"/>
          </a:p>
        </p:txBody>
      </p:sp>
      <p:sp>
        <p:nvSpPr>
          <p:cNvPr id="8" name="Shape 92">
            <a:extLst>
              <a:ext uri="{FF2B5EF4-FFF2-40B4-BE49-F238E27FC236}">
                <a16:creationId xmlns:a16="http://schemas.microsoft.com/office/drawing/2014/main" id="{08667A7D-0A7E-4F1F-8A58-3D4FE98D99DA}"/>
              </a:ext>
            </a:extLst>
          </p:cNvPr>
          <p:cNvSpPr/>
          <p:nvPr/>
        </p:nvSpPr>
        <p:spPr>
          <a:xfrm>
            <a:off x="7118973" y="3960071"/>
            <a:ext cx="1979794" cy="104692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/>
              <a:t>ModelRegression</a:t>
            </a:r>
            <a:endParaRPr lang="en-US" sz="11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lvl="0"/>
            <a:r>
              <a:rPr lang="en-US" sz="1100" dirty="0" err="1"/>
              <a:t>ModelManager</a:t>
            </a:r>
            <a:r>
              <a:rPr lang="en-US" sz="1100" dirty="0"/>
              <a:t> Instance per  </a:t>
            </a:r>
            <a:r>
              <a:rPr lang="en-US" sz="1100" dirty="0" err="1"/>
              <a:t>tracking_window</a:t>
            </a:r>
            <a:endParaRPr lang="en-US" sz="1100" dirty="0"/>
          </a:p>
        </p:txBody>
      </p:sp>
      <p:sp>
        <p:nvSpPr>
          <p:cNvPr id="9" name="Shape 92">
            <a:extLst>
              <a:ext uri="{FF2B5EF4-FFF2-40B4-BE49-F238E27FC236}">
                <a16:creationId xmlns:a16="http://schemas.microsoft.com/office/drawing/2014/main" id="{FC373680-D26A-4C1F-9C10-CB43932A67DF}"/>
              </a:ext>
            </a:extLst>
          </p:cNvPr>
          <p:cNvSpPr/>
          <p:nvPr/>
        </p:nvSpPr>
        <p:spPr>
          <a:xfrm>
            <a:off x="9472471" y="3960071"/>
            <a:ext cx="2182431" cy="104692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Automation Infrastructure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Slice the data on geo area and time period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Instance </a:t>
            </a:r>
            <a:r>
              <a:rPr lang="en-US" sz="1100" dirty="0" err="1"/>
              <a:t>ModelRegression</a:t>
            </a:r>
            <a:r>
              <a:rPr lang="en-US" sz="1100" dirty="0"/>
              <a:t> as a task</a:t>
            </a:r>
            <a:endParaRPr sz="1100" dirty="0"/>
          </a:p>
        </p:txBody>
      </p:sp>
      <p:sp>
        <p:nvSpPr>
          <p:cNvPr id="10" name="Shape 92">
            <a:extLst>
              <a:ext uri="{FF2B5EF4-FFF2-40B4-BE49-F238E27FC236}">
                <a16:creationId xmlns:a16="http://schemas.microsoft.com/office/drawing/2014/main" id="{03BF64AE-6B57-4934-BB55-93AADAEF16E0}"/>
              </a:ext>
            </a:extLst>
          </p:cNvPr>
          <p:cNvSpPr/>
          <p:nvPr/>
        </p:nvSpPr>
        <p:spPr>
          <a:xfrm>
            <a:off x="6340839" y="3252457"/>
            <a:ext cx="1979794" cy="492661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/>
              <a:t>PlotUtils</a:t>
            </a:r>
            <a:endParaRPr sz="11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6C0D98-2E01-482D-A089-846099CF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559" y="5337833"/>
            <a:ext cx="2825376" cy="1408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36C44E-4B2C-4699-A923-5EA6B11B1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73" y="5169247"/>
            <a:ext cx="1616654" cy="1649956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97EA04-A03D-40AE-B77C-5BD4F7A1E928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829525" y="3632403"/>
            <a:ext cx="482273" cy="670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E407F60-1B48-4526-A1AE-8C63C52A3B1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219417" y="3488893"/>
            <a:ext cx="1713317" cy="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C1C819F-1251-4D87-BFE9-5B416C6FEE9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73514" y="3488893"/>
            <a:ext cx="559220" cy="719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3CF9D2-2574-4290-B5AF-B12F5B7AC5E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3373514" y="4208654"/>
            <a:ext cx="459311" cy="256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9379BBD-D16B-4EEF-BBE4-C60E03D2CBF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879352" y="4483531"/>
            <a:ext cx="23962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58CEFB0-5A9D-4640-B008-F1498619FD8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098767" y="4483531"/>
            <a:ext cx="37370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hape 92">
            <a:extLst>
              <a:ext uri="{FF2B5EF4-FFF2-40B4-BE49-F238E27FC236}">
                <a16:creationId xmlns:a16="http://schemas.microsoft.com/office/drawing/2014/main" id="{3AB30C23-1623-4B9F-9F98-4456183DE01E}"/>
              </a:ext>
            </a:extLst>
          </p:cNvPr>
          <p:cNvSpPr/>
          <p:nvPr/>
        </p:nvSpPr>
        <p:spPr>
          <a:xfrm>
            <a:off x="2070662" y="5278487"/>
            <a:ext cx="2388639" cy="1478131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Dashboard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Application(debug)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Statistics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EDA result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Modeling Result and Evaluation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Infrastructure Monitor</a:t>
            </a:r>
            <a:endParaRPr sz="1100" dirty="0"/>
          </a:p>
        </p:txBody>
      </p:sp>
      <p:sp>
        <p:nvSpPr>
          <p:cNvPr id="26" name="Shape 92">
            <a:extLst>
              <a:ext uri="{FF2B5EF4-FFF2-40B4-BE49-F238E27FC236}">
                <a16:creationId xmlns:a16="http://schemas.microsoft.com/office/drawing/2014/main" id="{3426299F-167E-49D5-9399-15AF288C79AE}"/>
              </a:ext>
            </a:extLst>
          </p:cNvPr>
          <p:cNvSpPr/>
          <p:nvPr/>
        </p:nvSpPr>
        <p:spPr>
          <a:xfrm>
            <a:off x="3832825" y="3941744"/>
            <a:ext cx="1510192" cy="104692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Preprocessing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Cleaning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Transform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Feature Engineer</a:t>
            </a:r>
            <a:endParaRPr sz="11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E11810-B92E-452B-B016-A7B92239E4E6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5343017" y="4465204"/>
            <a:ext cx="266754" cy="18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9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0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Relational data model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09635" y="1309457"/>
            <a:ext cx="10178322" cy="487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Our case</a:t>
            </a:r>
          </a:p>
          <a:p>
            <a:pPr lvl="1"/>
            <a:r>
              <a:rPr lang="en-US" dirty="0"/>
              <a:t>Tabular relational data and some geo data that scales to TB</a:t>
            </a:r>
          </a:p>
          <a:p>
            <a:pPr lvl="1"/>
            <a:r>
              <a:rPr lang="en-US" dirty="0"/>
              <a:t>Query for both application and analytics</a:t>
            </a:r>
          </a:p>
          <a:p>
            <a:pPr lvl="1"/>
            <a:r>
              <a:rPr lang="en-US" dirty="0"/>
              <a:t>A lot of virtual/materialized views and joining/aggregations for feature engineering</a:t>
            </a:r>
          </a:p>
          <a:p>
            <a:pPr lvl="2"/>
            <a:r>
              <a:rPr lang="en-US" dirty="0"/>
              <a:t>SQL on Hadoop?</a:t>
            </a:r>
          </a:p>
          <a:p>
            <a:pPr lvl="1"/>
            <a:r>
              <a:rPr lang="en-US" dirty="0"/>
              <a:t>Geocoding and geo related function are preferred by database server</a:t>
            </a:r>
          </a:p>
          <a:p>
            <a:pPr lvl="1"/>
            <a:r>
              <a:rPr lang="en-US" dirty="0"/>
              <a:t>Modeling with data segment, more data means building more models. Scalability requirement is distributed tasking rather than distributed computing.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7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92">
            <a:extLst>
              <a:ext uri="{FF2B5EF4-FFF2-40B4-BE49-F238E27FC236}">
                <a16:creationId xmlns:a16="http://schemas.microsoft.com/office/drawing/2014/main" id="{F9A26DB7-E0E0-4C29-AC70-6F2269C74F44}"/>
              </a:ext>
            </a:extLst>
          </p:cNvPr>
          <p:cNvSpPr/>
          <p:nvPr/>
        </p:nvSpPr>
        <p:spPr>
          <a:xfrm>
            <a:off x="1274930" y="1922065"/>
            <a:ext cx="4699154" cy="209326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RDMS</a:t>
            </a:r>
            <a:endParaRPr sz="1100" dirty="0"/>
          </a:p>
        </p:txBody>
      </p:sp>
      <p:sp>
        <p:nvSpPr>
          <p:cNvPr id="12" name="Shape 92">
            <a:extLst>
              <a:ext uri="{FF2B5EF4-FFF2-40B4-BE49-F238E27FC236}">
                <a16:creationId xmlns:a16="http://schemas.microsoft.com/office/drawing/2014/main" id="{B57111E9-FA3D-4892-87CE-9D6994062965}"/>
              </a:ext>
            </a:extLst>
          </p:cNvPr>
          <p:cNvSpPr/>
          <p:nvPr/>
        </p:nvSpPr>
        <p:spPr>
          <a:xfrm>
            <a:off x="1274929" y="5219420"/>
            <a:ext cx="4821071" cy="104692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Compute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Farm</a:t>
            </a:r>
            <a:endParaRPr sz="1100" dirty="0"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0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big data modeling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B7E419-0ACF-4508-89A6-FBC4C3D597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18810" y="2001393"/>
          <a:ext cx="2990255" cy="184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51">
                  <a:extLst>
                    <a:ext uri="{9D8B030D-6E8A-4147-A177-3AD203B41FA5}">
                      <a16:colId xmlns:a16="http://schemas.microsoft.com/office/drawing/2014/main" val="1275236689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2095998841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884662682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1635934736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3059080592"/>
                    </a:ext>
                  </a:extLst>
                </a:gridCol>
              </a:tblGrid>
              <a:tr h="36944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945487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0953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43102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778221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51126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20DFE32-A806-4A9C-9405-D1C98DDEAD3A}"/>
              </a:ext>
            </a:extLst>
          </p:cNvPr>
          <p:cNvSpPr/>
          <p:nvPr/>
        </p:nvSpPr>
        <p:spPr>
          <a:xfrm>
            <a:off x="2094702" y="2846950"/>
            <a:ext cx="524108" cy="167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hape 92">
            <a:extLst>
              <a:ext uri="{FF2B5EF4-FFF2-40B4-BE49-F238E27FC236}">
                <a16:creationId xmlns:a16="http://schemas.microsoft.com/office/drawing/2014/main" id="{3A21F9EE-0B4E-4B5F-B81B-5B33C5EA680F}"/>
              </a:ext>
            </a:extLst>
          </p:cNvPr>
          <p:cNvSpPr/>
          <p:nvPr/>
        </p:nvSpPr>
        <p:spPr>
          <a:xfrm>
            <a:off x="1345294" y="4182203"/>
            <a:ext cx="4699154" cy="544457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Task Distribution System: LSF, Jenkins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Wrapper: script</a:t>
            </a:r>
            <a:endParaRPr sz="1100" dirty="0"/>
          </a:p>
        </p:txBody>
      </p:sp>
      <p:sp>
        <p:nvSpPr>
          <p:cNvPr id="8" name="Shape 92">
            <a:extLst>
              <a:ext uri="{FF2B5EF4-FFF2-40B4-BE49-F238E27FC236}">
                <a16:creationId xmlns:a16="http://schemas.microsoft.com/office/drawing/2014/main" id="{3EC03210-470A-49A7-AB48-E51417B8B9EC}"/>
              </a:ext>
            </a:extLst>
          </p:cNvPr>
          <p:cNvSpPr/>
          <p:nvPr/>
        </p:nvSpPr>
        <p:spPr>
          <a:xfrm>
            <a:off x="2280773" y="5386290"/>
            <a:ext cx="730036" cy="71318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Node</a:t>
            </a:r>
            <a:endParaRPr sz="1100" dirty="0"/>
          </a:p>
        </p:txBody>
      </p:sp>
      <p:sp>
        <p:nvSpPr>
          <p:cNvPr id="9" name="Shape 92">
            <a:extLst>
              <a:ext uri="{FF2B5EF4-FFF2-40B4-BE49-F238E27FC236}">
                <a16:creationId xmlns:a16="http://schemas.microsoft.com/office/drawing/2014/main" id="{0AE95BAC-16A5-4915-BE74-55CEBC915918}"/>
              </a:ext>
            </a:extLst>
          </p:cNvPr>
          <p:cNvSpPr/>
          <p:nvPr/>
        </p:nvSpPr>
        <p:spPr>
          <a:xfrm>
            <a:off x="3268531" y="5386290"/>
            <a:ext cx="730036" cy="71318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Node</a:t>
            </a:r>
            <a:endParaRPr sz="1100" dirty="0"/>
          </a:p>
        </p:txBody>
      </p:sp>
      <p:sp>
        <p:nvSpPr>
          <p:cNvPr id="10" name="Shape 92">
            <a:extLst>
              <a:ext uri="{FF2B5EF4-FFF2-40B4-BE49-F238E27FC236}">
                <a16:creationId xmlns:a16="http://schemas.microsoft.com/office/drawing/2014/main" id="{66EC83C2-B11A-4B4C-AF94-8F47C3A7F24C}"/>
              </a:ext>
            </a:extLst>
          </p:cNvPr>
          <p:cNvSpPr/>
          <p:nvPr/>
        </p:nvSpPr>
        <p:spPr>
          <a:xfrm>
            <a:off x="4256289" y="5386290"/>
            <a:ext cx="730036" cy="71318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Node</a:t>
            </a:r>
            <a:endParaRPr sz="1100" dirty="0"/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D2FE0EDD-D6CD-4006-BBBD-A85AC0DC2EC6}"/>
              </a:ext>
            </a:extLst>
          </p:cNvPr>
          <p:cNvSpPr/>
          <p:nvPr/>
        </p:nvSpPr>
        <p:spPr>
          <a:xfrm>
            <a:off x="5244047" y="5386290"/>
            <a:ext cx="730036" cy="71318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Node</a:t>
            </a:r>
            <a:endParaRPr sz="11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6807B6-01BE-4224-A5C7-2DBB0FA57A07}"/>
              </a:ext>
            </a:extLst>
          </p:cNvPr>
          <p:cNvCxnSpPr>
            <a:cxnSpLocks/>
          </p:cNvCxnSpPr>
          <p:nvPr/>
        </p:nvCxnSpPr>
        <p:spPr>
          <a:xfrm flipH="1">
            <a:off x="2645792" y="3014218"/>
            <a:ext cx="862375" cy="2372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6E9302-6229-402F-A40C-F70610AE320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633549" y="2996167"/>
            <a:ext cx="431188" cy="23901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AE2B19-4C5F-45CE-8065-0B5054ECCF5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621307" y="2987141"/>
            <a:ext cx="66170" cy="23991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BB2453-25EC-4215-8094-B49B7D70E1A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325710" y="2982628"/>
            <a:ext cx="283355" cy="2403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EDC67A-5B24-4EAA-A290-95CD93535AB8}"/>
              </a:ext>
            </a:extLst>
          </p:cNvPr>
          <p:cNvSpPr txBox="1"/>
          <p:nvPr/>
        </p:nvSpPr>
        <p:spPr>
          <a:xfrm>
            <a:off x="1728438" y="1429305"/>
            <a:ext cx="404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Database + Multi-tasking distribution</a:t>
            </a:r>
          </a:p>
        </p:txBody>
      </p:sp>
      <p:sp>
        <p:nvSpPr>
          <p:cNvPr id="24" name="Shape 92">
            <a:extLst>
              <a:ext uri="{FF2B5EF4-FFF2-40B4-BE49-F238E27FC236}">
                <a16:creationId xmlns:a16="http://schemas.microsoft.com/office/drawing/2014/main" id="{8CD4048D-0417-4AC6-AAEA-C5324FE6C73B}"/>
              </a:ext>
            </a:extLst>
          </p:cNvPr>
          <p:cNvSpPr/>
          <p:nvPr/>
        </p:nvSpPr>
        <p:spPr>
          <a:xfrm>
            <a:off x="6498192" y="1922065"/>
            <a:ext cx="4699154" cy="209326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OLTP</a:t>
            </a:r>
            <a:endParaRPr sz="1100" dirty="0"/>
          </a:p>
        </p:txBody>
      </p:sp>
      <p:sp>
        <p:nvSpPr>
          <p:cNvPr id="25" name="Shape 92">
            <a:extLst>
              <a:ext uri="{FF2B5EF4-FFF2-40B4-BE49-F238E27FC236}">
                <a16:creationId xmlns:a16="http://schemas.microsoft.com/office/drawing/2014/main" id="{2FF58257-24DC-4DED-B2B7-A02EF4656D04}"/>
              </a:ext>
            </a:extLst>
          </p:cNvPr>
          <p:cNvSpPr/>
          <p:nvPr/>
        </p:nvSpPr>
        <p:spPr>
          <a:xfrm>
            <a:off x="6498191" y="4893315"/>
            <a:ext cx="4821071" cy="1373025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Compute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Farm</a:t>
            </a:r>
            <a:endParaRPr sz="1100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BDE8D9A-D5E4-43A6-96BF-8F08792ED4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42072" y="2001393"/>
          <a:ext cx="2990255" cy="184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51">
                  <a:extLst>
                    <a:ext uri="{9D8B030D-6E8A-4147-A177-3AD203B41FA5}">
                      <a16:colId xmlns:a16="http://schemas.microsoft.com/office/drawing/2014/main" val="1275236689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2095998841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884662682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1635934736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3059080592"/>
                    </a:ext>
                  </a:extLst>
                </a:gridCol>
              </a:tblGrid>
              <a:tr h="36944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945487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0953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43102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778221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51126"/>
                  </a:ext>
                </a:extLst>
              </a:tr>
            </a:tbl>
          </a:graphicData>
        </a:graphic>
      </p:graphicFrame>
      <p:sp>
        <p:nvSpPr>
          <p:cNvPr id="29" name="Shape 92">
            <a:extLst>
              <a:ext uri="{FF2B5EF4-FFF2-40B4-BE49-F238E27FC236}">
                <a16:creationId xmlns:a16="http://schemas.microsoft.com/office/drawing/2014/main" id="{7DB61731-26D9-4239-8B6A-6222892EEFC3}"/>
              </a:ext>
            </a:extLst>
          </p:cNvPr>
          <p:cNvSpPr/>
          <p:nvPr/>
        </p:nvSpPr>
        <p:spPr>
          <a:xfrm>
            <a:off x="7504035" y="5582608"/>
            <a:ext cx="730036" cy="51686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Node</a:t>
            </a:r>
            <a:endParaRPr sz="1100" dirty="0"/>
          </a:p>
        </p:txBody>
      </p:sp>
      <p:sp>
        <p:nvSpPr>
          <p:cNvPr id="30" name="Shape 92">
            <a:extLst>
              <a:ext uri="{FF2B5EF4-FFF2-40B4-BE49-F238E27FC236}">
                <a16:creationId xmlns:a16="http://schemas.microsoft.com/office/drawing/2014/main" id="{0304A750-B086-475F-9617-0B01E379E263}"/>
              </a:ext>
            </a:extLst>
          </p:cNvPr>
          <p:cNvSpPr/>
          <p:nvPr/>
        </p:nvSpPr>
        <p:spPr>
          <a:xfrm>
            <a:off x="8491793" y="5582608"/>
            <a:ext cx="730036" cy="51686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Node</a:t>
            </a:r>
            <a:endParaRPr sz="1100" dirty="0"/>
          </a:p>
        </p:txBody>
      </p:sp>
      <p:sp>
        <p:nvSpPr>
          <p:cNvPr id="31" name="Shape 92">
            <a:extLst>
              <a:ext uri="{FF2B5EF4-FFF2-40B4-BE49-F238E27FC236}">
                <a16:creationId xmlns:a16="http://schemas.microsoft.com/office/drawing/2014/main" id="{C374B141-5DE1-40E8-93CD-534C0D7AC3A7}"/>
              </a:ext>
            </a:extLst>
          </p:cNvPr>
          <p:cNvSpPr/>
          <p:nvPr/>
        </p:nvSpPr>
        <p:spPr>
          <a:xfrm>
            <a:off x="9479551" y="5582608"/>
            <a:ext cx="730036" cy="51686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Node</a:t>
            </a:r>
            <a:endParaRPr sz="1100" dirty="0"/>
          </a:p>
        </p:txBody>
      </p:sp>
      <p:sp>
        <p:nvSpPr>
          <p:cNvPr id="32" name="Shape 92">
            <a:extLst>
              <a:ext uri="{FF2B5EF4-FFF2-40B4-BE49-F238E27FC236}">
                <a16:creationId xmlns:a16="http://schemas.microsoft.com/office/drawing/2014/main" id="{555FE8BE-535A-439F-833E-4DDA7DA98D1C}"/>
              </a:ext>
            </a:extLst>
          </p:cNvPr>
          <p:cNvSpPr/>
          <p:nvPr/>
        </p:nvSpPr>
        <p:spPr>
          <a:xfrm>
            <a:off x="10467309" y="5582608"/>
            <a:ext cx="730036" cy="51686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Node</a:t>
            </a:r>
            <a:endParaRPr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9EE261-F089-40E2-A682-6A32680FB775}"/>
              </a:ext>
            </a:extLst>
          </p:cNvPr>
          <p:cNvCxnSpPr>
            <a:cxnSpLocks/>
          </p:cNvCxnSpPr>
          <p:nvPr/>
        </p:nvCxnSpPr>
        <p:spPr>
          <a:xfrm flipH="1">
            <a:off x="9071478" y="2846950"/>
            <a:ext cx="306698" cy="12192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AB638A-8B3A-4836-8986-AEFB199D7C03}"/>
              </a:ext>
            </a:extLst>
          </p:cNvPr>
          <p:cNvSpPr txBox="1"/>
          <p:nvPr/>
        </p:nvSpPr>
        <p:spPr>
          <a:xfrm>
            <a:off x="6951700" y="1429305"/>
            <a:ext cx="404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 + Spark/</a:t>
            </a:r>
            <a:r>
              <a:rPr lang="en-US" dirty="0" err="1"/>
              <a:t>SparkSQL</a:t>
            </a:r>
            <a:endParaRPr lang="en-US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309260F-A003-4F24-A11E-5B21A33CDF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1280" y="4103137"/>
          <a:ext cx="794245" cy="75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245">
                  <a:extLst>
                    <a:ext uri="{9D8B030D-6E8A-4147-A177-3AD203B41FA5}">
                      <a16:colId xmlns:a16="http://schemas.microsoft.com/office/drawing/2014/main" val="2672328862"/>
                    </a:ext>
                  </a:extLst>
                </a:gridCol>
              </a:tblGrid>
              <a:tr h="188314">
                <a:tc>
                  <a:txBody>
                    <a:bodyPr/>
                    <a:lstStyle/>
                    <a:p>
                      <a:endParaRPr lang="en-US" sz="100" dirty="0">
                        <a:noFill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0207"/>
                  </a:ext>
                </a:extLst>
              </a:tr>
              <a:tr h="188314">
                <a:tc>
                  <a:txBody>
                    <a:bodyPr/>
                    <a:lstStyle/>
                    <a:p>
                      <a:endParaRPr lang="en-US" sz="100" dirty="0">
                        <a:noFill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168012"/>
                  </a:ext>
                </a:extLst>
              </a:tr>
              <a:tr h="188314">
                <a:tc>
                  <a:txBody>
                    <a:bodyPr/>
                    <a:lstStyle/>
                    <a:p>
                      <a:endParaRPr lang="en-US" sz="100">
                        <a:noFill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4554"/>
                  </a:ext>
                </a:extLst>
              </a:tr>
              <a:tr h="188314">
                <a:tc>
                  <a:txBody>
                    <a:bodyPr/>
                    <a:lstStyle/>
                    <a:p>
                      <a:endParaRPr lang="en-US" sz="100" dirty="0">
                        <a:noFill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635599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DE75CA-ADC1-479E-99CA-8D1E868F9D3A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7869053" y="4211650"/>
            <a:ext cx="1148782" cy="10613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1DE54B-798E-4E23-A9EC-361442DCB0D5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853489" y="4390312"/>
            <a:ext cx="166982" cy="8827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8368BD-8310-49BA-8265-3DD282D9213F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017832" y="4602480"/>
            <a:ext cx="820093" cy="6770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87042C-4CEC-4C67-B5BB-5F73AEDB7864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9395404" y="4744247"/>
            <a:ext cx="1441751" cy="5353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Shape 92">
            <a:extLst>
              <a:ext uri="{FF2B5EF4-FFF2-40B4-BE49-F238E27FC236}">
                <a16:creationId xmlns:a16="http://schemas.microsoft.com/office/drawing/2014/main" id="{1BFC2919-3B4D-403C-B19A-6D96CCBD06B5}"/>
              </a:ext>
            </a:extLst>
          </p:cNvPr>
          <p:cNvSpPr/>
          <p:nvPr/>
        </p:nvSpPr>
        <p:spPr>
          <a:xfrm>
            <a:off x="7504035" y="5273040"/>
            <a:ext cx="730036" cy="303034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disk</a:t>
            </a:r>
            <a:endParaRPr sz="1100" dirty="0"/>
          </a:p>
        </p:txBody>
      </p:sp>
      <p:sp>
        <p:nvSpPr>
          <p:cNvPr id="62" name="Shape 92">
            <a:extLst>
              <a:ext uri="{FF2B5EF4-FFF2-40B4-BE49-F238E27FC236}">
                <a16:creationId xmlns:a16="http://schemas.microsoft.com/office/drawing/2014/main" id="{401CB7FF-584E-47B8-8A95-5FFC893B7DBE}"/>
              </a:ext>
            </a:extLst>
          </p:cNvPr>
          <p:cNvSpPr/>
          <p:nvPr/>
        </p:nvSpPr>
        <p:spPr>
          <a:xfrm>
            <a:off x="8488471" y="5273040"/>
            <a:ext cx="730036" cy="303034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disk</a:t>
            </a:r>
            <a:endParaRPr sz="1100" dirty="0"/>
          </a:p>
        </p:txBody>
      </p:sp>
      <p:sp>
        <p:nvSpPr>
          <p:cNvPr id="64" name="Shape 92">
            <a:extLst>
              <a:ext uri="{FF2B5EF4-FFF2-40B4-BE49-F238E27FC236}">
                <a16:creationId xmlns:a16="http://schemas.microsoft.com/office/drawing/2014/main" id="{866B494C-E53A-40C5-B286-6BF971BBF779}"/>
              </a:ext>
            </a:extLst>
          </p:cNvPr>
          <p:cNvSpPr/>
          <p:nvPr/>
        </p:nvSpPr>
        <p:spPr>
          <a:xfrm>
            <a:off x="9472907" y="5279574"/>
            <a:ext cx="730036" cy="303034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disk</a:t>
            </a:r>
            <a:endParaRPr sz="1100" dirty="0"/>
          </a:p>
        </p:txBody>
      </p:sp>
      <p:sp>
        <p:nvSpPr>
          <p:cNvPr id="65" name="Shape 92">
            <a:extLst>
              <a:ext uri="{FF2B5EF4-FFF2-40B4-BE49-F238E27FC236}">
                <a16:creationId xmlns:a16="http://schemas.microsoft.com/office/drawing/2014/main" id="{DB60D3D7-614A-4157-B1A6-78FBAD80BC16}"/>
              </a:ext>
            </a:extLst>
          </p:cNvPr>
          <p:cNvSpPr/>
          <p:nvPr/>
        </p:nvSpPr>
        <p:spPr>
          <a:xfrm>
            <a:off x="10472137" y="5279574"/>
            <a:ext cx="730036" cy="303034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disk</a:t>
            </a:r>
            <a:endParaRPr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1DC463-883F-4254-B4C5-B72037FFDBFF}"/>
              </a:ext>
            </a:extLst>
          </p:cNvPr>
          <p:cNvSpPr txBox="1"/>
          <p:nvPr/>
        </p:nvSpPr>
        <p:spPr>
          <a:xfrm>
            <a:off x="2730322" y="6279321"/>
            <a:ext cx="225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+ </a:t>
            </a:r>
            <a:r>
              <a:rPr lang="en-US" dirty="0" err="1"/>
              <a:t>scipy</a:t>
            </a:r>
            <a:r>
              <a:rPr lang="en-US" dirty="0"/>
              <a:t>/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3E5919-58F5-4E26-9A6B-8F0E85BBC7AD}"/>
              </a:ext>
            </a:extLst>
          </p:cNvPr>
          <p:cNvSpPr txBox="1"/>
          <p:nvPr/>
        </p:nvSpPr>
        <p:spPr>
          <a:xfrm>
            <a:off x="7842072" y="6279321"/>
            <a:ext cx="225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Spark/</a:t>
            </a:r>
            <a:r>
              <a:rPr lang="en-US" dirty="0" err="1"/>
              <a:t>SparkSQL</a:t>
            </a:r>
            <a:endParaRPr lang="en-US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021D3D3F-F590-4D46-BA95-0C78A8246884}"/>
              </a:ext>
            </a:extLst>
          </p:cNvPr>
          <p:cNvSpPr/>
          <p:nvPr/>
        </p:nvSpPr>
        <p:spPr>
          <a:xfrm>
            <a:off x="2071975" y="1889931"/>
            <a:ext cx="4293219" cy="2101744"/>
          </a:xfrm>
          <a:prstGeom prst="irregularSeal2">
            <a:avLst/>
          </a:prstGeom>
          <a:solidFill>
            <a:schemeClr val="accent1">
              <a:alpha val="1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xplosion: 14 Points 37">
            <a:extLst>
              <a:ext uri="{FF2B5EF4-FFF2-40B4-BE49-F238E27FC236}">
                <a16:creationId xmlns:a16="http://schemas.microsoft.com/office/drawing/2014/main" id="{079892AA-BB7C-4D26-BE09-0420A1DC7A02}"/>
              </a:ext>
            </a:extLst>
          </p:cNvPr>
          <p:cNvSpPr/>
          <p:nvPr/>
        </p:nvSpPr>
        <p:spPr>
          <a:xfrm>
            <a:off x="2255343" y="4485354"/>
            <a:ext cx="4293219" cy="2101744"/>
          </a:xfrm>
          <a:prstGeom prst="irregularSeal2">
            <a:avLst/>
          </a:prstGeom>
          <a:solidFill>
            <a:schemeClr val="accent1">
              <a:alpha val="1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EF90B41F-A1D6-42F5-B68C-BC8EFD765633}"/>
              </a:ext>
            </a:extLst>
          </p:cNvPr>
          <p:cNvSpPr/>
          <p:nvPr/>
        </p:nvSpPr>
        <p:spPr>
          <a:xfrm>
            <a:off x="7122379" y="4503403"/>
            <a:ext cx="4293219" cy="2101744"/>
          </a:xfrm>
          <a:prstGeom prst="irregularSeal2">
            <a:avLst/>
          </a:prstGeom>
          <a:solidFill>
            <a:schemeClr val="accent1">
              <a:alpha val="1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6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0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big data modeling</a:t>
            </a:r>
            <a:endParaRPr dirty="0"/>
          </a:p>
        </p:txBody>
      </p:sp>
      <p:sp>
        <p:nvSpPr>
          <p:cNvPr id="24" name="Shape 92">
            <a:extLst>
              <a:ext uri="{FF2B5EF4-FFF2-40B4-BE49-F238E27FC236}">
                <a16:creationId xmlns:a16="http://schemas.microsoft.com/office/drawing/2014/main" id="{8CD4048D-0417-4AC6-AAEA-C5324FE6C73B}"/>
              </a:ext>
            </a:extLst>
          </p:cNvPr>
          <p:cNvSpPr/>
          <p:nvPr/>
        </p:nvSpPr>
        <p:spPr>
          <a:xfrm>
            <a:off x="3520817" y="1922065"/>
            <a:ext cx="4699154" cy="209326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OLTP</a:t>
            </a:r>
            <a:endParaRPr sz="1100" dirty="0"/>
          </a:p>
        </p:txBody>
      </p:sp>
      <p:sp>
        <p:nvSpPr>
          <p:cNvPr id="25" name="Shape 92">
            <a:extLst>
              <a:ext uri="{FF2B5EF4-FFF2-40B4-BE49-F238E27FC236}">
                <a16:creationId xmlns:a16="http://schemas.microsoft.com/office/drawing/2014/main" id="{2FF58257-24DC-4DED-B2B7-A02EF4656D04}"/>
              </a:ext>
            </a:extLst>
          </p:cNvPr>
          <p:cNvSpPr/>
          <p:nvPr/>
        </p:nvSpPr>
        <p:spPr>
          <a:xfrm>
            <a:off x="5088257" y="5089490"/>
            <a:ext cx="1713987" cy="1373025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Powerful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Machine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BDE8D9A-D5E4-43A6-96BF-8F08792ED4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4697" y="2001393"/>
          <a:ext cx="2990255" cy="184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51">
                  <a:extLst>
                    <a:ext uri="{9D8B030D-6E8A-4147-A177-3AD203B41FA5}">
                      <a16:colId xmlns:a16="http://schemas.microsoft.com/office/drawing/2014/main" val="1275236689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2095998841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884662682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1635934736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3059080592"/>
                    </a:ext>
                  </a:extLst>
                </a:gridCol>
              </a:tblGrid>
              <a:tr h="36944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945487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0953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43102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778221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51126"/>
                  </a:ext>
                </a:extLst>
              </a:tr>
            </a:tbl>
          </a:graphicData>
        </a:graphic>
      </p:graphicFrame>
      <p:sp>
        <p:nvSpPr>
          <p:cNvPr id="29" name="Shape 92">
            <a:extLst>
              <a:ext uri="{FF2B5EF4-FFF2-40B4-BE49-F238E27FC236}">
                <a16:creationId xmlns:a16="http://schemas.microsoft.com/office/drawing/2014/main" id="{7DB61731-26D9-4239-8B6A-6222892EEFC3}"/>
              </a:ext>
            </a:extLst>
          </p:cNvPr>
          <p:cNvSpPr/>
          <p:nvPr/>
        </p:nvSpPr>
        <p:spPr>
          <a:xfrm>
            <a:off x="5887109" y="5744590"/>
            <a:ext cx="730036" cy="51686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GPU</a:t>
            </a:r>
            <a:endParaRPr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9EE261-F089-40E2-A682-6A32680FB775}"/>
              </a:ext>
            </a:extLst>
          </p:cNvPr>
          <p:cNvCxnSpPr>
            <a:cxnSpLocks/>
          </p:cNvCxnSpPr>
          <p:nvPr/>
        </p:nvCxnSpPr>
        <p:spPr>
          <a:xfrm flipH="1">
            <a:off x="6094103" y="2846950"/>
            <a:ext cx="306698" cy="12192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AB638A-8B3A-4836-8986-AEFB199D7C03}"/>
              </a:ext>
            </a:extLst>
          </p:cNvPr>
          <p:cNvSpPr txBox="1"/>
          <p:nvPr/>
        </p:nvSpPr>
        <p:spPr>
          <a:xfrm>
            <a:off x="3974325" y="1429305"/>
            <a:ext cx="404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Database + Power Machine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309260F-A003-4F24-A11E-5B21A33CDF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3905" y="4103137"/>
          <a:ext cx="794245" cy="75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245">
                  <a:extLst>
                    <a:ext uri="{9D8B030D-6E8A-4147-A177-3AD203B41FA5}">
                      <a16:colId xmlns:a16="http://schemas.microsoft.com/office/drawing/2014/main" val="2672328862"/>
                    </a:ext>
                  </a:extLst>
                </a:gridCol>
              </a:tblGrid>
              <a:tr h="188314">
                <a:tc>
                  <a:txBody>
                    <a:bodyPr/>
                    <a:lstStyle/>
                    <a:p>
                      <a:endParaRPr lang="en-US" sz="100" dirty="0">
                        <a:noFill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0207"/>
                  </a:ext>
                </a:extLst>
              </a:tr>
              <a:tr h="188314">
                <a:tc>
                  <a:txBody>
                    <a:bodyPr/>
                    <a:lstStyle/>
                    <a:p>
                      <a:endParaRPr lang="en-US" sz="100" dirty="0">
                        <a:noFill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168012"/>
                  </a:ext>
                </a:extLst>
              </a:tr>
              <a:tr h="188314">
                <a:tc>
                  <a:txBody>
                    <a:bodyPr/>
                    <a:lstStyle/>
                    <a:p>
                      <a:endParaRPr lang="en-US" sz="100">
                        <a:noFill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4554"/>
                  </a:ext>
                </a:extLst>
              </a:tr>
              <a:tr h="188314">
                <a:tc>
                  <a:txBody>
                    <a:bodyPr/>
                    <a:lstStyle/>
                    <a:p>
                      <a:endParaRPr lang="en-US" sz="100" dirty="0">
                        <a:noFill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635599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DE75CA-ADC1-479E-99CA-8D1E868F9D3A}"/>
              </a:ext>
            </a:extLst>
          </p:cNvPr>
          <p:cNvCxnSpPr>
            <a:cxnSpLocks/>
            <a:stCxn id="41" idx="2"/>
            <a:endCxn id="60" idx="0"/>
          </p:cNvCxnSpPr>
          <p:nvPr/>
        </p:nvCxnSpPr>
        <p:spPr>
          <a:xfrm>
            <a:off x="6051027" y="4856393"/>
            <a:ext cx="201100" cy="5786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Shape 92">
            <a:extLst>
              <a:ext uri="{FF2B5EF4-FFF2-40B4-BE49-F238E27FC236}">
                <a16:creationId xmlns:a16="http://schemas.microsoft.com/office/drawing/2014/main" id="{1BFC2919-3B4D-403C-B19A-6D96CCBD06B5}"/>
              </a:ext>
            </a:extLst>
          </p:cNvPr>
          <p:cNvSpPr/>
          <p:nvPr/>
        </p:nvSpPr>
        <p:spPr>
          <a:xfrm>
            <a:off x="5887109" y="5435022"/>
            <a:ext cx="730036" cy="303034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disk</a:t>
            </a:r>
            <a:endParaRPr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3E5919-58F5-4E26-9A6B-8F0E85BBC7AD}"/>
              </a:ext>
            </a:extLst>
          </p:cNvPr>
          <p:cNvSpPr txBox="1"/>
          <p:nvPr/>
        </p:nvSpPr>
        <p:spPr>
          <a:xfrm>
            <a:off x="6802244" y="5776002"/>
            <a:ext cx="1132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1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474272" y="2903643"/>
            <a:ext cx="2574598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Q&amp;A</a:t>
            </a:r>
            <a:br>
              <a:rPr lang="en-US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-US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Thanks</a:t>
            </a:r>
            <a:endParaRPr sz="5100" b="0" i="0" u="none" strike="noStrike" cap="non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0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AGENDA</a:t>
            </a:r>
            <a:endParaRPr sz="5100" b="0" i="0" u="none" strike="noStrike" cap="non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207290" y="1930894"/>
            <a:ext cx="10178322" cy="2019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Scalability and Robustness Requirements</a:t>
            </a:r>
            <a:endParaRPr dirty="0"/>
          </a:p>
          <a:p>
            <a: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Data Model for scalability</a:t>
            </a:r>
          </a:p>
          <a:p>
            <a: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dirty="0"/>
              <a:t>Data Pipeline update</a:t>
            </a:r>
          </a:p>
          <a:p>
            <a: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dirty="0"/>
              <a:t>Programming Model</a:t>
            </a:r>
            <a:endParaRPr dirty="0"/>
          </a:p>
          <a:p>
            <a: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Evaluation Strategy and Plan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257303" y="196185"/>
            <a:ext cx="101784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Scalability Requirements</a:t>
            </a:r>
            <a:endParaRPr sz="5100" b="0" i="0" u="none" strike="noStrike" cap="non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076340" y="1042995"/>
            <a:ext cx="10178400" cy="49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595959"/>
                </a:solidFill>
              </a:rPr>
              <a:t>Computation Power is Re</a:t>
            </a:r>
            <a:r>
              <a:rPr lang="en-US" sz="2400" b="1" dirty="0"/>
              <a:t>quired to be able to Handle the Following...</a:t>
            </a:r>
            <a:endParaRPr sz="2400" b="1" i="0" u="none" strike="noStrike" cap="none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dirty="0"/>
              <a:t>           </a:t>
            </a:r>
            <a:r>
              <a:rPr lang="en-US" u="sng" dirty="0"/>
              <a:t>More Data Sources</a:t>
            </a:r>
            <a:endParaRPr u="sng" dirty="0"/>
          </a:p>
          <a:p>
            <a:pPr marL="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dirty="0"/>
              <a:t>	Scaling on current relational database solution</a:t>
            </a:r>
            <a:endParaRPr dirty="0"/>
          </a:p>
          <a:p>
            <a: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</a:pPr>
            <a:r>
              <a:rPr lang="en-US" sz="18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Horizontal: expanding to the rest of CA, even to the entire USA</a:t>
            </a:r>
            <a:endParaRPr sz="2000" b="0" i="0" u="none" strike="noStrike" cap="none" dirty="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</a:pPr>
            <a:r>
              <a:rPr lang="en-US" sz="18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Vertical: historic estimates give insight how a home (or an area) has changed in value over the years</a:t>
            </a:r>
            <a:endParaRPr lang="en-US" sz="2000" dirty="0"/>
          </a:p>
          <a:p>
            <a:pPr marL="571500" marR="0" lvl="1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2000" b="0" i="0" u="sng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Update frequency </a:t>
            </a:r>
            <a:endParaRPr u="sng" dirty="0"/>
          </a:p>
          <a:p>
            <a: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</a:pPr>
            <a:r>
              <a:rPr lang="en-US" sz="1800" b="0" i="0" u="none" strike="noStrike" cap="none" dirty="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Algorithm/model change or tuning (hyper-parameter) for performance improvement purposes; models need to be re-trained and re-predicted on the entire data</a:t>
            </a:r>
            <a:r>
              <a:rPr lang="en-US" dirty="0"/>
              <a:t>sets, such as when new data is added</a:t>
            </a:r>
            <a:endParaRPr sz="1800" b="0" i="0" u="none" strike="noStrike" cap="none" dirty="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dirty="0"/>
              <a:t>	i.e. </a:t>
            </a:r>
            <a:r>
              <a:rPr lang="en-US" sz="1800" dirty="0" err="1"/>
              <a:t>ZEstimate</a:t>
            </a:r>
            <a:r>
              <a:rPr lang="en-US" sz="1800" dirty="0"/>
              <a:t>: 3 major update (2006, 2008 and 2011)</a:t>
            </a:r>
            <a:endParaRPr sz="1800" b="0" i="0" u="none" strike="noStrike" cap="none" dirty="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</a:pPr>
            <a:r>
              <a:rPr lang="en-US" dirty="0"/>
              <a:t>More models that fit into other types of housing prediction topics</a:t>
            </a:r>
            <a:endParaRPr dirty="0"/>
          </a:p>
          <a:p>
            <a:pPr marL="45720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u="sng" dirty="0"/>
              <a:t>Hybrid database solution is required</a:t>
            </a:r>
            <a:endParaRPr u="sng" dirty="0"/>
          </a:p>
          <a:p>
            <a:pPr marL="914400" lvl="1" indent="-342900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</a:pPr>
            <a:r>
              <a:rPr lang="en-US" dirty="0"/>
              <a:t>Multi-types: i.e. pictures of properties, reviews &amp; comments, etc.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10160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0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Robustness</a:t>
            </a:r>
            <a:endParaRPr sz="5100" b="0" i="0" u="none" strike="noStrike" cap="non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139115" y="1089644"/>
            <a:ext cx="10178400" cy="2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Model Accuracy</a:t>
            </a:r>
            <a:endParaRPr/>
          </a:p>
          <a:p>
            <a: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</a:pPr>
            <a:r>
              <a:rPr lang="en-US"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Residual(RSME) monitoring, mean/std</a:t>
            </a:r>
            <a:endParaRPr/>
          </a:p>
          <a:p>
            <a: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</a:pPr>
            <a:r>
              <a:rPr lang="en-US"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Evaluation value range with certain confidence interval: calculate Margin of E</a:t>
            </a:r>
            <a:r>
              <a:rPr lang="en-US"/>
              <a:t>rror based on 95% confidence interval to come up with forecast accuracy range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00" y="2771394"/>
            <a:ext cx="9183881" cy="344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Robustness</a:t>
            </a:r>
            <a:endParaRPr sz="5100" b="0" i="0" u="none" strike="noStrike" cap="non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251665" y="1276194"/>
            <a:ext cx="10178400" cy="2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None/>
            </a:pPr>
            <a:endParaRPr sz="1800" b="0" i="0" u="none" strike="noStrike" cap="non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b="1"/>
              <a:t>Noises that Impact Forecast Accuracy</a:t>
            </a:r>
            <a:endParaRPr b="1"/>
          </a:p>
          <a:p>
            <a: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Fallback plan for invalid/outlier</a:t>
            </a:r>
            <a:endParaRPr/>
          </a:p>
          <a:p>
            <a: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</a:pPr>
            <a:r>
              <a:rPr lang="en-US"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Invalid transactions that </a:t>
            </a:r>
            <a:r>
              <a:rPr lang="en-US"/>
              <a:t>have</a:t>
            </a:r>
            <a:r>
              <a:rPr lang="en-US"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 NAN in features (i.e. school)</a:t>
            </a:r>
            <a:endParaRPr/>
          </a:p>
          <a:p>
            <a: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</a:pPr>
            <a:r>
              <a:rPr lang="en-US"/>
              <a:t>Transactions that don’t have enough data (i.e. within certain zips)</a:t>
            </a:r>
            <a:endParaRPr/>
          </a:p>
          <a:p>
            <a: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</a:pPr>
            <a:r>
              <a:rPr lang="en-US"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Reasonable outliers: eg. foreclosures &gt; strategy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b="1"/>
              <a:t>Strategies</a:t>
            </a:r>
            <a:endParaRPr b="1"/>
          </a:p>
          <a:p>
            <a: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For true noises such as transactions that missing features: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		&gt; Fill in with aggregated values, i.e. average with the zip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		&gt; If certain zips don’t have enough data to work with, using zip clusters (engineered)</a:t>
            </a:r>
            <a:endParaRPr/>
          </a:p>
          <a:p>
            <a: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For reasonable outliers such as foreclosure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		&gt; Fit them with different model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0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Data pipeline - Current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738633-1D10-4073-8F70-8CD0EAF29878}"/>
              </a:ext>
            </a:extLst>
          </p:cNvPr>
          <p:cNvGrpSpPr/>
          <p:nvPr/>
        </p:nvGrpSpPr>
        <p:grpSpPr>
          <a:xfrm>
            <a:off x="1339097" y="1429305"/>
            <a:ext cx="9473905" cy="4942040"/>
            <a:chOff x="1339097" y="1429305"/>
            <a:chExt cx="9473905" cy="4942040"/>
          </a:xfrm>
        </p:grpSpPr>
        <p:sp>
          <p:nvSpPr>
            <p:cNvPr id="41" name="Shape 81">
              <a:extLst>
                <a:ext uri="{FF2B5EF4-FFF2-40B4-BE49-F238E27FC236}">
                  <a16:creationId xmlns:a16="http://schemas.microsoft.com/office/drawing/2014/main" id="{E5BB9A79-2878-42FF-BBF9-BB46EA327241}"/>
                </a:ext>
              </a:extLst>
            </p:cNvPr>
            <p:cNvSpPr/>
            <p:nvPr/>
          </p:nvSpPr>
          <p:spPr>
            <a:xfrm>
              <a:off x="1339097" y="1432821"/>
              <a:ext cx="4052454" cy="999087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/>
                <a:t>County (txt)</a:t>
              </a:r>
              <a:endParaRPr dirty="0"/>
            </a:p>
          </p:txBody>
        </p:sp>
        <p:sp>
          <p:nvSpPr>
            <p:cNvPr id="85" name="Shape 80">
              <a:extLst>
                <a:ext uri="{FF2B5EF4-FFF2-40B4-BE49-F238E27FC236}">
                  <a16:creationId xmlns:a16="http://schemas.microsoft.com/office/drawing/2014/main" id="{8ABA093E-130A-4C6A-8490-327E7B4D2F7C}"/>
                </a:ext>
              </a:extLst>
            </p:cNvPr>
            <p:cNvSpPr/>
            <p:nvPr/>
          </p:nvSpPr>
          <p:spPr>
            <a:xfrm>
              <a:off x="3498335" y="1787625"/>
              <a:ext cx="891642" cy="321439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/>
            </a:p>
          </p:txBody>
        </p:sp>
        <p:sp>
          <p:nvSpPr>
            <p:cNvPr id="83" name="Shape 80">
              <a:extLst>
                <a:ext uri="{FF2B5EF4-FFF2-40B4-BE49-F238E27FC236}">
                  <a16:creationId xmlns:a16="http://schemas.microsoft.com/office/drawing/2014/main" id="{640F76DA-D536-4D40-BC1F-09D1F38981AB}"/>
                </a:ext>
              </a:extLst>
            </p:cNvPr>
            <p:cNvSpPr/>
            <p:nvPr/>
          </p:nvSpPr>
          <p:spPr>
            <a:xfrm>
              <a:off x="2418804" y="1691905"/>
              <a:ext cx="1036475" cy="321439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/>
            </a:p>
          </p:txBody>
        </p:sp>
        <p:sp>
          <p:nvSpPr>
            <p:cNvPr id="82" name="Shape 80">
              <a:extLst>
                <a:ext uri="{FF2B5EF4-FFF2-40B4-BE49-F238E27FC236}">
                  <a16:creationId xmlns:a16="http://schemas.microsoft.com/office/drawing/2014/main" id="{AC456A97-54F6-4880-B801-5798AA0802D8}"/>
                </a:ext>
              </a:extLst>
            </p:cNvPr>
            <p:cNvSpPr/>
            <p:nvPr/>
          </p:nvSpPr>
          <p:spPr>
            <a:xfrm>
              <a:off x="2341749" y="1776826"/>
              <a:ext cx="1036475" cy="321439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/>
            </a:p>
          </p:txBody>
        </p:sp>
        <p:sp>
          <p:nvSpPr>
            <p:cNvPr id="42" name="Shape 80">
              <a:extLst>
                <a:ext uri="{FF2B5EF4-FFF2-40B4-BE49-F238E27FC236}">
                  <a16:creationId xmlns:a16="http://schemas.microsoft.com/office/drawing/2014/main" id="{A0B98065-D4C1-4FB7-9871-90F1302EF56A}"/>
                </a:ext>
              </a:extLst>
            </p:cNvPr>
            <p:cNvSpPr/>
            <p:nvPr/>
          </p:nvSpPr>
          <p:spPr>
            <a:xfrm>
              <a:off x="2269966" y="1860725"/>
              <a:ext cx="1036475" cy="321439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/>
                <a:t>Characteristics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/>
                <a:t>(606 MB)</a:t>
              </a:r>
              <a:endParaRPr sz="900" b="1" dirty="0"/>
            </a:p>
          </p:txBody>
        </p:sp>
        <p:sp>
          <p:nvSpPr>
            <p:cNvPr id="43" name="Shape 81">
              <a:extLst>
                <a:ext uri="{FF2B5EF4-FFF2-40B4-BE49-F238E27FC236}">
                  <a16:creationId xmlns:a16="http://schemas.microsoft.com/office/drawing/2014/main" id="{0E09172B-CC89-42E3-8AFE-68C377134A27}"/>
                </a:ext>
              </a:extLst>
            </p:cNvPr>
            <p:cNvSpPr/>
            <p:nvPr/>
          </p:nvSpPr>
          <p:spPr>
            <a:xfrm>
              <a:off x="1449931" y="1865762"/>
              <a:ext cx="727364" cy="321439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/>
                <a:t>Sales</a:t>
              </a:r>
            </a:p>
            <a:p>
              <a:pPr lvl="0" algn="ctr"/>
              <a:r>
                <a:rPr lang="en" sz="900" b="1" dirty="0"/>
                <a:t>(</a:t>
              </a:r>
              <a:r>
                <a:rPr lang="en-US" sz="900" b="1" dirty="0"/>
                <a:t>507 MB)</a:t>
              </a:r>
              <a:endParaRPr sz="900" b="1" dirty="0"/>
            </a:p>
          </p:txBody>
        </p:sp>
        <p:sp>
          <p:nvSpPr>
            <p:cNvPr id="44" name="Shape 82">
              <a:extLst>
                <a:ext uri="{FF2B5EF4-FFF2-40B4-BE49-F238E27FC236}">
                  <a16:creationId xmlns:a16="http://schemas.microsoft.com/office/drawing/2014/main" id="{C65BBF51-60D0-416F-A341-39956C89CE90}"/>
                </a:ext>
              </a:extLst>
            </p:cNvPr>
            <p:cNvSpPr/>
            <p:nvPr/>
          </p:nvSpPr>
          <p:spPr>
            <a:xfrm>
              <a:off x="3385510" y="1860725"/>
              <a:ext cx="960034" cy="321439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/>
                <a:t>Evaluation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/>
                <a:t>(59 MB)</a:t>
              </a:r>
              <a:endParaRPr sz="900" b="1" dirty="0"/>
            </a:p>
          </p:txBody>
        </p:sp>
        <p:sp>
          <p:nvSpPr>
            <p:cNvPr id="45" name="Shape 83">
              <a:extLst>
                <a:ext uri="{FF2B5EF4-FFF2-40B4-BE49-F238E27FC236}">
                  <a16:creationId xmlns:a16="http://schemas.microsoft.com/office/drawing/2014/main" id="{A471FA9C-1970-4C49-8ADE-09118E8E53C0}"/>
                </a:ext>
              </a:extLst>
            </p:cNvPr>
            <p:cNvSpPr/>
            <p:nvPr/>
          </p:nvSpPr>
          <p:spPr>
            <a:xfrm>
              <a:off x="4424613" y="1860725"/>
              <a:ext cx="849098" cy="321439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/>
                <a:t>Address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/>
                <a:t>(119 </a:t>
              </a:r>
              <a:r>
                <a:rPr lang="en-US" sz="900" b="1" dirty="0"/>
                <a:t>MB)</a:t>
              </a:r>
              <a:endParaRPr sz="900" b="1" dirty="0"/>
            </a:p>
          </p:txBody>
        </p:sp>
        <p:sp>
          <p:nvSpPr>
            <p:cNvPr id="46" name="Shape 84">
              <a:extLst>
                <a:ext uri="{FF2B5EF4-FFF2-40B4-BE49-F238E27FC236}">
                  <a16:creationId xmlns:a16="http://schemas.microsoft.com/office/drawing/2014/main" id="{0E356678-8940-4787-8A0A-DF28069276D6}"/>
                </a:ext>
              </a:extLst>
            </p:cNvPr>
            <p:cNvSpPr/>
            <p:nvPr/>
          </p:nvSpPr>
          <p:spPr>
            <a:xfrm>
              <a:off x="5517521" y="1432820"/>
              <a:ext cx="1697923" cy="999087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 err="1"/>
                <a:t>Sandag</a:t>
              </a:r>
              <a:r>
                <a:rPr lang="en-US" dirty="0"/>
                <a:t> (shapefile)</a:t>
              </a:r>
              <a:endParaRPr dirty="0"/>
            </a:p>
          </p:txBody>
        </p:sp>
        <p:sp>
          <p:nvSpPr>
            <p:cNvPr id="47" name="Shape 85">
              <a:extLst>
                <a:ext uri="{FF2B5EF4-FFF2-40B4-BE49-F238E27FC236}">
                  <a16:creationId xmlns:a16="http://schemas.microsoft.com/office/drawing/2014/main" id="{809DC109-AB9F-49A4-8FF1-17E0E54770B9}"/>
                </a:ext>
              </a:extLst>
            </p:cNvPr>
            <p:cNvSpPr/>
            <p:nvPr/>
          </p:nvSpPr>
          <p:spPr>
            <a:xfrm rot="5400000">
              <a:off x="5564152" y="-1051720"/>
              <a:ext cx="475500" cy="7349400"/>
            </a:xfrm>
            <a:prstGeom prst="rightBrace">
              <a:avLst>
                <a:gd name="adj1" fmla="val 8333"/>
                <a:gd name="adj2" fmla="val 50033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87">
              <a:extLst>
                <a:ext uri="{FF2B5EF4-FFF2-40B4-BE49-F238E27FC236}">
                  <a16:creationId xmlns:a16="http://schemas.microsoft.com/office/drawing/2014/main" id="{C181A9B1-92AE-4C9A-A3AF-86011A385454}"/>
                </a:ext>
              </a:extLst>
            </p:cNvPr>
            <p:cNvSpPr/>
            <p:nvPr/>
          </p:nvSpPr>
          <p:spPr>
            <a:xfrm>
              <a:off x="5941499" y="2465380"/>
              <a:ext cx="773160" cy="231384"/>
            </a:xfrm>
            <a:prstGeom prst="wedgeRectCallout">
              <a:avLst>
                <a:gd name="adj1" fmla="val -19246"/>
                <a:gd name="adj2" fmla="val 10594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ETL</a:t>
              </a:r>
              <a:endParaRPr sz="1100" b="1"/>
            </a:p>
          </p:txBody>
        </p:sp>
        <p:sp>
          <p:nvSpPr>
            <p:cNvPr id="49" name="Shape 88">
              <a:extLst>
                <a:ext uri="{FF2B5EF4-FFF2-40B4-BE49-F238E27FC236}">
                  <a16:creationId xmlns:a16="http://schemas.microsoft.com/office/drawing/2014/main" id="{A65DFB68-4A69-4A69-B99D-3DFBD0BB0341}"/>
                </a:ext>
              </a:extLst>
            </p:cNvPr>
            <p:cNvSpPr/>
            <p:nvPr/>
          </p:nvSpPr>
          <p:spPr>
            <a:xfrm>
              <a:off x="4362269" y="3899478"/>
              <a:ext cx="2981380" cy="353832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/>
                <a:t>Staging Database</a:t>
              </a:r>
              <a:endParaRPr sz="1600" b="1" dirty="0"/>
            </a:p>
          </p:txBody>
        </p:sp>
        <p:sp>
          <p:nvSpPr>
            <p:cNvPr id="50" name="Shape 89">
              <a:extLst>
                <a:ext uri="{FF2B5EF4-FFF2-40B4-BE49-F238E27FC236}">
                  <a16:creationId xmlns:a16="http://schemas.microsoft.com/office/drawing/2014/main" id="{5728E726-DE9E-4D55-9FFF-4379866DCCAE}"/>
                </a:ext>
              </a:extLst>
            </p:cNvPr>
            <p:cNvSpPr/>
            <p:nvPr/>
          </p:nvSpPr>
          <p:spPr>
            <a:xfrm rot="5400000">
              <a:off x="5588297" y="130664"/>
              <a:ext cx="315166" cy="7026910"/>
            </a:xfrm>
            <a:prstGeom prst="rightBrace">
              <a:avLst>
                <a:gd name="adj1" fmla="val 8333"/>
                <a:gd name="adj2" fmla="val 50033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51" name="Shape 90">
              <a:extLst>
                <a:ext uri="{FF2B5EF4-FFF2-40B4-BE49-F238E27FC236}">
                  <a16:creationId xmlns:a16="http://schemas.microsoft.com/office/drawing/2014/main" id="{24A2B5E4-5AB6-4422-AC1B-30F567C1ED6E}"/>
                </a:ext>
              </a:extLst>
            </p:cNvPr>
            <p:cNvSpPr/>
            <p:nvPr/>
          </p:nvSpPr>
          <p:spPr>
            <a:xfrm>
              <a:off x="5981083" y="3629353"/>
              <a:ext cx="904681" cy="191323"/>
            </a:xfrm>
            <a:prstGeom prst="wedgeRectCallout">
              <a:avLst>
                <a:gd name="adj1" fmla="val -18494"/>
                <a:gd name="adj2" fmla="val 12390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SQL</a:t>
              </a:r>
              <a:endParaRPr sz="1100" b="1"/>
            </a:p>
          </p:txBody>
        </p:sp>
        <p:sp>
          <p:nvSpPr>
            <p:cNvPr id="52" name="Shape 92">
              <a:extLst>
                <a:ext uri="{FF2B5EF4-FFF2-40B4-BE49-F238E27FC236}">
                  <a16:creationId xmlns:a16="http://schemas.microsoft.com/office/drawing/2014/main" id="{EBC54828-A2C9-4CD3-A09C-885D31653D9C}"/>
                </a:ext>
              </a:extLst>
            </p:cNvPr>
            <p:cNvSpPr/>
            <p:nvPr/>
          </p:nvSpPr>
          <p:spPr>
            <a:xfrm>
              <a:off x="2382356" y="3323562"/>
              <a:ext cx="828669" cy="184327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De Dup</a:t>
              </a:r>
              <a:endParaRPr sz="1100"/>
            </a:p>
          </p:txBody>
        </p:sp>
        <p:sp>
          <p:nvSpPr>
            <p:cNvPr id="53" name="Shape 93">
              <a:extLst>
                <a:ext uri="{FF2B5EF4-FFF2-40B4-BE49-F238E27FC236}">
                  <a16:creationId xmlns:a16="http://schemas.microsoft.com/office/drawing/2014/main" id="{9AB613F6-0ED7-431D-9D2A-04AB2180C2FD}"/>
                </a:ext>
              </a:extLst>
            </p:cNvPr>
            <p:cNvSpPr/>
            <p:nvPr/>
          </p:nvSpPr>
          <p:spPr>
            <a:xfrm>
              <a:off x="3306441" y="3315571"/>
              <a:ext cx="975816" cy="184327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/>
                <a:t>Matching</a:t>
              </a:r>
              <a:endParaRPr sz="1100" dirty="0"/>
            </a:p>
          </p:txBody>
        </p:sp>
        <p:sp>
          <p:nvSpPr>
            <p:cNvPr id="54" name="Shape 94">
              <a:extLst>
                <a:ext uri="{FF2B5EF4-FFF2-40B4-BE49-F238E27FC236}">
                  <a16:creationId xmlns:a16="http://schemas.microsoft.com/office/drawing/2014/main" id="{E19A5D5A-4551-437B-836F-6F4CE2D2D2D4}"/>
                </a:ext>
              </a:extLst>
            </p:cNvPr>
            <p:cNvSpPr/>
            <p:nvPr/>
          </p:nvSpPr>
          <p:spPr>
            <a:xfrm>
              <a:off x="4402208" y="3316502"/>
              <a:ext cx="904681" cy="184327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Format</a:t>
              </a:r>
              <a:endParaRPr sz="1100" dirty="0"/>
            </a:p>
          </p:txBody>
        </p:sp>
        <p:sp>
          <p:nvSpPr>
            <p:cNvPr id="55" name="Shape 95">
              <a:extLst>
                <a:ext uri="{FF2B5EF4-FFF2-40B4-BE49-F238E27FC236}">
                  <a16:creationId xmlns:a16="http://schemas.microsoft.com/office/drawing/2014/main" id="{31765B4F-D210-47F9-B525-4A779B057C49}"/>
                </a:ext>
              </a:extLst>
            </p:cNvPr>
            <p:cNvSpPr/>
            <p:nvPr/>
          </p:nvSpPr>
          <p:spPr>
            <a:xfrm>
              <a:off x="6391774" y="3313409"/>
              <a:ext cx="1157853" cy="184327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geocoding</a:t>
              </a:r>
              <a:endParaRPr sz="1100" dirty="0"/>
            </a:p>
          </p:txBody>
        </p:sp>
        <p:sp>
          <p:nvSpPr>
            <p:cNvPr id="56" name="Shape 97">
              <a:extLst>
                <a:ext uri="{FF2B5EF4-FFF2-40B4-BE49-F238E27FC236}">
                  <a16:creationId xmlns:a16="http://schemas.microsoft.com/office/drawing/2014/main" id="{C33C8A46-FB3E-4412-99F6-A22BC37995C8}"/>
                </a:ext>
              </a:extLst>
            </p:cNvPr>
            <p:cNvSpPr/>
            <p:nvPr/>
          </p:nvSpPr>
          <p:spPr>
            <a:xfrm>
              <a:off x="4369243" y="4964728"/>
              <a:ext cx="2974406" cy="315165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/>
                <a:t>Data Warehouse</a:t>
              </a:r>
              <a:endParaRPr sz="1600" b="1" dirty="0"/>
            </a:p>
          </p:txBody>
        </p:sp>
        <p:sp>
          <p:nvSpPr>
            <p:cNvPr id="57" name="Shape 83">
              <a:extLst>
                <a:ext uri="{FF2B5EF4-FFF2-40B4-BE49-F238E27FC236}">
                  <a16:creationId xmlns:a16="http://schemas.microsoft.com/office/drawing/2014/main" id="{12E0BCED-7B07-4D74-8380-EE6AFBAA3349}"/>
                </a:ext>
              </a:extLst>
            </p:cNvPr>
            <p:cNvSpPr/>
            <p:nvPr/>
          </p:nvSpPr>
          <p:spPr>
            <a:xfrm>
              <a:off x="5528782" y="1864643"/>
              <a:ext cx="825434" cy="321439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/>
                <a:t>School geolocation</a:t>
              </a:r>
              <a:endParaRPr sz="900" b="1" dirty="0"/>
            </a:p>
          </p:txBody>
        </p:sp>
        <p:sp>
          <p:nvSpPr>
            <p:cNvPr id="58" name="Shape 84">
              <a:extLst>
                <a:ext uri="{FF2B5EF4-FFF2-40B4-BE49-F238E27FC236}">
                  <a16:creationId xmlns:a16="http://schemas.microsoft.com/office/drawing/2014/main" id="{E67D5F32-D2EA-417F-B027-467010D86955}"/>
                </a:ext>
              </a:extLst>
            </p:cNvPr>
            <p:cNvSpPr/>
            <p:nvPr/>
          </p:nvSpPr>
          <p:spPr>
            <a:xfrm>
              <a:off x="7330218" y="1429305"/>
              <a:ext cx="1697923" cy="999087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 err="1"/>
                <a:t>GreatSchool</a:t>
              </a:r>
              <a:r>
                <a:rPr lang="en-US" dirty="0"/>
                <a:t> (csv)</a:t>
              </a:r>
              <a:endParaRPr dirty="0"/>
            </a:p>
          </p:txBody>
        </p:sp>
        <p:sp>
          <p:nvSpPr>
            <p:cNvPr id="59" name="Shape 83">
              <a:extLst>
                <a:ext uri="{FF2B5EF4-FFF2-40B4-BE49-F238E27FC236}">
                  <a16:creationId xmlns:a16="http://schemas.microsoft.com/office/drawing/2014/main" id="{F1377D55-4F84-45E0-827D-8C581659F0C8}"/>
                </a:ext>
              </a:extLst>
            </p:cNvPr>
            <p:cNvSpPr/>
            <p:nvPr/>
          </p:nvSpPr>
          <p:spPr>
            <a:xfrm>
              <a:off x="7545269" y="1865761"/>
              <a:ext cx="928917" cy="321439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/>
                <a:t>School rating</a:t>
              </a:r>
              <a:endParaRPr sz="900" b="1" dirty="0"/>
            </a:p>
          </p:txBody>
        </p:sp>
        <p:sp>
          <p:nvSpPr>
            <p:cNvPr id="60" name="Shape 55">
              <a:extLst>
                <a:ext uri="{FF2B5EF4-FFF2-40B4-BE49-F238E27FC236}">
                  <a16:creationId xmlns:a16="http://schemas.microsoft.com/office/drawing/2014/main" id="{DFF5C3E6-223C-408C-86F3-A7CF82773288}"/>
                </a:ext>
              </a:extLst>
            </p:cNvPr>
            <p:cNvSpPr/>
            <p:nvPr/>
          </p:nvSpPr>
          <p:spPr>
            <a:xfrm>
              <a:off x="9154112" y="1572632"/>
              <a:ext cx="1279835" cy="485920"/>
            </a:xfrm>
            <a:prstGeom prst="flowChartMulti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dirty="0"/>
                <a:t>Data Sources</a:t>
              </a:r>
              <a:endParaRPr sz="1050" b="1" dirty="0"/>
            </a:p>
          </p:txBody>
        </p:sp>
        <p:sp>
          <p:nvSpPr>
            <p:cNvPr id="61" name="Shape 83">
              <a:extLst>
                <a:ext uri="{FF2B5EF4-FFF2-40B4-BE49-F238E27FC236}">
                  <a16:creationId xmlns:a16="http://schemas.microsoft.com/office/drawing/2014/main" id="{F111D169-8ED8-46DF-B789-C7FDF69D90EE}"/>
                </a:ext>
              </a:extLst>
            </p:cNvPr>
            <p:cNvSpPr/>
            <p:nvPr/>
          </p:nvSpPr>
          <p:spPr>
            <a:xfrm>
              <a:off x="6468991" y="1852625"/>
              <a:ext cx="743388" cy="321439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/>
                <a:t>Zip boundary</a:t>
              </a:r>
              <a:endParaRPr sz="900" b="1" dirty="0"/>
            </a:p>
          </p:txBody>
        </p:sp>
        <p:sp>
          <p:nvSpPr>
            <p:cNvPr id="62" name="Shape 88">
              <a:extLst>
                <a:ext uri="{FF2B5EF4-FFF2-40B4-BE49-F238E27FC236}">
                  <a16:creationId xmlns:a16="http://schemas.microsoft.com/office/drawing/2014/main" id="{046FA9AB-4D16-40BE-ABA7-1237BCF52BA4}"/>
                </a:ext>
              </a:extLst>
            </p:cNvPr>
            <p:cNvSpPr/>
            <p:nvPr/>
          </p:nvSpPr>
          <p:spPr>
            <a:xfrm>
              <a:off x="4389977" y="2856946"/>
              <a:ext cx="2932889" cy="359761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Raw</a:t>
              </a:r>
              <a:r>
                <a:rPr lang="en" sz="1600" b="1" dirty="0"/>
                <a:t> Database (14 </a:t>
              </a:r>
              <a:r>
                <a:rPr lang="en-US" sz="1600" b="1" dirty="0"/>
                <a:t>GB)</a:t>
              </a:r>
              <a:endParaRPr sz="1600" b="1" dirty="0"/>
            </a:p>
          </p:txBody>
        </p:sp>
        <p:sp>
          <p:nvSpPr>
            <p:cNvPr id="63" name="Shape 89">
              <a:extLst>
                <a:ext uri="{FF2B5EF4-FFF2-40B4-BE49-F238E27FC236}">
                  <a16:creationId xmlns:a16="http://schemas.microsoft.com/office/drawing/2014/main" id="{412B7270-DB90-48B9-AF41-EB3CF5CCA7A7}"/>
                </a:ext>
              </a:extLst>
            </p:cNvPr>
            <p:cNvSpPr/>
            <p:nvPr/>
          </p:nvSpPr>
          <p:spPr>
            <a:xfrm rot="5400000">
              <a:off x="5695376" y="1766175"/>
              <a:ext cx="315166" cy="5924336"/>
            </a:xfrm>
            <a:prstGeom prst="rightBrace">
              <a:avLst>
                <a:gd name="adj1" fmla="val 8333"/>
                <a:gd name="adj2" fmla="val 50033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4" name="Shape 90">
              <a:extLst>
                <a:ext uri="{FF2B5EF4-FFF2-40B4-BE49-F238E27FC236}">
                  <a16:creationId xmlns:a16="http://schemas.microsoft.com/office/drawing/2014/main" id="{B3905A74-7174-4C02-B3E8-D8B2A9F6416A}"/>
                </a:ext>
              </a:extLst>
            </p:cNvPr>
            <p:cNvSpPr/>
            <p:nvPr/>
          </p:nvSpPr>
          <p:spPr>
            <a:xfrm>
              <a:off x="6063731" y="4687706"/>
              <a:ext cx="822033" cy="170543"/>
            </a:xfrm>
            <a:prstGeom prst="wedgeRectCallout">
              <a:avLst>
                <a:gd name="adj1" fmla="val -18494"/>
                <a:gd name="adj2" fmla="val 12390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/>
                <a:t>SQL</a:t>
              </a:r>
              <a:endParaRPr sz="1100" b="1" dirty="0"/>
            </a:p>
          </p:txBody>
        </p:sp>
        <p:sp>
          <p:nvSpPr>
            <p:cNvPr id="65" name="Shape 92">
              <a:extLst>
                <a:ext uri="{FF2B5EF4-FFF2-40B4-BE49-F238E27FC236}">
                  <a16:creationId xmlns:a16="http://schemas.microsoft.com/office/drawing/2014/main" id="{6CB36482-0946-4F0E-BF14-D4F46C4310D7}"/>
                </a:ext>
              </a:extLst>
            </p:cNvPr>
            <p:cNvSpPr/>
            <p:nvPr/>
          </p:nvSpPr>
          <p:spPr>
            <a:xfrm>
              <a:off x="4008185" y="4406008"/>
              <a:ext cx="999575" cy="184327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Aggregation</a:t>
              </a:r>
              <a:endParaRPr sz="1100" dirty="0"/>
            </a:p>
          </p:txBody>
        </p:sp>
        <p:sp>
          <p:nvSpPr>
            <p:cNvPr id="66" name="Shape 93">
              <a:extLst>
                <a:ext uri="{FF2B5EF4-FFF2-40B4-BE49-F238E27FC236}">
                  <a16:creationId xmlns:a16="http://schemas.microsoft.com/office/drawing/2014/main" id="{6147262C-BD30-4B17-91B7-E6E6105C8F50}"/>
                </a:ext>
              </a:extLst>
            </p:cNvPr>
            <p:cNvSpPr/>
            <p:nvPr/>
          </p:nvSpPr>
          <p:spPr>
            <a:xfrm>
              <a:off x="5125058" y="4409323"/>
              <a:ext cx="975816" cy="184327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views</a:t>
              </a:r>
              <a:endParaRPr sz="1100" dirty="0"/>
            </a:p>
          </p:txBody>
        </p:sp>
        <p:sp>
          <p:nvSpPr>
            <p:cNvPr id="67" name="Shape 94">
              <a:extLst>
                <a:ext uri="{FF2B5EF4-FFF2-40B4-BE49-F238E27FC236}">
                  <a16:creationId xmlns:a16="http://schemas.microsoft.com/office/drawing/2014/main" id="{D39375F1-6C5A-407C-BC3E-6E8BBC553A88}"/>
                </a:ext>
              </a:extLst>
            </p:cNvPr>
            <p:cNvSpPr/>
            <p:nvPr/>
          </p:nvSpPr>
          <p:spPr>
            <a:xfrm>
              <a:off x="3044855" y="4403362"/>
              <a:ext cx="904681" cy="184327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joining</a:t>
              </a:r>
              <a:endParaRPr sz="1100" dirty="0"/>
            </a:p>
          </p:txBody>
        </p:sp>
        <p:sp>
          <p:nvSpPr>
            <p:cNvPr id="68" name="Shape 96">
              <a:extLst>
                <a:ext uri="{FF2B5EF4-FFF2-40B4-BE49-F238E27FC236}">
                  <a16:creationId xmlns:a16="http://schemas.microsoft.com/office/drawing/2014/main" id="{CEA3B248-E717-4F88-BE10-73B0C64725A0}"/>
                </a:ext>
              </a:extLst>
            </p:cNvPr>
            <p:cNvSpPr/>
            <p:nvPr/>
          </p:nvSpPr>
          <p:spPr>
            <a:xfrm>
              <a:off x="6178107" y="4403362"/>
              <a:ext cx="1165542" cy="184327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materialize</a:t>
              </a:r>
              <a:endParaRPr sz="1100" dirty="0"/>
            </a:p>
          </p:txBody>
        </p:sp>
        <p:sp>
          <p:nvSpPr>
            <p:cNvPr id="69" name="Shape 96">
              <a:extLst>
                <a:ext uri="{FF2B5EF4-FFF2-40B4-BE49-F238E27FC236}">
                  <a16:creationId xmlns:a16="http://schemas.microsoft.com/office/drawing/2014/main" id="{DA1E7B77-1360-460C-B915-049AAA670BDA}"/>
                </a:ext>
              </a:extLst>
            </p:cNvPr>
            <p:cNvSpPr/>
            <p:nvPr/>
          </p:nvSpPr>
          <p:spPr>
            <a:xfrm>
              <a:off x="7420882" y="4401511"/>
              <a:ext cx="1584000" cy="184327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/>
                <a:t>Feature Engineering</a:t>
              </a:r>
              <a:endParaRPr sz="1100" dirty="0"/>
            </a:p>
          </p:txBody>
        </p:sp>
        <p:sp>
          <p:nvSpPr>
            <p:cNvPr id="70" name="Shape 89">
              <a:extLst>
                <a:ext uri="{FF2B5EF4-FFF2-40B4-BE49-F238E27FC236}">
                  <a16:creationId xmlns:a16="http://schemas.microsoft.com/office/drawing/2014/main" id="{3418C72D-A622-4244-BD87-C5F80CF2D160}"/>
                </a:ext>
              </a:extLst>
            </p:cNvPr>
            <p:cNvSpPr/>
            <p:nvPr/>
          </p:nvSpPr>
          <p:spPr>
            <a:xfrm rot="5400000">
              <a:off x="5748070" y="3397798"/>
              <a:ext cx="315166" cy="4819372"/>
            </a:xfrm>
            <a:prstGeom prst="rightBrace">
              <a:avLst>
                <a:gd name="adj1" fmla="val 8333"/>
                <a:gd name="adj2" fmla="val 50033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71" name="Shape 90">
              <a:extLst>
                <a:ext uri="{FF2B5EF4-FFF2-40B4-BE49-F238E27FC236}">
                  <a16:creationId xmlns:a16="http://schemas.microsoft.com/office/drawing/2014/main" id="{2327B612-73F4-423D-A8C1-5343CC60C365}"/>
                </a:ext>
              </a:extLst>
            </p:cNvPr>
            <p:cNvSpPr/>
            <p:nvPr/>
          </p:nvSpPr>
          <p:spPr>
            <a:xfrm>
              <a:off x="6063086" y="5797583"/>
              <a:ext cx="822033" cy="170543"/>
            </a:xfrm>
            <a:prstGeom prst="wedgeRectCallout">
              <a:avLst>
                <a:gd name="adj1" fmla="val -18494"/>
                <a:gd name="adj2" fmla="val 123904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/>
                <a:t>python</a:t>
              </a:r>
              <a:endParaRPr sz="1100" b="1" dirty="0"/>
            </a:p>
          </p:txBody>
        </p:sp>
        <p:sp>
          <p:nvSpPr>
            <p:cNvPr id="72" name="Shape 92">
              <a:extLst>
                <a:ext uri="{FF2B5EF4-FFF2-40B4-BE49-F238E27FC236}">
                  <a16:creationId xmlns:a16="http://schemas.microsoft.com/office/drawing/2014/main" id="{4840D937-2231-411D-AB30-0BEBFBA5AFF8}"/>
                </a:ext>
              </a:extLst>
            </p:cNvPr>
            <p:cNvSpPr/>
            <p:nvPr/>
          </p:nvSpPr>
          <p:spPr>
            <a:xfrm>
              <a:off x="3508397" y="5438259"/>
              <a:ext cx="999575" cy="184327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Aggregation</a:t>
              </a:r>
              <a:endParaRPr sz="1100" dirty="0"/>
            </a:p>
          </p:txBody>
        </p:sp>
        <p:sp>
          <p:nvSpPr>
            <p:cNvPr id="73" name="Shape 93">
              <a:extLst>
                <a:ext uri="{FF2B5EF4-FFF2-40B4-BE49-F238E27FC236}">
                  <a16:creationId xmlns:a16="http://schemas.microsoft.com/office/drawing/2014/main" id="{905BAB35-0B8D-433F-AD81-0FD55DD13C53}"/>
                </a:ext>
              </a:extLst>
            </p:cNvPr>
            <p:cNvSpPr/>
            <p:nvPr/>
          </p:nvSpPr>
          <p:spPr>
            <a:xfrm>
              <a:off x="4625270" y="5441574"/>
              <a:ext cx="975816" cy="184327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cleaning</a:t>
              </a:r>
              <a:endParaRPr sz="1100" dirty="0"/>
            </a:p>
          </p:txBody>
        </p:sp>
        <p:sp>
          <p:nvSpPr>
            <p:cNvPr id="74" name="Shape 94">
              <a:extLst>
                <a:ext uri="{FF2B5EF4-FFF2-40B4-BE49-F238E27FC236}">
                  <a16:creationId xmlns:a16="http://schemas.microsoft.com/office/drawing/2014/main" id="{25B600BA-6160-497D-874D-579481258610}"/>
                </a:ext>
              </a:extLst>
            </p:cNvPr>
            <p:cNvSpPr/>
            <p:nvPr/>
          </p:nvSpPr>
          <p:spPr>
            <a:xfrm>
              <a:off x="5718384" y="5431884"/>
              <a:ext cx="904681" cy="184327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clustering</a:t>
              </a:r>
              <a:endParaRPr sz="1100" dirty="0"/>
            </a:p>
          </p:txBody>
        </p:sp>
        <p:sp>
          <p:nvSpPr>
            <p:cNvPr id="75" name="Shape 96">
              <a:extLst>
                <a:ext uri="{FF2B5EF4-FFF2-40B4-BE49-F238E27FC236}">
                  <a16:creationId xmlns:a16="http://schemas.microsoft.com/office/drawing/2014/main" id="{44837683-C345-4514-8458-9BC41178E48A}"/>
                </a:ext>
              </a:extLst>
            </p:cNvPr>
            <p:cNvSpPr/>
            <p:nvPr/>
          </p:nvSpPr>
          <p:spPr>
            <a:xfrm>
              <a:off x="6731007" y="5431883"/>
              <a:ext cx="1584000" cy="184327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Feature Engineering</a:t>
              </a:r>
              <a:endParaRPr sz="1100"/>
            </a:p>
          </p:txBody>
        </p:sp>
        <p:sp>
          <p:nvSpPr>
            <p:cNvPr id="76" name="Shape 93">
              <a:extLst>
                <a:ext uri="{FF2B5EF4-FFF2-40B4-BE49-F238E27FC236}">
                  <a16:creationId xmlns:a16="http://schemas.microsoft.com/office/drawing/2014/main" id="{347E9FD0-B262-48D3-941D-53CD8D88BD89}"/>
                </a:ext>
              </a:extLst>
            </p:cNvPr>
            <p:cNvSpPr/>
            <p:nvPr/>
          </p:nvSpPr>
          <p:spPr>
            <a:xfrm>
              <a:off x="4936487" y="6117057"/>
              <a:ext cx="1683473" cy="254288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modeling</a:t>
              </a:r>
              <a:endParaRPr sz="1100" dirty="0"/>
            </a:p>
          </p:txBody>
        </p:sp>
        <p:sp>
          <p:nvSpPr>
            <p:cNvPr id="77" name="Shape 96">
              <a:extLst>
                <a:ext uri="{FF2B5EF4-FFF2-40B4-BE49-F238E27FC236}">
                  <a16:creationId xmlns:a16="http://schemas.microsoft.com/office/drawing/2014/main" id="{45D7C537-41E1-4D00-AC93-5708972E3A9F}"/>
                </a:ext>
              </a:extLst>
            </p:cNvPr>
            <p:cNvSpPr/>
            <p:nvPr/>
          </p:nvSpPr>
          <p:spPr>
            <a:xfrm>
              <a:off x="7636102" y="3313723"/>
              <a:ext cx="1584000" cy="192089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/>
                <a:t>Feature Engineering</a:t>
              </a:r>
              <a:endParaRPr sz="1100" dirty="0"/>
            </a:p>
          </p:txBody>
        </p:sp>
        <p:sp>
          <p:nvSpPr>
            <p:cNvPr id="78" name="Shape 85">
              <a:extLst>
                <a:ext uri="{FF2B5EF4-FFF2-40B4-BE49-F238E27FC236}">
                  <a16:creationId xmlns:a16="http://schemas.microsoft.com/office/drawing/2014/main" id="{EE606521-706E-40F4-996D-F48D3B122958}"/>
                </a:ext>
              </a:extLst>
            </p:cNvPr>
            <p:cNvSpPr/>
            <p:nvPr/>
          </p:nvSpPr>
          <p:spPr>
            <a:xfrm>
              <a:off x="9568501" y="2812465"/>
              <a:ext cx="325051" cy="1440846"/>
            </a:xfrm>
            <a:prstGeom prst="rightBrace">
              <a:avLst>
                <a:gd name="adj1" fmla="val 8333"/>
                <a:gd name="adj2" fmla="val 5063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92">
              <a:extLst>
                <a:ext uri="{FF2B5EF4-FFF2-40B4-BE49-F238E27FC236}">
                  <a16:creationId xmlns:a16="http://schemas.microsoft.com/office/drawing/2014/main" id="{81E7FA46-F77E-4A82-8592-95B54F10F5F3}"/>
                </a:ext>
              </a:extLst>
            </p:cNvPr>
            <p:cNvSpPr/>
            <p:nvPr/>
          </p:nvSpPr>
          <p:spPr>
            <a:xfrm>
              <a:off x="9985451" y="3138744"/>
              <a:ext cx="547302" cy="314065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App</a:t>
              </a:r>
              <a:endParaRPr sz="1100" dirty="0"/>
            </a:p>
          </p:txBody>
        </p:sp>
        <p:sp>
          <p:nvSpPr>
            <p:cNvPr id="84" name="Shape 92">
              <a:extLst>
                <a:ext uri="{FF2B5EF4-FFF2-40B4-BE49-F238E27FC236}">
                  <a16:creationId xmlns:a16="http://schemas.microsoft.com/office/drawing/2014/main" id="{35A0AFD5-441C-4B6A-B178-56EC6C87DE17}"/>
                </a:ext>
              </a:extLst>
            </p:cNvPr>
            <p:cNvSpPr/>
            <p:nvPr/>
          </p:nvSpPr>
          <p:spPr>
            <a:xfrm>
              <a:off x="9985450" y="3567981"/>
              <a:ext cx="827551" cy="314065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statistics</a:t>
              </a:r>
              <a:endParaRPr sz="1100" dirty="0"/>
            </a:p>
          </p:txBody>
        </p:sp>
        <p:sp>
          <p:nvSpPr>
            <p:cNvPr id="86" name="Shape 85">
              <a:extLst>
                <a:ext uri="{FF2B5EF4-FFF2-40B4-BE49-F238E27FC236}">
                  <a16:creationId xmlns:a16="http://schemas.microsoft.com/office/drawing/2014/main" id="{B563D927-5C6F-45C3-ADD0-FDFF762EA0EB}"/>
                </a:ext>
              </a:extLst>
            </p:cNvPr>
            <p:cNvSpPr/>
            <p:nvPr/>
          </p:nvSpPr>
          <p:spPr>
            <a:xfrm>
              <a:off x="9577812" y="4513565"/>
              <a:ext cx="325051" cy="1440846"/>
            </a:xfrm>
            <a:prstGeom prst="rightBrace">
              <a:avLst>
                <a:gd name="adj1" fmla="val 8333"/>
                <a:gd name="adj2" fmla="val 5063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92">
              <a:extLst>
                <a:ext uri="{FF2B5EF4-FFF2-40B4-BE49-F238E27FC236}">
                  <a16:creationId xmlns:a16="http://schemas.microsoft.com/office/drawing/2014/main" id="{A31D1A96-AB77-4B5E-992A-04857D42E347}"/>
                </a:ext>
              </a:extLst>
            </p:cNvPr>
            <p:cNvSpPr/>
            <p:nvPr/>
          </p:nvSpPr>
          <p:spPr>
            <a:xfrm>
              <a:off x="9985451" y="5076955"/>
              <a:ext cx="827551" cy="314065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Analytics</a:t>
              </a:r>
              <a:endParaRPr sz="1100" dirty="0"/>
            </a:p>
          </p:txBody>
        </p:sp>
      </p:grpSp>
      <p:sp>
        <p:nvSpPr>
          <p:cNvPr id="79" name="Shape 94">
            <a:extLst>
              <a:ext uri="{FF2B5EF4-FFF2-40B4-BE49-F238E27FC236}">
                <a16:creationId xmlns:a16="http://schemas.microsoft.com/office/drawing/2014/main" id="{E427700C-7320-4D3B-B671-76037C7B6687}"/>
              </a:ext>
            </a:extLst>
          </p:cNvPr>
          <p:cNvSpPr/>
          <p:nvPr/>
        </p:nvSpPr>
        <p:spPr>
          <a:xfrm>
            <a:off x="5400618" y="3313409"/>
            <a:ext cx="904681" cy="18432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filtering</a:t>
            </a:r>
            <a:endParaRPr sz="11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DFECBF6-DE22-415F-8D47-C081B5AF1697}"/>
              </a:ext>
            </a:extLst>
          </p:cNvPr>
          <p:cNvCxnSpPr>
            <a:cxnSpLocks/>
            <a:stCxn id="76" idx="2"/>
            <a:endCxn id="56" idx="4"/>
          </p:cNvCxnSpPr>
          <p:nvPr/>
        </p:nvCxnSpPr>
        <p:spPr>
          <a:xfrm rot="5400000" flipH="1" flipV="1">
            <a:off x="5936419" y="4964115"/>
            <a:ext cx="1249034" cy="1565425"/>
          </a:xfrm>
          <a:prstGeom prst="bentConnector4">
            <a:avLst>
              <a:gd name="adj1" fmla="val -18302"/>
              <a:gd name="adj2" fmla="val 1835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4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92">
            <a:extLst>
              <a:ext uri="{FF2B5EF4-FFF2-40B4-BE49-F238E27FC236}">
                <a16:creationId xmlns:a16="http://schemas.microsoft.com/office/drawing/2014/main" id="{77F243AD-7BAD-432B-9CFA-3F371D338275}"/>
              </a:ext>
            </a:extLst>
          </p:cNvPr>
          <p:cNvSpPr/>
          <p:nvPr/>
        </p:nvSpPr>
        <p:spPr>
          <a:xfrm>
            <a:off x="1104062" y="2624215"/>
            <a:ext cx="9402207" cy="1922306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AWS RDS</a:t>
            </a:r>
            <a:endParaRPr sz="1200" dirty="0"/>
          </a:p>
        </p:txBody>
      </p:sp>
      <p:sp>
        <p:nvSpPr>
          <p:cNvPr id="126" name="Shape 92">
            <a:extLst>
              <a:ext uri="{FF2B5EF4-FFF2-40B4-BE49-F238E27FC236}">
                <a16:creationId xmlns:a16="http://schemas.microsoft.com/office/drawing/2014/main" id="{534FA92D-7C62-4FF9-9E78-E9222E64B0DE}"/>
              </a:ext>
            </a:extLst>
          </p:cNvPr>
          <p:cNvSpPr/>
          <p:nvPr/>
        </p:nvSpPr>
        <p:spPr>
          <a:xfrm>
            <a:off x="5162646" y="3575243"/>
            <a:ext cx="5216932" cy="918935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Statistics, Feature Engineering</a:t>
            </a:r>
            <a:endParaRPr sz="1100" dirty="0"/>
          </a:p>
        </p:txBody>
      </p:sp>
      <p:sp>
        <p:nvSpPr>
          <p:cNvPr id="84" name="Shape 92">
            <a:extLst>
              <a:ext uri="{FF2B5EF4-FFF2-40B4-BE49-F238E27FC236}">
                <a16:creationId xmlns:a16="http://schemas.microsoft.com/office/drawing/2014/main" id="{35A0AFD5-441C-4B6A-B178-56EC6C87DE17}"/>
              </a:ext>
            </a:extLst>
          </p:cNvPr>
          <p:cNvSpPr/>
          <p:nvPr/>
        </p:nvSpPr>
        <p:spPr>
          <a:xfrm>
            <a:off x="5168935" y="2724990"/>
            <a:ext cx="5216932" cy="688338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Cleaning, preprocessing</a:t>
            </a:r>
            <a:endParaRPr sz="1100" dirty="0"/>
          </a:p>
        </p:txBody>
      </p:sp>
      <p:sp>
        <p:nvSpPr>
          <p:cNvPr id="107" name="Shape 92">
            <a:extLst>
              <a:ext uri="{FF2B5EF4-FFF2-40B4-BE49-F238E27FC236}">
                <a16:creationId xmlns:a16="http://schemas.microsoft.com/office/drawing/2014/main" id="{5CA35D46-D75F-445F-BD5D-CE30612C758F}"/>
              </a:ext>
            </a:extLst>
          </p:cNvPr>
          <p:cNvSpPr/>
          <p:nvPr/>
        </p:nvSpPr>
        <p:spPr>
          <a:xfrm>
            <a:off x="1069828" y="4560985"/>
            <a:ext cx="9436441" cy="153558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AWS Compute</a:t>
            </a:r>
            <a:endParaRPr sz="1200" dirty="0"/>
          </a:p>
        </p:txBody>
      </p:sp>
      <p:sp>
        <p:nvSpPr>
          <p:cNvPr id="98" name="Shape 92">
            <a:extLst>
              <a:ext uri="{FF2B5EF4-FFF2-40B4-BE49-F238E27FC236}">
                <a16:creationId xmlns:a16="http://schemas.microsoft.com/office/drawing/2014/main" id="{A0EFE190-5AB0-46E7-B1FD-DE821B6F873A}"/>
              </a:ext>
            </a:extLst>
          </p:cNvPr>
          <p:cNvSpPr/>
          <p:nvPr/>
        </p:nvSpPr>
        <p:spPr>
          <a:xfrm>
            <a:off x="2885639" y="4916539"/>
            <a:ext cx="2300635" cy="111322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Preprocessing</a:t>
            </a:r>
            <a:endParaRPr sz="1100" dirty="0"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0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Solution architecture</a:t>
            </a:r>
            <a:endParaRPr dirty="0"/>
          </a:p>
        </p:txBody>
      </p:sp>
      <p:sp>
        <p:nvSpPr>
          <p:cNvPr id="80" name="Shape 92">
            <a:extLst>
              <a:ext uri="{FF2B5EF4-FFF2-40B4-BE49-F238E27FC236}">
                <a16:creationId xmlns:a16="http://schemas.microsoft.com/office/drawing/2014/main" id="{026CA447-8D71-49EE-A214-097489A0A14A}"/>
              </a:ext>
            </a:extLst>
          </p:cNvPr>
          <p:cNvSpPr/>
          <p:nvPr/>
        </p:nvSpPr>
        <p:spPr>
          <a:xfrm>
            <a:off x="1069828" y="1066880"/>
            <a:ext cx="9436441" cy="153558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AWS S3</a:t>
            </a:r>
            <a:endParaRPr sz="1200" dirty="0"/>
          </a:p>
        </p:txBody>
      </p:sp>
      <p:sp>
        <p:nvSpPr>
          <p:cNvPr id="41" name="Shape 81">
            <a:extLst>
              <a:ext uri="{FF2B5EF4-FFF2-40B4-BE49-F238E27FC236}">
                <a16:creationId xmlns:a16="http://schemas.microsoft.com/office/drawing/2014/main" id="{E5BB9A79-2878-42FF-BBF9-BB46EA327241}"/>
              </a:ext>
            </a:extLst>
          </p:cNvPr>
          <p:cNvSpPr/>
          <p:nvPr/>
        </p:nvSpPr>
        <p:spPr>
          <a:xfrm>
            <a:off x="1312569" y="1434188"/>
            <a:ext cx="4052454" cy="999087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County (txt)</a:t>
            </a:r>
            <a:endParaRPr dirty="0"/>
          </a:p>
        </p:txBody>
      </p:sp>
      <p:sp>
        <p:nvSpPr>
          <p:cNvPr id="42" name="Shape 80">
            <a:extLst>
              <a:ext uri="{FF2B5EF4-FFF2-40B4-BE49-F238E27FC236}">
                <a16:creationId xmlns:a16="http://schemas.microsoft.com/office/drawing/2014/main" id="{A0B98065-D4C1-4FB7-9871-90F1302EF56A}"/>
              </a:ext>
            </a:extLst>
          </p:cNvPr>
          <p:cNvSpPr/>
          <p:nvPr/>
        </p:nvSpPr>
        <p:spPr>
          <a:xfrm>
            <a:off x="2269966" y="1860725"/>
            <a:ext cx="1036475" cy="321439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/>
              <a:t>Characteristics</a:t>
            </a:r>
          </a:p>
        </p:txBody>
      </p:sp>
      <p:sp>
        <p:nvSpPr>
          <p:cNvPr id="43" name="Shape 81">
            <a:extLst>
              <a:ext uri="{FF2B5EF4-FFF2-40B4-BE49-F238E27FC236}">
                <a16:creationId xmlns:a16="http://schemas.microsoft.com/office/drawing/2014/main" id="{0E09172B-CC89-42E3-8AFE-68C377134A27}"/>
              </a:ext>
            </a:extLst>
          </p:cNvPr>
          <p:cNvSpPr/>
          <p:nvPr/>
        </p:nvSpPr>
        <p:spPr>
          <a:xfrm>
            <a:off x="1449931" y="1865762"/>
            <a:ext cx="727364" cy="321439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/>
              <a:t>Sales</a:t>
            </a:r>
          </a:p>
        </p:txBody>
      </p:sp>
      <p:sp>
        <p:nvSpPr>
          <p:cNvPr id="44" name="Shape 82">
            <a:extLst>
              <a:ext uri="{FF2B5EF4-FFF2-40B4-BE49-F238E27FC236}">
                <a16:creationId xmlns:a16="http://schemas.microsoft.com/office/drawing/2014/main" id="{C65BBF51-60D0-416F-A341-39956C89CE90}"/>
              </a:ext>
            </a:extLst>
          </p:cNvPr>
          <p:cNvSpPr/>
          <p:nvPr/>
        </p:nvSpPr>
        <p:spPr>
          <a:xfrm>
            <a:off x="3385510" y="1860725"/>
            <a:ext cx="960034" cy="321439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/>
              <a:t>Evaluation</a:t>
            </a:r>
          </a:p>
        </p:txBody>
      </p:sp>
      <p:sp>
        <p:nvSpPr>
          <p:cNvPr id="45" name="Shape 83">
            <a:extLst>
              <a:ext uri="{FF2B5EF4-FFF2-40B4-BE49-F238E27FC236}">
                <a16:creationId xmlns:a16="http://schemas.microsoft.com/office/drawing/2014/main" id="{A471FA9C-1970-4C49-8ADE-09118E8E53C0}"/>
              </a:ext>
            </a:extLst>
          </p:cNvPr>
          <p:cNvSpPr/>
          <p:nvPr/>
        </p:nvSpPr>
        <p:spPr>
          <a:xfrm>
            <a:off x="4424613" y="1860725"/>
            <a:ext cx="849098" cy="321439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/>
              <a:t>Address</a:t>
            </a:r>
          </a:p>
        </p:txBody>
      </p:sp>
      <p:sp>
        <p:nvSpPr>
          <p:cNvPr id="46" name="Shape 84">
            <a:extLst>
              <a:ext uri="{FF2B5EF4-FFF2-40B4-BE49-F238E27FC236}">
                <a16:creationId xmlns:a16="http://schemas.microsoft.com/office/drawing/2014/main" id="{0E356678-8940-4787-8A0A-DF28069276D6}"/>
              </a:ext>
            </a:extLst>
          </p:cNvPr>
          <p:cNvSpPr/>
          <p:nvPr/>
        </p:nvSpPr>
        <p:spPr>
          <a:xfrm>
            <a:off x="5517521" y="1432820"/>
            <a:ext cx="1697923" cy="999087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Sandag</a:t>
            </a:r>
            <a:r>
              <a:rPr lang="en-US" dirty="0"/>
              <a:t> (shapefile)</a:t>
            </a:r>
            <a:endParaRPr dirty="0"/>
          </a:p>
        </p:txBody>
      </p:sp>
      <p:sp>
        <p:nvSpPr>
          <p:cNvPr id="52" name="Shape 92">
            <a:extLst>
              <a:ext uri="{FF2B5EF4-FFF2-40B4-BE49-F238E27FC236}">
                <a16:creationId xmlns:a16="http://schemas.microsoft.com/office/drawing/2014/main" id="{EBC54828-A2C9-4CD3-A09C-885D31653D9C}"/>
              </a:ext>
            </a:extLst>
          </p:cNvPr>
          <p:cNvSpPr/>
          <p:nvPr/>
        </p:nvSpPr>
        <p:spPr>
          <a:xfrm>
            <a:off x="5204670" y="3044377"/>
            <a:ext cx="828669" cy="18432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De Dup</a:t>
            </a:r>
            <a:endParaRPr sz="1100" dirty="0"/>
          </a:p>
        </p:txBody>
      </p:sp>
      <p:sp>
        <p:nvSpPr>
          <p:cNvPr id="53" name="Shape 93">
            <a:extLst>
              <a:ext uri="{FF2B5EF4-FFF2-40B4-BE49-F238E27FC236}">
                <a16:creationId xmlns:a16="http://schemas.microsoft.com/office/drawing/2014/main" id="{9AB613F6-0ED7-431D-9D2A-04AB2180C2FD}"/>
              </a:ext>
            </a:extLst>
          </p:cNvPr>
          <p:cNvSpPr/>
          <p:nvPr/>
        </p:nvSpPr>
        <p:spPr>
          <a:xfrm>
            <a:off x="6128290" y="3044377"/>
            <a:ext cx="975816" cy="18432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Matching</a:t>
            </a:r>
            <a:endParaRPr sz="1100" dirty="0"/>
          </a:p>
        </p:txBody>
      </p:sp>
      <p:sp>
        <p:nvSpPr>
          <p:cNvPr id="54" name="Shape 94">
            <a:extLst>
              <a:ext uri="{FF2B5EF4-FFF2-40B4-BE49-F238E27FC236}">
                <a16:creationId xmlns:a16="http://schemas.microsoft.com/office/drawing/2014/main" id="{E19A5D5A-4551-437B-836F-6F4CE2D2D2D4}"/>
              </a:ext>
            </a:extLst>
          </p:cNvPr>
          <p:cNvSpPr/>
          <p:nvPr/>
        </p:nvSpPr>
        <p:spPr>
          <a:xfrm>
            <a:off x="7225515" y="3040149"/>
            <a:ext cx="904681" cy="18432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Format</a:t>
            </a:r>
            <a:endParaRPr sz="1100" dirty="0"/>
          </a:p>
        </p:txBody>
      </p:sp>
      <p:sp>
        <p:nvSpPr>
          <p:cNvPr id="57" name="Shape 83">
            <a:extLst>
              <a:ext uri="{FF2B5EF4-FFF2-40B4-BE49-F238E27FC236}">
                <a16:creationId xmlns:a16="http://schemas.microsoft.com/office/drawing/2014/main" id="{12E0BCED-7B07-4D74-8380-EE6AFBAA3349}"/>
              </a:ext>
            </a:extLst>
          </p:cNvPr>
          <p:cNvSpPr/>
          <p:nvPr/>
        </p:nvSpPr>
        <p:spPr>
          <a:xfrm>
            <a:off x="5528782" y="1864643"/>
            <a:ext cx="825434" cy="321439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/>
              <a:t>School geolocation</a:t>
            </a:r>
            <a:endParaRPr sz="900" b="1" dirty="0"/>
          </a:p>
        </p:txBody>
      </p:sp>
      <p:sp>
        <p:nvSpPr>
          <p:cNvPr id="58" name="Shape 84">
            <a:extLst>
              <a:ext uri="{FF2B5EF4-FFF2-40B4-BE49-F238E27FC236}">
                <a16:creationId xmlns:a16="http://schemas.microsoft.com/office/drawing/2014/main" id="{E67D5F32-D2EA-417F-B027-467010D86955}"/>
              </a:ext>
            </a:extLst>
          </p:cNvPr>
          <p:cNvSpPr/>
          <p:nvPr/>
        </p:nvSpPr>
        <p:spPr>
          <a:xfrm>
            <a:off x="7330218" y="1429305"/>
            <a:ext cx="1697923" cy="999087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GreatSchool</a:t>
            </a:r>
            <a:r>
              <a:rPr lang="en-US" dirty="0"/>
              <a:t> (csv)</a:t>
            </a:r>
            <a:endParaRPr dirty="0"/>
          </a:p>
        </p:txBody>
      </p:sp>
      <p:sp>
        <p:nvSpPr>
          <p:cNvPr id="59" name="Shape 83">
            <a:extLst>
              <a:ext uri="{FF2B5EF4-FFF2-40B4-BE49-F238E27FC236}">
                <a16:creationId xmlns:a16="http://schemas.microsoft.com/office/drawing/2014/main" id="{F1377D55-4F84-45E0-827D-8C581659F0C8}"/>
              </a:ext>
            </a:extLst>
          </p:cNvPr>
          <p:cNvSpPr/>
          <p:nvPr/>
        </p:nvSpPr>
        <p:spPr>
          <a:xfrm>
            <a:off x="7545269" y="1865761"/>
            <a:ext cx="928917" cy="321439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/>
              <a:t>School rating</a:t>
            </a:r>
            <a:endParaRPr sz="900" b="1" dirty="0"/>
          </a:p>
        </p:txBody>
      </p:sp>
      <p:sp>
        <p:nvSpPr>
          <p:cNvPr id="60" name="Shape 55">
            <a:extLst>
              <a:ext uri="{FF2B5EF4-FFF2-40B4-BE49-F238E27FC236}">
                <a16:creationId xmlns:a16="http://schemas.microsoft.com/office/drawing/2014/main" id="{DFF5C3E6-223C-408C-86F3-A7CF82773288}"/>
              </a:ext>
            </a:extLst>
          </p:cNvPr>
          <p:cNvSpPr/>
          <p:nvPr/>
        </p:nvSpPr>
        <p:spPr>
          <a:xfrm>
            <a:off x="9154112" y="1572632"/>
            <a:ext cx="1279835" cy="48592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Data </a:t>
            </a:r>
            <a:r>
              <a:rPr lang="en-US" sz="1050" dirty="0"/>
              <a:t>Dumps</a:t>
            </a:r>
            <a:endParaRPr sz="1050" dirty="0"/>
          </a:p>
        </p:txBody>
      </p:sp>
      <p:sp>
        <p:nvSpPr>
          <p:cNvPr id="61" name="Shape 83">
            <a:extLst>
              <a:ext uri="{FF2B5EF4-FFF2-40B4-BE49-F238E27FC236}">
                <a16:creationId xmlns:a16="http://schemas.microsoft.com/office/drawing/2014/main" id="{F111D169-8ED8-46DF-B789-C7FDF69D90EE}"/>
              </a:ext>
            </a:extLst>
          </p:cNvPr>
          <p:cNvSpPr/>
          <p:nvPr/>
        </p:nvSpPr>
        <p:spPr>
          <a:xfrm>
            <a:off x="6468991" y="1852625"/>
            <a:ext cx="743388" cy="321439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/>
              <a:t>Zip boundary</a:t>
            </a:r>
            <a:endParaRPr sz="900" b="1" dirty="0"/>
          </a:p>
        </p:txBody>
      </p:sp>
      <p:sp>
        <p:nvSpPr>
          <p:cNvPr id="68" name="Shape 96">
            <a:extLst>
              <a:ext uri="{FF2B5EF4-FFF2-40B4-BE49-F238E27FC236}">
                <a16:creationId xmlns:a16="http://schemas.microsoft.com/office/drawing/2014/main" id="{CEA3B248-E717-4F88-BE10-73B0C64725A0}"/>
              </a:ext>
            </a:extLst>
          </p:cNvPr>
          <p:cNvSpPr/>
          <p:nvPr/>
        </p:nvSpPr>
        <p:spPr>
          <a:xfrm>
            <a:off x="8356861" y="3974954"/>
            <a:ext cx="1165542" cy="18432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indexing</a:t>
            </a:r>
            <a:endParaRPr sz="1100" dirty="0"/>
          </a:p>
        </p:txBody>
      </p:sp>
      <p:sp>
        <p:nvSpPr>
          <p:cNvPr id="73" name="Shape 93">
            <a:extLst>
              <a:ext uri="{FF2B5EF4-FFF2-40B4-BE49-F238E27FC236}">
                <a16:creationId xmlns:a16="http://schemas.microsoft.com/office/drawing/2014/main" id="{905BAB35-0B8D-433F-AD81-0FD55DD13C53}"/>
              </a:ext>
            </a:extLst>
          </p:cNvPr>
          <p:cNvSpPr/>
          <p:nvPr/>
        </p:nvSpPr>
        <p:spPr>
          <a:xfrm>
            <a:off x="2962429" y="5284089"/>
            <a:ext cx="975816" cy="18432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cleaning</a:t>
            </a:r>
            <a:endParaRPr sz="1100" dirty="0"/>
          </a:p>
        </p:txBody>
      </p:sp>
      <p:sp>
        <p:nvSpPr>
          <p:cNvPr id="81" name="Shape 92">
            <a:extLst>
              <a:ext uri="{FF2B5EF4-FFF2-40B4-BE49-F238E27FC236}">
                <a16:creationId xmlns:a16="http://schemas.microsoft.com/office/drawing/2014/main" id="{81E7FA46-F77E-4A82-8592-95B54F10F5F3}"/>
              </a:ext>
            </a:extLst>
          </p:cNvPr>
          <p:cNvSpPr/>
          <p:nvPr/>
        </p:nvSpPr>
        <p:spPr>
          <a:xfrm>
            <a:off x="1547159" y="5530057"/>
            <a:ext cx="931366" cy="314065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PlotUtils</a:t>
            </a:r>
            <a:endParaRPr sz="1100" dirty="0"/>
          </a:p>
        </p:txBody>
      </p:sp>
      <p:sp>
        <p:nvSpPr>
          <p:cNvPr id="87" name="Shape 92">
            <a:extLst>
              <a:ext uri="{FF2B5EF4-FFF2-40B4-BE49-F238E27FC236}">
                <a16:creationId xmlns:a16="http://schemas.microsoft.com/office/drawing/2014/main" id="{A31D1A96-AB77-4B5E-992A-04857D42E347}"/>
              </a:ext>
            </a:extLst>
          </p:cNvPr>
          <p:cNvSpPr/>
          <p:nvPr/>
        </p:nvSpPr>
        <p:spPr>
          <a:xfrm>
            <a:off x="8934342" y="4886521"/>
            <a:ext cx="1451525" cy="97276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 err="1"/>
              <a:t>ModelRegression</a:t>
            </a:r>
            <a:endParaRPr sz="1100" dirty="0"/>
          </a:p>
        </p:txBody>
      </p:sp>
      <p:sp>
        <p:nvSpPr>
          <p:cNvPr id="79" name="Shape 94">
            <a:extLst>
              <a:ext uri="{FF2B5EF4-FFF2-40B4-BE49-F238E27FC236}">
                <a16:creationId xmlns:a16="http://schemas.microsoft.com/office/drawing/2014/main" id="{E427700C-7320-4D3B-B671-76037C7B6687}"/>
              </a:ext>
            </a:extLst>
          </p:cNvPr>
          <p:cNvSpPr/>
          <p:nvPr/>
        </p:nvSpPr>
        <p:spPr>
          <a:xfrm>
            <a:off x="8286211" y="3038668"/>
            <a:ext cx="904681" cy="18432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filtering</a:t>
            </a:r>
            <a:endParaRPr sz="1100" dirty="0"/>
          </a:p>
        </p:txBody>
      </p:sp>
      <p:sp>
        <p:nvSpPr>
          <p:cNvPr id="90" name="Shape 96">
            <a:extLst>
              <a:ext uri="{FF2B5EF4-FFF2-40B4-BE49-F238E27FC236}">
                <a16:creationId xmlns:a16="http://schemas.microsoft.com/office/drawing/2014/main" id="{35BB34F5-30B6-4ACD-AAEA-6F60DC743378}"/>
              </a:ext>
            </a:extLst>
          </p:cNvPr>
          <p:cNvSpPr/>
          <p:nvPr/>
        </p:nvSpPr>
        <p:spPr>
          <a:xfrm>
            <a:off x="9287247" y="3034593"/>
            <a:ext cx="1095821" cy="196343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Geocoding</a:t>
            </a:r>
            <a:endParaRPr sz="1100" dirty="0"/>
          </a:p>
        </p:txBody>
      </p:sp>
      <p:sp>
        <p:nvSpPr>
          <p:cNvPr id="92" name="Shape 97">
            <a:extLst>
              <a:ext uri="{FF2B5EF4-FFF2-40B4-BE49-F238E27FC236}">
                <a16:creationId xmlns:a16="http://schemas.microsoft.com/office/drawing/2014/main" id="{7E902CB4-121A-49A2-BD43-8AC44E0CB2B7}"/>
              </a:ext>
            </a:extLst>
          </p:cNvPr>
          <p:cNvSpPr/>
          <p:nvPr/>
        </p:nvSpPr>
        <p:spPr>
          <a:xfrm>
            <a:off x="2032691" y="3676125"/>
            <a:ext cx="2974406" cy="315165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Data Warehouse</a:t>
            </a:r>
            <a:endParaRPr sz="1600" b="1" dirty="0"/>
          </a:p>
        </p:txBody>
      </p:sp>
      <p:sp>
        <p:nvSpPr>
          <p:cNvPr id="93" name="Shape 97">
            <a:extLst>
              <a:ext uri="{FF2B5EF4-FFF2-40B4-BE49-F238E27FC236}">
                <a16:creationId xmlns:a16="http://schemas.microsoft.com/office/drawing/2014/main" id="{AD2FAE09-A7F7-4211-8654-207E4C8E0007}"/>
              </a:ext>
            </a:extLst>
          </p:cNvPr>
          <p:cNvSpPr/>
          <p:nvPr/>
        </p:nvSpPr>
        <p:spPr>
          <a:xfrm>
            <a:off x="1995744" y="2808970"/>
            <a:ext cx="2974406" cy="315165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Staging Database</a:t>
            </a:r>
            <a:endParaRPr sz="1600" b="1" dirty="0"/>
          </a:p>
        </p:txBody>
      </p:sp>
      <p:sp>
        <p:nvSpPr>
          <p:cNvPr id="97" name="Shape 92">
            <a:extLst>
              <a:ext uri="{FF2B5EF4-FFF2-40B4-BE49-F238E27FC236}">
                <a16:creationId xmlns:a16="http://schemas.microsoft.com/office/drawing/2014/main" id="{980A1CF0-B989-4AC6-8A05-ED98C4AB7025}"/>
              </a:ext>
            </a:extLst>
          </p:cNvPr>
          <p:cNvSpPr/>
          <p:nvPr/>
        </p:nvSpPr>
        <p:spPr>
          <a:xfrm>
            <a:off x="1458056" y="4916539"/>
            <a:ext cx="1126520" cy="47656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DataSource</a:t>
            </a:r>
            <a:endParaRPr sz="1100" dirty="0"/>
          </a:p>
        </p:txBody>
      </p:sp>
      <p:sp>
        <p:nvSpPr>
          <p:cNvPr id="99" name="Shape 92">
            <a:extLst>
              <a:ext uri="{FF2B5EF4-FFF2-40B4-BE49-F238E27FC236}">
                <a16:creationId xmlns:a16="http://schemas.microsoft.com/office/drawing/2014/main" id="{7B70398F-BAFE-477F-A5D2-46F3251C207D}"/>
              </a:ext>
            </a:extLst>
          </p:cNvPr>
          <p:cNvSpPr/>
          <p:nvPr/>
        </p:nvSpPr>
        <p:spPr>
          <a:xfrm>
            <a:off x="4025633" y="5279713"/>
            <a:ext cx="999575" cy="18432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Aggregation</a:t>
            </a:r>
            <a:endParaRPr sz="1100" dirty="0"/>
          </a:p>
        </p:txBody>
      </p:sp>
      <p:sp>
        <p:nvSpPr>
          <p:cNvPr id="100" name="Shape 92">
            <a:extLst>
              <a:ext uri="{FF2B5EF4-FFF2-40B4-BE49-F238E27FC236}">
                <a16:creationId xmlns:a16="http://schemas.microsoft.com/office/drawing/2014/main" id="{3F366193-A03B-43BE-91DE-ECFE17DFC268}"/>
              </a:ext>
            </a:extLst>
          </p:cNvPr>
          <p:cNvSpPr/>
          <p:nvPr/>
        </p:nvSpPr>
        <p:spPr>
          <a:xfrm>
            <a:off x="3008683" y="5589727"/>
            <a:ext cx="999575" cy="18432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transform</a:t>
            </a:r>
            <a:endParaRPr sz="1100" dirty="0"/>
          </a:p>
        </p:txBody>
      </p:sp>
      <p:sp>
        <p:nvSpPr>
          <p:cNvPr id="102" name="Shape 92">
            <a:extLst>
              <a:ext uri="{FF2B5EF4-FFF2-40B4-BE49-F238E27FC236}">
                <a16:creationId xmlns:a16="http://schemas.microsoft.com/office/drawing/2014/main" id="{63848D92-D796-4FFC-A6DD-B04D0FCB62D2}"/>
              </a:ext>
            </a:extLst>
          </p:cNvPr>
          <p:cNvSpPr/>
          <p:nvPr/>
        </p:nvSpPr>
        <p:spPr>
          <a:xfrm>
            <a:off x="4065084" y="5610599"/>
            <a:ext cx="999575" cy="18432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Feature </a:t>
            </a:r>
            <a:r>
              <a:rPr lang="en-US" sz="1100" dirty="0" err="1"/>
              <a:t>eng</a:t>
            </a:r>
            <a:endParaRPr sz="1100" dirty="0"/>
          </a:p>
        </p:txBody>
      </p:sp>
      <p:sp>
        <p:nvSpPr>
          <p:cNvPr id="103" name="Shape 92">
            <a:extLst>
              <a:ext uri="{FF2B5EF4-FFF2-40B4-BE49-F238E27FC236}">
                <a16:creationId xmlns:a16="http://schemas.microsoft.com/office/drawing/2014/main" id="{44685D9D-DD8C-448E-A556-398219F5A6E1}"/>
              </a:ext>
            </a:extLst>
          </p:cNvPr>
          <p:cNvSpPr/>
          <p:nvPr/>
        </p:nvSpPr>
        <p:spPr>
          <a:xfrm>
            <a:off x="5375413" y="4886521"/>
            <a:ext cx="1831950" cy="111322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MultiSegmentRegressor</a:t>
            </a:r>
            <a:endParaRPr sz="1100" dirty="0"/>
          </a:p>
        </p:txBody>
      </p:sp>
      <p:sp>
        <p:nvSpPr>
          <p:cNvPr id="104" name="Shape 94">
            <a:extLst>
              <a:ext uri="{FF2B5EF4-FFF2-40B4-BE49-F238E27FC236}">
                <a16:creationId xmlns:a16="http://schemas.microsoft.com/office/drawing/2014/main" id="{81F02EBD-8E6A-41EB-80F1-57F900C9BBF5}"/>
              </a:ext>
            </a:extLst>
          </p:cNvPr>
          <p:cNvSpPr/>
          <p:nvPr/>
        </p:nvSpPr>
        <p:spPr>
          <a:xfrm>
            <a:off x="5470672" y="5318626"/>
            <a:ext cx="904681" cy="18432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clustering</a:t>
            </a:r>
            <a:endParaRPr sz="1100" dirty="0"/>
          </a:p>
        </p:txBody>
      </p:sp>
      <p:sp>
        <p:nvSpPr>
          <p:cNvPr id="105" name="Shape 94">
            <a:extLst>
              <a:ext uri="{FF2B5EF4-FFF2-40B4-BE49-F238E27FC236}">
                <a16:creationId xmlns:a16="http://schemas.microsoft.com/office/drawing/2014/main" id="{FDD0A1D6-3AEC-4F7C-A864-BBF13B53FD86}"/>
              </a:ext>
            </a:extLst>
          </p:cNvPr>
          <p:cNvSpPr/>
          <p:nvPr/>
        </p:nvSpPr>
        <p:spPr>
          <a:xfrm>
            <a:off x="5438382" y="5586811"/>
            <a:ext cx="936971" cy="339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Regression Modeling</a:t>
            </a:r>
            <a:endParaRPr sz="1100" dirty="0"/>
          </a:p>
        </p:txBody>
      </p:sp>
      <p:sp>
        <p:nvSpPr>
          <p:cNvPr id="106" name="Shape 92">
            <a:extLst>
              <a:ext uri="{FF2B5EF4-FFF2-40B4-BE49-F238E27FC236}">
                <a16:creationId xmlns:a16="http://schemas.microsoft.com/office/drawing/2014/main" id="{3542E7AD-6E90-49F5-A26E-E5FF571DD9AF}"/>
              </a:ext>
            </a:extLst>
          </p:cNvPr>
          <p:cNvSpPr/>
          <p:nvPr/>
        </p:nvSpPr>
        <p:spPr>
          <a:xfrm>
            <a:off x="7395411" y="4891429"/>
            <a:ext cx="1369610" cy="97276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 err="1"/>
              <a:t>ModelManager</a:t>
            </a:r>
            <a:endParaRPr sz="1100" dirty="0"/>
          </a:p>
        </p:txBody>
      </p:sp>
      <p:sp>
        <p:nvSpPr>
          <p:cNvPr id="109" name="Shape 94">
            <a:extLst>
              <a:ext uri="{FF2B5EF4-FFF2-40B4-BE49-F238E27FC236}">
                <a16:creationId xmlns:a16="http://schemas.microsoft.com/office/drawing/2014/main" id="{A16CA97E-A5D2-4016-910A-0D628D7999BE}"/>
              </a:ext>
            </a:extLst>
          </p:cNvPr>
          <p:cNvSpPr/>
          <p:nvPr/>
        </p:nvSpPr>
        <p:spPr>
          <a:xfrm>
            <a:off x="7435898" y="5311068"/>
            <a:ext cx="1141075" cy="152972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WF validation</a:t>
            </a:r>
            <a:endParaRPr sz="1100" dirty="0"/>
          </a:p>
        </p:txBody>
      </p:sp>
      <p:sp>
        <p:nvSpPr>
          <p:cNvPr id="110" name="Shape 92">
            <a:extLst>
              <a:ext uri="{FF2B5EF4-FFF2-40B4-BE49-F238E27FC236}">
                <a16:creationId xmlns:a16="http://schemas.microsoft.com/office/drawing/2014/main" id="{ABAD5686-20DE-4273-B07D-3E253318D09C}"/>
              </a:ext>
            </a:extLst>
          </p:cNvPr>
          <p:cNvSpPr/>
          <p:nvPr/>
        </p:nvSpPr>
        <p:spPr>
          <a:xfrm>
            <a:off x="10751145" y="5110251"/>
            <a:ext cx="919524" cy="47656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Notebook</a:t>
            </a:r>
            <a:endParaRPr sz="11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C97BAC-98AA-44FE-A36D-6CB1AA464C2D}"/>
              </a:ext>
            </a:extLst>
          </p:cNvPr>
          <p:cNvSpPr/>
          <p:nvPr/>
        </p:nvSpPr>
        <p:spPr>
          <a:xfrm>
            <a:off x="2584576" y="5318626"/>
            <a:ext cx="216787" cy="2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8FBC27C3-37C3-47C2-8D72-E72C727349AA}"/>
              </a:ext>
            </a:extLst>
          </p:cNvPr>
          <p:cNvSpPr/>
          <p:nvPr/>
        </p:nvSpPr>
        <p:spPr>
          <a:xfrm>
            <a:off x="5233641" y="5328438"/>
            <a:ext cx="216787" cy="2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A5A1FE52-517F-486F-A6FF-34EA288555DC}"/>
              </a:ext>
            </a:extLst>
          </p:cNvPr>
          <p:cNvSpPr/>
          <p:nvPr/>
        </p:nvSpPr>
        <p:spPr>
          <a:xfrm>
            <a:off x="7233370" y="5288452"/>
            <a:ext cx="216787" cy="2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6ECDA8C4-675D-4982-9C3A-65ACFEC102E8}"/>
              </a:ext>
            </a:extLst>
          </p:cNvPr>
          <p:cNvSpPr/>
          <p:nvPr/>
        </p:nvSpPr>
        <p:spPr>
          <a:xfrm>
            <a:off x="8765021" y="5279492"/>
            <a:ext cx="216787" cy="2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A3CE4527-5E70-4AF5-A337-49AC863311A4}"/>
              </a:ext>
            </a:extLst>
          </p:cNvPr>
          <p:cNvSpPr/>
          <p:nvPr/>
        </p:nvSpPr>
        <p:spPr>
          <a:xfrm rot="16200000">
            <a:off x="9414010" y="4431789"/>
            <a:ext cx="216787" cy="2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9C94CC64-BBB5-43B4-8F2A-9B8972D54740}"/>
              </a:ext>
            </a:extLst>
          </p:cNvPr>
          <p:cNvSpPr/>
          <p:nvPr/>
        </p:nvSpPr>
        <p:spPr>
          <a:xfrm rot="5400000">
            <a:off x="3362884" y="2481132"/>
            <a:ext cx="216787" cy="2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CA2F5E05-B8C9-4396-818F-1F0088BB8A73}"/>
              </a:ext>
            </a:extLst>
          </p:cNvPr>
          <p:cNvSpPr/>
          <p:nvPr/>
        </p:nvSpPr>
        <p:spPr>
          <a:xfrm rot="5400000">
            <a:off x="2068901" y="4420943"/>
            <a:ext cx="216787" cy="2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hape 94">
            <a:extLst>
              <a:ext uri="{FF2B5EF4-FFF2-40B4-BE49-F238E27FC236}">
                <a16:creationId xmlns:a16="http://schemas.microsoft.com/office/drawing/2014/main" id="{C49F67F0-95D6-4F3D-930E-00AB14EB0A3E}"/>
              </a:ext>
            </a:extLst>
          </p:cNvPr>
          <p:cNvSpPr/>
          <p:nvPr/>
        </p:nvSpPr>
        <p:spPr>
          <a:xfrm>
            <a:off x="9065013" y="5264645"/>
            <a:ext cx="1141075" cy="152972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Data segment</a:t>
            </a:r>
            <a:endParaRPr sz="1100" dirty="0"/>
          </a:p>
        </p:txBody>
      </p:sp>
      <p:sp>
        <p:nvSpPr>
          <p:cNvPr id="121" name="Shape 94">
            <a:extLst>
              <a:ext uri="{FF2B5EF4-FFF2-40B4-BE49-F238E27FC236}">
                <a16:creationId xmlns:a16="http://schemas.microsoft.com/office/drawing/2014/main" id="{977BE48A-CAFA-4D6B-BC1A-EDA567236239}"/>
              </a:ext>
            </a:extLst>
          </p:cNvPr>
          <p:cNvSpPr/>
          <p:nvPr/>
        </p:nvSpPr>
        <p:spPr>
          <a:xfrm>
            <a:off x="9074203" y="5524166"/>
            <a:ext cx="1141075" cy="152972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Data segment</a:t>
            </a:r>
            <a:endParaRPr sz="1100" dirty="0"/>
          </a:p>
        </p:txBody>
      </p:sp>
      <p:sp>
        <p:nvSpPr>
          <p:cNvPr id="123" name="Shape 92">
            <a:extLst>
              <a:ext uri="{FF2B5EF4-FFF2-40B4-BE49-F238E27FC236}">
                <a16:creationId xmlns:a16="http://schemas.microsoft.com/office/drawing/2014/main" id="{9DE468DC-BED5-4E61-9E57-149D9217D9EA}"/>
              </a:ext>
            </a:extLst>
          </p:cNvPr>
          <p:cNvSpPr/>
          <p:nvPr/>
        </p:nvSpPr>
        <p:spPr>
          <a:xfrm>
            <a:off x="10766636" y="3429000"/>
            <a:ext cx="894767" cy="47656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Web App</a:t>
            </a:r>
            <a:endParaRPr sz="1100" dirty="0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1A1010A0-0E2A-48F2-8D8F-10B5BE065F3C}"/>
              </a:ext>
            </a:extLst>
          </p:cNvPr>
          <p:cNvSpPr/>
          <p:nvPr/>
        </p:nvSpPr>
        <p:spPr>
          <a:xfrm>
            <a:off x="10453627" y="3580893"/>
            <a:ext cx="139798" cy="2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00F86424-CE41-4440-B899-A74C53C92C6E}"/>
              </a:ext>
            </a:extLst>
          </p:cNvPr>
          <p:cNvSpPr/>
          <p:nvPr/>
        </p:nvSpPr>
        <p:spPr>
          <a:xfrm>
            <a:off x="10415132" y="2515427"/>
            <a:ext cx="216787" cy="2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Shape 92">
            <a:extLst>
              <a:ext uri="{FF2B5EF4-FFF2-40B4-BE49-F238E27FC236}">
                <a16:creationId xmlns:a16="http://schemas.microsoft.com/office/drawing/2014/main" id="{A53C95FA-EFE0-4F8C-AA2F-A18BF5FF8CF6}"/>
              </a:ext>
            </a:extLst>
          </p:cNvPr>
          <p:cNvSpPr/>
          <p:nvPr/>
        </p:nvSpPr>
        <p:spPr>
          <a:xfrm>
            <a:off x="5225184" y="4201086"/>
            <a:ext cx="999575" cy="18432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Aggregation</a:t>
            </a:r>
            <a:endParaRPr sz="1100" dirty="0"/>
          </a:p>
        </p:txBody>
      </p:sp>
      <p:sp>
        <p:nvSpPr>
          <p:cNvPr id="128" name="Shape 93">
            <a:extLst>
              <a:ext uri="{FF2B5EF4-FFF2-40B4-BE49-F238E27FC236}">
                <a16:creationId xmlns:a16="http://schemas.microsoft.com/office/drawing/2014/main" id="{41E55725-C51B-4B0A-B63C-0BF0A9D6C8F1}"/>
              </a:ext>
            </a:extLst>
          </p:cNvPr>
          <p:cNvSpPr/>
          <p:nvPr/>
        </p:nvSpPr>
        <p:spPr>
          <a:xfrm>
            <a:off x="6268334" y="3928759"/>
            <a:ext cx="1873590" cy="20115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Virtual/materialized views</a:t>
            </a:r>
            <a:endParaRPr sz="1100" dirty="0"/>
          </a:p>
        </p:txBody>
      </p:sp>
      <p:sp>
        <p:nvSpPr>
          <p:cNvPr id="129" name="Shape 94">
            <a:extLst>
              <a:ext uri="{FF2B5EF4-FFF2-40B4-BE49-F238E27FC236}">
                <a16:creationId xmlns:a16="http://schemas.microsoft.com/office/drawing/2014/main" id="{C8234372-2ABC-49C0-922F-4D3EE10CC907}"/>
              </a:ext>
            </a:extLst>
          </p:cNvPr>
          <p:cNvSpPr/>
          <p:nvPr/>
        </p:nvSpPr>
        <p:spPr>
          <a:xfrm>
            <a:off x="5225184" y="3933079"/>
            <a:ext cx="904681" cy="18432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joining</a:t>
            </a:r>
            <a:endParaRPr sz="1100" dirty="0"/>
          </a:p>
        </p:txBody>
      </p:sp>
      <p:sp>
        <p:nvSpPr>
          <p:cNvPr id="130" name="Shape 93">
            <a:extLst>
              <a:ext uri="{FF2B5EF4-FFF2-40B4-BE49-F238E27FC236}">
                <a16:creationId xmlns:a16="http://schemas.microsoft.com/office/drawing/2014/main" id="{57E6F49A-6F25-4500-94E5-0639D10EC2BB}"/>
              </a:ext>
            </a:extLst>
          </p:cNvPr>
          <p:cNvSpPr/>
          <p:nvPr/>
        </p:nvSpPr>
        <p:spPr>
          <a:xfrm>
            <a:off x="6420734" y="4211793"/>
            <a:ext cx="1873590" cy="20115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Geo computation</a:t>
            </a:r>
            <a:endParaRPr sz="1100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DBA4F157-AACD-40D8-A5BA-1C8785925075}"/>
              </a:ext>
            </a:extLst>
          </p:cNvPr>
          <p:cNvSpPr/>
          <p:nvPr/>
        </p:nvSpPr>
        <p:spPr>
          <a:xfrm>
            <a:off x="10463823" y="5258279"/>
            <a:ext cx="139798" cy="2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Shape 92">
            <a:extLst>
              <a:ext uri="{FF2B5EF4-FFF2-40B4-BE49-F238E27FC236}">
                <a16:creationId xmlns:a16="http://schemas.microsoft.com/office/drawing/2014/main" id="{BB0CAC8D-CF6A-4152-8FB1-44C354A61067}"/>
              </a:ext>
            </a:extLst>
          </p:cNvPr>
          <p:cNvSpPr/>
          <p:nvPr/>
        </p:nvSpPr>
        <p:spPr>
          <a:xfrm>
            <a:off x="10766636" y="2364180"/>
            <a:ext cx="894767" cy="47656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Tableau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53052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92">
            <a:extLst>
              <a:ext uri="{FF2B5EF4-FFF2-40B4-BE49-F238E27FC236}">
                <a16:creationId xmlns:a16="http://schemas.microsoft.com/office/drawing/2014/main" id="{35A0AFD5-441C-4B6A-B178-56EC6C87DE17}"/>
              </a:ext>
            </a:extLst>
          </p:cNvPr>
          <p:cNvSpPr/>
          <p:nvPr/>
        </p:nvSpPr>
        <p:spPr>
          <a:xfrm>
            <a:off x="5118095" y="2758043"/>
            <a:ext cx="5267772" cy="756199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/>
                </a:solidFill>
              </a:rPr>
              <a:t>Cleaning, preprocessing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07" name="Shape 92">
            <a:extLst>
              <a:ext uri="{FF2B5EF4-FFF2-40B4-BE49-F238E27FC236}">
                <a16:creationId xmlns:a16="http://schemas.microsoft.com/office/drawing/2014/main" id="{5CA35D46-D75F-445F-BD5D-CE30612C758F}"/>
              </a:ext>
            </a:extLst>
          </p:cNvPr>
          <p:cNvSpPr/>
          <p:nvPr/>
        </p:nvSpPr>
        <p:spPr>
          <a:xfrm>
            <a:off x="1069828" y="4560985"/>
            <a:ext cx="9436441" cy="1535580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AWS Compute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98" name="Shape 92">
            <a:extLst>
              <a:ext uri="{FF2B5EF4-FFF2-40B4-BE49-F238E27FC236}">
                <a16:creationId xmlns:a16="http://schemas.microsoft.com/office/drawing/2014/main" id="{A0EFE190-5AB0-46E7-B1FD-DE821B6F873A}"/>
              </a:ext>
            </a:extLst>
          </p:cNvPr>
          <p:cNvSpPr/>
          <p:nvPr/>
        </p:nvSpPr>
        <p:spPr>
          <a:xfrm>
            <a:off x="2885639" y="4916539"/>
            <a:ext cx="2300635" cy="1113220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Preprocessing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88" name="Shape 92">
            <a:extLst>
              <a:ext uri="{FF2B5EF4-FFF2-40B4-BE49-F238E27FC236}">
                <a16:creationId xmlns:a16="http://schemas.microsoft.com/office/drawing/2014/main" id="{77F243AD-7BAD-432B-9CFA-3F371D338275}"/>
              </a:ext>
            </a:extLst>
          </p:cNvPr>
          <p:cNvSpPr/>
          <p:nvPr/>
        </p:nvSpPr>
        <p:spPr>
          <a:xfrm>
            <a:off x="1104062" y="2624215"/>
            <a:ext cx="9402207" cy="1922306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AWS RDS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0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Solution architecture</a:t>
            </a:r>
            <a:endParaRPr dirty="0"/>
          </a:p>
        </p:txBody>
      </p:sp>
      <p:sp>
        <p:nvSpPr>
          <p:cNvPr id="80" name="Shape 92">
            <a:extLst>
              <a:ext uri="{FF2B5EF4-FFF2-40B4-BE49-F238E27FC236}">
                <a16:creationId xmlns:a16="http://schemas.microsoft.com/office/drawing/2014/main" id="{026CA447-8D71-49EE-A214-097489A0A14A}"/>
              </a:ext>
            </a:extLst>
          </p:cNvPr>
          <p:cNvSpPr/>
          <p:nvPr/>
        </p:nvSpPr>
        <p:spPr>
          <a:xfrm>
            <a:off x="1069828" y="1066880"/>
            <a:ext cx="9436441" cy="1535580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AWS S3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41" name="Shape 81">
            <a:extLst>
              <a:ext uri="{FF2B5EF4-FFF2-40B4-BE49-F238E27FC236}">
                <a16:creationId xmlns:a16="http://schemas.microsoft.com/office/drawing/2014/main" id="{E5BB9A79-2878-42FF-BBF9-BB46EA327241}"/>
              </a:ext>
            </a:extLst>
          </p:cNvPr>
          <p:cNvSpPr/>
          <p:nvPr/>
        </p:nvSpPr>
        <p:spPr>
          <a:xfrm>
            <a:off x="1312569" y="1434188"/>
            <a:ext cx="4052454" cy="999087"/>
          </a:xfrm>
          <a:prstGeom prst="flowChartDocumen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County (txt)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" name="Shape 80">
            <a:extLst>
              <a:ext uri="{FF2B5EF4-FFF2-40B4-BE49-F238E27FC236}">
                <a16:creationId xmlns:a16="http://schemas.microsoft.com/office/drawing/2014/main" id="{A0B98065-D4C1-4FB7-9871-90F1302EF56A}"/>
              </a:ext>
            </a:extLst>
          </p:cNvPr>
          <p:cNvSpPr/>
          <p:nvPr/>
        </p:nvSpPr>
        <p:spPr>
          <a:xfrm>
            <a:off x="2269966" y="1860725"/>
            <a:ext cx="1036475" cy="321439"/>
          </a:xfrm>
          <a:prstGeom prst="flowChartDocumen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1"/>
                </a:solidFill>
              </a:rPr>
              <a:t>Characteristics</a:t>
            </a:r>
          </a:p>
        </p:txBody>
      </p:sp>
      <p:sp>
        <p:nvSpPr>
          <p:cNvPr id="43" name="Shape 81">
            <a:extLst>
              <a:ext uri="{FF2B5EF4-FFF2-40B4-BE49-F238E27FC236}">
                <a16:creationId xmlns:a16="http://schemas.microsoft.com/office/drawing/2014/main" id="{0E09172B-CC89-42E3-8AFE-68C377134A27}"/>
              </a:ext>
            </a:extLst>
          </p:cNvPr>
          <p:cNvSpPr/>
          <p:nvPr/>
        </p:nvSpPr>
        <p:spPr>
          <a:xfrm>
            <a:off x="1449931" y="1865762"/>
            <a:ext cx="727364" cy="321439"/>
          </a:xfrm>
          <a:prstGeom prst="flowChartDocumen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44" name="Shape 82">
            <a:extLst>
              <a:ext uri="{FF2B5EF4-FFF2-40B4-BE49-F238E27FC236}">
                <a16:creationId xmlns:a16="http://schemas.microsoft.com/office/drawing/2014/main" id="{C65BBF51-60D0-416F-A341-39956C89CE90}"/>
              </a:ext>
            </a:extLst>
          </p:cNvPr>
          <p:cNvSpPr/>
          <p:nvPr/>
        </p:nvSpPr>
        <p:spPr>
          <a:xfrm>
            <a:off x="3385510" y="1860725"/>
            <a:ext cx="960034" cy="321439"/>
          </a:xfrm>
          <a:prstGeom prst="flowChartDocumen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45" name="Shape 83">
            <a:extLst>
              <a:ext uri="{FF2B5EF4-FFF2-40B4-BE49-F238E27FC236}">
                <a16:creationId xmlns:a16="http://schemas.microsoft.com/office/drawing/2014/main" id="{A471FA9C-1970-4C49-8ADE-09118E8E53C0}"/>
              </a:ext>
            </a:extLst>
          </p:cNvPr>
          <p:cNvSpPr/>
          <p:nvPr/>
        </p:nvSpPr>
        <p:spPr>
          <a:xfrm>
            <a:off x="4424613" y="1860725"/>
            <a:ext cx="849098" cy="321439"/>
          </a:xfrm>
          <a:prstGeom prst="flowChartDocumen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46" name="Shape 84">
            <a:extLst>
              <a:ext uri="{FF2B5EF4-FFF2-40B4-BE49-F238E27FC236}">
                <a16:creationId xmlns:a16="http://schemas.microsoft.com/office/drawing/2014/main" id="{0E356678-8940-4787-8A0A-DF28069276D6}"/>
              </a:ext>
            </a:extLst>
          </p:cNvPr>
          <p:cNvSpPr/>
          <p:nvPr/>
        </p:nvSpPr>
        <p:spPr>
          <a:xfrm>
            <a:off x="5517521" y="1432820"/>
            <a:ext cx="1697923" cy="999087"/>
          </a:xfrm>
          <a:prstGeom prst="flowChartDocumen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Sandag</a:t>
            </a:r>
            <a:r>
              <a:rPr lang="en-US" dirty="0">
                <a:solidFill>
                  <a:schemeClr val="bg1"/>
                </a:solidFill>
              </a:rPr>
              <a:t> (shapefile)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2" name="Shape 92">
            <a:extLst>
              <a:ext uri="{FF2B5EF4-FFF2-40B4-BE49-F238E27FC236}">
                <a16:creationId xmlns:a16="http://schemas.microsoft.com/office/drawing/2014/main" id="{EBC54828-A2C9-4CD3-A09C-885D31653D9C}"/>
              </a:ext>
            </a:extLst>
          </p:cNvPr>
          <p:cNvSpPr/>
          <p:nvPr/>
        </p:nvSpPr>
        <p:spPr>
          <a:xfrm>
            <a:off x="5214303" y="3128107"/>
            <a:ext cx="828669" cy="18432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De Dup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53" name="Shape 93">
            <a:extLst>
              <a:ext uri="{FF2B5EF4-FFF2-40B4-BE49-F238E27FC236}">
                <a16:creationId xmlns:a16="http://schemas.microsoft.com/office/drawing/2014/main" id="{9AB613F6-0ED7-431D-9D2A-04AB2180C2FD}"/>
              </a:ext>
            </a:extLst>
          </p:cNvPr>
          <p:cNvSpPr/>
          <p:nvPr/>
        </p:nvSpPr>
        <p:spPr>
          <a:xfrm>
            <a:off x="6138388" y="3120116"/>
            <a:ext cx="975816" cy="18432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Matching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54" name="Shape 94">
            <a:extLst>
              <a:ext uri="{FF2B5EF4-FFF2-40B4-BE49-F238E27FC236}">
                <a16:creationId xmlns:a16="http://schemas.microsoft.com/office/drawing/2014/main" id="{E19A5D5A-4551-437B-836F-6F4CE2D2D2D4}"/>
              </a:ext>
            </a:extLst>
          </p:cNvPr>
          <p:cNvSpPr/>
          <p:nvPr/>
        </p:nvSpPr>
        <p:spPr>
          <a:xfrm>
            <a:off x="7234155" y="3121047"/>
            <a:ext cx="904681" cy="18432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Format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57" name="Shape 83">
            <a:extLst>
              <a:ext uri="{FF2B5EF4-FFF2-40B4-BE49-F238E27FC236}">
                <a16:creationId xmlns:a16="http://schemas.microsoft.com/office/drawing/2014/main" id="{12E0BCED-7B07-4D74-8380-EE6AFBAA3349}"/>
              </a:ext>
            </a:extLst>
          </p:cNvPr>
          <p:cNvSpPr/>
          <p:nvPr/>
        </p:nvSpPr>
        <p:spPr>
          <a:xfrm>
            <a:off x="5528782" y="1864643"/>
            <a:ext cx="825434" cy="321439"/>
          </a:xfrm>
          <a:prstGeom prst="flowChartDocumen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bg1"/>
                </a:solidFill>
              </a:rPr>
              <a:t>School geolocation</a:t>
            </a:r>
            <a:endParaRPr sz="900" b="1" dirty="0">
              <a:solidFill>
                <a:schemeClr val="bg1"/>
              </a:solidFill>
            </a:endParaRPr>
          </a:p>
        </p:txBody>
      </p:sp>
      <p:sp>
        <p:nvSpPr>
          <p:cNvPr id="58" name="Shape 84">
            <a:extLst>
              <a:ext uri="{FF2B5EF4-FFF2-40B4-BE49-F238E27FC236}">
                <a16:creationId xmlns:a16="http://schemas.microsoft.com/office/drawing/2014/main" id="{E67D5F32-D2EA-417F-B027-467010D86955}"/>
              </a:ext>
            </a:extLst>
          </p:cNvPr>
          <p:cNvSpPr/>
          <p:nvPr/>
        </p:nvSpPr>
        <p:spPr>
          <a:xfrm>
            <a:off x="7330218" y="1429305"/>
            <a:ext cx="1697923" cy="999087"/>
          </a:xfrm>
          <a:prstGeom prst="flowChartDocumen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GreatSchool</a:t>
            </a:r>
            <a:r>
              <a:rPr lang="en-US" dirty="0">
                <a:solidFill>
                  <a:schemeClr val="bg1"/>
                </a:solidFill>
              </a:rPr>
              <a:t> (csv)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9" name="Shape 83">
            <a:extLst>
              <a:ext uri="{FF2B5EF4-FFF2-40B4-BE49-F238E27FC236}">
                <a16:creationId xmlns:a16="http://schemas.microsoft.com/office/drawing/2014/main" id="{F1377D55-4F84-45E0-827D-8C581659F0C8}"/>
              </a:ext>
            </a:extLst>
          </p:cNvPr>
          <p:cNvSpPr/>
          <p:nvPr/>
        </p:nvSpPr>
        <p:spPr>
          <a:xfrm>
            <a:off x="7545269" y="1865761"/>
            <a:ext cx="928917" cy="321439"/>
          </a:xfrm>
          <a:prstGeom prst="flowChartDocumen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bg1"/>
                </a:solidFill>
              </a:rPr>
              <a:t>School rating</a:t>
            </a:r>
            <a:endParaRPr sz="900" b="1" dirty="0">
              <a:solidFill>
                <a:schemeClr val="bg1"/>
              </a:solidFill>
            </a:endParaRPr>
          </a:p>
        </p:txBody>
      </p:sp>
      <p:sp>
        <p:nvSpPr>
          <p:cNvPr id="60" name="Shape 55">
            <a:extLst>
              <a:ext uri="{FF2B5EF4-FFF2-40B4-BE49-F238E27FC236}">
                <a16:creationId xmlns:a16="http://schemas.microsoft.com/office/drawing/2014/main" id="{DFF5C3E6-223C-408C-86F3-A7CF82773288}"/>
              </a:ext>
            </a:extLst>
          </p:cNvPr>
          <p:cNvSpPr/>
          <p:nvPr/>
        </p:nvSpPr>
        <p:spPr>
          <a:xfrm>
            <a:off x="9154112" y="1572632"/>
            <a:ext cx="1279835" cy="485920"/>
          </a:xfrm>
          <a:prstGeom prst="flowChartMultidocumen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bg1"/>
                </a:solidFill>
              </a:rPr>
              <a:t>Data </a:t>
            </a:r>
            <a:r>
              <a:rPr lang="en-US" sz="1050" dirty="0">
                <a:solidFill>
                  <a:schemeClr val="bg1"/>
                </a:solidFill>
              </a:rPr>
              <a:t>Dumps</a:t>
            </a:r>
            <a:endParaRPr sz="1050" dirty="0">
              <a:solidFill>
                <a:schemeClr val="bg1"/>
              </a:solidFill>
            </a:endParaRPr>
          </a:p>
        </p:txBody>
      </p:sp>
      <p:sp>
        <p:nvSpPr>
          <p:cNvPr id="61" name="Shape 83">
            <a:extLst>
              <a:ext uri="{FF2B5EF4-FFF2-40B4-BE49-F238E27FC236}">
                <a16:creationId xmlns:a16="http://schemas.microsoft.com/office/drawing/2014/main" id="{F111D169-8ED8-46DF-B789-C7FDF69D90EE}"/>
              </a:ext>
            </a:extLst>
          </p:cNvPr>
          <p:cNvSpPr/>
          <p:nvPr/>
        </p:nvSpPr>
        <p:spPr>
          <a:xfrm>
            <a:off x="6468991" y="1852625"/>
            <a:ext cx="743388" cy="321439"/>
          </a:xfrm>
          <a:prstGeom prst="flowChartDocumen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bg1"/>
                </a:solidFill>
              </a:rPr>
              <a:t>Zip boundary</a:t>
            </a:r>
            <a:endParaRPr sz="900" b="1" dirty="0">
              <a:solidFill>
                <a:schemeClr val="bg1"/>
              </a:solidFill>
            </a:endParaRPr>
          </a:p>
        </p:txBody>
      </p:sp>
      <p:sp>
        <p:nvSpPr>
          <p:cNvPr id="65" name="Shape 92">
            <a:extLst>
              <a:ext uri="{FF2B5EF4-FFF2-40B4-BE49-F238E27FC236}">
                <a16:creationId xmlns:a16="http://schemas.microsoft.com/office/drawing/2014/main" id="{6CB36482-0946-4F0E-BF14-D4F46C4310D7}"/>
              </a:ext>
            </a:extLst>
          </p:cNvPr>
          <p:cNvSpPr/>
          <p:nvPr/>
        </p:nvSpPr>
        <p:spPr>
          <a:xfrm>
            <a:off x="5307586" y="4196320"/>
            <a:ext cx="999575" cy="18432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Aggregation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66" name="Shape 93">
            <a:extLst>
              <a:ext uri="{FF2B5EF4-FFF2-40B4-BE49-F238E27FC236}">
                <a16:creationId xmlns:a16="http://schemas.microsoft.com/office/drawing/2014/main" id="{6147262C-BD30-4B17-91B7-E6E6105C8F50}"/>
              </a:ext>
            </a:extLst>
          </p:cNvPr>
          <p:cNvSpPr/>
          <p:nvPr/>
        </p:nvSpPr>
        <p:spPr>
          <a:xfrm>
            <a:off x="6350736" y="3923993"/>
            <a:ext cx="1873590" cy="20115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Virtual/materialized views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67" name="Shape 94">
            <a:extLst>
              <a:ext uri="{FF2B5EF4-FFF2-40B4-BE49-F238E27FC236}">
                <a16:creationId xmlns:a16="http://schemas.microsoft.com/office/drawing/2014/main" id="{D39375F1-6C5A-407C-BC3E-6E8BBC553A88}"/>
              </a:ext>
            </a:extLst>
          </p:cNvPr>
          <p:cNvSpPr/>
          <p:nvPr/>
        </p:nvSpPr>
        <p:spPr>
          <a:xfrm>
            <a:off x="5307586" y="3928313"/>
            <a:ext cx="904681" cy="18432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joining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68" name="Shape 96">
            <a:extLst>
              <a:ext uri="{FF2B5EF4-FFF2-40B4-BE49-F238E27FC236}">
                <a16:creationId xmlns:a16="http://schemas.microsoft.com/office/drawing/2014/main" id="{CEA3B248-E717-4F88-BE10-73B0C64725A0}"/>
              </a:ext>
            </a:extLst>
          </p:cNvPr>
          <p:cNvSpPr/>
          <p:nvPr/>
        </p:nvSpPr>
        <p:spPr>
          <a:xfrm>
            <a:off x="8440838" y="3928313"/>
            <a:ext cx="1165542" cy="18432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indexing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73" name="Shape 93">
            <a:extLst>
              <a:ext uri="{FF2B5EF4-FFF2-40B4-BE49-F238E27FC236}">
                <a16:creationId xmlns:a16="http://schemas.microsoft.com/office/drawing/2014/main" id="{905BAB35-0B8D-433F-AD81-0FD55DD13C53}"/>
              </a:ext>
            </a:extLst>
          </p:cNvPr>
          <p:cNvSpPr/>
          <p:nvPr/>
        </p:nvSpPr>
        <p:spPr>
          <a:xfrm>
            <a:off x="2962429" y="5284089"/>
            <a:ext cx="975816" cy="18432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cleaning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81" name="Shape 92">
            <a:extLst>
              <a:ext uri="{FF2B5EF4-FFF2-40B4-BE49-F238E27FC236}">
                <a16:creationId xmlns:a16="http://schemas.microsoft.com/office/drawing/2014/main" id="{81E7FA46-F77E-4A82-8592-95B54F10F5F3}"/>
              </a:ext>
            </a:extLst>
          </p:cNvPr>
          <p:cNvSpPr/>
          <p:nvPr/>
        </p:nvSpPr>
        <p:spPr>
          <a:xfrm>
            <a:off x="1547159" y="5530057"/>
            <a:ext cx="931366" cy="314065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bg1"/>
                </a:solidFill>
              </a:rPr>
              <a:t>PlotUtils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87" name="Shape 92">
            <a:extLst>
              <a:ext uri="{FF2B5EF4-FFF2-40B4-BE49-F238E27FC236}">
                <a16:creationId xmlns:a16="http://schemas.microsoft.com/office/drawing/2014/main" id="{A31D1A96-AB77-4B5E-992A-04857D42E347}"/>
              </a:ext>
            </a:extLst>
          </p:cNvPr>
          <p:cNvSpPr/>
          <p:nvPr/>
        </p:nvSpPr>
        <p:spPr>
          <a:xfrm>
            <a:off x="8934342" y="4886521"/>
            <a:ext cx="1451525" cy="97276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dirty="0" err="1">
                <a:solidFill>
                  <a:schemeClr val="bg1"/>
                </a:solidFill>
              </a:rPr>
              <a:t>ModelRegression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79" name="Shape 94">
            <a:extLst>
              <a:ext uri="{FF2B5EF4-FFF2-40B4-BE49-F238E27FC236}">
                <a16:creationId xmlns:a16="http://schemas.microsoft.com/office/drawing/2014/main" id="{E427700C-7320-4D3B-B671-76037C7B6687}"/>
              </a:ext>
            </a:extLst>
          </p:cNvPr>
          <p:cNvSpPr/>
          <p:nvPr/>
        </p:nvSpPr>
        <p:spPr>
          <a:xfrm>
            <a:off x="8333669" y="3139056"/>
            <a:ext cx="904681" cy="18432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filtering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90" name="Shape 96">
            <a:extLst>
              <a:ext uri="{FF2B5EF4-FFF2-40B4-BE49-F238E27FC236}">
                <a16:creationId xmlns:a16="http://schemas.microsoft.com/office/drawing/2014/main" id="{35BB34F5-30B6-4ACD-AAEA-6F60DC743378}"/>
              </a:ext>
            </a:extLst>
          </p:cNvPr>
          <p:cNvSpPr/>
          <p:nvPr/>
        </p:nvSpPr>
        <p:spPr>
          <a:xfrm>
            <a:off x="9308709" y="3139056"/>
            <a:ext cx="1021070" cy="18432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Geocoding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92" name="Shape 97">
            <a:extLst>
              <a:ext uri="{FF2B5EF4-FFF2-40B4-BE49-F238E27FC236}">
                <a16:creationId xmlns:a16="http://schemas.microsoft.com/office/drawing/2014/main" id="{7E902CB4-121A-49A2-BD43-8AC44E0CB2B7}"/>
              </a:ext>
            </a:extLst>
          </p:cNvPr>
          <p:cNvSpPr/>
          <p:nvPr/>
        </p:nvSpPr>
        <p:spPr>
          <a:xfrm>
            <a:off x="2032691" y="3676125"/>
            <a:ext cx="2974406" cy="315165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</a:rPr>
              <a:t>Data Warehouse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93" name="Shape 97">
            <a:extLst>
              <a:ext uri="{FF2B5EF4-FFF2-40B4-BE49-F238E27FC236}">
                <a16:creationId xmlns:a16="http://schemas.microsoft.com/office/drawing/2014/main" id="{AD2FAE09-A7F7-4211-8654-207E4C8E0007}"/>
              </a:ext>
            </a:extLst>
          </p:cNvPr>
          <p:cNvSpPr/>
          <p:nvPr/>
        </p:nvSpPr>
        <p:spPr>
          <a:xfrm>
            <a:off x="2023737" y="2939603"/>
            <a:ext cx="2974406" cy="315165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Staging Database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95" name="Shape 92">
            <a:extLst>
              <a:ext uri="{FF2B5EF4-FFF2-40B4-BE49-F238E27FC236}">
                <a16:creationId xmlns:a16="http://schemas.microsoft.com/office/drawing/2014/main" id="{6244A7A4-45A2-4F3F-A70D-D701F5A6039A}"/>
              </a:ext>
            </a:extLst>
          </p:cNvPr>
          <p:cNvSpPr/>
          <p:nvPr/>
        </p:nvSpPr>
        <p:spPr>
          <a:xfrm>
            <a:off x="5064658" y="3580893"/>
            <a:ext cx="5267771" cy="856011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/>
                </a:solidFill>
              </a:rPr>
              <a:t>Statistics, Feature Engineering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96" name="Shape 93">
            <a:extLst>
              <a:ext uri="{FF2B5EF4-FFF2-40B4-BE49-F238E27FC236}">
                <a16:creationId xmlns:a16="http://schemas.microsoft.com/office/drawing/2014/main" id="{65762C47-102D-49E4-9067-174BCACB958A}"/>
              </a:ext>
            </a:extLst>
          </p:cNvPr>
          <p:cNvSpPr/>
          <p:nvPr/>
        </p:nvSpPr>
        <p:spPr>
          <a:xfrm>
            <a:off x="6419159" y="4179034"/>
            <a:ext cx="1873590" cy="20115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Geo computation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97" name="Shape 92">
            <a:extLst>
              <a:ext uri="{FF2B5EF4-FFF2-40B4-BE49-F238E27FC236}">
                <a16:creationId xmlns:a16="http://schemas.microsoft.com/office/drawing/2014/main" id="{980A1CF0-B989-4AC6-8A05-ED98C4AB7025}"/>
              </a:ext>
            </a:extLst>
          </p:cNvPr>
          <p:cNvSpPr/>
          <p:nvPr/>
        </p:nvSpPr>
        <p:spPr>
          <a:xfrm>
            <a:off x="1458056" y="4916539"/>
            <a:ext cx="1126520" cy="476560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bg1"/>
                </a:solidFill>
              </a:rPr>
              <a:t>DataSource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99" name="Shape 92">
            <a:extLst>
              <a:ext uri="{FF2B5EF4-FFF2-40B4-BE49-F238E27FC236}">
                <a16:creationId xmlns:a16="http://schemas.microsoft.com/office/drawing/2014/main" id="{7B70398F-BAFE-477F-A5D2-46F3251C207D}"/>
              </a:ext>
            </a:extLst>
          </p:cNvPr>
          <p:cNvSpPr/>
          <p:nvPr/>
        </p:nvSpPr>
        <p:spPr>
          <a:xfrm>
            <a:off x="4025633" y="5279713"/>
            <a:ext cx="999575" cy="18432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Aggregation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00" name="Shape 92">
            <a:extLst>
              <a:ext uri="{FF2B5EF4-FFF2-40B4-BE49-F238E27FC236}">
                <a16:creationId xmlns:a16="http://schemas.microsoft.com/office/drawing/2014/main" id="{3F366193-A03B-43BE-91DE-ECFE17DFC268}"/>
              </a:ext>
            </a:extLst>
          </p:cNvPr>
          <p:cNvSpPr/>
          <p:nvPr/>
        </p:nvSpPr>
        <p:spPr>
          <a:xfrm>
            <a:off x="3008683" y="5589727"/>
            <a:ext cx="999575" cy="18432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transform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02" name="Shape 92">
            <a:extLst>
              <a:ext uri="{FF2B5EF4-FFF2-40B4-BE49-F238E27FC236}">
                <a16:creationId xmlns:a16="http://schemas.microsoft.com/office/drawing/2014/main" id="{63848D92-D796-4FFC-A6DD-B04D0FCB62D2}"/>
              </a:ext>
            </a:extLst>
          </p:cNvPr>
          <p:cNvSpPr/>
          <p:nvPr/>
        </p:nvSpPr>
        <p:spPr>
          <a:xfrm>
            <a:off x="4065084" y="5610599"/>
            <a:ext cx="999575" cy="18432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Feature </a:t>
            </a:r>
            <a:r>
              <a:rPr lang="en-US" sz="1100" dirty="0" err="1">
                <a:solidFill>
                  <a:schemeClr val="bg1"/>
                </a:solidFill>
              </a:rPr>
              <a:t>eng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03" name="Shape 92">
            <a:extLst>
              <a:ext uri="{FF2B5EF4-FFF2-40B4-BE49-F238E27FC236}">
                <a16:creationId xmlns:a16="http://schemas.microsoft.com/office/drawing/2014/main" id="{44685D9D-DD8C-448E-A556-398219F5A6E1}"/>
              </a:ext>
            </a:extLst>
          </p:cNvPr>
          <p:cNvSpPr/>
          <p:nvPr/>
        </p:nvSpPr>
        <p:spPr>
          <a:xfrm>
            <a:off x="5375412" y="4886521"/>
            <a:ext cx="1898383" cy="1113220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chemeClr val="bg1"/>
                </a:solidFill>
              </a:rPr>
              <a:t>MultiSegmentRegressor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104" name="Shape 94">
            <a:extLst>
              <a:ext uri="{FF2B5EF4-FFF2-40B4-BE49-F238E27FC236}">
                <a16:creationId xmlns:a16="http://schemas.microsoft.com/office/drawing/2014/main" id="{81F02EBD-8E6A-41EB-80F1-57F900C9BBF5}"/>
              </a:ext>
            </a:extLst>
          </p:cNvPr>
          <p:cNvSpPr/>
          <p:nvPr/>
        </p:nvSpPr>
        <p:spPr>
          <a:xfrm>
            <a:off x="5470672" y="5318626"/>
            <a:ext cx="904681" cy="18432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clustering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05" name="Shape 94">
            <a:extLst>
              <a:ext uri="{FF2B5EF4-FFF2-40B4-BE49-F238E27FC236}">
                <a16:creationId xmlns:a16="http://schemas.microsoft.com/office/drawing/2014/main" id="{FDD0A1D6-3AEC-4F7C-A864-BBF13B53FD86}"/>
              </a:ext>
            </a:extLst>
          </p:cNvPr>
          <p:cNvSpPr/>
          <p:nvPr/>
        </p:nvSpPr>
        <p:spPr>
          <a:xfrm>
            <a:off x="5438382" y="5586811"/>
            <a:ext cx="936971" cy="339400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Regression Modeling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06" name="Shape 92">
            <a:extLst>
              <a:ext uri="{FF2B5EF4-FFF2-40B4-BE49-F238E27FC236}">
                <a16:creationId xmlns:a16="http://schemas.microsoft.com/office/drawing/2014/main" id="{3542E7AD-6E90-49F5-A26E-E5FF571DD9AF}"/>
              </a:ext>
            </a:extLst>
          </p:cNvPr>
          <p:cNvSpPr/>
          <p:nvPr/>
        </p:nvSpPr>
        <p:spPr>
          <a:xfrm>
            <a:off x="7395411" y="4891429"/>
            <a:ext cx="1369610" cy="97276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dirty="0" err="1">
                <a:solidFill>
                  <a:schemeClr val="bg1"/>
                </a:solidFill>
              </a:rPr>
              <a:t>ModelManager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109" name="Shape 94">
            <a:extLst>
              <a:ext uri="{FF2B5EF4-FFF2-40B4-BE49-F238E27FC236}">
                <a16:creationId xmlns:a16="http://schemas.microsoft.com/office/drawing/2014/main" id="{A16CA97E-A5D2-4016-910A-0D628D7999BE}"/>
              </a:ext>
            </a:extLst>
          </p:cNvPr>
          <p:cNvSpPr/>
          <p:nvPr/>
        </p:nvSpPr>
        <p:spPr>
          <a:xfrm>
            <a:off x="7435898" y="5311068"/>
            <a:ext cx="1141075" cy="152972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WF validation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C97BAC-98AA-44FE-A36D-6CB1AA464C2D}"/>
              </a:ext>
            </a:extLst>
          </p:cNvPr>
          <p:cNvSpPr/>
          <p:nvPr/>
        </p:nvSpPr>
        <p:spPr>
          <a:xfrm>
            <a:off x="2584576" y="5318626"/>
            <a:ext cx="216787" cy="24467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8FBC27C3-37C3-47C2-8D72-E72C727349AA}"/>
              </a:ext>
            </a:extLst>
          </p:cNvPr>
          <p:cNvSpPr/>
          <p:nvPr/>
        </p:nvSpPr>
        <p:spPr>
          <a:xfrm>
            <a:off x="5233641" y="5328438"/>
            <a:ext cx="216787" cy="24467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A5A1FE52-517F-486F-A6FF-34EA288555DC}"/>
              </a:ext>
            </a:extLst>
          </p:cNvPr>
          <p:cNvSpPr/>
          <p:nvPr/>
        </p:nvSpPr>
        <p:spPr>
          <a:xfrm>
            <a:off x="7233370" y="5288452"/>
            <a:ext cx="216787" cy="24467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6ECDA8C4-675D-4982-9C3A-65ACFEC102E8}"/>
              </a:ext>
            </a:extLst>
          </p:cNvPr>
          <p:cNvSpPr/>
          <p:nvPr/>
        </p:nvSpPr>
        <p:spPr>
          <a:xfrm>
            <a:off x="8765021" y="5279492"/>
            <a:ext cx="216787" cy="24467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A3CE4527-5E70-4AF5-A337-49AC863311A4}"/>
              </a:ext>
            </a:extLst>
          </p:cNvPr>
          <p:cNvSpPr/>
          <p:nvPr/>
        </p:nvSpPr>
        <p:spPr>
          <a:xfrm rot="16200000">
            <a:off x="9414010" y="4431789"/>
            <a:ext cx="216787" cy="24467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9C94CC64-BBB5-43B4-8F2A-9B8972D54740}"/>
              </a:ext>
            </a:extLst>
          </p:cNvPr>
          <p:cNvSpPr/>
          <p:nvPr/>
        </p:nvSpPr>
        <p:spPr>
          <a:xfrm rot="5400000">
            <a:off x="3362884" y="2481132"/>
            <a:ext cx="216787" cy="24467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CA2F5E05-B8C9-4396-818F-1F0088BB8A73}"/>
              </a:ext>
            </a:extLst>
          </p:cNvPr>
          <p:cNvSpPr/>
          <p:nvPr/>
        </p:nvSpPr>
        <p:spPr>
          <a:xfrm rot="5400000">
            <a:off x="2021366" y="4445939"/>
            <a:ext cx="216787" cy="24467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Shape 94">
            <a:extLst>
              <a:ext uri="{FF2B5EF4-FFF2-40B4-BE49-F238E27FC236}">
                <a16:creationId xmlns:a16="http://schemas.microsoft.com/office/drawing/2014/main" id="{C49F67F0-95D6-4F3D-930E-00AB14EB0A3E}"/>
              </a:ext>
            </a:extLst>
          </p:cNvPr>
          <p:cNvSpPr/>
          <p:nvPr/>
        </p:nvSpPr>
        <p:spPr>
          <a:xfrm>
            <a:off x="9065013" y="5264645"/>
            <a:ext cx="1141075" cy="152972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Data segment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1" name="Shape 94">
            <a:extLst>
              <a:ext uri="{FF2B5EF4-FFF2-40B4-BE49-F238E27FC236}">
                <a16:creationId xmlns:a16="http://schemas.microsoft.com/office/drawing/2014/main" id="{977BE48A-CAFA-4D6B-BC1A-EDA567236239}"/>
              </a:ext>
            </a:extLst>
          </p:cNvPr>
          <p:cNvSpPr/>
          <p:nvPr/>
        </p:nvSpPr>
        <p:spPr>
          <a:xfrm>
            <a:off x="9074203" y="5524166"/>
            <a:ext cx="1141075" cy="152972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Data segment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3" name="Shape 92">
            <a:extLst>
              <a:ext uri="{FF2B5EF4-FFF2-40B4-BE49-F238E27FC236}">
                <a16:creationId xmlns:a16="http://schemas.microsoft.com/office/drawing/2014/main" id="{9DE468DC-BED5-4E61-9E57-149D9217D9EA}"/>
              </a:ext>
            </a:extLst>
          </p:cNvPr>
          <p:cNvSpPr/>
          <p:nvPr/>
        </p:nvSpPr>
        <p:spPr>
          <a:xfrm>
            <a:off x="10766636" y="3429000"/>
            <a:ext cx="894767" cy="476560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/>
                </a:solidFill>
              </a:rPr>
              <a:t>Web App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1A1010A0-0E2A-48F2-8D8F-10B5BE065F3C}"/>
              </a:ext>
            </a:extLst>
          </p:cNvPr>
          <p:cNvSpPr/>
          <p:nvPr/>
        </p:nvSpPr>
        <p:spPr>
          <a:xfrm>
            <a:off x="10415132" y="3580893"/>
            <a:ext cx="216787" cy="24467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00F86424-CE41-4440-B899-A74C53C92C6E}"/>
              </a:ext>
            </a:extLst>
          </p:cNvPr>
          <p:cNvSpPr/>
          <p:nvPr/>
        </p:nvSpPr>
        <p:spPr>
          <a:xfrm>
            <a:off x="10415132" y="2515427"/>
            <a:ext cx="216787" cy="24467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Shape 92">
            <a:extLst>
              <a:ext uri="{FF2B5EF4-FFF2-40B4-BE49-F238E27FC236}">
                <a16:creationId xmlns:a16="http://schemas.microsoft.com/office/drawing/2014/main" id="{78E21752-7D55-44E2-8DA4-BFC0132BA75E}"/>
              </a:ext>
            </a:extLst>
          </p:cNvPr>
          <p:cNvSpPr/>
          <p:nvPr/>
        </p:nvSpPr>
        <p:spPr>
          <a:xfrm>
            <a:off x="10757086" y="2426632"/>
            <a:ext cx="894767" cy="476560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/>
                </a:solidFill>
              </a:rPr>
              <a:t>Tableau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70" name="Shape 92">
            <a:extLst>
              <a:ext uri="{FF2B5EF4-FFF2-40B4-BE49-F238E27FC236}">
                <a16:creationId xmlns:a16="http://schemas.microsoft.com/office/drawing/2014/main" id="{C8BBABA4-A422-46E8-8EF5-BAA19660A00F}"/>
              </a:ext>
            </a:extLst>
          </p:cNvPr>
          <p:cNvSpPr/>
          <p:nvPr/>
        </p:nvSpPr>
        <p:spPr>
          <a:xfrm>
            <a:off x="10757086" y="5072788"/>
            <a:ext cx="980824" cy="476560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/>
                </a:solidFill>
              </a:rPr>
              <a:t>Notebook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9CBD87C7-C648-4DCC-B43F-388EB51428B0}"/>
              </a:ext>
            </a:extLst>
          </p:cNvPr>
          <p:cNvSpPr/>
          <p:nvPr/>
        </p:nvSpPr>
        <p:spPr>
          <a:xfrm>
            <a:off x="10441570" y="5229264"/>
            <a:ext cx="216787" cy="24467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Shape 96">
            <a:extLst>
              <a:ext uri="{FF2B5EF4-FFF2-40B4-BE49-F238E27FC236}">
                <a16:creationId xmlns:a16="http://schemas.microsoft.com/office/drawing/2014/main" id="{D6437B3F-C7B9-46BF-9B6E-D23AED9358C1}"/>
              </a:ext>
            </a:extLst>
          </p:cNvPr>
          <p:cNvSpPr/>
          <p:nvPr/>
        </p:nvSpPr>
        <p:spPr>
          <a:xfrm>
            <a:off x="8470007" y="4170618"/>
            <a:ext cx="1517371" cy="201157"/>
          </a:xfrm>
          <a:prstGeom prst="flowChartAlternateProcess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sampling/histogram</a:t>
            </a:r>
            <a:endParaRPr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7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251678" y="351896"/>
            <a:ext cx="10178322" cy="10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Scalability</a:t>
            </a:r>
            <a:endParaRPr dirty="0"/>
          </a:p>
        </p:txBody>
      </p:sp>
      <p:sp>
        <p:nvSpPr>
          <p:cNvPr id="6" name="Shape 92">
            <a:extLst>
              <a:ext uri="{FF2B5EF4-FFF2-40B4-BE49-F238E27FC236}">
                <a16:creationId xmlns:a16="http://schemas.microsoft.com/office/drawing/2014/main" id="{33EA4B1C-A83D-4F97-A81D-B2865C674681}"/>
              </a:ext>
            </a:extLst>
          </p:cNvPr>
          <p:cNvSpPr/>
          <p:nvPr/>
        </p:nvSpPr>
        <p:spPr>
          <a:xfrm>
            <a:off x="1274930" y="1922065"/>
            <a:ext cx="4699154" cy="209326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RDMS</a:t>
            </a:r>
            <a:endParaRPr sz="1100" dirty="0"/>
          </a:p>
        </p:txBody>
      </p:sp>
      <p:sp>
        <p:nvSpPr>
          <p:cNvPr id="7" name="Shape 92">
            <a:extLst>
              <a:ext uri="{FF2B5EF4-FFF2-40B4-BE49-F238E27FC236}">
                <a16:creationId xmlns:a16="http://schemas.microsoft.com/office/drawing/2014/main" id="{09A2BD30-A7EF-4C28-9A30-EFA2DE7CCB6A}"/>
              </a:ext>
            </a:extLst>
          </p:cNvPr>
          <p:cNvSpPr/>
          <p:nvPr/>
        </p:nvSpPr>
        <p:spPr>
          <a:xfrm>
            <a:off x="1274929" y="5280740"/>
            <a:ext cx="4821071" cy="9856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Compute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Farm</a:t>
            </a:r>
            <a:endParaRPr sz="11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0DACFB-09BC-4546-9A40-C99186C10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54812"/>
              </p:ext>
            </p:extLst>
          </p:nvPr>
        </p:nvGraphicFramePr>
        <p:xfrm>
          <a:off x="2618810" y="2001393"/>
          <a:ext cx="2990255" cy="184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51">
                  <a:extLst>
                    <a:ext uri="{9D8B030D-6E8A-4147-A177-3AD203B41FA5}">
                      <a16:colId xmlns:a16="http://schemas.microsoft.com/office/drawing/2014/main" val="1275236689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2095998841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884662682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1635934736"/>
                    </a:ext>
                  </a:extLst>
                </a:gridCol>
                <a:gridCol w="598051">
                  <a:extLst>
                    <a:ext uri="{9D8B030D-6E8A-4147-A177-3AD203B41FA5}">
                      <a16:colId xmlns:a16="http://schemas.microsoft.com/office/drawing/2014/main" val="3059080592"/>
                    </a:ext>
                  </a:extLst>
                </a:gridCol>
              </a:tblGrid>
              <a:tr h="36944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945487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0953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43102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778221"/>
                  </a:ext>
                </a:extLst>
              </a:tr>
              <a:tr h="36944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51126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4BE19E43-9BB0-4C9C-A97C-2A6C409AC549}"/>
              </a:ext>
            </a:extLst>
          </p:cNvPr>
          <p:cNvSpPr/>
          <p:nvPr/>
        </p:nvSpPr>
        <p:spPr>
          <a:xfrm>
            <a:off x="2324750" y="2827176"/>
            <a:ext cx="294060" cy="187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92">
            <a:extLst>
              <a:ext uri="{FF2B5EF4-FFF2-40B4-BE49-F238E27FC236}">
                <a16:creationId xmlns:a16="http://schemas.microsoft.com/office/drawing/2014/main" id="{4F3D37C9-758E-41D1-B962-C1196954A248}"/>
              </a:ext>
            </a:extLst>
          </p:cNvPr>
          <p:cNvSpPr/>
          <p:nvPr/>
        </p:nvSpPr>
        <p:spPr>
          <a:xfrm>
            <a:off x="1345294" y="4182203"/>
            <a:ext cx="4699154" cy="94030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Task Distribution System</a:t>
            </a:r>
            <a:endParaRPr sz="1100" dirty="0"/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B3FD9A66-D2BB-4477-8DFF-6BEB51B88E6D}"/>
              </a:ext>
            </a:extLst>
          </p:cNvPr>
          <p:cNvSpPr/>
          <p:nvPr/>
        </p:nvSpPr>
        <p:spPr>
          <a:xfrm>
            <a:off x="2280773" y="5386290"/>
            <a:ext cx="730036" cy="71318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Node</a:t>
            </a:r>
            <a:endParaRPr sz="1100" dirty="0"/>
          </a:p>
        </p:txBody>
      </p:sp>
      <p:sp>
        <p:nvSpPr>
          <p:cNvPr id="12" name="Shape 92">
            <a:extLst>
              <a:ext uri="{FF2B5EF4-FFF2-40B4-BE49-F238E27FC236}">
                <a16:creationId xmlns:a16="http://schemas.microsoft.com/office/drawing/2014/main" id="{96526012-24F8-40F0-80F1-B13AA9CBA468}"/>
              </a:ext>
            </a:extLst>
          </p:cNvPr>
          <p:cNvSpPr/>
          <p:nvPr/>
        </p:nvSpPr>
        <p:spPr>
          <a:xfrm>
            <a:off x="3268531" y="5386290"/>
            <a:ext cx="730036" cy="71318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Node</a:t>
            </a:r>
            <a:endParaRPr sz="1100" dirty="0"/>
          </a:p>
        </p:txBody>
      </p:sp>
      <p:sp>
        <p:nvSpPr>
          <p:cNvPr id="13" name="Shape 92">
            <a:extLst>
              <a:ext uri="{FF2B5EF4-FFF2-40B4-BE49-F238E27FC236}">
                <a16:creationId xmlns:a16="http://schemas.microsoft.com/office/drawing/2014/main" id="{3CD2B85E-6C97-456D-B8D8-8C7945DF6AD8}"/>
              </a:ext>
            </a:extLst>
          </p:cNvPr>
          <p:cNvSpPr/>
          <p:nvPr/>
        </p:nvSpPr>
        <p:spPr>
          <a:xfrm>
            <a:off x="4256289" y="5386290"/>
            <a:ext cx="730036" cy="71318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Node</a:t>
            </a:r>
            <a:endParaRPr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98BE5A-EEAD-43FC-9953-67254653E20C}"/>
              </a:ext>
            </a:extLst>
          </p:cNvPr>
          <p:cNvCxnSpPr>
            <a:cxnSpLocks/>
          </p:cNvCxnSpPr>
          <p:nvPr/>
        </p:nvCxnSpPr>
        <p:spPr>
          <a:xfrm flipH="1">
            <a:off x="3505985" y="3014218"/>
            <a:ext cx="2183" cy="14402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664C9-0477-4692-935E-C46F9DC1E7FC}"/>
              </a:ext>
            </a:extLst>
          </p:cNvPr>
          <p:cNvCxnSpPr>
            <a:cxnSpLocks/>
          </p:cNvCxnSpPr>
          <p:nvPr/>
        </p:nvCxnSpPr>
        <p:spPr>
          <a:xfrm flipH="1">
            <a:off x="3742239" y="2996167"/>
            <a:ext cx="322498" cy="14582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61B19-1AFC-4C31-A18A-DEEC15AE8C82}"/>
              </a:ext>
            </a:extLst>
          </p:cNvPr>
          <p:cNvCxnSpPr>
            <a:cxnSpLocks/>
          </p:cNvCxnSpPr>
          <p:nvPr/>
        </p:nvCxnSpPr>
        <p:spPr>
          <a:xfrm flipH="1">
            <a:off x="3945953" y="2987141"/>
            <a:ext cx="741524" cy="14672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C1DF49-D879-4833-9D7D-8F07199C329D}"/>
              </a:ext>
            </a:extLst>
          </p:cNvPr>
          <p:cNvCxnSpPr>
            <a:cxnSpLocks/>
          </p:cNvCxnSpPr>
          <p:nvPr/>
        </p:nvCxnSpPr>
        <p:spPr>
          <a:xfrm flipH="1">
            <a:off x="4152576" y="2982628"/>
            <a:ext cx="1173134" cy="1471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8" name="Picture 4" descr="Image result for jenkins">
            <a:extLst>
              <a:ext uri="{FF2B5EF4-FFF2-40B4-BE49-F238E27FC236}">
                <a16:creationId xmlns:a16="http://schemas.microsoft.com/office/drawing/2014/main" id="{30BE611E-A3EB-4825-B6E6-F70D5EA65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56" y="3546844"/>
            <a:ext cx="1032088" cy="142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F9632C-DC9E-4182-B020-AEF368703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431" y="5280741"/>
            <a:ext cx="1032089" cy="985599"/>
          </a:xfrm>
          <a:prstGeom prst="rect">
            <a:avLst/>
          </a:prstGeom>
          <a:solidFill>
            <a:schemeClr val="lt2"/>
          </a:soli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7B7349-B6E1-4B9B-991C-3BA717EE6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573" y="2016283"/>
            <a:ext cx="1186771" cy="12248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BC9DCF7-F2AF-4221-AFEA-6C82DCB4EB91}"/>
              </a:ext>
            </a:extLst>
          </p:cNvPr>
          <p:cNvSpPr/>
          <p:nvPr/>
        </p:nvSpPr>
        <p:spPr>
          <a:xfrm>
            <a:off x="8780758" y="2257503"/>
            <a:ext cx="3964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Storage: 16TB, aurora 64TB</a:t>
            </a:r>
          </a:p>
          <a:p>
            <a:pPr lvl="1"/>
            <a:r>
              <a:rPr lang="en-US" dirty="0"/>
              <a:t>IO: 1,000 to 30,000 IOPS, 256 KB/IO</a:t>
            </a:r>
          </a:p>
          <a:p>
            <a:pPr lvl="1"/>
            <a:r>
              <a:rPr lang="en-US" dirty="0"/>
              <a:t>CPU/MEM: 64 vCPU, 488 GB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36C232-76F4-4A81-83A9-521D2C0DE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5965" y="5280741"/>
            <a:ext cx="1918313" cy="98559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B3917CE8-3FCE-410D-9C26-D7CAA2258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568" y="4446181"/>
            <a:ext cx="1735441" cy="4988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F6E80E-795E-4D61-B05A-F0CCE87F816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645791" y="4975030"/>
            <a:ext cx="1734188" cy="411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705020-FAA3-4B1C-AD55-1ADF50F1CE5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633549" y="4989594"/>
            <a:ext cx="987758" cy="3966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336F9A-C0BB-4011-A2E3-B8F34E0D05A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621307" y="4921212"/>
            <a:ext cx="295402" cy="4650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1A9483-EA2D-4F7F-9341-8B3C9B2C3619}"/>
              </a:ext>
            </a:extLst>
          </p:cNvPr>
          <p:cNvCxnSpPr>
            <a:cxnSpLocks/>
          </p:cNvCxnSpPr>
          <p:nvPr/>
        </p:nvCxnSpPr>
        <p:spPr>
          <a:xfrm flipH="1">
            <a:off x="3718863" y="3026153"/>
            <a:ext cx="322498" cy="14582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82E5D4-CFC3-4019-8F4E-DFA4D3512D9E}"/>
              </a:ext>
            </a:extLst>
          </p:cNvPr>
          <p:cNvCxnSpPr>
            <a:cxnSpLocks/>
          </p:cNvCxnSpPr>
          <p:nvPr/>
        </p:nvCxnSpPr>
        <p:spPr>
          <a:xfrm flipH="1">
            <a:off x="3922577" y="3017127"/>
            <a:ext cx="741524" cy="14672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4C5954-015C-4A8A-B075-C7DF992F7424}"/>
              </a:ext>
            </a:extLst>
          </p:cNvPr>
          <p:cNvCxnSpPr>
            <a:cxnSpLocks/>
          </p:cNvCxnSpPr>
          <p:nvPr/>
        </p:nvCxnSpPr>
        <p:spPr>
          <a:xfrm flipH="1">
            <a:off x="4129200" y="3012614"/>
            <a:ext cx="1173134" cy="1471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777E14-261D-41A1-9843-57BC5D819AD1}"/>
              </a:ext>
            </a:extLst>
          </p:cNvPr>
          <p:cNvCxnSpPr>
            <a:cxnSpLocks/>
          </p:cNvCxnSpPr>
          <p:nvPr/>
        </p:nvCxnSpPr>
        <p:spPr>
          <a:xfrm flipH="1">
            <a:off x="2622415" y="5005016"/>
            <a:ext cx="1734188" cy="411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46B8FFD-1B34-4716-A97E-6465ABE39796}"/>
              </a:ext>
            </a:extLst>
          </p:cNvPr>
          <p:cNvCxnSpPr>
            <a:cxnSpLocks/>
          </p:cNvCxnSpPr>
          <p:nvPr/>
        </p:nvCxnSpPr>
        <p:spPr>
          <a:xfrm flipH="1">
            <a:off x="3610173" y="5019580"/>
            <a:ext cx="987758" cy="3966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D813D1-5202-42D2-863C-967EFEE9F1A0}"/>
              </a:ext>
            </a:extLst>
          </p:cNvPr>
          <p:cNvCxnSpPr>
            <a:cxnSpLocks/>
          </p:cNvCxnSpPr>
          <p:nvPr/>
        </p:nvCxnSpPr>
        <p:spPr>
          <a:xfrm flipH="1">
            <a:off x="4597931" y="4951198"/>
            <a:ext cx="295402" cy="4650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6712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764</Words>
  <Application>Microsoft Office PowerPoint</Application>
  <PresentationFormat>Widescreen</PresentationFormat>
  <Paragraphs>304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Cabin</vt:lpstr>
      <vt:lpstr>Impact</vt:lpstr>
      <vt:lpstr>Arial</vt:lpstr>
      <vt:lpstr>Badge</vt:lpstr>
      <vt:lpstr>SAN DIEGO HOUSING MARKET</vt:lpstr>
      <vt:lpstr>AGENDA</vt:lpstr>
      <vt:lpstr>Scalability Requirements</vt:lpstr>
      <vt:lpstr>Robustness</vt:lpstr>
      <vt:lpstr>Robustness</vt:lpstr>
      <vt:lpstr>Data pipeline - Current</vt:lpstr>
      <vt:lpstr>Solution architecture</vt:lpstr>
      <vt:lpstr>Solution architecture</vt:lpstr>
      <vt:lpstr>Scalability</vt:lpstr>
      <vt:lpstr>Database for big data</vt:lpstr>
      <vt:lpstr>Pipeline Scalability</vt:lpstr>
      <vt:lpstr>Relational data model</vt:lpstr>
      <vt:lpstr>big data modeling</vt:lpstr>
      <vt:lpstr>big data modeling</vt:lpstr>
      <vt:lpstr>Q&amp;A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DIEGO HOUSING MARKET</dc:title>
  <dc:creator>Wen Yan</dc:creator>
  <cp:lastModifiedBy>Wen Yan</cp:lastModifiedBy>
  <cp:revision>55</cp:revision>
  <dcterms:modified xsi:type="dcterms:W3CDTF">2018-06-07T22:13:38Z</dcterms:modified>
</cp:coreProperties>
</file>