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20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78" r:id="rId12"/>
    <p:sldId id="279" r:id="rId13"/>
    <p:sldId id="281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1"/>
    </p:embeddedFont>
    <p:embeddedFont>
      <p:font typeface="Fira Sans"/>
      <p:regular r:id="rId22"/>
      <p:bold r:id="rId23"/>
      <p:italic r:id="rId24"/>
      <p:boldItalic r:id="rId25"/>
    </p:embeddedFont>
    <p:embeddedFont>
      <p:font typeface="Fira Sans Light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7FD"/>
    <a:srgbClr val="192F9A"/>
    <a:srgbClr val="525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93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783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26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697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Shape 3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SzPts val="2600"/>
              <a:buChar char="▫"/>
              <a:defRPr sz="2600" i="1"/>
            </a:lvl1pPr>
            <a:lvl2pPr marL="914400" lvl="1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2pPr>
            <a:lvl3pPr marL="1371600" lvl="2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3pPr>
            <a:lvl4pPr marL="1828800" lvl="3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4pPr>
            <a:lvl5pPr marL="2286000" lvl="4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5pPr>
            <a:lvl6pPr marL="2743200" lvl="5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6pPr>
            <a:lvl7pPr marL="3200400" lvl="6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7pPr>
            <a:lvl8pPr marL="3657600" lvl="7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8pPr>
            <a:lvl9pPr marL="4114800" lvl="8" indent="-39370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9pPr>
          </a:lstStyle>
          <a:p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6000" b="1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flipH="1">
            <a:off x="7999697" y="912743"/>
            <a:ext cx="1173078" cy="457797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034525" y="296676"/>
            <a:ext cx="1970215" cy="706191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224776" y="2535851"/>
            <a:ext cx="1306909" cy="509966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 - No city">
  <p:cSld name="BLANK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Shape 240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 - No city">
  <p:cSld name="BLANK_1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-1" y="4553740"/>
            <a:ext cx="9150299" cy="589766"/>
            <a:chOff x="0" y="4278697"/>
            <a:chExt cx="13245946" cy="853743"/>
          </a:xfrm>
        </p:grpSpPr>
        <p:sp>
          <p:nvSpPr>
            <p:cNvPr id="138" name="Shape 138"/>
            <p:cNvSpPr/>
            <p:nvPr/>
          </p:nvSpPr>
          <p:spPr>
            <a:xfrm>
              <a:off x="0" y="4278697"/>
              <a:ext cx="6622971" cy="853743"/>
            </a:xfrm>
            <a:custGeom>
              <a:avLst/>
              <a:gdLst/>
              <a:ahLst/>
              <a:cxnLst/>
              <a:rect l="0" t="0" r="0" b="0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622975" y="4278697"/>
              <a:ext cx="6622971" cy="853743"/>
            </a:xfrm>
            <a:custGeom>
              <a:avLst/>
              <a:gdLst/>
              <a:ahLst/>
              <a:cxnLst/>
              <a:rect l="0" t="0" r="0" b="0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Shape 14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Shape 167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title" idx="4294967295"/>
          </p:nvPr>
        </p:nvSpPr>
        <p:spPr>
          <a:xfrm>
            <a:off x="796677" y="742126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3200" dirty="0">
                <a:solidFill>
                  <a:schemeClr val="accent5">
                    <a:lumMod val="75000"/>
                  </a:schemeClr>
                </a:solidFill>
              </a:rPr>
              <a:t>SAN DIEGO HOUSING MARKET PROJECT</a:t>
            </a:r>
            <a:endParaRPr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hape 297">
            <a:extLst>
              <a:ext uri="{FF2B5EF4-FFF2-40B4-BE49-F238E27FC236}">
                <a16:creationId xmlns:a16="http://schemas.microsoft.com/office/drawing/2014/main" id="{27C4FA37-EB1B-499C-A69E-58F4E801A742}"/>
              </a:ext>
            </a:extLst>
          </p:cNvPr>
          <p:cNvSpPr txBox="1"/>
          <p:nvPr/>
        </p:nvSpPr>
        <p:spPr>
          <a:xfrm>
            <a:off x="840169" y="1599845"/>
            <a:ext cx="6190800" cy="183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TEAM MEMBERS:</a:t>
            </a:r>
          </a:p>
          <a:p>
            <a:pPr lvl="0"/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Wen Yan   Mengting Wang  Salah Ahmad  Xia Song</a:t>
            </a:r>
            <a:endParaRPr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>
                    <a:lumMod val="75000"/>
                  </a:schemeClr>
                </a:solidFill>
              </a:rPr>
              <a:t>ADVISORS:</a:t>
            </a:r>
            <a:endParaRPr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>
                    <a:lumMod val="75000"/>
                  </a:schemeClr>
                </a:solidFill>
              </a:rPr>
              <a:t>Volkan Vural   Ilkay Altintas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>
                    <a:lumMod val="75000"/>
                  </a:schemeClr>
                </a:solidFill>
              </a:rPr>
              <a:t>DATA SPONSORS: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>
                    <a:lumMod val="75000"/>
                  </a:schemeClr>
                </a:solidFill>
              </a:rPr>
              <a:t>San Diego County Matt Kissinger</a:t>
            </a:r>
            <a:endParaRPr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ctrTitle" idx="4294967295"/>
          </p:nvPr>
        </p:nvSpPr>
        <p:spPr>
          <a:xfrm>
            <a:off x="1591100" y="98399"/>
            <a:ext cx="6709383" cy="6006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DATA – </a:t>
            </a:r>
            <a:r>
              <a:rPr lang="en-US" sz="3000" dirty="0"/>
              <a:t>HIGHLIGHT FOR MAIN FEATURES</a:t>
            </a:r>
            <a:endParaRPr sz="3000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868315" y="857257"/>
            <a:ext cx="1303327" cy="14525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u="sng" dirty="0"/>
              <a:t>Property Characteristics:</a:t>
            </a:r>
          </a:p>
          <a:p>
            <a:r>
              <a:rPr lang="en-US" sz="1000" dirty="0"/>
              <a:t>PIN</a:t>
            </a:r>
          </a:p>
          <a:p>
            <a:r>
              <a:rPr lang="en-US" sz="1000" dirty="0"/>
              <a:t>Bedrooms</a:t>
            </a:r>
          </a:p>
          <a:p>
            <a:r>
              <a:rPr lang="en-US" sz="1000" dirty="0"/>
              <a:t>Bathrooms</a:t>
            </a:r>
          </a:p>
          <a:p>
            <a:r>
              <a:rPr lang="en-US" sz="1000" dirty="0"/>
              <a:t>Square foot</a:t>
            </a:r>
          </a:p>
          <a:p>
            <a:r>
              <a:rPr lang="en-US" sz="1000" dirty="0"/>
              <a:t>View</a:t>
            </a:r>
          </a:p>
          <a:p>
            <a:r>
              <a:rPr lang="en-US" sz="1000" dirty="0"/>
              <a:t>Pool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2246756" y="857257"/>
            <a:ext cx="980754" cy="145256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u="sng" dirty="0"/>
              <a:t>Sales</a:t>
            </a:r>
            <a:r>
              <a:rPr lang="en-US" sz="1000" b="1" dirty="0"/>
              <a:t>:</a:t>
            </a:r>
          </a:p>
          <a:p>
            <a:r>
              <a:rPr lang="en-US" sz="1000" dirty="0"/>
              <a:t>PIN</a:t>
            </a:r>
          </a:p>
          <a:p>
            <a:r>
              <a:rPr lang="en-US" sz="1000" dirty="0"/>
              <a:t>Date</a:t>
            </a:r>
          </a:p>
          <a:p>
            <a:r>
              <a:rPr lang="en-US" sz="1000" dirty="0"/>
              <a:t>Sold Price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endParaRPr lang="en-US" sz="12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3358726" y="857257"/>
            <a:ext cx="1192893" cy="146291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u="sng" dirty="0"/>
              <a:t>MPR-Valuation:</a:t>
            </a:r>
          </a:p>
          <a:p>
            <a:r>
              <a:rPr lang="en-US" sz="1000" dirty="0"/>
              <a:t>PIN</a:t>
            </a:r>
          </a:p>
          <a:p>
            <a:r>
              <a:rPr lang="en-US" sz="1000" dirty="0"/>
              <a:t>Land</a:t>
            </a:r>
          </a:p>
          <a:p>
            <a:r>
              <a:rPr lang="en-US" sz="1000" dirty="0"/>
              <a:t>Improvement</a:t>
            </a:r>
          </a:p>
          <a:p>
            <a:endParaRPr lang="en-US" sz="1200" dirty="0"/>
          </a:p>
          <a:p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4665655" y="857257"/>
            <a:ext cx="864109" cy="146023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u="sng" dirty="0"/>
              <a:t>Address Details:</a:t>
            </a:r>
          </a:p>
          <a:p>
            <a:r>
              <a:rPr lang="en-US" sz="1000" dirty="0"/>
              <a:t>PIN</a:t>
            </a:r>
          </a:p>
          <a:p>
            <a:r>
              <a:rPr lang="en-US" sz="1000" dirty="0"/>
              <a:t>Add1</a:t>
            </a:r>
          </a:p>
          <a:p>
            <a:r>
              <a:rPr lang="en-US" sz="1000" dirty="0"/>
              <a:t>Add2</a:t>
            </a:r>
          </a:p>
          <a:p>
            <a:r>
              <a:rPr lang="en-US" sz="1000" dirty="0"/>
              <a:t>City</a:t>
            </a:r>
          </a:p>
          <a:p>
            <a:r>
              <a:rPr lang="en-US" sz="1000" dirty="0"/>
              <a:t>Zip</a:t>
            </a:r>
          </a:p>
          <a:p>
            <a:pPr algn="ctr"/>
            <a:endParaRPr lang="en-US" sz="12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5647735" y="857257"/>
            <a:ext cx="1054671" cy="15071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u="sng" dirty="0"/>
              <a:t>School Location:</a:t>
            </a:r>
          </a:p>
          <a:p>
            <a:r>
              <a:rPr lang="en-US" sz="1000" dirty="0" err="1"/>
              <a:t>SchoolName</a:t>
            </a:r>
            <a:endParaRPr lang="en-US" sz="1000" dirty="0"/>
          </a:p>
          <a:p>
            <a:r>
              <a:rPr lang="en-US" sz="1000" dirty="0" err="1"/>
              <a:t>ZipCode</a:t>
            </a:r>
            <a:endParaRPr lang="en-US" sz="1000" dirty="0"/>
          </a:p>
          <a:p>
            <a:r>
              <a:rPr lang="en-US" sz="1000" dirty="0"/>
              <a:t>Longitude</a:t>
            </a:r>
          </a:p>
          <a:p>
            <a:r>
              <a:rPr lang="en-US" sz="1000" dirty="0"/>
              <a:t>Latitude 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7856121" y="857257"/>
            <a:ext cx="1112639" cy="15078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u="sng" dirty="0"/>
              <a:t>Foreclosure</a:t>
            </a:r>
            <a:r>
              <a:rPr lang="en-US" sz="1000" u="sng" dirty="0"/>
              <a:t>:</a:t>
            </a:r>
          </a:p>
          <a:p>
            <a:r>
              <a:rPr lang="en-US" sz="1000" dirty="0"/>
              <a:t>PIN</a:t>
            </a:r>
          </a:p>
          <a:p>
            <a:r>
              <a:rPr lang="en-US" sz="1000" dirty="0"/>
              <a:t>Date</a:t>
            </a:r>
          </a:p>
          <a:p>
            <a:endParaRPr lang="en-US" sz="1200" dirty="0"/>
          </a:p>
          <a:p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6784143" y="857257"/>
            <a:ext cx="968689" cy="15217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u="sng" dirty="0"/>
              <a:t>School Rating:</a:t>
            </a:r>
          </a:p>
          <a:p>
            <a:r>
              <a:rPr lang="en-US" sz="1000" dirty="0"/>
              <a:t>School Name</a:t>
            </a:r>
          </a:p>
          <a:p>
            <a:r>
              <a:rPr lang="en-US" sz="1000" dirty="0"/>
              <a:t>Zip</a:t>
            </a:r>
          </a:p>
          <a:p>
            <a:r>
              <a:rPr lang="en-US" sz="1000" dirty="0"/>
              <a:t>Rating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185172" y="2878101"/>
            <a:ext cx="1803512" cy="6019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Geocoding for Longitude Latitude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96905" y="3789302"/>
            <a:ext cx="2501659" cy="12009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Min, Max and Average school distance and rating</a:t>
            </a:r>
          </a:p>
        </p:txBody>
      </p:sp>
      <p:cxnSp>
        <p:nvCxnSpPr>
          <p:cNvPr id="15" name="Elbow Connector 14"/>
          <p:cNvCxnSpPr>
            <a:stCxn id="12" idx="1"/>
            <a:endCxn id="13" idx="0"/>
          </p:cNvCxnSpPr>
          <p:nvPr/>
        </p:nvCxnSpPr>
        <p:spPr>
          <a:xfrm rot="16200000" flipH="1">
            <a:off x="7428156" y="2219328"/>
            <a:ext cx="499105" cy="81844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cxnSpLocks/>
            <a:stCxn id="13" idx="2"/>
            <a:endCxn id="14" idx="3"/>
          </p:cNvCxnSpPr>
          <p:nvPr/>
        </p:nvCxnSpPr>
        <p:spPr>
          <a:xfrm rot="5400000">
            <a:off x="7037899" y="3340723"/>
            <a:ext cx="909695" cy="118836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cxnSpLocks/>
            <a:stCxn id="18" idx="2"/>
            <a:endCxn id="14" idx="3"/>
          </p:cNvCxnSpPr>
          <p:nvPr/>
        </p:nvCxnSpPr>
        <p:spPr>
          <a:xfrm rot="16200000" flipH="1">
            <a:off x="6089090" y="3580279"/>
            <a:ext cx="895452" cy="723495"/>
          </a:xfrm>
          <a:prstGeom prst="bentConnector4">
            <a:avLst>
              <a:gd name="adj1" fmla="val 16472"/>
              <a:gd name="adj2" fmla="val 14603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47108" y="2880391"/>
            <a:ext cx="1655922" cy="613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School Distance</a:t>
            </a:r>
          </a:p>
        </p:txBody>
      </p:sp>
      <p:cxnSp>
        <p:nvCxnSpPr>
          <p:cNvPr id="19" name="Elbow Connector 18"/>
          <p:cNvCxnSpPr>
            <a:stCxn id="10" idx="1"/>
            <a:endCxn id="13" idx="0"/>
          </p:cNvCxnSpPr>
          <p:nvPr/>
        </p:nvCxnSpPr>
        <p:spPr>
          <a:xfrm rot="16200000" flipH="1">
            <a:off x="6874155" y="1665327"/>
            <a:ext cx="513689" cy="1911857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16162" y="2863693"/>
            <a:ext cx="2442564" cy="21335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Zip Average Features:</a:t>
            </a:r>
          </a:p>
          <a:p>
            <a:pPr algn="ctr"/>
            <a:r>
              <a:rPr lang="en-US" sz="1200" dirty="0"/>
              <a:t>Zip Ave </a:t>
            </a:r>
            <a:r>
              <a:rPr lang="en-US" sz="1200" dirty="0" err="1"/>
              <a:t>Sqt</a:t>
            </a:r>
            <a:r>
              <a:rPr lang="en-US" sz="1200" dirty="0"/>
              <a:t>  Foot</a:t>
            </a:r>
          </a:p>
          <a:p>
            <a:pPr algn="ctr"/>
            <a:r>
              <a:rPr lang="en-US" sz="1200" dirty="0"/>
              <a:t>Zip Ave Sold Price</a:t>
            </a:r>
          </a:p>
          <a:p>
            <a:pPr algn="ctr"/>
            <a:r>
              <a:rPr lang="en-US" sz="1200" dirty="0"/>
              <a:t>Valuation Zip </a:t>
            </a:r>
            <a:r>
              <a:rPr lang="en-US" sz="1200" dirty="0" err="1"/>
              <a:t>Avg</a:t>
            </a:r>
            <a:endParaRPr lang="en-US" sz="1200" dirty="0"/>
          </a:p>
          <a:p>
            <a:pPr algn="ctr"/>
            <a:r>
              <a:rPr lang="en-US" sz="1200" dirty="0"/>
              <a:t>Value over Zip </a:t>
            </a:r>
            <a:r>
              <a:rPr lang="en-US" sz="1200" dirty="0" err="1"/>
              <a:t>Avg</a:t>
            </a:r>
            <a:endParaRPr lang="en-US" sz="1200" dirty="0"/>
          </a:p>
          <a:p>
            <a:pPr algn="ctr"/>
            <a:r>
              <a:rPr lang="en-US" sz="1200" dirty="0" err="1"/>
              <a:t>Sqt</a:t>
            </a:r>
            <a:r>
              <a:rPr lang="en-US" sz="1200" dirty="0"/>
              <a:t> Foot Over Zip </a:t>
            </a:r>
            <a:r>
              <a:rPr lang="en-US" sz="1200" dirty="0" err="1"/>
              <a:t>Avg</a:t>
            </a:r>
            <a:endParaRPr lang="en-US" sz="1200" dirty="0"/>
          </a:p>
          <a:p>
            <a:pPr algn="ctr"/>
            <a:endParaRPr lang="en-US" dirty="0"/>
          </a:p>
        </p:txBody>
      </p:sp>
      <p:cxnSp>
        <p:nvCxnSpPr>
          <p:cNvPr id="21" name="Elbow Connector 20"/>
          <p:cNvCxnSpPr>
            <a:cxnSpLocks/>
            <a:stCxn id="6" idx="1"/>
            <a:endCxn id="20" idx="0"/>
          </p:cNvCxnSpPr>
          <p:nvPr/>
        </p:nvCxnSpPr>
        <p:spPr>
          <a:xfrm rot="16200000" flipH="1">
            <a:off x="1551776" y="2278025"/>
            <a:ext cx="553870" cy="61746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cxnSpLocks/>
            <a:stCxn id="7" idx="1"/>
            <a:endCxn id="20" idx="0"/>
          </p:cNvCxnSpPr>
          <p:nvPr/>
        </p:nvCxnSpPr>
        <p:spPr>
          <a:xfrm rot="5400000">
            <a:off x="2160354" y="2286913"/>
            <a:ext cx="553871" cy="59968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cxnSpLocks/>
            <a:stCxn id="8" idx="1"/>
            <a:endCxn id="20" idx="0"/>
          </p:cNvCxnSpPr>
          <p:nvPr/>
        </p:nvCxnSpPr>
        <p:spPr>
          <a:xfrm rot="5400000">
            <a:off x="2774548" y="1683068"/>
            <a:ext cx="543522" cy="181772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cxnSpLocks/>
            <a:stCxn id="9" idx="1"/>
            <a:endCxn id="20" idx="0"/>
          </p:cNvCxnSpPr>
          <p:nvPr/>
        </p:nvCxnSpPr>
        <p:spPr>
          <a:xfrm rot="5400000">
            <a:off x="3344475" y="1110457"/>
            <a:ext cx="546205" cy="2960266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18" idx="0"/>
          </p:cNvCxnSpPr>
          <p:nvPr/>
        </p:nvCxnSpPr>
        <p:spPr>
          <a:xfrm rot="5400000">
            <a:off x="5917081" y="2622400"/>
            <a:ext cx="515979" cy="2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5400000">
            <a:off x="-42612" y="1465586"/>
            <a:ext cx="105659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27" name="TextBox 26"/>
          <p:cNvSpPr txBox="1"/>
          <p:nvPr/>
        </p:nvSpPr>
        <p:spPr>
          <a:xfrm rot="5400000">
            <a:off x="-105581" y="2727955"/>
            <a:ext cx="118165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Intermediary</a:t>
            </a:r>
          </a:p>
        </p:txBody>
      </p:sp>
      <p:sp>
        <p:nvSpPr>
          <p:cNvPr id="28" name="TextBox 27"/>
          <p:cNvSpPr txBox="1"/>
          <p:nvPr/>
        </p:nvSpPr>
        <p:spPr>
          <a:xfrm rot="5400000">
            <a:off x="-87214" y="4244868"/>
            <a:ext cx="1197075" cy="3077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/>
          </a:lstStyle>
          <a:p>
            <a:r>
              <a:rPr lang="en-US" dirty="0"/>
              <a:t>Engineered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C6C93A-A408-46ED-BAAE-2AA80F99B9A6}"/>
              </a:ext>
            </a:extLst>
          </p:cNvPr>
          <p:cNvGrpSpPr/>
          <p:nvPr/>
        </p:nvGrpSpPr>
        <p:grpSpPr>
          <a:xfrm>
            <a:off x="0" y="1168168"/>
            <a:ext cx="9144000" cy="3091944"/>
            <a:chOff x="0" y="1451703"/>
            <a:chExt cx="9144000" cy="30919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482E34-60CE-467F-B3F4-D1E0EE4E1C7E}"/>
                </a:ext>
              </a:extLst>
            </p:cNvPr>
            <p:cNvSpPr/>
            <p:nvPr/>
          </p:nvSpPr>
          <p:spPr>
            <a:xfrm>
              <a:off x="0" y="1474380"/>
              <a:ext cx="9144000" cy="3026735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Shape 370">
              <a:extLst>
                <a:ext uri="{FF2B5EF4-FFF2-40B4-BE49-F238E27FC236}">
                  <a16:creationId xmlns:a16="http://schemas.microsoft.com/office/drawing/2014/main" id="{BB099739-65EE-4D5A-8154-6FF0BCE2CFE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99576" y="1451703"/>
              <a:ext cx="6803959" cy="309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Shape 362">
            <a:extLst>
              <a:ext uri="{FF2B5EF4-FFF2-40B4-BE49-F238E27FC236}">
                <a16:creationId xmlns:a16="http://schemas.microsoft.com/office/drawing/2014/main" id="{25FC5054-7A1C-4EEC-9C0F-61460D332CC1}"/>
              </a:ext>
            </a:extLst>
          </p:cNvPr>
          <p:cNvSpPr txBox="1">
            <a:spLocks/>
          </p:cNvSpPr>
          <p:nvPr/>
        </p:nvSpPr>
        <p:spPr>
          <a:xfrm>
            <a:off x="1432246" y="120504"/>
            <a:ext cx="5791200" cy="74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3200" dirty="0"/>
              <a:t>MODEL &amp; VALIDATION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485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87662D-CBCB-4026-8513-22A213E3EC36}"/>
              </a:ext>
            </a:extLst>
          </p:cNvPr>
          <p:cNvSpPr/>
          <p:nvPr/>
        </p:nvSpPr>
        <p:spPr>
          <a:xfrm>
            <a:off x="0" y="1176673"/>
            <a:ext cx="9144000" cy="339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27" name="Picture 3" descr="https://lh6.googleusercontent.com/7IJaohkfub9pA6FifFs2tVREZyrYyniPjzrU4ewS98qv64Q2jzeHiudBaCJKy_EYJ52UKugwayrqcoDxWHAY9qufnaGaVgZEssEX1ioK9bl3RIZDh-r19E4lPSkdAqT-zcn50azVEB4">
            <a:extLst>
              <a:ext uri="{FF2B5EF4-FFF2-40B4-BE49-F238E27FC236}">
                <a16:creationId xmlns:a16="http://schemas.microsoft.com/office/drawing/2014/main" id="{E7F990D9-B744-495C-8B02-68115155E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4" y="1199668"/>
            <a:ext cx="4628703" cy="331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IAjbAFu_uRLqNEfkLusMSwzCSlGlK_1P2wRu0hreIl4VG8RNreSeqJcIBGWIsJ11vjEXNBPS7kKiTZ49FfOFZvk8S0B2-kvdDCOGiz8-ctsax2vh9EsSCRfKuvwmEv-Uc6AFYbDhlqQ">
            <a:extLst>
              <a:ext uri="{FF2B5EF4-FFF2-40B4-BE49-F238E27FC236}">
                <a16:creationId xmlns:a16="http://schemas.microsoft.com/office/drawing/2014/main" id="{02941B6E-E7BB-4751-A20B-82F7241C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2" y="1183760"/>
            <a:ext cx="4564913" cy="334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362">
            <a:extLst>
              <a:ext uri="{FF2B5EF4-FFF2-40B4-BE49-F238E27FC236}">
                <a16:creationId xmlns:a16="http://schemas.microsoft.com/office/drawing/2014/main" id="{A05D095B-3E68-46E7-80C1-A1E7E2E786FA}"/>
              </a:ext>
            </a:extLst>
          </p:cNvPr>
          <p:cNvSpPr txBox="1">
            <a:spLocks/>
          </p:cNvSpPr>
          <p:nvPr/>
        </p:nvSpPr>
        <p:spPr>
          <a:xfrm>
            <a:off x="1432246" y="120504"/>
            <a:ext cx="5791200" cy="74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3200" dirty="0"/>
              <a:t>CLUSTERING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20797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FC110C-9727-40EC-964D-6CF5FE966FF0}"/>
              </a:ext>
            </a:extLst>
          </p:cNvPr>
          <p:cNvSpPr/>
          <p:nvPr/>
        </p:nvSpPr>
        <p:spPr>
          <a:xfrm>
            <a:off x="0" y="793898"/>
            <a:ext cx="9144000" cy="3359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" name="Shape 362">
            <a:extLst>
              <a:ext uri="{FF2B5EF4-FFF2-40B4-BE49-F238E27FC236}">
                <a16:creationId xmlns:a16="http://schemas.microsoft.com/office/drawing/2014/main" id="{A05D095B-3E68-46E7-80C1-A1E7E2E786FA}"/>
              </a:ext>
            </a:extLst>
          </p:cNvPr>
          <p:cNvSpPr txBox="1">
            <a:spLocks/>
          </p:cNvSpPr>
          <p:nvPr/>
        </p:nvSpPr>
        <p:spPr>
          <a:xfrm>
            <a:off x="1432246" y="120504"/>
            <a:ext cx="6719382" cy="74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3200" dirty="0"/>
              <a:t>MODEL PERFORMANCE COMPARISON</a:t>
            </a:r>
          </a:p>
          <a:p>
            <a:endParaRPr lang="en-US" sz="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1A5A0-B046-4337-A9B3-CA46CD7C0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4981"/>
            <a:ext cx="9144000" cy="2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8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ctrTitle" idx="4294967295"/>
          </p:nvPr>
        </p:nvSpPr>
        <p:spPr>
          <a:xfrm>
            <a:off x="974000" y="0"/>
            <a:ext cx="7149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SOLUTION ARCHITECTURE</a:t>
            </a:r>
            <a:endParaRPr sz="3200" dirty="0"/>
          </a:p>
        </p:txBody>
      </p:sp>
      <p:pic>
        <p:nvPicPr>
          <p:cNvPr id="1026" name="Picture 2" descr="https://lh3.googleusercontent.com/-vgVyzEUAHo03wpDG0mb2HXwPp8Wi_PnbQfGh2icZtD3NzPbVHTHdXivRK12s9Mpjqq4eZz0ZFjyxZvSfHlLCoWH7t4tZhvC74LqUNQmhtuYuJ__zOwb_pLncrmXYXnS37SGpQff34E">
            <a:extLst>
              <a:ext uri="{FF2B5EF4-FFF2-40B4-BE49-F238E27FC236}">
                <a16:creationId xmlns:a16="http://schemas.microsoft.com/office/drawing/2014/main" id="{284E674D-0DD8-4342-8477-A66CE3FC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0" y="758456"/>
            <a:ext cx="8655092" cy="408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ctrTitle" idx="4294967295"/>
          </p:nvPr>
        </p:nvSpPr>
        <p:spPr>
          <a:xfrm>
            <a:off x="961550" y="60725"/>
            <a:ext cx="7149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SCALABILITY</a:t>
            </a:r>
            <a:endParaRPr sz="3200" dirty="0"/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00" y="1151650"/>
            <a:ext cx="3462424" cy="312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600" y="1220525"/>
            <a:ext cx="984200" cy="10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0337" y="2594050"/>
            <a:ext cx="626750" cy="8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0225" y="3625400"/>
            <a:ext cx="723650" cy="69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9098" y="3625400"/>
            <a:ext cx="1334427" cy="6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/>
        </p:nvSpPr>
        <p:spPr>
          <a:xfrm>
            <a:off x="6634275" y="1360125"/>
            <a:ext cx="21636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Storage: 16TB, aurora 64TB</a:t>
            </a:r>
            <a:endParaRPr sz="9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IO: 1,000 to 30,000 IOPS, 256 KB/IO</a:t>
            </a:r>
            <a:endParaRPr sz="9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CPU/MEM: 64 vCPU, 488 GB</a:t>
            </a:r>
            <a:endParaRPr sz="9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4543250" y="1777975"/>
            <a:ext cx="2898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4543250" y="2854300"/>
            <a:ext cx="2898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4543250" y="3806400"/>
            <a:ext cx="2898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3713450" y="692874"/>
            <a:ext cx="4826913" cy="375780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2E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3916662" y="891350"/>
            <a:ext cx="4420500" cy="28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sdha.info:3000</a:t>
            </a:r>
            <a:endParaRPr sz="10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21" name="Shape 421"/>
          <p:cNvSpPr txBox="1">
            <a:spLocks noGrp="1"/>
          </p:cNvSpPr>
          <p:nvPr>
            <p:ph type="body" idx="4294967295"/>
          </p:nvPr>
        </p:nvSpPr>
        <p:spPr>
          <a:xfrm>
            <a:off x="457200" y="393600"/>
            <a:ext cx="2578500" cy="43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latin typeface="Fira Sans"/>
                <a:ea typeface="Fira Sans"/>
                <a:cs typeface="Fira Sans"/>
                <a:sym typeface="Fira Sans"/>
              </a:rPr>
              <a:t>DEMO</a:t>
            </a:r>
            <a:endParaRPr sz="3200" b="1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3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375683" y="177054"/>
            <a:ext cx="4296143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i="0" dirty="0">
                <a:latin typeface="Fira Sans"/>
                <a:ea typeface="Fira Sans"/>
                <a:cs typeface="Fira Sans"/>
                <a:sym typeface="Fira Sans"/>
              </a:rPr>
              <a:t>CONCLUSION</a:t>
            </a:r>
            <a:endParaRPr sz="3200" b="1" i="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Shape 426">
            <a:extLst>
              <a:ext uri="{FF2B5EF4-FFF2-40B4-BE49-F238E27FC236}">
                <a16:creationId xmlns:a16="http://schemas.microsoft.com/office/drawing/2014/main" id="{EB593AA3-F398-48F6-BACE-024D66E23DEE}"/>
              </a:ext>
            </a:extLst>
          </p:cNvPr>
          <p:cNvSpPr txBox="1">
            <a:spLocks/>
          </p:cNvSpPr>
          <p:nvPr/>
        </p:nvSpPr>
        <p:spPr>
          <a:xfrm>
            <a:off x="209106" y="875261"/>
            <a:ext cx="8700977" cy="3228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600"/>
              <a:buFont typeface="Fira Sans Light"/>
              <a:buChar char="▫"/>
              <a:defRPr sz="2600" b="0" i="1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600"/>
              <a:buFont typeface="Fira Sans Light"/>
              <a:buChar char="▪"/>
              <a:defRPr sz="2600" b="0" i="1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600"/>
              <a:buFont typeface="Fira Sans Light"/>
              <a:buChar char="▪"/>
              <a:defRPr sz="2600" b="0" i="1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Fira Sans Light"/>
              <a:buChar char="▪"/>
              <a:defRPr sz="2600" b="0" i="1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Fira Sans Light"/>
              <a:buChar char="▪"/>
              <a:defRPr sz="2600" b="0" i="1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Fira Sans Light"/>
              <a:buChar char="▪"/>
              <a:defRPr sz="2600" b="0" i="1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Fira Sans Light"/>
              <a:buChar char="▪"/>
              <a:defRPr sz="2600" b="0" i="1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Fira Sans Light"/>
              <a:buChar char="▪"/>
              <a:defRPr sz="2600" b="0" i="1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Fira Sans Light"/>
              <a:buChar char="▪"/>
              <a:defRPr sz="2600" b="0" i="1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-457200" algn="l"/>
            <a:r>
              <a:rPr lang="en-US" sz="2400" b="1" i="0" dirty="0">
                <a:latin typeface="Fira Sans"/>
                <a:ea typeface="Fira Sans"/>
                <a:cs typeface="Fira Sans"/>
                <a:sym typeface="Fira Sans"/>
              </a:rPr>
              <a:t>Open-question project with modeling and heavy in engineering</a:t>
            </a:r>
          </a:p>
          <a:p>
            <a:pPr indent="-457200" algn="l"/>
            <a:r>
              <a:rPr lang="en-US" sz="2400" b="1" i="0" dirty="0">
                <a:latin typeface="Fira Sans"/>
                <a:ea typeface="Fira Sans"/>
                <a:cs typeface="Fira Sans"/>
                <a:sym typeface="Fira Sans"/>
              </a:rPr>
              <a:t>Provided housing price estimation</a:t>
            </a:r>
          </a:p>
          <a:p>
            <a:pPr indent="-457200" algn="l"/>
            <a:r>
              <a:rPr lang="en-US" sz="2400" b="1" i="0" dirty="0">
                <a:latin typeface="Fira Sans"/>
                <a:ea typeface="Fira Sans"/>
                <a:cs typeface="Fira Sans"/>
                <a:sym typeface="Fira Sans"/>
              </a:rPr>
              <a:t>Developed user friendly prototype application with unique features </a:t>
            </a:r>
          </a:p>
          <a:p>
            <a:pPr indent="-457200" algn="l"/>
            <a:r>
              <a:rPr lang="en-US" sz="2400" b="1" i="0" dirty="0">
                <a:latin typeface="Fira Sans"/>
                <a:ea typeface="Fira Sans"/>
                <a:cs typeface="Fira Sans"/>
                <a:sym typeface="Fira Sans"/>
              </a:rPr>
              <a:t>Interesting findings through advanced EDA and modeling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sz="1800" b="1" i="0" dirty="0">
                <a:latin typeface="Fira Sans"/>
                <a:ea typeface="Fira Sans"/>
                <a:cs typeface="Fira Sans"/>
                <a:sym typeface="Fira Sans"/>
              </a:rPr>
              <a:t>Quick gain investment in smaller houses vs. safer long term investment in larger houses</a:t>
            </a:r>
            <a:endParaRPr lang="en-US" sz="2400" b="1" i="0" dirty="0">
              <a:latin typeface="Fira Sans"/>
              <a:ea typeface="Fira Sans"/>
              <a:cs typeface="Fira Sans"/>
              <a:sym typeface="Fira Sans"/>
            </a:endParaRP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sz="1800" b="1" i="0" dirty="0">
                <a:latin typeface="Fira Sans"/>
                <a:ea typeface="Fira Sans"/>
                <a:cs typeface="Fira Sans"/>
                <a:sym typeface="Fira Sans"/>
              </a:rPr>
              <a:t>Certain areas identified as safer investment during crisis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sz="1800" b="1" i="0" dirty="0">
                <a:latin typeface="Fira Sans"/>
                <a:ea typeface="Fira Sans"/>
                <a:cs typeface="Fira Sans"/>
                <a:sym typeface="Fira Sans"/>
              </a:rPr>
              <a:t>Seasonality</a:t>
            </a:r>
            <a:endParaRPr lang="en-US" sz="2400" b="1" i="0" dirty="0">
              <a:latin typeface="Fira Sans"/>
              <a:ea typeface="Fira Sans"/>
              <a:cs typeface="Fira Sans"/>
              <a:sym typeface="Fira Sans"/>
            </a:endParaRPr>
          </a:p>
          <a:p>
            <a:pPr marL="0" indent="0" algn="l">
              <a:buNone/>
            </a:pPr>
            <a:endParaRPr lang="en-US" sz="2400" b="1" i="0" dirty="0">
              <a:latin typeface="Fira Sans"/>
              <a:ea typeface="Fira Sans"/>
              <a:cs typeface="Fira Sans"/>
              <a:sym typeface="Fira Sans"/>
            </a:endParaRPr>
          </a:p>
          <a:p>
            <a:pPr marL="457200" lvl="1" indent="0" algn="l">
              <a:buNone/>
            </a:pPr>
            <a:endParaRPr lang="en-US" sz="1800" b="1" i="0" dirty="0">
              <a:latin typeface="Fira Sans"/>
              <a:ea typeface="Fira Sans"/>
              <a:cs typeface="Fira Sans"/>
              <a:sym typeface="Fira Sans"/>
            </a:endParaRPr>
          </a:p>
          <a:p>
            <a:pPr marL="457200" lvl="1" indent="0" algn="l">
              <a:buNone/>
            </a:pPr>
            <a:endParaRPr lang="en-US" sz="1800" b="1" i="0" dirty="0">
              <a:latin typeface="Fira Sans"/>
              <a:ea typeface="Fira Sans"/>
              <a:cs typeface="Fira Sans"/>
              <a:sym typeface="Fira Sans"/>
            </a:endParaRPr>
          </a:p>
          <a:p>
            <a:pPr marL="457200" lvl="1" indent="0" algn="l">
              <a:buNone/>
            </a:pPr>
            <a:endParaRPr lang="en-US" sz="1800" b="1" i="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ctrTitle" idx="4294967295"/>
          </p:nvPr>
        </p:nvSpPr>
        <p:spPr>
          <a:xfrm>
            <a:off x="1534850" y="2726350"/>
            <a:ext cx="6074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</a:t>
            </a:r>
            <a:endParaRPr sz="6000" dirty="0"/>
          </a:p>
        </p:txBody>
      </p:sp>
      <p:sp>
        <p:nvSpPr>
          <p:cNvPr id="434" name="Shape 434"/>
          <p:cNvSpPr/>
          <p:nvPr/>
        </p:nvSpPr>
        <p:spPr>
          <a:xfrm>
            <a:off x="4890385" y="2502562"/>
            <a:ext cx="268730" cy="25659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Shape 435"/>
          <p:cNvGrpSpPr/>
          <p:nvPr/>
        </p:nvGrpSpPr>
        <p:grpSpPr>
          <a:xfrm>
            <a:off x="4556818" y="1061717"/>
            <a:ext cx="1151330" cy="1151646"/>
            <a:chOff x="6654650" y="3665275"/>
            <a:chExt cx="409100" cy="409125"/>
          </a:xfrm>
        </p:grpSpPr>
        <p:sp>
          <p:nvSpPr>
            <p:cNvPr id="436" name="Shape 43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 rot="1056994">
            <a:off x="3446962" y="1967086"/>
            <a:ext cx="760645" cy="760759"/>
            <a:chOff x="570875" y="4322250"/>
            <a:chExt cx="443300" cy="443325"/>
          </a:xfrm>
        </p:grpSpPr>
        <p:sp>
          <p:nvSpPr>
            <p:cNvPr id="439" name="Shape 4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Shape 443"/>
          <p:cNvSpPr/>
          <p:nvPr/>
        </p:nvSpPr>
        <p:spPr>
          <a:xfrm rot="2466893">
            <a:off x="3532597" y="1284781"/>
            <a:ext cx="373377" cy="35651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 rot="-1609499">
            <a:off x="4078673" y="1509092"/>
            <a:ext cx="268723" cy="2565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 rot="2926106">
            <a:off x="5707906" y="1712356"/>
            <a:ext cx="201218" cy="192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 rot="-1609636">
            <a:off x="4753339" y="782531"/>
            <a:ext cx="181288" cy="1730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title" idx="4294967295"/>
          </p:nvPr>
        </p:nvSpPr>
        <p:spPr>
          <a:xfrm>
            <a:off x="782500" y="1139075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5">
                    <a:lumMod val="75000"/>
                  </a:schemeClr>
                </a:solidFill>
              </a:rPr>
              <a:t>WHO ARE WE &amp; OUR GOAL</a:t>
            </a:r>
            <a:endParaRPr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title" idx="4294967295"/>
          </p:nvPr>
        </p:nvSpPr>
        <p:spPr>
          <a:xfrm>
            <a:off x="849000" y="1895125"/>
            <a:ext cx="7446000" cy="8338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accent5">
                    <a:lumMod val="75000"/>
                  </a:schemeClr>
                </a:solidFill>
              </a:rPr>
              <a:t>WE ARE A GROUP OF </a:t>
            </a:r>
            <a:r>
              <a:rPr lang="en" sz="2000" b="0">
                <a:solidFill>
                  <a:schemeClr val="accent5">
                    <a:lumMod val="75000"/>
                  </a:schemeClr>
                </a:solidFill>
              </a:rPr>
              <a:t>DATA SCIENTISTS </a:t>
            </a:r>
            <a:r>
              <a:rPr lang="en" sz="2000" b="0" dirty="0">
                <a:solidFill>
                  <a:schemeClr val="accent5">
                    <a:lumMod val="75000"/>
                  </a:schemeClr>
                </a:solidFill>
              </a:rPr>
              <a:t>WHO AIM AT:</a:t>
            </a:r>
            <a:endParaRPr sz="2000" b="0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9AEAB-AA20-414E-A339-A040FD0BEEFF}"/>
              </a:ext>
            </a:extLst>
          </p:cNvPr>
          <p:cNvSpPr txBox="1"/>
          <p:nvPr/>
        </p:nvSpPr>
        <p:spPr>
          <a:xfrm>
            <a:off x="850605" y="2884967"/>
            <a:ext cx="74286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Exploring San Diego Housing Market</a:t>
            </a:r>
          </a:p>
          <a:p>
            <a:pPr lvl="0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Providing comprehensive review and methodology for potential home buyers and investors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title" idx="4294967295"/>
          </p:nvPr>
        </p:nvSpPr>
        <p:spPr>
          <a:xfrm>
            <a:off x="849000" y="7511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5">
                    <a:lumMod val="75000"/>
                  </a:schemeClr>
                </a:solidFill>
              </a:rPr>
              <a:t>WHO ARE WE &amp; OUR GOAL</a:t>
            </a:r>
            <a:endParaRPr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title" idx="4294967295"/>
          </p:nvPr>
        </p:nvSpPr>
        <p:spPr>
          <a:xfrm>
            <a:off x="827734" y="2418177"/>
            <a:ext cx="7446000" cy="608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solidFill>
                  <a:schemeClr val="accent5">
                    <a:lumMod val="75000"/>
                  </a:schemeClr>
                </a:solidFill>
                <a:latin typeface="+mn-lt"/>
                <a:cs typeface="Arial"/>
                <a:sym typeface="Arial"/>
              </a:rPr>
              <a:t>Provide</a:t>
            </a:r>
            <a:r>
              <a:rPr lang="en" sz="1600" b="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guidance to short-term and long-term investors </a:t>
            </a:r>
            <a:endParaRPr sz="1600" b="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DB730-CACA-489C-A271-1BB4303DE5EA}"/>
              </a:ext>
            </a:extLst>
          </p:cNvPr>
          <p:cNvSpPr txBox="1"/>
          <p:nvPr/>
        </p:nvSpPr>
        <p:spPr>
          <a:xfrm>
            <a:off x="822251" y="1502735"/>
            <a:ext cx="7534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TWO DIMENSIONS-</a:t>
            </a:r>
          </a:p>
          <a:p>
            <a:pPr lvl="0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GEOGRAPHICAL &amp; TRENDING (LONG AND SHORT TERMS)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CB09E-213E-4CE9-82BA-2719815BDA05}"/>
              </a:ext>
            </a:extLst>
          </p:cNvPr>
          <p:cNvSpPr txBox="1"/>
          <p:nvPr/>
        </p:nvSpPr>
        <p:spPr>
          <a:xfrm>
            <a:off x="815163" y="2622698"/>
            <a:ext cx="74711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Deep dive into the region for housing price estimation (similar to Zestimate)</a:t>
            </a:r>
          </a:p>
          <a:p>
            <a:pPr lvl="0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F53B2-6867-44B9-B22E-F57230EE206F}"/>
              </a:ext>
            </a:extLst>
          </p:cNvPr>
          <p:cNvSpPr txBox="1"/>
          <p:nvPr/>
        </p:nvSpPr>
        <p:spPr>
          <a:xfrm>
            <a:off x="815163" y="3402418"/>
            <a:ext cx="70529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We’re NOT providing future forecast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title" idx="4294967295"/>
          </p:nvPr>
        </p:nvSpPr>
        <p:spPr>
          <a:xfrm>
            <a:off x="583150" y="1427300"/>
            <a:ext cx="78447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5">
                    <a:lumMod val="75000"/>
                  </a:schemeClr>
                </a:solidFill>
              </a:rPr>
              <a:t>TEAM </a:t>
            </a:r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STRUCTURE</a:t>
            </a:r>
            <a:endParaRPr sz="3000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>
                    <a:lumMod val="75000"/>
                  </a:schemeClr>
                </a:solidFill>
              </a:rPr>
              <a:t>Salah-</a:t>
            </a: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" sz="1600" dirty="0">
                <a:solidFill>
                  <a:schemeClr val="accent5">
                    <a:lumMod val="75000"/>
                  </a:schemeClr>
                </a:solidFill>
              </a:rPr>
              <a:t>Data collection, database construction, integration and querying</a:t>
            </a:r>
            <a:endParaRPr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>
                    <a:lumMod val="75000"/>
                  </a:schemeClr>
                </a:solidFill>
              </a:rPr>
              <a:t>Wen-</a:t>
            </a: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" sz="1600" dirty="0">
                <a:solidFill>
                  <a:schemeClr val="accent5">
                    <a:lumMod val="75000"/>
                  </a:schemeClr>
                </a:solidFill>
              </a:rPr>
              <a:t>Technique solutions, architecture, model evaluations and general research design</a:t>
            </a:r>
            <a:endParaRPr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>
                    <a:lumMod val="75000"/>
                  </a:schemeClr>
                </a:solidFill>
              </a:rPr>
              <a:t>Xia-</a:t>
            </a: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" sz="1600" dirty="0">
                <a:solidFill>
                  <a:schemeClr val="accent5">
                    <a:lumMod val="75000"/>
                  </a:schemeClr>
                </a:solidFill>
              </a:rPr>
              <a:t>Research and modeling</a:t>
            </a:r>
            <a:endParaRPr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accent5">
                    <a:lumMod val="75000"/>
                  </a:schemeClr>
                </a:solidFill>
              </a:rPr>
              <a:t>Mengting-</a:t>
            </a: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" sz="1600" dirty="0">
                <a:solidFill>
                  <a:schemeClr val="accent5">
                    <a:lumMod val="75000"/>
                  </a:schemeClr>
                </a:solidFill>
              </a:rPr>
              <a:t>Project manager; data visualization</a:t>
            </a:r>
            <a:endParaRPr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title" idx="4294967295"/>
          </p:nvPr>
        </p:nvSpPr>
        <p:spPr>
          <a:xfrm>
            <a:off x="583150" y="2992600"/>
            <a:ext cx="7446000" cy="17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" sz="2000" dirty="0">
                <a:solidFill>
                  <a:schemeClr val="accent5">
                    <a:lumMod val="75000"/>
                  </a:schemeClr>
                </a:solidFill>
              </a:rPr>
              <a:t>Introducing web interface</a:t>
            </a:r>
            <a:endParaRPr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i="1" u="sng" dirty="0">
                <a:solidFill>
                  <a:schemeClr val="accent5">
                    <a:lumMod val="75000"/>
                  </a:schemeClr>
                </a:solidFill>
              </a:rPr>
              <a:t>sdha.info:3000</a:t>
            </a:r>
            <a:endParaRPr sz="1600" i="1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/>
      <p:bldP spid="3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ldNum" idx="4294967295"/>
          </p:nvPr>
        </p:nvSpPr>
        <p:spPr>
          <a:xfrm>
            <a:off x="8596313" y="0"/>
            <a:ext cx="547687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ctrTitle" idx="4294967295"/>
          </p:nvPr>
        </p:nvSpPr>
        <p:spPr>
          <a:xfrm>
            <a:off x="1388534" y="6251"/>
            <a:ext cx="5791200" cy="7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1"/>
                </a:solidFill>
              </a:rPr>
              <a:t>DATA</a:t>
            </a:r>
            <a:r>
              <a:rPr lang="en" sz="24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SOURCE- SUMMARY</a:t>
            </a:r>
            <a:endParaRPr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17698"/>
              </p:ext>
            </p:extLst>
          </p:nvPr>
        </p:nvGraphicFramePr>
        <p:xfrm>
          <a:off x="379619" y="1199166"/>
          <a:ext cx="8126427" cy="33956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1462">
                  <a:extLst>
                    <a:ext uri="{9D8B030D-6E8A-4147-A177-3AD203B41FA5}">
                      <a16:colId xmlns:a16="http://schemas.microsoft.com/office/drawing/2014/main" val="2979327210"/>
                    </a:ext>
                  </a:extLst>
                </a:gridCol>
                <a:gridCol w="1053425">
                  <a:extLst>
                    <a:ext uri="{9D8B030D-6E8A-4147-A177-3AD203B41FA5}">
                      <a16:colId xmlns:a16="http://schemas.microsoft.com/office/drawing/2014/main" val="2837635715"/>
                    </a:ext>
                  </a:extLst>
                </a:gridCol>
                <a:gridCol w="1006266">
                  <a:extLst>
                    <a:ext uri="{9D8B030D-6E8A-4147-A177-3AD203B41FA5}">
                      <a16:colId xmlns:a16="http://schemas.microsoft.com/office/drawing/2014/main" val="2746425459"/>
                    </a:ext>
                  </a:extLst>
                </a:gridCol>
                <a:gridCol w="2105247">
                  <a:extLst>
                    <a:ext uri="{9D8B030D-6E8A-4147-A177-3AD203B41FA5}">
                      <a16:colId xmlns:a16="http://schemas.microsoft.com/office/drawing/2014/main" val="2360756136"/>
                    </a:ext>
                  </a:extLst>
                </a:gridCol>
                <a:gridCol w="836428">
                  <a:extLst>
                    <a:ext uri="{9D8B030D-6E8A-4147-A177-3AD203B41FA5}">
                      <a16:colId xmlns:a16="http://schemas.microsoft.com/office/drawing/2014/main" val="3443199019"/>
                    </a:ext>
                  </a:extLst>
                </a:gridCol>
                <a:gridCol w="878958">
                  <a:extLst>
                    <a:ext uri="{9D8B030D-6E8A-4147-A177-3AD203B41FA5}">
                      <a16:colId xmlns:a16="http://schemas.microsoft.com/office/drawing/2014/main" val="143652924"/>
                    </a:ext>
                  </a:extLst>
                </a:gridCol>
                <a:gridCol w="1254641">
                  <a:extLst>
                    <a:ext uri="{9D8B030D-6E8A-4147-A177-3AD203B41FA5}">
                      <a16:colId xmlns:a16="http://schemas.microsoft.com/office/drawing/2014/main" val="3480707597"/>
                    </a:ext>
                  </a:extLst>
                </a:gridCol>
              </a:tblGrid>
              <a:tr h="331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Data Provider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Data Source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Record Count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Volume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Variety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Velocity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Access Method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4854065"/>
                  </a:ext>
                </a:extLst>
              </a:tr>
              <a:tr h="42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County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3,805,514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30MB 1983→ 2017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Structured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Monthly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FTP/Flat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8271470"/>
                  </a:ext>
                </a:extLst>
              </a:tr>
              <a:tr h="331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County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MPR-Valuation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1,048,575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38MB 2017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Structured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Monthly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FTP/Flat Files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082988"/>
                  </a:ext>
                </a:extLst>
              </a:tr>
              <a:tr h="583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County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Property Characteristics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 1,048,575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1GB Latest as of Dec 2017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Structured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Monthly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FTP/Flat Files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3613282"/>
                  </a:ext>
                </a:extLst>
              </a:tr>
              <a:tr h="399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County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 Details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 1,048,575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186MB Latest as of Dec 2017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Structured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Yearly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FTP/Flat Files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3863948"/>
                  </a:ext>
                </a:extLst>
              </a:tr>
              <a:tr h="331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County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Foreclosure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137,475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6MB 1986→ 2017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Structured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Monthly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FTP/Flat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9013246"/>
                  </a:ext>
                </a:extLst>
              </a:tr>
              <a:tr h="331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Sandag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School location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1,023 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Geographic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One time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Web/shapefile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1953175"/>
                  </a:ext>
                </a:extLst>
              </a:tr>
              <a:tr h="331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Great School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School Rating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~2,000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Structured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Yearly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FTP/Flat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9837317"/>
                  </a:ext>
                </a:extLst>
              </a:tr>
              <a:tr h="331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Sandag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Zips Boundary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113 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4.5 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Geographic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One time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Web/shape file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58875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ctrTitle" idx="4294967295"/>
          </p:nvPr>
        </p:nvSpPr>
        <p:spPr>
          <a:xfrm>
            <a:off x="602673" y="6251"/>
            <a:ext cx="7703127" cy="7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</a:t>
            </a:r>
            <a:r>
              <a:rPr lang="en-US" sz="3200" dirty="0">
                <a:solidFill>
                  <a:schemeClr val="lt1"/>
                </a:solidFill>
              </a:rPr>
              <a:t>SOURCE, COLLECTION &amp; PIPELINE</a:t>
            </a:r>
            <a:endParaRPr sz="3200" dirty="0"/>
          </a:p>
        </p:txBody>
      </p:sp>
      <p:sp>
        <p:nvSpPr>
          <p:cNvPr id="166" name="Flowchart: Magnetic Disk 165"/>
          <p:cNvSpPr/>
          <p:nvPr/>
        </p:nvSpPr>
        <p:spPr>
          <a:xfrm>
            <a:off x="2671427" y="1938466"/>
            <a:ext cx="994276" cy="20153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Staging Database</a:t>
            </a:r>
          </a:p>
          <a:p>
            <a:pPr algn="ctr"/>
            <a:r>
              <a:rPr lang="en-US" sz="800" dirty="0"/>
              <a:t>(Relational)</a:t>
            </a:r>
          </a:p>
          <a:p>
            <a:pPr algn="ctr"/>
            <a:r>
              <a:rPr lang="en-US" sz="800" dirty="0"/>
              <a:t>Data transformed into tables from files as is</a:t>
            </a:r>
          </a:p>
        </p:txBody>
      </p:sp>
      <p:sp>
        <p:nvSpPr>
          <p:cNvPr id="167" name="Flowchart: Magnetic Disk 166"/>
          <p:cNvSpPr/>
          <p:nvPr/>
        </p:nvSpPr>
        <p:spPr>
          <a:xfrm>
            <a:off x="5012038" y="1938466"/>
            <a:ext cx="1076874" cy="20305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Warehouse </a:t>
            </a:r>
          </a:p>
          <a:p>
            <a:pPr algn="ctr"/>
            <a:r>
              <a:rPr lang="en-US" sz="1200" dirty="0"/>
              <a:t>Consolidated Schema</a:t>
            </a:r>
          </a:p>
        </p:txBody>
      </p:sp>
      <p:sp>
        <p:nvSpPr>
          <p:cNvPr id="169" name="Round Diagonal Corner Rectangle 168"/>
          <p:cNvSpPr/>
          <p:nvPr/>
        </p:nvSpPr>
        <p:spPr>
          <a:xfrm>
            <a:off x="7406058" y="1344165"/>
            <a:ext cx="1108303" cy="457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Dumps in csv formats</a:t>
            </a:r>
          </a:p>
        </p:txBody>
      </p:sp>
      <p:sp>
        <p:nvSpPr>
          <p:cNvPr id="171" name="Round Diagonal Corner Rectangle 170"/>
          <p:cNvSpPr/>
          <p:nvPr/>
        </p:nvSpPr>
        <p:spPr>
          <a:xfrm>
            <a:off x="7397045" y="1915645"/>
            <a:ext cx="1113198" cy="457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</a:t>
            </a:r>
          </a:p>
        </p:txBody>
      </p:sp>
      <p:sp>
        <p:nvSpPr>
          <p:cNvPr id="174" name="Oval 173"/>
          <p:cNvSpPr/>
          <p:nvPr/>
        </p:nvSpPr>
        <p:spPr>
          <a:xfrm>
            <a:off x="1802568" y="2085797"/>
            <a:ext cx="654228" cy="48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</a:t>
            </a:r>
          </a:p>
        </p:txBody>
      </p:sp>
      <p:sp>
        <p:nvSpPr>
          <p:cNvPr id="175" name="Oval 174"/>
          <p:cNvSpPr/>
          <p:nvPr/>
        </p:nvSpPr>
        <p:spPr>
          <a:xfrm>
            <a:off x="1809320" y="2635983"/>
            <a:ext cx="666139" cy="48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ETL</a:t>
            </a:r>
          </a:p>
        </p:txBody>
      </p:sp>
      <p:sp>
        <p:nvSpPr>
          <p:cNvPr id="176" name="Oval 175"/>
          <p:cNvSpPr/>
          <p:nvPr/>
        </p:nvSpPr>
        <p:spPr>
          <a:xfrm>
            <a:off x="4002313" y="2085797"/>
            <a:ext cx="633525" cy="48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</a:t>
            </a:r>
          </a:p>
        </p:txBody>
      </p:sp>
      <p:sp>
        <p:nvSpPr>
          <p:cNvPr id="177" name="Oval 176"/>
          <p:cNvSpPr/>
          <p:nvPr/>
        </p:nvSpPr>
        <p:spPr>
          <a:xfrm>
            <a:off x="4000120" y="2635983"/>
            <a:ext cx="594832" cy="48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ETL</a:t>
            </a:r>
          </a:p>
        </p:txBody>
      </p:sp>
      <p:sp>
        <p:nvSpPr>
          <p:cNvPr id="178" name="Oval 177"/>
          <p:cNvSpPr/>
          <p:nvPr/>
        </p:nvSpPr>
        <p:spPr>
          <a:xfrm>
            <a:off x="6163485" y="2085797"/>
            <a:ext cx="632678" cy="48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</a:t>
            </a:r>
          </a:p>
        </p:txBody>
      </p:sp>
      <p:sp>
        <p:nvSpPr>
          <p:cNvPr id="179" name="Oval 178"/>
          <p:cNvSpPr/>
          <p:nvPr/>
        </p:nvSpPr>
        <p:spPr>
          <a:xfrm>
            <a:off x="6163332" y="2635983"/>
            <a:ext cx="632831" cy="48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ETL</a:t>
            </a:r>
          </a:p>
        </p:txBody>
      </p:sp>
      <p:sp>
        <p:nvSpPr>
          <p:cNvPr id="180" name="Oval 179"/>
          <p:cNvSpPr/>
          <p:nvPr/>
        </p:nvSpPr>
        <p:spPr>
          <a:xfrm>
            <a:off x="3021993" y="806743"/>
            <a:ext cx="2505610" cy="908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Repository</a:t>
            </a:r>
          </a:p>
        </p:txBody>
      </p:sp>
      <p:sp>
        <p:nvSpPr>
          <p:cNvPr id="181" name="Oval 180"/>
          <p:cNvSpPr/>
          <p:nvPr/>
        </p:nvSpPr>
        <p:spPr>
          <a:xfrm>
            <a:off x="7337046" y="777272"/>
            <a:ext cx="1173197" cy="322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Destination</a:t>
            </a:r>
          </a:p>
        </p:txBody>
      </p:sp>
      <p:sp>
        <p:nvSpPr>
          <p:cNvPr id="182" name="Round Diagonal Corner Rectangle 181"/>
          <p:cNvSpPr/>
          <p:nvPr/>
        </p:nvSpPr>
        <p:spPr>
          <a:xfrm>
            <a:off x="7375181" y="2466159"/>
            <a:ext cx="1113198" cy="457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 Tools </a:t>
            </a:r>
          </a:p>
          <a:p>
            <a:pPr algn="ctr"/>
            <a:r>
              <a:rPr lang="en-US" sz="1000" dirty="0"/>
              <a:t>(i.e. Tableau)</a:t>
            </a:r>
          </a:p>
        </p:txBody>
      </p:sp>
      <p:sp>
        <p:nvSpPr>
          <p:cNvPr id="183" name="Snip Single Corner Rectangle 182"/>
          <p:cNvSpPr/>
          <p:nvPr/>
        </p:nvSpPr>
        <p:spPr>
          <a:xfrm>
            <a:off x="1617600" y="3284660"/>
            <a:ext cx="1010365" cy="924814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Data imported as is. No cleansing, no processing</a:t>
            </a:r>
          </a:p>
        </p:txBody>
      </p:sp>
      <p:sp>
        <p:nvSpPr>
          <p:cNvPr id="184" name="Snip Single Corner Rectangle 183"/>
          <p:cNvSpPr/>
          <p:nvPr/>
        </p:nvSpPr>
        <p:spPr>
          <a:xfrm>
            <a:off x="3731314" y="3193257"/>
            <a:ext cx="1223868" cy="1714422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Data Cleansing: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De-Dup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Matching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Structure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Format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Features Engineering</a:t>
            </a:r>
          </a:p>
        </p:txBody>
      </p:sp>
      <p:sp>
        <p:nvSpPr>
          <p:cNvPr id="185" name="Snip Single Corner Rectangle 184"/>
          <p:cNvSpPr/>
          <p:nvPr/>
        </p:nvSpPr>
        <p:spPr>
          <a:xfrm>
            <a:off x="6138003" y="3278980"/>
            <a:ext cx="1062501" cy="134971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Data Processing: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Validate and Apply Ranges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Outliers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</p:txBody>
      </p:sp>
      <p:sp>
        <p:nvSpPr>
          <p:cNvPr id="186" name="Round Diagonal Corner Rectangle 185"/>
          <p:cNvSpPr/>
          <p:nvPr/>
        </p:nvSpPr>
        <p:spPr>
          <a:xfrm rot="5400000">
            <a:off x="8292088" y="1731641"/>
            <a:ext cx="1113891" cy="36801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 Tools </a:t>
            </a:r>
          </a:p>
          <a:p>
            <a:pPr algn="ctr"/>
            <a:r>
              <a:rPr lang="en-US" sz="1000" dirty="0"/>
              <a:t>(i.e. Tableau)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1DA15D-2A60-4924-BC15-223132507BDD}"/>
              </a:ext>
            </a:extLst>
          </p:cNvPr>
          <p:cNvGrpSpPr/>
          <p:nvPr/>
        </p:nvGrpSpPr>
        <p:grpSpPr>
          <a:xfrm>
            <a:off x="85061" y="830971"/>
            <a:ext cx="1690822" cy="4031652"/>
            <a:chOff x="0" y="830971"/>
            <a:chExt cx="1690822" cy="4031652"/>
          </a:xfrm>
        </p:grpSpPr>
        <p:sp>
          <p:nvSpPr>
            <p:cNvPr id="133" name="Round Diagonal Corner Rectangle 132"/>
            <p:cNvSpPr/>
            <p:nvPr/>
          </p:nvSpPr>
          <p:spPr>
            <a:xfrm>
              <a:off x="231359" y="1381104"/>
              <a:ext cx="1086644" cy="457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Sales Data</a:t>
              </a:r>
            </a:p>
            <a:p>
              <a:pPr algn="ctr"/>
              <a:r>
                <a:rPr lang="en-US" sz="1000" dirty="0"/>
                <a:t>Yearly</a:t>
              </a:r>
            </a:p>
          </p:txBody>
        </p:sp>
        <p:sp>
          <p:nvSpPr>
            <p:cNvPr id="134" name="Round Diagonal Corner Rectangle 133"/>
            <p:cNvSpPr/>
            <p:nvPr/>
          </p:nvSpPr>
          <p:spPr>
            <a:xfrm>
              <a:off x="231359" y="2007957"/>
              <a:ext cx="1086645" cy="457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Characteristics Data </a:t>
              </a:r>
            </a:p>
            <a:p>
              <a:pPr algn="ctr"/>
              <a:r>
                <a:rPr lang="en-US" sz="1000" dirty="0"/>
                <a:t>Monthly</a:t>
              </a:r>
            </a:p>
          </p:txBody>
        </p:sp>
        <p:sp>
          <p:nvSpPr>
            <p:cNvPr id="135" name="Round Diagonal Corner Rectangle 134"/>
            <p:cNvSpPr/>
            <p:nvPr/>
          </p:nvSpPr>
          <p:spPr>
            <a:xfrm>
              <a:off x="231358" y="2584860"/>
              <a:ext cx="1086645" cy="457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Valuation Data</a:t>
              </a:r>
            </a:p>
            <a:p>
              <a:pPr algn="ctr"/>
              <a:r>
                <a:rPr lang="en-US" sz="1000" dirty="0"/>
                <a:t>Monthly</a:t>
              </a:r>
            </a:p>
          </p:txBody>
        </p:sp>
        <p:sp>
          <p:nvSpPr>
            <p:cNvPr id="137" name="Round Diagonal Corner Rectangle 136"/>
            <p:cNvSpPr/>
            <p:nvPr/>
          </p:nvSpPr>
          <p:spPr>
            <a:xfrm>
              <a:off x="231359" y="3187156"/>
              <a:ext cx="1073210" cy="457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Address</a:t>
              </a:r>
            </a:p>
            <a:p>
              <a:pPr algn="ctr"/>
              <a:r>
                <a:rPr lang="en-US" sz="1000" dirty="0"/>
                <a:t>Monthly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>
              <a:off x="1276754" y="850604"/>
              <a:ext cx="414068" cy="4004930"/>
            </a:xfrm>
            <a:prstGeom prst="rightBrac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9" name="Oval 138"/>
            <p:cNvSpPr/>
            <p:nvPr/>
          </p:nvSpPr>
          <p:spPr>
            <a:xfrm>
              <a:off x="340564" y="830971"/>
              <a:ext cx="942625" cy="268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Sources</a:t>
              </a:r>
            </a:p>
          </p:txBody>
        </p:sp>
        <p:sp>
          <p:nvSpPr>
            <p:cNvPr id="140" name="Round Diagonal Corner Rectangle 139"/>
            <p:cNvSpPr/>
            <p:nvPr/>
          </p:nvSpPr>
          <p:spPr>
            <a:xfrm>
              <a:off x="231359" y="3761075"/>
              <a:ext cx="1073209" cy="457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Foreclosure</a:t>
              </a:r>
            </a:p>
            <a:p>
              <a:pPr algn="ctr"/>
              <a:r>
                <a:rPr lang="en-US" sz="1000" dirty="0"/>
                <a:t>Monthly</a:t>
              </a:r>
            </a:p>
          </p:txBody>
        </p:sp>
        <p:sp>
          <p:nvSpPr>
            <p:cNvPr id="141" name="Round Diagonal Corner Rectangle 140"/>
            <p:cNvSpPr/>
            <p:nvPr/>
          </p:nvSpPr>
          <p:spPr>
            <a:xfrm>
              <a:off x="231359" y="4366355"/>
              <a:ext cx="1073210" cy="457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School/School Rating</a:t>
              </a:r>
            </a:p>
            <a:p>
              <a:pPr algn="ctr"/>
              <a:r>
                <a:rPr lang="en-US" sz="1000" dirty="0"/>
                <a:t>Yearly</a:t>
              </a: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D904F192-FF7A-4616-B88E-C966F38B9398}"/>
                </a:ext>
              </a:extLst>
            </p:cNvPr>
            <p:cNvSpPr/>
            <p:nvPr/>
          </p:nvSpPr>
          <p:spPr>
            <a:xfrm rot="10800000">
              <a:off x="0" y="868324"/>
              <a:ext cx="276700" cy="3994299"/>
            </a:xfrm>
            <a:prstGeom prst="rightBrac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C83E529-45E7-45D5-8AA0-70BF80AF162B}"/>
              </a:ext>
            </a:extLst>
          </p:cNvPr>
          <p:cNvSpPr/>
          <p:nvPr/>
        </p:nvSpPr>
        <p:spPr>
          <a:xfrm>
            <a:off x="8361595" y="669854"/>
            <a:ext cx="414068" cy="4004930"/>
          </a:xfrm>
          <a:prstGeom prst="righ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BA940B9-53C7-45DC-A284-F651618ADC5C}"/>
              </a:ext>
            </a:extLst>
          </p:cNvPr>
          <p:cNvSpPr/>
          <p:nvPr/>
        </p:nvSpPr>
        <p:spPr>
          <a:xfrm rot="10800000">
            <a:off x="7155732" y="673393"/>
            <a:ext cx="276700" cy="3994299"/>
          </a:xfrm>
          <a:prstGeom prst="righ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ctrTitle" idx="4294967295"/>
          </p:nvPr>
        </p:nvSpPr>
        <p:spPr>
          <a:xfrm>
            <a:off x="1393371" y="196801"/>
            <a:ext cx="5791200" cy="488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PROCESSING</a:t>
            </a:r>
            <a:endParaRPr sz="3200" dirty="0"/>
          </a:p>
        </p:txBody>
      </p:sp>
      <p:sp>
        <p:nvSpPr>
          <p:cNvPr id="340" name="Shape 340"/>
          <p:cNvSpPr txBox="1"/>
          <p:nvPr/>
        </p:nvSpPr>
        <p:spPr>
          <a:xfrm>
            <a:off x="508976" y="903971"/>
            <a:ext cx="7981200" cy="3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Char char="-"/>
            </a:pPr>
            <a:endParaRPr sz="12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0504" y="1154740"/>
            <a:ext cx="3733040" cy="150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304800">
              <a:buClr>
                <a:schemeClr val="lt1"/>
              </a:buClr>
              <a:buSzPts val="12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Data Quality Issues</a:t>
            </a:r>
          </a:p>
          <a:p>
            <a:pPr marL="914400" lvl="1" indent="-292100">
              <a:buClr>
                <a:schemeClr val="lt1"/>
              </a:buClr>
              <a:buSzPts val="10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Content/Data Types</a:t>
            </a:r>
          </a:p>
          <a:p>
            <a:pPr marL="914400" lvl="1" indent="-292100">
              <a:buClr>
                <a:schemeClr val="lt1"/>
              </a:buClr>
              <a:buSzPts val="10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Structure</a:t>
            </a:r>
          </a:p>
          <a:p>
            <a:pPr marL="914400" lvl="1" indent="-292100">
              <a:buClr>
                <a:schemeClr val="lt1"/>
              </a:buClr>
              <a:buSzPts val="10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Formatting</a:t>
            </a:r>
          </a:p>
          <a:p>
            <a:pPr marL="914400" lvl="1" indent="-292100">
              <a:buClr>
                <a:schemeClr val="lt1"/>
              </a:buClr>
              <a:buSzPts val="10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Missing values</a:t>
            </a:r>
          </a:p>
          <a:p>
            <a:pPr marL="457200" lvl="0" indent="-304800">
              <a:buClr>
                <a:schemeClr val="lt1"/>
              </a:buClr>
              <a:buSzPts val="1200"/>
              <a:buFont typeface="Fira Sans"/>
              <a:buChar char="-"/>
            </a:pPr>
            <a:endParaRPr lang="en-US"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FD2D8-21D9-4F7A-999E-4B31551F6B59}"/>
              </a:ext>
            </a:extLst>
          </p:cNvPr>
          <p:cNvSpPr txBox="1"/>
          <p:nvPr/>
        </p:nvSpPr>
        <p:spPr>
          <a:xfrm>
            <a:off x="843515" y="2693580"/>
            <a:ext cx="33173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04800">
              <a:buClr>
                <a:schemeClr val="lt1"/>
              </a:buClr>
              <a:buSzPts val="12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Data Transformation</a:t>
            </a:r>
          </a:p>
          <a:p>
            <a:pPr marL="914400" lvl="1" indent="-292100">
              <a:buClr>
                <a:schemeClr val="lt1"/>
              </a:buClr>
              <a:buSzPts val="10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Cleansing</a:t>
            </a:r>
          </a:p>
          <a:p>
            <a:pPr marL="914400" lvl="1" indent="-292100">
              <a:buClr>
                <a:schemeClr val="lt1"/>
              </a:buClr>
              <a:buSzPts val="10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Formatting</a:t>
            </a:r>
          </a:p>
          <a:p>
            <a:pPr marL="914400" lvl="1" indent="-292100">
              <a:buClr>
                <a:schemeClr val="lt1"/>
              </a:buClr>
              <a:buSzPts val="10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Finding</a:t>
            </a:r>
          </a:p>
          <a:p>
            <a:pPr marL="914400" lvl="1" indent="-292100">
              <a:buClr>
                <a:schemeClr val="lt1"/>
              </a:buClr>
              <a:buSzPts val="10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Matching</a:t>
            </a:r>
          </a:p>
          <a:p>
            <a:pPr marL="914400" lvl="1" indent="-292100">
              <a:buClr>
                <a:schemeClr val="lt1"/>
              </a:buClr>
              <a:buSzPts val="10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Modeling/Reconstructing</a:t>
            </a:r>
          </a:p>
          <a:p>
            <a:pPr marL="457200" lvl="0" indent="-304800">
              <a:buClr>
                <a:schemeClr val="lt1"/>
              </a:buClr>
              <a:buSzPts val="1200"/>
              <a:buFont typeface="Fira Sans"/>
              <a:buChar char="-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A6D48-4977-4351-AE5C-21BF484D34CC}"/>
              </a:ext>
            </a:extLst>
          </p:cNvPr>
          <p:cNvSpPr txBox="1"/>
          <p:nvPr/>
        </p:nvSpPr>
        <p:spPr>
          <a:xfrm>
            <a:off x="3629247" y="1233377"/>
            <a:ext cx="457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04800">
              <a:buClr>
                <a:schemeClr val="lt1"/>
              </a:buClr>
              <a:buSzPts val="12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Data Pre-processing: </a:t>
            </a:r>
          </a:p>
          <a:p>
            <a:pPr marL="152400" lvl="0">
              <a:buClr>
                <a:schemeClr val="lt1"/>
              </a:buClr>
              <a:buSzPts val="1200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Source → Staging → Engineering → Integrated Schema → Query → Data Dump</a:t>
            </a:r>
          </a:p>
          <a:p>
            <a:pPr marL="457200" lvl="0" indent="-304800">
              <a:buClr>
                <a:schemeClr val="lt1"/>
              </a:buClr>
              <a:buSzPts val="1200"/>
              <a:buFont typeface="Fira Sans"/>
              <a:buChar char="-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B23B3-7016-458E-9374-5D363083E4B9}"/>
              </a:ext>
            </a:extLst>
          </p:cNvPr>
          <p:cNvSpPr txBox="1"/>
          <p:nvPr/>
        </p:nvSpPr>
        <p:spPr>
          <a:xfrm>
            <a:off x="4444407" y="2402958"/>
            <a:ext cx="355836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04800">
              <a:buClr>
                <a:schemeClr val="lt1"/>
              </a:buClr>
              <a:buSzPts val="12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Features Selection</a:t>
            </a:r>
          </a:p>
          <a:p>
            <a:pPr marL="914400" lvl="1" indent="-304800">
              <a:buClr>
                <a:schemeClr val="lt1"/>
              </a:buClr>
              <a:buSzPts val="12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Intuition</a:t>
            </a:r>
          </a:p>
          <a:p>
            <a:pPr marL="914400" lvl="1" indent="-304800">
              <a:buClr>
                <a:schemeClr val="lt1"/>
              </a:buClr>
              <a:buSzPts val="12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Experts Feedback</a:t>
            </a:r>
          </a:p>
          <a:p>
            <a:pPr marL="914400" lvl="1" indent="-304800">
              <a:buClr>
                <a:schemeClr val="lt1"/>
              </a:buClr>
              <a:buSzPts val="12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Trial and Error</a:t>
            </a:r>
          </a:p>
          <a:p>
            <a:pPr marL="914400" lvl="1" indent="-304800">
              <a:buClr>
                <a:schemeClr val="lt1"/>
              </a:buClr>
              <a:buSzPts val="1200"/>
              <a:buFont typeface="Fira Sans"/>
              <a:buChar char="-"/>
            </a:pPr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Engineering</a:t>
            </a:r>
          </a:p>
          <a:p>
            <a:pPr marL="457200" lvl="0" indent="-304800">
              <a:buClr>
                <a:schemeClr val="lt1"/>
              </a:buClr>
              <a:buSzPts val="1200"/>
              <a:buFont typeface="Fira Sans"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93A1-F02E-47F8-AE6A-0393CFDA4B75}"/>
              </a:ext>
            </a:extLst>
          </p:cNvPr>
          <p:cNvSpPr txBox="1"/>
          <p:nvPr/>
        </p:nvSpPr>
        <p:spPr>
          <a:xfrm>
            <a:off x="5273749" y="4068726"/>
            <a:ext cx="387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Querying and Optimization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363676-5BF7-4C96-BF74-4A8292028570}"/>
              </a:ext>
            </a:extLst>
          </p:cNvPr>
          <p:cNvSpPr/>
          <p:nvPr/>
        </p:nvSpPr>
        <p:spPr>
          <a:xfrm>
            <a:off x="0" y="893135"/>
            <a:ext cx="9144000" cy="42503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ctrTitle" idx="4294967295"/>
          </p:nvPr>
        </p:nvSpPr>
        <p:spPr>
          <a:xfrm>
            <a:off x="1498600" y="85062"/>
            <a:ext cx="5791200" cy="6688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FEATURE DISTRIBUTION</a:t>
            </a:r>
            <a:endParaRPr sz="3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525" y="911725"/>
            <a:ext cx="4246001" cy="391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75" y="925850"/>
            <a:ext cx="4283717" cy="391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356B8A-B043-4499-89EA-44973D4B7BC5}"/>
              </a:ext>
            </a:extLst>
          </p:cNvPr>
          <p:cNvSpPr/>
          <p:nvPr/>
        </p:nvSpPr>
        <p:spPr>
          <a:xfrm>
            <a:off x="0" y="907311"/>
            <a:ext cx="9144000" cy="42503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ctrTitle" idx="4294967295"/>
          </p:nvPr>
        </p:nvSpPr>
        <p:spPr>
          <a:xfrm>
            <a:off x="1439334" y="1"/>
            <a:ext cx="5791200" cy="7450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OUTLIER PER ZIPCODE</a:t>
            </a:r>
            <a:endParaRPr sz="3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766" y="997666"/>
            <a:ext cx="5843992" cy="227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766" y="2856615"/>
            <a:ext cx="5844005" cy="228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620</Words>
  <Application>Microsoft Office PowerPoint</Application>
  <PresentationFormat>On-screen Show (16:9)</PresentationFormat>
  <Paragraphs>250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Fira Sans</vt:lpstr>
      <vt:lpstr>Wingdings</vt:lpstr>
      <vt:lpstr>Arial</vt:lpstr>
      <vt:lpstr>Arial Rounded MT Bold</vt:lpstr>
      <vt:lpstr>Fira Sans Light</vt:lpstr>
      <vt:lpstr>Verges template</vt:lpstr>
      <vt:lpstr>SAN DIEGO HOUSING MARKET PROJECT</vt:lpstr>
      <vt:lpstr>WHO ARE WE &amp; OUR GOAL</vt:lpstr>
      <vt:lpstr>WHO ARE WE &amp; OUR GOAL</vt:lpstr>
      <vt:lpstr>TEAM STRUCTURE  Salah- Data collection, database construction, integration and querying Wen- Technique solutions, architecture, model evaluations and general research design Xia- Research and modeling Mengting- Project manager; data visualization</vt:lpstr>
      <vt:lpstr>DATA SOURCE- SUMMARY</vt:lpstr>
      <vt:lpstr>DATA SOURCE, COLLECTION &amp; PIPELINE</vt:lpstr>
      <vt:lpstr>DATA PROCESSING</vt:lpstr>
      <vt:lpstr>FEATURE DISTRIBUTION </vt:lpstr>
      <vt:lpstr>OUTLIER PER ZIPCODE </vt:lpstr>
      <vt:lpstr>DATA – HIGHLIGHT FOR MAIN FEATURES</vt:lpstr>
      <vt:lpstr>PowerPoint Presentation</vt:lpstr>
      <vt:lpstr>PowerPoint Presentation</vt:lpstr>
      <vt:lpstr>PowerPoint Presentation</vt:lpstr>
      <vt:lpstr>SOLUTION ARCHITECTURE</vt:lpstr>
      <vt:lpstr>SCALABILITY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DIEGO HOUSING MARKET PROJECT</dc:title>
  <dc:creator>Ahmad, Salah</dc:creator>
  <cp:lastModifiedBy>Wen Yan</cp:lastModifiedBy>
  <cp:revision>47</cp:revision>
  <dcterms:modified xsi:type="dcterms:W3CDTF">2018-06-09T15:44:52Z</dcterms:modified>
</cp:coreProperties>
</file>