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64" r:id="rId4"/>
    <p:sldId id="260" r:id="rId5"/>
    <p:sldId id="261" r:id="rId6"/>
    <p:sldId id="263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08E6D1"/>
    <a:srgbClr val="02BA8A"/>
    <a:srgbClr val="ADE9DF"/>
    <a:srgbClr val="0099CC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549" autoAdjust="0"/>
  </p:normalViewPr>
  <p:slideViewPr>
    <p:cSldViewPr snapToGrid="0">
      <p:cViewPr varScale="1">
        <p:scale>
          <a:sx n="95" d="100"/>
          <a:sy n="95" d="100"/>
        </p:scale>
        <p:origin x="11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CEE39-542D-4BA9-BAC8-FB176903746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5F405-2DCD-48F7-B9E6-ABEB6741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60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time series is a sequence of observations taken sequentially in time. 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series adds an explicit order dependence between observations: a time dimension.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additional dimension is both a constraint and a structure that provides a source of additional information.</a:t>
            </a:r>
          </a:p>
          <a:p>
            <a:endParaRPr lang="en-US" dirty="0"/>
          </a:p>
          <a:p>
            <a:r>
              <a:rPr lang="en-US" dirty="0"/>
              <a:t>Time-series analysis tries to find seasonal pattern, trend, relation to external factor. Time-series forecast is to forecast future value of that series.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 drift - the statistical properties of the target variable, which the model is trying to predict, change over time in unforeseen ways.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5F405-2DCD-48F7-B9E6-ABEB67411F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32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5A06-C3FA-42A9-A7DC-CAB40864D4F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3CBE-2C34-4600-A6DE-69CB2427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6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5A06-C3FA-42A9-A7DC-CAB40864D4F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3CBE-2C34-4600-A6DE-69CB2427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5A06-C3FA-42A9-A7DC-CAB40864D4F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3CBE-2C34-4600-A6DE-69CB2427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1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5A06-C3FA-42A9-A7DC-CAB40864D4F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3CBE-2C34-4600-A6DE-69CB2427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5A06-C3FA-42A9-A7DC-CAB40864D4F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3CBE-2C34-4600-A6DE-69CB2427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8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5A06-C3FA-42A9-A7DC-CAB40864D4F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3CBE-2C34-4600-A6DE-69CB2427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9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5A06-C3FA-42A9-A7DC-CAB40864D4F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3CBE-2C34-4600-A6DE-69CB2427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0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5A06-C3FA-42A9-A7DC-CAB40864D4F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3CBE-2C34-4600-A6DE-69CB2427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5A06-C3FA-42A9-A7DC-CAB40864D4F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3CBE-2C34-4600-A6DE-69CB2427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4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5A06-C3FA-42A9-A7DC-CAB40864D4F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3CBE-2C34-4600-A6DE-69CB2427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4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5A06-C3FA-42A9-A7DC-CAB40864D4F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3CBE-2C34-4600-A6DE-69CB2427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55A06-C3FA-42A9-A7DC-CAB40864D4F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83CBE-2C34-4600-A6DE-69CB2427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2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Walk-forward validation</a:t>
            </a:r>
          </a:p>
        </p:txBody>
      </p:sp>
    </p:spTree>
    <p:extLst>
      <p:ext uri="{BB962C8B-B14F-4D97-AF65-F5344CB8AC3E}">
        <p14:creationId xmlns:p14="http://schemas.microsoft.com/office/powerpoint/2010/main" val="29010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88C7A-3B1C-4537-960D-0E82A5468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House price prediction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0F16D-45C5-4865-A039-628A0FEB5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 data (1983 ~ 2017), house attributes (2017)</a:t>
            </a:r>
          </a:p>
          <a:p>
            <a:r>
              <a:rPr lang="en-US" dirty="0"/>
              <a:t>Target: sale price under market rather than price forecast in future.</a:t>
            </a:r>
          </a:p>
          <a:p>
            <a:r>
              <a:rPr lang="en-US" dirty="0"/>
              <a:t>Not strictly time-series dataset</a:t>
            </a:r>
          </a:p>
          <a:p>
            <a:r>
              <a:rPr lang="en-US" dirty="0"/>
              <a:t>Still need overcome ‘concept drift’</a:t>
            </a:r>
          </a:p>
          <a:p>
            <a:pPr lvl="1"/>
            <a:r>
              <a:rPr lang="en-US" dirty="0"/>
              <a:t>Impractical to use later data in training to predict earlier data</a:t>
            </a:r>
          </a:p>
          <a:p>
            <a:pPr lvl="1"/>
            <a:r>
              <a:rPr lang="en-US" dirty="0"/>
              <a:t>Long-term trending</a:t>
            </a:r>
          </a:p>
          <a:p>
            <a:r>
              <a:rPr lang="en-US" dirty="0"/>
              <a:t>Kaggle Zillow competition</a:t>
            </a:r>
          </a:p>
          <a:p>
            <a:pPr lvl="1"/>
            <a:r>
              <a:rPr lang="en-US" dirty="0"/>
              <a:t>Training: 2016.1 ~ 2016.10, 2017.1~2017.10</a:t>
            </a:r>
          </a:p>
          <a:p>
            <a:pPr lvl="1"/>
            <a:r>
              <a:rPr lang="en-US" dirty="0"/>
              <a:t>Testing: 2016.10 ~ 2016.12,  2017.10~2017.12</a:t>
            </a:r>
          </a:p>
        </p:txBody>
      </p:sp>
    </p:spTree>
    <p:extLst>
      <p:ext uri="{BB962C8B-B14F-4D97-AF65-F5344CB8AC3E}">
        <p14:creationId xmlns:p14="http://schemas.microsoft.com/office/powerpoint/2010/main" val="217796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548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Walk-forward Validation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62E99A-45FB-4D09-92BF-0FDC560BF7FC}"/>
              </a:ext>
            </a:extLst>
          </p:cNvPr>
          <p:cNvCxnSpPr>
            <a:cxnSpLocks/>
          </p:cNvCxnSpPr>
          <p:nvPr/>
        </p:nvCxnSpPr>
        <p:spPr>
          <a:xfrm>
            <a:off x="1182255" y="1470627"/>
            <a:ext cx="10226961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ACCB2D-20B9-47B8-B80F-E04DEE1D11CE}"/>
              </a:ext>
            </a:extLst>
          </p:cNvPr>
          <p:cNvCxnSpPr/>
          <p:nvPr/>
        </p:nvCxnSpPr>
        <p:spPr>
          <a:xfrm>
            <a:off x="1182255" y="1376218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FCC1DB-4FEB-44E2-B398-1B7DF9C48FC9}"/>
              </a:ext>
            </a:extLst>
          </p:cNvPr>
          <p:cNvCxnSpPr/>
          <p:nvPr/>
        </p:nvCxnSpPr>
        <p:spPr>
          <a:xfrm>
            <a:off x="11416148" y="1381860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C92DB5C-5E3E-45E9-BF89-18A16654F756}"/>
              </a:ext>
            </a:extLst>
          </p:cNvPr>
          <p:cNvSpPr txBox="1"/>
          <p:nvPr/>
        </p:nvSpPr>
        <p:spPr>
          <a:xfrm>
            <a:off x="5354781" y="995479"/>
            <a:ext cx="214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samples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514842E-EF6C-40BF-8861-700D851E90FA}"/>
              </a:ext>
            </a:extLst>
          </p:cNvPr>
          <p:cNvSpPr txBox="1"/>
          <p:nvPr/>
        </p:nvSpPr>
        <p:spPr>
          <a:xfrm>
            <a:off x="11113657" y="1092339"/>
            <a:ext cx="780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2017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7A7A621-DBA8-43BA-A75C-888C506194D4}"/>
              </a:ext>
            </a:extLst>
          </p:cNvPr>
          <p:cNvSpPr txBox="1"/>
          <p:nvPr/>
        </p:nvSpPr>
        <p:spPr>
          <a:xfrm>
            <a:off x="838200" y="1071350"/>
            <a:ext cx="780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2013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91CD37E-44D7-44C4-955D-7715618332D9}"/>
              </a:ext>
            </a:extLst>
          </p:cNvPr>
          <p:cNvCxnSpPr>
            <a:cxnSpLocks/>
          </p:cNvCxnSpPr>
          <p:nvPr/>
        </p:nvCxnSpPr>
        <p:spPr>
          <a:xfrm>
            <a:off x="1177639" y="1955535"/>
            <a:ext cx="5112325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FBC0BDF-2E6A-4961-B41B-88FAAEDE9802}"/>
              </a:ext>
            </a:extLst>
          </p:cNvPr>
          <p:cNvCxnSpPr/>
          <p:nvPr/>
        </p:nvCxnSpPr>
        <p:spPr>
          <a:xfrm>
            <a:off x="1177639" y="186112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C6A2F15-D6EC-4FE1-B767-B10E5E090E88}"/>
              </a:ext>
            </a:extLst>
          </p:cNvPr>
          <p:cNvSpPr txBox="1"/>
          <p:nvPr/>
        </p:nvSpPr>
        <p:spPr>
          <a:xfrm>
            <a:off x="2644485" y="1619275"/>
            <a:ext cx="3485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Tracking window T (</a:t>
            </a:r>
            <a:r>
              <a:rPr lang="en-US" sz="1600" dirty="0" err="1"/>
              <a:t>eg</a:t>
            </a:r>
            <a:r>
              <a:rPr lang="en-US" sz="1600" dirty="0"/>
              <a:t>, 24 months)</a:t>
            </a:r>
          </a:p>
          <a:p>
            <a:endParaRPr lang="en-US" sz="16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3962F65-6CDB-4B28-BDB3-EF020EBA611C}"/>
              </a:ext>
            </a:extLst>
          </p:cNvPr>
          <p:cNvSpPr txBox="1"/>
          <p:nvPr/>
        </p:nvSpPr>
        <p:spPr>
          <a:xfrm>
            <a:off x="6029037" y="1156696"/>
            <a:ext cx="780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2015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FA17057-A8B7-440A-B01E-C006A9A27A94}"/>
              </a:ext>
            </a:extLst>
          </p:cNvPr>
          <p:cNvCxnSpPr/>
          <p:nvPr/>
        </p:nvCxnSpPr>
        <p:spPr>
          <a:xfrm>
            <a:off x="6289964" y="140011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4713CF9-AF12-4E2F-882B-5CE2EEF58F5C}"/>
              </a:ext>
            </a:extLst>
          </p:cNvPr>
          <p:cNvCxnSpPr>
            <a:cxnSpLocks/>
          </p:cNvCxnSpPr>
          <p:nvPr/>
        </p:nvCxnSpPr>
        <p:spPr>
          <a:xfrm>
            <a:off x="-196270" y="1464473"/>
            <a:ext cx="1373909" cy="0"/>
          </a:xfrm>
          <a:prstGeom prst="line">
            <a:avLst/>
          </a:prstGeom>
          <a:ln w="25400" cmpd="sng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3255560-2EAD-47BD-AF34-A6396FD2D841}"/>
              </a:ext>
            </a:extLst>
          </p:cNvPr>
          <p:cNvCxnSpPr/>
          <p:nvPr/>
        </p:nvCxnSpPr>
        <p:spPr>
          <a:xfrm>
            <a:off x="6289964" y="1857015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E0222E9-38E6-4C15-B2D0-AC4BB13D1DA4}"/>
              </a:ext>
            </a:extLst>
          </p:cNvPr>
          <p:cNvCxnSpPr>
            <a:cxnSpLocks/>
          </p:cNvCxnSpPr>
          <p:nvPr/>
        </p:nvCxnSpPr>
        <p:spPr>
          <a:xfrm>
            <a:off x="6303823" y="1961104"/>
            <a:ext cx="5684977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76DC0B68-59C1-49D4-89E2-8926A9C5701E}"/>
              </a:ext>
            </a:extLst>
          </p:cNvPr>
          <p:cNvSpPr txBox="1"/>
          <p:nvPr/>
        </p:nvSpPr>
        <p:spPr>
          <a:xfrm>
            <a:off x="8082967" y="1974686"/>
            <a:ext cx="3485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Prediction with Optimized </a:t>
            </a:r>
            <a:r>
              <a:rPr lang="en-US" sz="1600" dirty="0" err="1"/>
              <a:t>hyperparams</a:t>
            </a:r>
            <a:r>
              <a:rPr lang="en-US" sz="1600" dirty="0"/>
              <a:t> </a:t>
            </a:r>
          </a:p>
          <a:p>
            <a:r>
              <a:rPr lang="en-US" sz="1600" dirty="0"/>
              <a:t>Extreme case: validate once and  used forever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283231-B654-48FA-BD37-FF34D6900D82}"/>
              </a:ext>
            </a:extLst>
          </p:cNvPr>
          <p:cNvCxnSpPr>
            <a:cxnSpLocks/>
          </p:cNvCxnSpPr>
          <p:nvPr/>
        </p:nvCxnSpPr>
        <p:spPr>
          <a:xfrm>
            <a:off x="1182255" y="2389645"/>
            <a:ext cx="2382982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CCB1221-7632-4CF5-96AF-697DEED3B643}"/>
              </a:ext>
            </a:extLst>
          </p:cNvPr>
          <p:cNvCxnSpPr>
            <a:cxnSpLocks/>
          </p:cNvCxnSpPr>
          <p:nvPr/>
        </p:nvCxnSpPr>
        <p:spPr>
          <a:xfrm>
            <a:off x="1182255" y="229523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EAABF02-3019-4880-8D6C-9BB423695EBC}"/>
              </a:ext>
            </a:extLst>
          </p:cNvPr>
          <p:cNvCxnSpPr>
            <a:cxnSpLocks/>
          </p:cNvCxnSpPr>
          <p:nvPr/>
        </p:nvCxnSpPr>
        <p:spPr>
          <a:xfrm>
            <a:off x="1380838" y="229523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D20FA8-8393-4842-896A-46BF6364D803}"/>
              </a:ext>
            </a:extLst>
          </p:cNvPr>
          <p:cNvCxnSpPr>
            <a:cxnSpLocks/>
          </p:cNvCxnSpPr>
          <p:nvPr/>
        </p:nvCxnSpPr>
        <p:spPr>
          <a:xfrm>
            <a:off x="1579419" y="229523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6684193-54F0-444E-9980-D57A6B098E97}"/>
              </a:ext>
            </a:extLst>
          </p:cNvPr>
          <p:cNvCxnSpPr>
            <a:cxnSpLocks/>
          </p:cNvCxnSpPr>
          <p:nvPr/>
        </p:nvCxnSpPr>
        <p:spPr>
          <a:xfrm>
            <a:off x="1768764" y="229523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4903544-4947-446E-BA75-D59B252C355B}"/>
              </a:ext>
            </a:extLst>
          </p:cNvPr>
          <p:cNvCxnSpPr>
            <a:cxnSpLocks/>
          </p:cNvCxnSpPr>
          <p:nvPr/>
        </p:nvCxnSpPr>
        <p:spPr>
          <a:xfrm>
            <a:off x="1967347" y="229523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B80F1BB-1899-48D5-86A0-2437F17A3658}"/>
              </a:ext>
            </a:extLst>
          </p:cNvPr>
          <p:cNvCxnSpPr>
            <a:cxnSpLocks/>
          </p:cNvCxnSpPr>
          <p:nvPr/>
        </p:nvCxnSpPr>
        <p:spPr>
          <a:xfrm>
            <a:off x="2165928" y="229523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BF3E3A8-6BF5-454B-A127-3E076C22D503}"/>
              </a:ext>
            </a:extLst>
          </p:cNvPr>
          <p:cNvCxnSpPr>
            <a:cxnSpLocks/>
          </p:cNvCxnSpPr>
          <p:nvPr/>
        </p:nvCxnSpPr>
        <p:spPr>
          <a:xfrm>
            <a:off x="2359892" y="229523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0560E9-E61E-49A3-8C8D-7DAFD01DA778}"/>
              </a:ext>
            </a:extLst>
          </p:cNvPr>
          <p:cNvCxnSpPr>
            <a:cxnSpLocks/>
          </p:cNvCxnSpPr>
          <p:nvPr/>
        </p:nvCxnSpPr>
        <p:spPr>
          <a:xfrm>
            <a:off x="2558475" y="229523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08CA9B6-D396-4767-BAD4-7A8BED383B0D}"/>
              </a:ext>
            </a:extLst>
          </p:cNvPr>
          <p:cNvCxnSpPr>
            <a:cxnSpLocks/>
          </p:cNvCxnSpPr>
          <p:nvPr/>
        </p:nvCxnSpPr>
        <p:spPr>
          <a:xfrm>
            <a:off x="2757056" y="229523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C9B1074-40D0-4CD6-BA00-8FD481BC275F}"/>
              </a:ext>
            </a:extLst>
          </p:cNvPr>
          <p:cNvCxnSpPr>
            <a:cxnSpLocks/>
          </p:cNvCxnSpPr>
          <p:nvPr/>
        </p:nvCxnSpPr>
        <p:spPr>
          <a:xfrm>
            <a:off x="2951018" y="229523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EEA826D-FFDB-4C11-8C45-AB419BECF7BA}"/>
              </a:ext>
            </a:extLst>
          </p:cNvPr>
          <p:cNvCxnSpPr>
            <a:cxnSpLocks/>
          </p:cNvCxnSpPr>
          <p:nvPr/>
        </p:nvCxnSpPr>
        <p:spPr>
          <a:xfrm>
            <a:off x="3149601" y="229523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EEF1A9-866F-4023-85B7-702A37248C49}"/>
              </a:ext>
            </a:extLst>
          </p:cNvPr>
          <p:cNvCxnSpPr>
            <a:cxnSpLocks/>
          </p:cNvCxnSpPr>
          <p:nvPr/>
        </p:nvCxnSpPr>
        <p:spPr>
          <a:xfrm>
            <a:off x="3348182" y="229523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E8F73B2-EF94-4DB4-9A2C-B8BABEDC07C5}"/>
              </a:ext>
            </a:extLst>
          </p:cNvPr>
          <p:cNvCxnSpPr>
            <a:cxnSpLocks/>
          </p:cNvCxnSpPr>
          <p:nvPr/>
        </p:nvCxnSpPr>
        <p:spPr>
          <a:xfrm>
            <a:off x="3565237" y="2300878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42D23E6-5FB7-459A-9609-25FF69386034}"/>
              </a:ext>
            </a:extLst>
          </p:cNvPr>
          <p:cNvCxnSpPr>
            <a:cxnSpLocks/>
          </p:cNvCxnSpPr>
          <p:nvPr/>
        </p:nvCxnSpPr>
        <p:spPr>
          <a:xfrm>
            <a:off x="1579419" y="2726776"/>
            <a:ext cx="2382982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41D4EFC-6709-4A54-9F99-D8DE81729930}"/>
              </a:ext>
            </a:extLst>
          </p:cNvPr>
          <p:cNvCxnSpPr>
            <a:cxnSpLocks/>
          </p:cNvCxnSpPr>
          <p:nvPr/>
        </p:nvCxnSpPr>
        <p:spPr>
          <a:xfrm>
            <a:off x="1579419" y="2632367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05B2FE-1535-4C49-BE9B-F26D72A78656}"/>
              </a:ext>
            </a:extLst>
          </p:cNvPr>
          <p:cNvCxnSpPr>
            <a:cxnSpLocks/>
          </p:cNvCxnSpPr>
          <p:nvPr/>
        </p:nvCxnSpPr>
        <p:spPr>
          <a:xfrm>
            <a:off x="1778002" y="2632367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79FD2E-D909-4FB9-BA09-CE042CD21719}"/>
              </a:ext>
            </a:extLst>
          </p:cNvPr>
          <p:cNvCxnSpPr>
            <a:cxnSpLocks/>
          </p:cNvCxnSpPr>
          <p:nvPr/>
        </p:nvCxnSpPr>
        <p:spPr>
          <a:xfrm>
            <a:off x="1976583" y="2632367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A2F9F1D-B167-4A28-B6AA-B113DB85A86C}"/>
              </a:ext>
            </a:extLst>
          </p:cNvPr>
          <p:cNvCxnSpPr>
            <a:cxnSpLocks/>
          </p:cNvCxnSpPr>
          <p:nvPr/>
        </p:nvCxnSpPr>
        <p:spPr>
          <a:xfrm>
            <a:off x="2165928" y="2632367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65A8141-BE6E-43C0-A4FA-F6179ED935FB}"/>
              </a:ext>
            </a:extLst>
          </p:cNvPr>
          <p:cNvCxnSpPr>
            <a:cxnSpLocks/>
          </p:cNvCxnSpPr>
          <p:nvPr/>
        </p:nvCxnSpPr>
        <p:spPr>
          <a:xfrm>
            <a:off x="2364511" y="2632367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ED75AF1-C59F-4F50-BABB-CE51E06FF0BF}"/>
              </a:ext>
            </a:extLst>
          </p:cNvPr>
          <p:cNvCxnSpPr>
            <a:cxnSpLocks/>
          </p:cNvCxnSpPr>
          <p:nvPr/>
        </p:nvCxnSpPr>
        <p:spPr>
          <a:xfrm>
            <a:off x="2563092" y="2632367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DD63CAF-B3C3-45DC-8A10-9F68E24BDD9D}"/>
              </a:ext>
            </a:extLst>
          </p:cNvPr>
          <p:cNvCxnSpPr>
            <a:cxnSpLocks/>
          </p:cNvCxnSpPr>
          <p:nvPr/>
        </p:nvCxnSpPr>
        <p:spPr>
          <a:xfrm>
            <a:off x="2757056" y="2632367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EA929BC-F6AE-4FC0-833B-CB760102D68E}"/>
              </a:ext>
            </a:extLst>
          </p:cNvPr>
          <p:cNvCxnSpPr>
            <a:cxnSpLocks/>
          </p:cNvCxnSpPr>
          <p:nvPr/>
        </p:nvCxnSpPr>
        <p:spPr>
          <a:xfrm>
            <a:off x="2955639" y="2632367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6E47BC7-6F8E-407C-82F2-E041F83338BF}"/>
              </a:ext>
            </a:extLst>
          </p:cNvPr>
          <p:cNvCxnSpPr>
            <a:cxnSpLocks/>
          </p:cNvCxnSpPr>
          <p:nvPr/>
        </p:nvCxnSpPr>
        <p:spPr>
          <a:xfrm>
            <a:off x="3154220" y="2632367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BC8C94B-3BBA-43A7-BAF4-C9FD3D9DEA9A}"/>
              </a:ext>
            </a:extLst>
          </p:cNvPr>
          <p:cNvCxnSpPr>
            <a:cxnSpLocks/>
          </p:cNvCxnSpPr>
          <p:nvPr/>
        </p:nvCxnSpPr>
        <p:spPr>
          <a:xfrm>
            <a:off x="3348182" y="2632367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9727B24-263D-4426-9031-B6A89A8A7037}"/>
              </a:ext>
            </a:extLst>
          </p:cNvPr>
          <p:cNvCxnSpPr>
            <a:cxnSpLocks/>
          </p:cNvCxnSpPr>
          <p:nvPr/>
        </p:nvCxnSpPr>
        <p:spPr>
          <a:xfrm>
            <a:off x="3546765" y="2632367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C7D0195-1FD1-4ED4-9032-545461E661D6}"/>
              </a:ext>
            </a:extLst>
          </p:cNvPr>
          <p:cNvCxnSpPr>
            <a:cxnSpLocks/>
          </p:cNvCxnSpPr>
          <p:nvPr/>
        </p:nvCxnSpPr>
        <p:spPr>
          <a:xfrm>
            <a:off x="3745346" y="2632367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1F83ED2-6388-427D-8232-EEAFE1D56C7C}"/>
              </a:ext>
            </a:extLst>
          </p:cNvPr>
          <p:cNvCxnSpPr>
            <a:cxnSpLocks/>
          </p:cNvCxnSpPr>
          <p:nvPr/>
        </p:nvCxnSpPr>
        <p:spPr>
          <a:xfrm>
            <a:off x="3962401" y="2638009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095B000-0621-4A45-86E9-E94D67BB834C}"/>
              </a:ext>
            </a:extLst>
          </p:cNvPr>
          <p:cNvCxnSpPr>
            <a:cxnSpLocks/>
          </p:cNvCxnSpPr>
          <p:nvPr/>
        </p:nvCxnSpPr>
        <p:spPr>
          <a:xfrm>
            <a:off x="1990436" y="3061600"/>
            <a:ext cx="2382982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E5AC82B-1F5F-4F38-AAB9-B36EEE43BB02}"/>
              </a:ext>
            </a:extLst>
          </p:cNvPr>
          <p:cNvCxnSpPr>
            <a:cxnSpLocks/>
          </p:cNvCxnSpPr>
          <p:nvPr/>
        </p:nvCxnSpPr>
        <p:spPr>
          <a:xfrm>
            <a:off x="1990436" y="296719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0CE466-471E-4010-89DC-16F67DF0C5E9}"/>
              </a:ext>
            </a:extLst>
          </p:cNvPr>
          <p:cNvCxnSpPr>
            <a:cxnSpLocks/>
          </p:cNvCxnSpPr>
          <p:nvPr/>
        </p:nvCxnSpPr>
        <p:spPr>
          <a:xfrm>
            <a:off x="2189019" y="296719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443C32E-9B29-4D52-BA04-22EAC62421FD}"/>
              </a:ext>
            </a:extLst>
          </p:cNvPr>
          <p:cNvCxnSpPr>
            <a:cxnSpLocks/>
          </p:cNvCxnSpPr>
          <p:nvPr/>
        </p:nvCxnSpPr>
        <p:spPr>
          <a:xfrm>
            <a:off x="2387600" y="296719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50D464F-2745-437A-976A-88C4FF4B3FD5}"/>
              </a:ext>
            </a:extLst>
          </p:cNvPr>
          <p:cNvCxnSpPr>
            <a:cxnSpLocks/>
          </p:cNvCxnSpPr>
          <p:nvPr/>
        </p:nvCxnSpPr>
        <p:spPr>
          <a:xfrm>
            <a:off x="2576945" y="296719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21980D6-F6A9-4926-89ED-8626F3F44D27}"/>
              </a:ext>
            </a:extLst>
          </p:cNvPr>
          <p:cNvCxnSpPr>
            <a:cxnSpLocks/>
          </p:cNvCxnSpPr>
          <p:nvPr/>
        </p:nvCxnSpPr>
        <p:spPr>
          <a:xfrm>
            <a:off x="2775528" y="296719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B4E9252-69DC-4811-8ADB-1DE7A44BC820}"/>
              </a:ext>
            </a:extLst>
          </p:cNvPr>
          <p:cNvCxnSpPr>
            <a:cxnSpLocks/>
          </p:cNvCxnSpPr>
          <p:nvPr/>
        </p:nvCxnSpPr>
        <p:spPr>
          <a:xfrm>
            <a:off x="2974109" y="296719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4EC19FA-ABF7-41C5-BCBA-5304A748460F}"/>
              </a:ext>
            </a:extLst>
          </p:cNvPr>
          <p:cNvCxnSpPr>
            <a:cxnSpLocks/>
          </p:cNvCxnSpPr>
          <p:nvPr/>
        </p:nvCxnSpPr>
        <p:spPr>
          <a:xfrm>
            <a:off x="3168073" y="296719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E9A31A8-A838-4FB9-A5BB-AE53F2F47BAB}"/>
              </a:ext>
            </a:extLst>
          </p:cNvPr>
          <p:cNvCxnSpPr>
            <a:cxnSpLocks/>
          </p:cNvCxnSpPr>
          <p:nvPr/>
        </p:nvCxnSpPr>
        <p:spPr>
          <a:xfrm>
            <a:off x="3366656" y="296719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C3EAD88-4486-4571-81E9-6C6F442557F0}"/>
              </a:ext>
            </a:extLst>
          </p:cNvPr>
          <p:cNvCxnSpPr>
            <a:cxnSpLocks/>
          </p:cNvCxnSpPr>
          <p:nvPr/>
        </p:nvCxnSpPr>
        <p:spPr>
          <a:xfrm>
            <a:off x="3565237" y="296719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DE3FC6B-BCB1-404C-9A05-E5EFE4EF0ADA}"/>
              </a:ext>
            </a:extLst>
          </p:cNvPr>
          <p:cNvCxnSpPr>
            <a:cxnSpLocks/>
          </p:cNvCxnSpPr>
          <p:nvPr/>
        </p:nvCxnSpPr>
        <p:spPr>
          <a:xfrm>
            <a:off x="3759199" y="296719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65A391D-8AEA-4CDE-84D5-017AF99BBFB2}"/>
              </a:ext>
            </a:extLst>
          </p:cNvPr>
          <p:cNvCxnSpPr>
            <a:cxnSpLocks/>
          </p:cNvCxnSpPr>
          <p:nvPr/>
        </p:nvCxnSpPr>
        <p:spPr>
          <a:xfrm>
            <a:off x="3957782" y="296719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CFF3664-23A5-4228-9668-E5794F948487}"/>
              </a:ext>
            </a:extLst>
          </p:cNvPr>
          <p:cNvCxnSpPr>
            <a:cxnSpLocks/>
          </p:cNvCxnSpPr>
          <p:nvPr/>
        </p:nvCxnSpPr>
        <p:spPr>
          <a:xfrm>
            <a:off x="4156363" y="296719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38086AF-E02E-4530-A3A5-6D276E292D6D}"/>
              </a:ext>
            </a:extLst>
          </p:cNvPr>
          <p:cNvCxnSpPr>
            <a:cxnSpLocks/>
          </p:cNvCxnSpPr>
          <p:nvPr/>
        </p:nvCxnSpPr>
        <p:spPr>
          <a:xfrm>
            <a:off x="4373418" y="297283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5F503D7-7FC8-435B-B649-5230F7F3BC62}"/>
              </a:ext>
            </a:extLst>
          </p:cNvPr>
          <p:cNvSpPr txBox="1"/>
          <p:nvPr/>
        </p:nvSpPr>
        <p:spPr>
          <a:xfrm>
            <a:off x="3777674" y="2236296"/>
            <a:ext cx="2661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Sliding window m (</a:t>
            </a:r>
            <a:r>
              <a:rPr lang="en-US" sz="1400" dirty="0" err="1"/>
              <a:t>eg</a:t>
            </a:r>
            <a:r>
              <a:rPr lang="en-US" sz="1400" dirty="0"/>
              <a:t> 12 month)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C38030-C0F5-45B9-8264-677F7C655185}"/>
              </a:ext>
            </a:extLst>
          </p:cNvPr>
          <p:cNvSpPr txBox="1"/>
          <p:nvPr/>
        </p:nvSpPr>
        <p:spPr>
          <a:xfrm>
            <a:off x="4188691" y="2559396"/>
            <a:ext cx="1861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Sliding window2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59475DD-6BF1-4670-BF5A-209FE2AE74A2}"/>
              </a:ext>
            </a:extLst>
          </p:cNvPr>
          <p:cNvSpPr txBox="1"/>
          <p:nvPr/>
        </p:nvSpPr>
        <p:spPr>
          <a:xfrm>
            <a:off x="4577772" y="2910180"/>
            <a:ext cx="1861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Sliding window3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E226841-FF85-44BB-9120-5A6E0B549CD3}"/>
              </a:ext>
            </a:extLst>
          </p:cNvPr>
          <p:cNvCxnSpPr>
            <a:cxnSpLocks/>
          </p:cNvCxnSpPr>
          <p:nvPr/>
        </p:nvCxnSpPr>
        <p:spPr>
          <a:xfrm>
            <a:off x="3149601" y="2384002"/>
            <a:ext cx="415636" cy="0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ADB2E3D-D912-46D8-8F23-91BAA00AD6F4}"/>
              </a:ext>
            </a:extLst>
          </p:cNvPr>
          <p:cNvCxnSpPr>
            <a:cxnSpLocks/>
          </p:cNvCxnSpPr>
          <p:nvPr/>
        </p:nvCxnSpPr>
        <p:spPr>
          <a:xfrm>
            <a:off x="3542146" y="2717532"/>
            <a:ext cx="415636" cy="0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E6981AC-6493-4E82-84AA-6D41870C88C5}"/>
              </a:ext>
            </a:extLst>
          </p:cNvPr>
          <p:cNvCxnSpPr>
            <a:cxnSpLocks/>
          </p:cNvCxnSpPr>
          <p:nvPr/>
        </p:nvCxnSpPr>
        <p:spPr>
          <a:xfrm>
            <a:off x="3957782" y="3055956"/>
            <a:ext cx="415636" cy="0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DE0A366-E24A-4111-89D0-F26807FCC875}"/>
              </a:ext>
            </a:extLst>
          </p:cNvPr>
          <p:cNvCxnSpPr>
            <a:cxnSpLocks/>
          </p:cNvCxnSpPr>
          <p:nvPr/>
        </p:nvCxnSpPr>
        <p:spPr>
          <a:xfrm>
            <a:off x="3579091" y="3611890"/>
            <a:ext cx="2382982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A6E64D6-0432-4F9F-86FE-28E4FAEB79D5}"/>
              </a:ext>
            </a:extLst>
          </p:cNvPr>
          <p:cNvCxnSpPr>
            <a:cxnSpLocks/>
          </p:cNvCxnSpPr>
          <p:nvPr/>
        </p:nvCxnSpPr>
        <p:spPr>
          <a:xfrm>
            <a:off x="3579091" y="351748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2A905A8-4C2E-4CC2-A9D0-3D3A009BC36D}"/>
              </a:ext>
            </a:extLst>
          </p:cNvPr>
          <p:cNvCxnSpPr>
            <a:cxnSpLocks/>
          </p:cNvCxnSpPr>
          <p:nvPr/>
        </p:nvCxnSpPr>
        <p:spPr>
          <a:xfrm>
            <a:off x="3777674" y="351748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61D7BB2-FACC-44E4-93A5-D36308C20491}"/>
              </a:ext>
            </a:extLst>
          </p:cNvPr>
          <p:cNvCxnSpPr>
            <a:cxnSpLocks/>
          </p:cNvCxnSpPr>
          <p:nvPr/>
        </p:nvCxnSpPr>
        <p:spPr>
          <a:xfrm>
            <a:off x="3976255" y="351748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A664002-02C5-4916-8AFE-865D043DBF12}"/>
              </a:ext>
            </a:extLst>
          </p:cNvPr>
          <p:cNvCxnSpPr>
            <a:cxnSpLocks/>
          </p:cNvCxnSpPr>
          <p:nvPr/>
        </p:nvCxnSpPr>
        <p:spPr>
          <a:xfrm>
            <a:off x="4165600" y="351748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900DFA3-0D8C-4F90-9130-DA6761FE144C}"/>
              </a:ext>
            </a:extLst>
          </p:cNvPr>
          <p:cNvCxnSpPr>
            <a:cxnSpLocks/>
          </p:cNvCxnSpPr>
          <p:nvPr/>
        </p:nvCxnSpPr>
        <p:spPr>
          <a:xfrm>
            <a:off x="4364183" y="351748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7278A9A-6E55-406E-8C95-39656AB95BC1}"/>
              </a:ext>
            </a:extLst>
          </p:cNvPr>
          <p:cNvCxnSpPr>
            <a:cxnSpLocks/>
          </p:cNvCxnSpPr>
          <p:nvPr/>
        </p:nvCxnSpPr>
        <p:spPr>
          <a:xfrm>
            <a:off x="4562764" y="351748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430E6E1-13BA-449D-8393-4AD26B6ABCA2}"/>
              </a:ext>
            </a:extLst>
          </p:cNvPr>
          <p:cNvCxnSpPr>
            <a:cxnSpLocks/>
          </p:cNvCxnSpPr>
          <p:nvPr/>
        </p:nvCxnSpPr>
        <p:spPr>
          <a:xfrm>
            <a:off x="4756728" y="351748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4F3803B-6723-4360-8FEC-C1FD64A773E7}"/>
              </a:ext>
            </a:extLst>
          </p:cNvPr>
          <p:cNvCxnSpPr>
            <a:cxnSpLocks/>
          </p:cNvCxnSpPr>
          <p:nvPr/>
        </p:nvCxnSpPr>
        <p:spPr>
          <a:xfrm>
            <a:off x="4955311" y="351748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7A29DF2-FEB1-41BE-A2CE-571E2D9A06DD}"/>
              </a:ext>
            </a:extLst>
          </p:cNvPr>
          <p:cNvCxnSpPr>
            <a:cxnSpLocks/>
          </p:cNvCxnSpPr>
          <p:nvPr/>
        </p:nvCxnSpPr>
        <p:spPr>
          <a:xfrm>
            <a:off x="5153892" y="351748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69B1462-2C56-4500-AC2B-8C4C3C16A82F}"/>
              </a:ext>
            </a:extLst>
          </p:cNvPr>
          <p:cNvCxnSpPr>
            <a:cxnSpLocks/>
          </p:cNvCxnSpPr>
          <p:nvPr/>
        </p:nvCxnSpPr>
        <p:spPr>
          <a:xfrm>
            <a:off x="5347854" y="351748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2A56401-769F-42D0-A11A-2170FEB134A6}"/>
              </a:ext>
            </a:extLst>
          </p:cNvPr>
          <p:cNvCxnSpPr>
            <a:cxnSpLocks/>
          </p:cNvCxnSpPr>
          <p:nvPr/>
        </p:nvCxnSpPr>
        <p:spPr>
          <a:xfrm>
            <a:off x="5546437" y="351748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9B55935-2F26-4D07-BD1E-2EFA43E57D87}"/>
              </a:ext>
            </a:extLst>
          </p:cNvPr>
          <p:cNvCxnSpPr>
            <a:cxnSpLocks/>
          </p:cNvCxnSpPr>
          <p:nvPr/>
        </p:nvCxnSpPr>
        <p:spPr>
          <a:xfrm>
            <a:off x="5745018" y="351748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229CE38-CA36-445D-A839-1D289ED99F18}"/>
              </a:ext>
            </a:extLst>
          </p:cNvPr>
          <p:cNvCxnSpPr>
            <a:cxnSpLocks/>
          </p:cNvCxnSpPr>
          <p:nvPr/>
        </p:nvCxnSpPr>
        <p:spPr>
          <a:xfrm>
            <a:off x="5962073" y="352312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FE90167-0151-4F4A-893C-C5F6BF75269E}"/>
              </a:ext>
            </a:extLst>
          </p:cNvPr>
          <p:cNvCxnSpPr>
            <a:cxnSpLocks/>
          </p:cNvCxnSpPr>
          <p:nvPr/>
        </p:nvCxnSpPr>
        <p:spPr>
          <a:xfrm>
            <a:off x="3990108" y="3928242"/>
            <a:ext cx="2382982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DD4671B-898E-4005-A360-D3D7E93D93BF}"/>
              </a:ext>
            </a:extLst>
          </p:cNvPr>
          <p:cNvCxnSpPr>
            <a:cxnSpLocks/>
          </p:cNvCxnSpPr>
          <p:nvPr/>
        </p:nvCxnSpPr>
        <p:spPr>
          <a:xfrm>
            <a:off x="3990108" y="383383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1FF4AED-02D0-4C73-A341-83B8AD94789D}"/>
              </a:ext>
            </a:extLst>
          </p:cNvPr>
          <p:cNvCxnSpPr>
            <a:cxnSpLocks/>
          </p:cNvCxnSpPr>
          <p:nvPr/>
        </p:nvCxnSpPr>
        <p:spPr>
          <a:xfrm>
            <a:off x="4188691" y="383383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D9284DD-E5E8-421E-AB5C-14E3036C318B}"/>
              </a:ext>
            </a:extLst>
          </p:cNvPr>
          <p:cNvCxnSpPr>
            <a:cxnSpLocks/>
          </p:cNvCxnSpPr>
          <p:nvPr/>
        </p:nvCxnSpPr>
        <p:spPr>
          <a:xfrm>
            <a:off x="4387272" y="383383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5D2074E-AE8E-4C3A-94A3-B2237CAF388A}"/>
              </a:ext>
            </a:extLst>
          </p:cNvPr>
          <p:cNvCxnSpPr>
            <a:cxnSpLocks/>
          </p:cNvCxnSpPr>
          <p:nvPr/>
        </p:nvCxnSpPr>
        <p:spPr>
          <a:xfrm>
            <a:off x="4576617" y="383383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90350AD-C94D-47F1-841E-AD175CD874E1}"/>
              </a:ext>
            </a:extLst>
          </p:cNvPr>
          <p:cNvCxnSpPr>
            <a:cxnSpLocks/>
          </p:cNvCxnSpPr>
          <p:nvPr/>
        </p:nvCxnSpPr>
        <p:spPr>
          <a:xfrm>
            <a:off x="4775200" y="383383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10DF99F-1F29-4EE3-B694-8B3191270965}"/>
              </a:ext>
            </a:extLst>
          </p:cNvPr>
          <p:cNvCxnSpPr>
            <a:cxnSpLocks/>
          </p:cNvCxnSpPr>
          <p:nvPr/>
        </p:nvCxnSpPr>
        <p:spPr>
          <a:xfrm>
            <a:off x="4973781" y="383383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6E52680-AC5B-45C1-B9BF-25D0DEDCE2A1}"/>
              </a:ext>
            </a:extLst>
          </p:cNvPr>
          <p:cNvCxnSpPr>
            <a:cxnSpLocks/>
          </p:cNvCxnSpPr>
          <p:nvPr/>
        </p:nvCxnSpPr>
        <p:spPr>
          <a:xfrm>
            <a:off x="5167745" y="383383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F0C7E00-E4C7-4F3C-95E2-E3167F1E9436}"/>
              </a:ext>
            </a:extLst>
          </p:cNvPr>
          <p:cNvCxnSpPr>
            <a:cxnSpLocks/>
          </p:cNvCxnSpPr>
          <p:nvPr/>
        </p:nvCxnSpPr>
        <p:spPr>
          <a:xfrm>
            <a:off x="5366328" y="383383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19D8A98-10E6-4B91-950B-77073EDEA18E}"/>
              </a:ext>
            </a:extLst>
          </p:cNvPr>
          <p:cNvCxnSpPr>
            <a:cxnSpLocks/>
          </p:cNvCxnSpPr>
          <p:nvPr/>
        </p:nvCxnSpPr>
        <p:spPr>
          <a:xfrm>
            <a:off x="5564909" y="383383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703B884-20EC-40D3-92BA-B72446BA5802}"/>
              </a:ext>
            </a:extLst>
          </p:cNvPr>
          <p:cNvCxnSpPr>
            <a:cxnSpLocks/>
          </p:cNvCxnSpPr>
          <p:nvPr/>
        </p:nvCxnSpPr>
        <p:spPr>
          <a:xfrm>
            <a:off x="5758871" y="383383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87ABC69-749C-475A-97FC-7C0E3532D6C6}"/>
              </a:ext>
            </a:extLst>
          </p:cNvPr>
          <p:cNvCxnSpPr>
            <a:cxnSpLocks/>
          </p:cNvCxnSpPr>
          <p:nvPr/>
        </p:nvCxnSpPr>
        <p:spPr>
          <a:xfrm>
            <a:off x="5957454" y="383383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B0B3A3F-E45D-41E9-89C6-D4826C01E4E4}"/>
              </a:ext>
            </a:extLst>
          </p:cNvPr>
          <p:cNvCxnSpPr>
            <a:cxnSpLocks/>
          </p:cNvCxnSpPr>
          <p:nvPr/>
        </p:nvCxnSpPr>
        <p:spPr>
          <a:xfrm>
            <a:off x="6156035" y="383383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974898D-2353-4A60-932F-AE68806D289A}"/>
              </a:ext>
            </a:extLst>
          </p:cNvPr>
          <p:cNvCxnSpPr>
            <a:cxnSpLocks/>
          </p:cNvCxnSpPr>
          <p:nvPr/>
        </p:nvCxnSpPr>
        <p:spPr>
          <a:xfrm>
            <a:off x="6373090" y="3839475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4B70C1B1-F3C6-48F2-8745-02634285FDB3}"/>
              </a:ext>
            </a:extLst>
          </p:cNvPr>
          <p:cNvSpPr txBox="1"/>
          <p:nvPr/>
        </p:nvSpPr>
        <p:spPr>
          <a:xfrm>
            <a:off x="1881920" y="3491711"/>
            <a:ext cx="231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Sliding window (T-m)/h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86B4EC9-5ADE-4941-9603-FE91B9D3FA17}"/>
              </a:ext>
            </a:extLst>
          </p:cNvPr>
          <p:cNvSpPr txBox="1"/>
          <p:nvPr/>
        </p:nvSpPr>
        <p:spPr>
          <a:xfrm>
            <a:off x="2092041" y="3805807"/>
            <a:ext cx="2281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Sliding window (T-m)/h+1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25855A0-26AE-41E6-AFF7-A1D142975CFA}"/>
              </a:ext>
            </a:extLst>
          </p:cNvPr>
          <p:cNvCxnSpPr>
            <a:cxnSpLocks/>
          </p:cNvCxnSpPr>
          <p:nvPr/>
        </p:nvCxnSpPr>
        <p:spPr>
          <a:xfrm>
            <a:off x="5541818" y="3602646"/>
            <a:ext cx="415636" cy="0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BEB34B4-2991-4A47-8852-B67CFF294512}"/>
              </a:ext>
            </a:extLst>
          </p:cNvPr>
          <p:cNvCxnSpPr>
            <a:cxnSpLocks/>
          </p:cNvCxnSpPr>
          <p:nvPr/>
        </p:nvCxnSpPr>
        <p:spPr>
          <a:xfrm>
            <a:off x="5957454" y="3922598"/>
            <a:ext cx="415636" cy="0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ight Brace 118">
            <a:extLst>
              <a:ext uri="{FF2B5EF4-FFF2-40B4-BE49-F238E27FC236}">
                <a16:creationId xmlns:a16="http://schemas.microsoft.com/office/drawing/2014/main" id="{2DCF45C1-C8CC-4408-A358-E9B76064AC90}"/>
              </a:ext>
            </a:extLst>
          </p:cNvPr>
          <p:cNvSpPr/>
          <p:nvPr/>
        </p:nvSpPr>
        <p:spPr>
          <a:xfrm rot="5400000">
            <a:off x="3584034" y="1750107"/>
            <a:ext cx="299535" cy="5112327"/>
          </a:xfrm>
          <a:prstGeom prst="rightBrace">
            <a:avLst>
              <a:gd name="adj1" fmla="val 426689"/>
              <a:gd name="adj2" fmla="val 50000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A84E251-41E7-436E-9509-F90C79633CE7}"/>
              </a:ext>
            </a:extLst>
          </p:cNvPr>
          <p:cNvSpPr txBox="1"/>
          <p:nvPr/>
        </p:nvSpPr>
        <p:spPr>
          <a:xfrm>
            <a:off x="2571176" y="4641410"/>
            <a:ext cx="64804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Validation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GridSearch</a:t>
            </a:r>
            <a:r>
              <a:rPr lang="en-US" dirty="0"/>
              <a:t> optimized model </a:t>
            </a:r>
            <a:r>
              <a:rPr lang="en-US" dirty="0" err="1"/>
              <a:t>hyperparams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Eg.</a:t>
            </a:r>
            <a:r>
              <a:rPr lang="en-US" dirty="0"/>
              <a:t> RR </a:t>
            </a:r>
            <a:r>
              <a:rPr lang="en-US" dirty="0" err="1"/>
              <a:t>n_estimator</a:t>
            </a:r>
            <a:r>
              <a:rPr lang="en-US" dirty="0"/>
              <a:t>, </a:t>
            </a:r>
            <a:r>
              <a:rPr lang="en-US" dirty="0" err="1"/>
              <a:t>max_depth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(T-m)/h+1 Fold * Param Grid Dim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Select best model </a:t>
            </a:r>
            <a:r>
              <a:rPr lang="en-US" dirty="0" err="1"/>
              <a:t>hyperparams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Only done once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4C28F9A-ECAE-4DA7-8DB7-30BB615B6781}"/>
              </a:ext>
            </a:extLst>
          </p:cNvPr>
          <p:cNvCxnSpPr>
            <a:cxnSpLocks/>
          </p:cNvCxnSpPr>
          <p:nvPr/>
        </p:nvCxnSpPr>
        <p:spPr>
          <a:xfrm>
            <a:off x="6303823" y="1955535"/>
            <a:ext cx="415636" cy="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BD791D4-F076-4CA0-B90E-1281FC76FCA7}"/>
              </a:ext>
            </a:extLst>
          </p:cNvPr>
          <p:cNvCxnSpPr/>
          <p:nvPr/>
        </p:nvCxnSpPr>
        <p:spPr>
          <a:xfrm>
            <a:off x="6723719" y="186874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4A13CC2B-157A-4A20-A1F5-56DCEDF4A22B}"/>
              </a:ext>
            </a:extLst>
          </p:cNvPr>
          <p:cNvSpPr/>
          <p:nvPr/>
        </p:nvSpPr>
        <p:spPr>
          <a:xfrm>
            <a:off x="6156034" y="1619275"/>
            <a:ext cx="712351" cy="6994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69F8B57-35E7-4E65-8F80-A15F2962228D}"/>
              </a:ext>
            </a:extLst>
          </p:cNvPr>
          <p:cNvSpPr txBox="1"/>
          <p:nvPr/>
        </p:nvSpPr>
        <p:spPr>
          <a:xfrm>
            <a:off x="6340762" y="2860994"/>
            <a:ext cx="3306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Test window  h (</a:t>
            </a:r>
            <a:r>
              <a:rPr lang="en-US" sz="1400" dirty="0" err="1"/>
              <a:t>eg</a:t>
            </a:r>
            <a:r>
              <a:rPr lang="en-US" sz="1400" dirty="0"/>
              <a:t> 2months)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5D6DC13-1490-4BA1-A560-76092F392E74}"/>
              </a:ext>
            </a:extLst>
          </p:cNvPr>
          <p:cNvCxnSpPr>
            <a:cxnSpLocks/>
          </p:cNvCxnSpPr>
          <p:nvPr/>
        </p:nvCxnSpPr>
        <p:spPr>
          <a:xfrm>
            <a:off x="6719459" y="2318686"/>
            <a:ext cx="347511" cy="591494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78056151-B211-4B97-AAF1-CF177D1D66DF}"/>
              </a:ext>
            </a:extLst>
          </p:cNvPr>
          <p:cNvSpPr txBox="1"/>
          <p:nvPr/>
        </p:nvSpPr>
        <p:spPr>
          <a:xfrm>
            <a:off x="3429027" y="3140606"/>
            <a:ext cx="1244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  .  .</a:t>
            </a:r>
          </a:p>
        </p:txBody>
      </p:sp>
    </p:spTree>
    <p:extLst>
      <p:ext uri="{BB962C8B-B14F-4D97-AF65-F5344CB8AC3E}">
        <p14:creationId xmlns:p14="http://schemas.microsoft.com/office/powerpoint/2010/main" val="370908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548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Extreme case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62E99A-45FB-4D09-92BF-0FDC560BF7FC}"/>
              </a:ext>
            </a:extLst>
          </p:cNvPr>
          <p:cNvCxnSpPr>
            <a:cxnSpLocks/>
          </p:cNvCxnSpPr>
          <p:nvPr/>
        </p:nvCxnSpPr>
        <p:spPr>
          <a:xfrm>
            <a:off x="1182255" y="1470627"/>
            <a:ext cx="10226961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ACCB2D-20B9-47B8-B80F-E04DEE1D11CE}"/>
              </a:ext>
            </a:extLst>
          </p:cNvPr>
          <p:cNvCxnSpPr/>
          <p:nvPr/>
        </p:nvCxnSpPr>
        <p:spPr>
          <a:xfrm>
            <a:off x="1182255" y="1376218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FCC1DB-4FEB-44E2-B398-1B7DF9C48FC9}"/>
              </a:ext>
            </a:extLst>
          </p:cNvPr>
          <p:cNvCxnSpPr/>
          <p:nvPr/>
        </p:nvCxnSpPr>
        <p:spPr>
          <a:xfrm>
            <a:off x="11416148" y="1381860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C92DB5C-5E3E-45E9-BF89-18A16654F756}"/>
              </a:ext>
            </a:extLst>
          </p:cNvPr>
          <p:cNvSpPr txBox="1"/>
          <p:nvPr/>
        </p:nvSpPr>
        <p:spPr>
          <a:xfrm>
            <a:off x="5354781" y="995479"/>
            <a:ext cx="214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 samples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514842E-EF6C-40BF-8861-700D851E90FA}"/>
              </a:ext>
            </a:extLst>
          </p:cNvPr>
          <p:cNvSpPr txBox="1"/>
          <p:nvPr/>
        </p:nvSpPr>
        <p:spPr>
          <a:xfrm>
            <a:off x="11113657" y="1092339"/>
            <a:ext cx="780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2017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7A7A621-DBA8-43BA-A75C-888C506194D4}"/>
              </a:ext>
            </a:extLst>
          </p:cNvPr>
          <p:cNvSpPr txBox="1"/>
          <p:nvPr/>
        </p:nvSpPr>
        <p:spPr>
          <a:xfrm>
            <a:off x="838200" y="1071350"/>
            <a:ext cx="780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2013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91CD37E-44D7-44C4-955D-7715618332D9}"/>
              </a:ext>
            </a:extLst>
          </p:cNvPr>
          <p:cNvCxnSpPr>
            <a:cxnSpLocks/>
          </p:cNvCxnSpPr>
          <p:nvPr/>
        </p:nvCxnSpPr>
        <p:spPr>
          <a:xfrm>
            <a:off x="1177639" y="1955535"/>
            <a:ext cx="5112325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FBC0BDF-2E6A-4961-B41B-88FAAEDE9802}"/>
              </a:ext>
            </a:extLst>
          </p:cNvPr>
          <p:cNvCxnSpPr/>
          <p:nvPr/>
        </p:nvCxnSpPr>
        <p:spPr>
          <a:xfrm>
            <a:off x="1177639" y="186112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C6A2F15-D6EC-4FE1-B767-B10E5E090E88}"/>
              </a:ext>
            </a:extLst>
          </p:cNvPr>
          <p:cNvSpPr txBox="1"/>
          <p:nvPr/>
        </p:nvSpPr>
        <p:spPr>
          <a:xfrm>
            <a:off x="2887521" y="1618943"/>
            <a:ext cx="348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validation(</a:t>
            </a:r>
            <a:r>
              <a:rPr lang="en-US" sz="1400" dirty="0" err="1"/>
              <a:t>eg</a:t>
            </a:r>
            <a:r>
              <a:rPr lang="en-US" sz="1400" dirty="0"/>
              <a:t>, 24 months)</a:t>
            </a:r>
          </a:p>
          <a:p>
            <a:endParaRPr lang="en-US" sz="14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3962F65-6CDB-4B28-BDB3-EF020EBA611C}"/>
              </a:ext>
            </a:extLst>
          </p:cNvPr>
          <p:cNvSpPr txBox="1"/>
          <p:nvPr/>
        </p:nvSpPr>
        <p:spPr>
          <a:xfrm>
            <a:off x="6029037" y="1156696"/>
            <a:ext cx="780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2015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FA17057-A8B7-440A-B01E-C006A9A27A94}"/>
              </a:ext>
            </a:extLst>
          </p:cNvPr>
          <p:cNvCxnSpPr/>
          <p:nvPr/>
        </p:nvCxnSpPr>
        <p:spPr>
          <a:xfrm>
            <a:off x="6289964" y="140011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4713CF9-AF12-4E2F-882B-5CE2EEF58F5C}"/>
              </a:ext>
            </a:extLst>
          </p:cNvPr>
          <p:cNvCxnSpPr>
            <a:cxnSpLocks/>
          </p:cNvCxnSpPr>
          <p:nvPr/>
        </p:nvCxnSpPr>
        <p:spPr>
          <a:xfrm>
            <a:off x="-196270" y="1464473"/>
            <a:ext cx="1373909" cy="0"/>
          </a:xfrm>
          <a:prstGeom prst="line">
            <a:avLst/>
          </a:prstGeom>
          <a:ln w="25400" cmpd="sng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3255560-2EAD-47BD-AF34-A6396FD2D841}"/>
              </a:ext>
            </a:extLst>
          </p:cNvPr>
          <p:cNvCxnSpPr/>
          <p:nvPr/>
        </p:nvCxnSpPr>
        <p:spPr>
          <a:xfrm>
            <a:off x="6289964" y="1857015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92AA66CF-7E08-4BF1-8D75-CE55B0686578}"/>
              </a:ext>
            </a:extLst>
          </p:cNvPr>
          <p:cNvSpPr txBox="1"/>
          <p:nvPr/>
        </p:nvSpPr>
        <p:spPr>
          <a:xfrm>
            <a:off x="1716826" y="3648078"/>
            <a:ext cx="39831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Validation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Train-valid split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Multiple train-valid split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Walk forward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Need lots of compute</a:t>
            </a:r>
          </a:p>
          <a:p>
            <a:r>
              <a:rPr lang="en-US" sz="1600" dirty="0"/>
              <a:t>  ((T-m)/h+1)*All/h * </a:t>
            </a:r>
            <a:r>
              <a:rPr lang="en-US" sz="1600" dirty="0" err="1"/>
              <a:t>GridDim</a:t>
            </a:r>
            <a:r>
              <a:rPr lang="en-US" sz="1600" dirty="0"/>
              <a:t> </a:t>
            </a:r>
          </a:p>
          <a:p>
            <a:r>
              <a:rPr lang="en-US" sz="1600" dirty="0"/>
              <a:t>= ((24-12)/2+1)*35*12/2 * 64</a:t>
            </a:r>
          </a:p>
          <a:p>
            <a:r>
              <a:rPr lang="en-US" sz="1600" dirty="0"/>
              <a:t>= 94080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E0222E9-38E6-4C15-B2D0-AC4BB13D1DA4}"/>
              </a:ext>
            </a:extLst>
          </p:cNvPr>
          <p:cNvCxnSpPr>
            <a:cxnSpLocks/>
          </p:cNvCxnSpPr>
          <p:nvPr/>
        </p:nvCxnSpPr>
        <p:spPr>
          <a:xfrm>
            <a:off x="6303823" y="1961104"/>
            <a:ext cx="641922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ight Brace 230">
            <a:extLst>
              <a:ext uri="{FF2B5EF4-FFF2-40B4-BE49-F238E27FC236}">
                <a16:creationId xmlns:a16="http://schemas.microsoft.com/office/drawing/2014/main" id="{506CB2FC-6553-4692-B91D-9BF78AA3C67C}"/>
              </a:ext>
            </a:extLst>
          </p:cNvPr>
          <p:cNvSpPr/>
          <p:nvPr/>
        </p:nvSpPr>
        <p:spPr>
          <a:xfrm rot="5400000">
            <a:off x="4235191" y="687450"/>
            <a:ext cx="299535" cy="5112327"/>
          </a:xfrm>
          <a:prstGeom prst="rightBrace">
            <a:avLst>
              <a:gd name="adj1" fmla="val 426689"/>
              <a:gd name="adj2" fmla="val 50000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F9086730-5BCD-49D3-ACF6-1E77D4B3F0CA}"/>
              </a:ext>
            </a:extLst>
          </p:cNvPr>
          <p:cNvCxnSpPr>
            <a:cxnSpLocks/>
          </p:cNvCxnSpPr>
          <p:nvPr/>
        </p:nvCxnSpPr>
        <p:spPr>
          <a:xfrm>
            <a:off x="6941120" y="1857014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76DC0B68-59C1-49D4-89E2-8926A9C5701E}"/>
              </a:ext>
            </a:extLst>
          </p:cNvPr>
          <p:cNvSpPr txBox="1"/>
          <p:nvPr/>
        </p:nvSpPr>
        <p:spPr>
          <a:xfrm>
            <a:off x="6125452" y="1618943"/>
            <a:ext cx="348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Prediction (</a:t>
            </a:r>
            <a:r>
              <a:rPr lang="en-US" sz="1400" dirty="0" err="1"/>
              <a:t>eg</a:t>
            </a:r>
            <a:r>
              <a:rPr lang="en-US" sz="1400" dirty="0"/>
              <a:t>, 2 months)</a:t>
            </a:r>
          </a:p>
          <a:p>
            <a:endParaRPr lang="en-US" sz="1400" dirty="0"/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0B8F0998-90D5-4056-8E08-E54BDCEE3549}"/>
              </a:ext>
            </a:extLst>
          </p:cNvPr>
          <p:cNvCxnSpPr>
            <a:cxnSpLocks/>
          </p:cNvCxnSpPr>
          <p:nvPr/>
        </p:nvCxnSpPr>
        <p:spPr>
          <a:xfrm>
            <a:off x="1828795" y="2603051"/>
            <a:ext cx="5112325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6F6470D2-AC9B-48AA-B3A7-49440BF1A5C4}"/>
              </a:ext>
            </a:extLst>
          </p:cNvPr>
          <p:cNvCxnSpPr/>
          <p:nvPr/>
        </p:nvCxnSpPr>
        <p:spPr>
          <a:xfrm>
            <a:off x="1828795" y="2508642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E4D7ADDD-A59B-4D0C-AE32-69A02DFDF078}"/>
              </a:ext>
            </a:extLst>
          </p:cNvPr>
          <p:cNvCxnSpPr/>
          <p:nvPr/>
        </p:nvCxnSpPr>
        <p:spPr>
          <a:xfrm>
            <a:off x="6941120" y="250453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652D3C3A-3FC3-4C91-AE87-795DBC5395B8}"/>
              </a:ext>
            </a:extLst>
          </p:cNvPr>
          <p:cNvCxnSpPr>
            <a:cxnSpLocks/>
          </p:cNvCxnSpPr>
          <p:nvPr/>
        </p:nvCxnSpPr>
        <p:spPr>
          <a:xfrm>
            <a:off x="6954979" y="2608620"/>
            <a:ext cx="641922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233D7314-06EC-4593-9C7A-C0F6D40D6793}"/>
              </a:ext>
            </a:extLst>
          </p:cNvPr>
          <p:cNvCxnSpPr>
            <a:cxnSpLocks/>
          </p:cNvCxnSpPr>
          <p:nvPr/>
        </p:nvCxnSpPr>
        <p:spPr>
          <a:xfrm>
            <a:off x="7592276" y="2504530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1265FA08-A155-428B-A8A2-388AABEDBEF6}"/>
              </a:ext>
            </a:extLst>
          </p:cNvPr>
          <p:cNvSpPr txBox="1"/>
          <p:nvPr/>
        </p:nvSpPr>
        <p:spPr>
          <a:xfrm>
            <a:off x="5713859" y="3784751"/>
            <a:ext cx="3983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.    .     .</a:t>
            </a:r>
            <a:endParaRPr lang="en-US" sz="1600" dirty="0"/>
          </a:p>
          <a:p>
            <a:endParaRPr lang="en-US" sz="1600" dirty="0"/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4A378153-834B-4EDD-A632-D8115E24CECF}"/>
              </a:ext>
            </a:extLst>
          </p:cNvPr>
          <p:cNvCxnSpPr>
            <a:cxnSpLocks/>
          </p:cNvCxnSpPr>
          <p:nvPr/>
        </p:nvCxnSpPr>
        <p:spPr>
          <a:xfrm>
            <a:off x="5713859" y="5323159"/>
            <a:ext cx="5112325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15A513AF-E2F4-4264-A788-C7BD21113F9F}"/>
              </a:ext>
            </a:extLst>
          </p:cNvPr>
          <p:cNvCxnSpPr/>
          <p:nvPr/>
        </p:nvCxnSpPr>
        <p:spPr>
          <a:xfrm>
            <a:off x="5713859" y="5228750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E1CACF7-B878-4361-B622-3B143A53C8B8}"/>
              </a:ext>
            </a:extLst>
          </p:cNvPr>
          <p:cNvCxnSpPr/>
          <p:nvPr/>
        </p:nvCxnSpPr>
        <p:spPr>
          <a:xfrm>
            <a:off x="10826184" y="5224639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24D6C006-C56B-4244-B35F-0CAEABBE8432}"/>
              </a:ext>
            </a:extLst>
          </p:cNvPr>
          <p:cNvCxnSpPr>
            <a:cxnSpLocks/>
          </p:cNvCxnSpPr>
          <p:nvPr/>
        </p:nvCxnSpPr>
        <p:spPr>
          <a:xfrm>
            <a:off x="10840043" y="5328728"/>
            <a:ext cx="641922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3643C95D-6C97-42A3-AC02-720123B1AF11}"/>
              </a:ext>
            </a:extLst>
          </p:cNvPr>
          <p:cNvCxnSpPr>
            <a:cxnSpLocks/>
          </p:cNvCxnSpPr>
          <p:nvPr/>
        </p:nvCxnSpPr>
        <p:spPr>
          <a:xfrm>
            <a:off x="11477340" y="5224638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028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548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Tracking window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62E99A-45FB-4D09-92BF-0FDC560BF7FC}"/>
              </a:ext>
            </a:extLst>
          </p:cNvPr>
          <p:cNvCxnSpPr>
            <a:cxnSpLocks/>
          </p:cNvCxnSpPr>
          <p:nvPr/>
        </p:nvCxnSpPr>
        <p:spPr>
          <a:xfrm>
            <a:off x="1182255" y="1470627"/>
            <a:ext cx="10226961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ACCB2D-20B9-47B8-B80F-E04DEE1D11CE}"/>
              </a:ext>
            </a:extLst>
          </p:cNvPr>
          <p:cNvCxnSpPr/>
          <p:nvPr/>
        </p:nvCxnSpPr>
        <p:spPr>
          <a:xfrm>
            <a:off x="1182255" y="1376218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FCC1DB-4FEB-44E2-B398-1B7DF9C48FC9}"/>
              </a:ext>
            </a:extLst>
          </p:cNvPr>
          <p:cNvCxnSpPr/>
          <p:nvPr/>
        </p:nvCxnSpPr>
        <p:spPr>
          <a:xfrm>
            <a:off x="11416148" y="1381860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6425E66-55A6-4245-A843-ACAF921221E4}"/>
              </a:ext>
            </a:extLst>
          </p:cNvPr>
          <p:cNvCxnSpPr>
            <a:cxnSpLocks/>
          </p:cNvCxnSpPr>
          <p:nvPr/>
        </p:nvCxnSpPr>
        <p:spPr>
          <a:xfrm>
            <a:off x="1182255" y="2389645"/>
            <a:ext cx="2382982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6A3998B-AFDB-42AF-BB8B-15A1AA51CA27}"/>
              </a:ext>
            </a:extLst>
          </p:cNvPr>
          <p:cNvCxnSpPr>
            <a:cxnSpLocks/>
          </p:cNvCxnSpPr>
          <p:nvPr/>
        </p:nvCxnSpPr>
        <p:spPr>
          <a:xfrm>
            <a:off x="1182255" y="229523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50A95C8-6F09-4489-BF2E-7E9E0150D672}"/>
              </a:ext>
            </a:extLst>
          </p:cNvPr>
          <p:cNvCxnSpPr>
            <a:cxnSpLocks/>
          </p:cNvCxnSpPr>
          <p:nvPr/>
        </p:nvCxnSpPr>
        <p:spPr>
          <a:xfrm>
            <a:off x="1380838" y="229523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56885DB-50AF-4A9B-B1E0-2CA36E455A40}"/>
              </a:ext>
            </a:extLst>
          </p:cNvPr>
          <p:cNvCxnSpPr>
            <a:cxnSpLocks/>
          </p:cNvCxnSpPr>
          <p:nvPr/>
        </p:nvCxnSpPr>
        <p:spPr>
          <a:xfrm>
            <a:off x="1579419" y="229523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7A8F143-3012-49F8-AD50-15EBB2D90A0C}"/>
              </a:ext>
            </a:extLst>
          </p:cNvPr>
          <p:cNvCxnSpPr>
            <a:cxnSpLocks/>
          </p:cNvCxnSpPr>
          <p:nvPr/>
        </p:nvCxnSpPr>
        <p:spPr>
          <a:xfrm>
            <a:off x="1768764" y="229523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F299BE-BBC0-43DB-8CC4-801FDAA0B97B}"/>
              </a:ext>
            </a:extLst>
          </p:cNvPr>
          <p:cNvCxnSpPr>
            <a:cxnSpLocks/>
          </p:cNvCxnSpPr>
          <p:nvPr/>
        </p:nvCxnSpPr>
        <p:spPr>
          <a:xfrm>
            <a:off x="1967347" y="229523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6A3D7DF-869E-460E-B6DE-EBDFE0B2906C}"/>
              </a:ext>
            </a:extLst>
          </p:cNvPr>
          <p:cNvCxnSpPr>
            <a:cxnSpLocks/>
          </p:cNvCxnSpPr>
          <p:nvPr/>
        </p:nvCxnSpPr>
        <p:spPr>
          <a:xfrm>
            <a:off x="2165928" y="229523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9C561BB-32A1-4EEC-A36C-CB66AC1F8EAC}"/>
              </a:ext>
            </a:extLst>
          </p:cNvPr>
          <p:cNvCxnSpPr>
            <a:cxnSpLocks/>
          </p:cNvCxnSpPr>
          <p:nvPr/>
        </p:nvCxnSpPr>
        <p:spPr>
          <a:xfrm>
            <a:off x="2359892" y="229523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CA9CBCC-BCC7-44FD-91A7-8CAB68381FF5}"/>
              </a:ext>
            </a:extLst>
          </p:cNvPr>
          <p:cNvCxnSpPr>
            <a:cxnSpLocks/>
          </p:cNvCxnSpPr>
          <p:nvPr/>
        </p:nvCxnSpPr>
        <p:spPr>
          <a:xfrm>
            <a:off x="2558475" y="229523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1B5F29-A4CB-4A4C-9CBE-375372A2FFF9}"/>
              </a:ext>
            </a:extLst>
          </p:cNvPr>
          <p:cNvCxnSpPr>
            <a:cxnSpLocks/>
          </p:cNvCxnSpPr>
          <p:nvPr/>
        </p:nvCxnSpPr>
        <p:spPr>
          <a:xfrm>
            <a:off x="2757056" y="229523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163D647-CAF1-4CCA-91CA-29D363B3F64E}"/>
              </a:ext>
            </a:extLst>
          </p:cNvPr>
          <p:cNvCxnSpPr>
            <a:cxnSpLocks/>
          </p:cNvCxnSpPr>
          <p:nvPr/>
        </p:nvCxnSpPr>
        <p:spPr>
          <a:xfrm>
            <a:off x="2951018" y="229523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1A0C07B-0687-4705-B786-D0CC74F9C13A}"/>
              </a:ext>
            </a:extLst>
          </p:cNvPr>
          <p:cNvCxnSpPr>
            <a:cxnSpLocks/>
          </p:cNvCxnSpPr>
          <p:nvPr/>
        </p:nvCxnSpPr>
        <p:spPr>
          <a:xfrm>
            <a:off x="3149601" y="229523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BDB07A6-5C2F-4FD5-A97F-E559C5D628CF}"/>
              </a:ext>
            </a:extLst>
          </p:cNvPr>
          <p:cNvCxnSpPr>
            <a:cxnSpLocks/>
          </p:cNvCxnSpPr>
          <p:nvPr/>
        </p:nvCxnSpPr>
        <p:spPr>
          <a:xfrm>
            <a:off x="3348182" y="229523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1E8A771-E8CE-41BD-B42A-070BE3ACB890}"/>
              </a:ext>
            </a:extLst>
          </p:cNvPr>
          <p:cNvCxnSpPr>
            <a:cxnSpLocks/>
          </p:cNvCxnSpPr>
          <p:nvPr/>
        </p:nvCxnSpPr>
        <p:spPr>
          <a:xfrm>
            <a:off x="3565237" y="2300878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1BABF0E-53F4-4FD8-876F-2D2742D2679A}"/>
              </a:ext>
            </a:extLst>
          </p:cNvPr>
          <p:cNvCxnSpPr>
            <a:cxnSpLocks/>
          </p:cNvCxnSpPr>
          <p:nvPr/>
        </p:nvCxnSpPr>
        <p:spPr>
          <a:xfrm>
            <a:off x="1579419" y="2726776"/>
            <a:ext cx="2382982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C33102E-62C5-436F-BE2F-2D122DC76542}"/>
              </a:ext>
            </a:extLst>
          </p:cNvPr>
          <p:cNvCxnSpPr>
            <a:cxnSpLocks/>
          </p:cNvCxnSpPr>
          <p:nvPr/>
        </p:nvCxnSpPr>
        <p:spPr>
          <a:xfrm>
            <a:off x="1579419" y="2632367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F522BAF-AC3A-4390-AE36-73D271192180}"/>
              </a:ext>
            </a:extLst>
          </p:cNvPr>
          <p:cNvCxnSpPr>
            <a:cxnSpLocks/>
          </p:cNvCxnSpPr>
          <p:nvPr/>
        </p:nvCxnSpPr>
        <p:spPr>
          <a:xfrm>
            <a:off x="1778002" y="2632367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6318BDC-FA82-4572-889F-C87DBE14295F}"/>
              </a:ext>
            </a:extLst>
          </p:cNvPr>
          <p:cNvCxnSpPr>
            <a:cxnSpLocks/>
          </p:cNvCxnSpPr>
          <p:nvPr/>
        </p:nvCxnSpPr>
        <p:spPr>
          <a:xfrm>
            <a:off x="1976583" y="2632367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4735401-95D7-4E8B-A9AE-0BDBA376A565}"/>
              </a:ext>
            </a:extLst>
          </p:cNvPr>
          <p:cNvCxnSpPr>
            <a:cxnSpLocks/>
          </p:cNvCxnSpPr>
          <p:nvPr/>
        </p:nvCxnSpPr>
        <p:spPr>
          <a:xfrm>
            <a:off x="2165928" y="2632367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8C87554-1B67-41E5-BF24-C30013600131}"/>
              </a:ext>
            </a:extLst>
          </p:cNvPr>
          <p:cNvCxnSpPr>
            <a:cxnSpLocks/>
          </p:cNvCxnSpPr>
          <p:nvPr/>
        </p:nvCxnSpPr>
        <p:spPr>
          <a:xfrm>
            <a:off x="2364511" y="2632367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4620D41-A064-49A3-8E52-BEFF88B9F137}"/>
              </a:ext>
            </a:extLst>
          </p:cNvPr>
          <p:cNvCxnSpPr>
            <a:cxnSpLocks/>
          </p:cNvCxnSpPr>
          <p:nvPr/>
        </p:nvCxnSpPr>
        <p:spPr>
          <a:xfrm>
            <a:off x="2563092" y="2632367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4EF3853-27B4-4E88-A272-3D5FF9B6E0BA}"/>
              </a:ext>
            </a:extLst>
          </p:cNvPr>
          <p:cNvCxnSpPr>
            <a:cxnSpLocks/>
          </p:cNvCxnSpPr>
          <p:nvPr/>
        </p:nvCxnSpPr>
        <p:spPr>
          <a:xfrm>
            <a:off x="2757056" y="2632367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62DB5FF-FEEE-4349-8F37-18E84F89FED1}"/>
              </a:ext>
            </a:extLst>
          </p:cNvPr>
          <p:cNvCxnSpPr>
            <a:cxnSpLocks/>
          </p:cNvCxnSpPr>
          <p:nvPr/>
        </p:nvCxnSpPr>
        <p:spPr>
          <a:xfrm>
            <a:off x="2955639" y="2632367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E66A8F9-1492-44A2-AD7F-EAE29275DE1C}"/>
              </a:ext>
            </a:extLst>
          </p:cNvPr>
          <p:cNvCxnSpPr>
            <a:cxnSpLocks/>
          </p:cNvCxnSpPr>
          <p:nvPr/>
        </p:nvCxnSpPr>
        <p:spPr>
          <a:xfrm>
            <a:off x="3154220" y="2632367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B099787-0640-4DA8-8157-A7CC09B8C9E3}"/>
              </a:ext>
            </a:extLst>
          </p:cNvPr>
          <p:cNvCxnSpPr>
            <a:cxnSpLocks/>
          </p:cNvCxnSpPr>
          <p:nvPr/>
        </p:nvCxnSpPr>
        <p:spPr>
          <a:xfrm>
            <a:off x="3348182" y="2632367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0BB4028-2F57-4FEF-9588-E104CB3A93F7}"/>
              </a:ext>
            </a:extLst>
          </p:cNvPr>
          <p:cNvCxnSpPr>
            <a:cxnSpLocks/>
          </p:cNvCxnSpPr>
          <p:nvPr/>
        </p:nvCxnSpPr>
        <p:spPr>
          <a:xfrm>
            <a:off x="3546765" y="2632367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BBBE983-28C2-4372-9265-0C27E9232271}"/>
              </a:ext>
            </a:extLst>
          </p:cNvPr>
          <p:cNvCxnSpPr>
            <a:cxnSpLocks/>
          </p:cNvCxnSpPr>
          <p:nvPr/>
        </p:nvCxnSpPr>
        <p:spPr>
          <a:xfrm>
            <a:off x="3745346" y="2632367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E19A0C7-A4FC-4E91-9A62-5D7EC5F214E7}"/>
              </a:ext>
            </a:extLst>
          </p:cNvPr>
          <p:cNvCxnSpPr>
            <a:cxnSpLocks/>
          </p:cNvCxnSpPr>
          <p:nvPr/>
        </p:nvCxnSpPr>
        <p:spPr>
          <a:xfrm>
            <a:off x="3962401" y="2638009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DB07FC5-6E68-499D-B5A0-FD3E611E725B}"/>
              </a:ext>
            </a:extLst>
          </p:cNvPr>
          <p:cNvCxnSpPr>
            <a:cxnSpLocks/>
          </p:cNvCxnSpPr>
          <p:nvPr/>
        </p:nvCxnSpPr>
        <p:spPr>
          <a:xfrm>
            <a:off x="1990436" y="3061600"/>
            <a:ext cx="2382982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89A19E9-E896-436C-8E71-8D3D3DDD1ADE}"/>
              </a:ext>
            </a:extLst>
          </p:cNvPr>
          <p:cNvCxnSpPr>
            <a:cxnSpLocks/>
          </p:cNvCxnSpPr>
          <p:nvPr/>
        </p:nvCxnSpPr>
        <p:spPr>
          <a:xfrm>
            <a:off x="1990436" y="296719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B3D1266-F107-4823-9213-2253CF5D2FEE}"/>
              </a:ext>
            </a:extLst>
          </p:cNvPr>
          <p:cNvCxnSpPr>
            <a:cxnSpLocks/>
          </p:cNvCxnSpPr>
          <p:nvPr/>
        </p:nvCxnSpPr>
        <p:spPr>
          <a:xfrm>
            <a:off x="2189019" y="296719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30DD9FB-A6D3-49A1-8AC9-691ECCB73900}"/>
              </a:ext>
            </a:extLst>
          </p:cNvPr>
          <p:cNvCxnSpPr>
            <a:cxnSpLocks/>
          </p:cNvCxnSpPr>
          <p:nvPr/>
        </p:nvCxnSpPr>
        <p:spPr>
          <a:xfrm>
            <a:off x="2387600" y="296719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ABA2AD4-D0B2-4BBF-A70F-1D82AA38134F}"/>
              </a:ext>
            </a:extLst>
          </p:cNvPr>
          <p:cNvCxnSpPr>
            <a:cxnSpLocks/>
          </p:cNvCxnSpPr>
          <p:nvPr/>
        </p:nvCxnSpPr>
        <p:spPr>
          <a:xfrm>
            <a:off x="2576945" y="296719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1141022-9A4B-4837-A440-260CAB1C2378}"/>
              </a:ext>
            </a:extLst>
          </p:cNvPr>
          <p:cNvCxnSpPr>
            <a:cxnSpLocks/>
          </p:cNvCxnSpPr>
          <p:nvPr/>
        </p:nvCxnSpPr>
        <p:spPr>
          <a:xfrm>
            <a:off x="2775528" y="296719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4B034B9-0B6E-4972-9FA6-45755F4E009E}"/>
              </a:ext>
            </a:extLst>
          </p:cNvPr>
          <p:cNvCxnSpPr>
            <a:cxnSpLocks/>
          </p:cNvCxnSpPr>
          <p:nvPr/>
        </p:nvCxnSpPr>
        <p:spPr>
          <a:xfrm>
            <a:off x="2974109" y="296719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DF3F991-A738-445E-A557-2C8585351D0A}"/>
              </a:ext>
            </a:extLst>
          </p:cNvPr>
          <p:cNvCxnSpPr>
            <a:cxnSpLocks/>
          </p:cNvCxnSpPr>
          <p:nvPr/>
        </p:nvCxnSpPr>
        <p:spPr>
          <a:xfrm>
            <a:off x="3168073" y="296719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A7FC190-7537-4363-95C3-C5E79466427E}"/>
              </a:ext>
            </a:extLst>
          </p:cNvPr>
          <p:cNvCxnSpPr>
            <a:cxnSpLocks/>
          </p:cNvCxnSpPr>
          <p:nvPr/>
        </p:nvCxnSpPr>
        <p:spPr>
          <a:xfrm>
            <a:off x="3366656" y="296719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2C1A233-E6A8-48F2-A15A-7F6CBB77993A}"/>
              </a:ext>
            </a:extLst>
          </p:cNvPr>
          <p:cNvCxnSpPr>
            <a:cxnSpLocks/>
          </p:cNvCxnSpPr>
          <p:nvPr/>
        </p:nvCxnSpPr>
        <p:spPr>
          <a:xfrm>
            <a:off x="3565237" y="296719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456F9DC-EA8C-479E-84FC-E0980B2E0C1A}"/>
              </a:ext>
            </a:extLst>
          </p:cNvPr>
          <p:cNvCxnSpPr>
            <a:cxnSpLocks/>
          </p:cNvCxnSpPr>
          <p:nvPr/>
        </p:nvCxnSpPr>
        <p:spPr>
          <a:xfrm>
            <a:off x="3759199" y="296719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7AA5D75-08DA-4407-A690-CA202F28AAEF}"/>
              </a:ext>
            </a:extLst>
          </p:cNvPr>
          <p:cNvCxnSpPr>
            <a:cxnSpLocks/>
          </p:cNvCxnSpPr>
          <p:nvPr/>
        </p:nvCxnSpPr>
        <p:spPr>
          <a:xfrm>
            <a:off x="3957782" y="296719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F4FD09D-F744-42CA-8B65-D0532C61A9EF}"/>
              </a:ext>
            </a:extLst>
          </p:cNvPr>
          <p:cNvCxnSpPr>
            <a:cxnSpLocks/>
          </p:cNvCxnSpPr>
          <p:nvPr/>
        </p:nvCxnSpPr>
        <p:spPr>
          <a:xfrm>
            <a:off x="4156363" y="296719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034E3EC-F017-49D4-A101-90792AD45277}"/>
              </a:ext>
            </a:extLst>
          </p:cNvPr>
          <p:cNvCxnSpPr>
            <a:cxnSpLocks/>
          </p:cNvCxnSpPr>
          <p:nvPr/>
        </p:nvCxnSpPr>
        <p:spPr>
          <a:xfrm>
            <a:off x="4373418" y="297283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174E909-7427-44BF-A7B4-1F6B1A51B20E}"/>
              </a:ext>
            </a:extLst>
          </p:cNvPr>
          <p:cNvSpPr txBox="1"/>
          <p:nvPr/>
        </p:nvSpPr>
        <p:spPr>
          <a:xfrm>
            <a:off x="3777674" y="2236296"/>
            <a:ext cx="2661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Sliding window m (</a:t>
            </a:r>
            <a:r>
              <a:rPr lang="en-US" sz="1400" dirty="0" err="1"/>
              <a:t>eg</a:t>
            </a:r>
            <a:r>
              <a:rPr lang="en-US" sz="1400" dirty="0"/>
              <a:t> 12 month)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C760CB3-5E90-4855-B671-D3E12F9DECC1}"/>
              </a:ext>
            </a:extLst>
          </p:cNvPr>
          <p:cNvSpPr txBox="1"/>
          <p:nvPr/>
        </p:nvSpPr>
        <p:spPr>
          <a:xfrm>
            <a:off x="4188691" y="2559396"/>
            <a:ext cx="1861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Sliding window2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C85D818-8C52-43CD-BA4D-72CFD4A3AD92}"/>
              </a:ext>
            </a:extLst>
          </p:cNvPr>
          <p:cNvSpPr txBox="1"/>
          <p:nvPr/>
        </p:nvSpPr>
        <p:spPr>
          <a:xfrm>
            <a:off x="4577772" y="2910180"/>
            <a:ext cx="1861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Sliding window3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C92DB5C-5E3E-45E9-BF89-18A16654F756}"/>
              </a:ext>
            </a:extLst>
          </p:cNvPr>
          <p:cNvSpPr txBox="1"/>
          <p:nvPr/>
        </p:nvSpPr>
        <p:spPr>
          <a:xfrm>
            <a:off x="5354781" y="995479"/>
            <a:ext cx="214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samples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514842E-EF6C-40BF-8861-700D851E90FA}"/>
              </a:ext>
            </a:extLst>
          </p:cNvPr>
          <p:cNvSpPr txBox="1"/>
          <p:nvPr/>
        </p:nvSpPr>
        <p:spPr>
          <a:xfrm>
            <a:off x="11113657" y="1092339"/>
            <a:ext cx="780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2017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7A7A621-DBA8-43BA-A75C-888C506194D4}"/>
              </a:ext>
            </a:extLst>
          </p:cNvPr>
          <p:cNvSpPr txBox="1"/>
          <p:nvPr/>
        </p:nvSpPr>
        <p:spPr>
          <a:xfrm>
            <a:off x="838200" y="1071350"/>
            <a:ext cx="780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2013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91CD37E-44D7-44C4-955D-7715618332D9}"/>
              </a:ext>
            </a:extLst>
          </p:cNvPr>
          <p:cNvCxnSpPr>
            <a:cxnSpLocks/>
          </p:cNvCxnSpPr>
          <p:nvPr/>
        </p:nvCxnSpPr>
        <p:spPr>
          <a:xfrm>
            <a:off x="1177639" y="1955535"/>
            <a:ext cx="5112325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FBC0BDF-2E6A-4961-B41B-88FAAEDE9802}"/>
              </a:ext>
            </a:extLst>
          </p:cNvPr>
          <p:cNvCxnSpPr/>
          <p:nvPr/>
        </p:nvCxnSpPr>
        <p:spPr>
          <a:xfrm>
            <a:off x="1177639" y="186112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0B8AD45-79E2-4D2E-BB6E-783400D2693E}"/>
              </a:ext>
            </a:extLst>
          </p:cNvPr>
          <p:cNvCxnSpPr/>
          <p:nvPr/>
        </p:nvCxnSpPr>
        <p:spPr>
          <a:xfrm>
            <a:off x="6373086" y="6225824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C6A2F15-D6EC-4FE1-B767-B10E5E090E88}"/>
              </a:ext>
            </a:extLst>
          </p:cNvPr>
          <p:cNvSpPr txBox="1"/>
          <p:nvPr/>
        </p:nvSpPr>
        <p:spPr>
          <a:xfrm>
            <a:off x="2887521" y="1618943"/>
            <a:ext cx="3485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Tracking window T (</a:t>
            </a:r>
            <a:r>
              <a:rPr lang="en-US" sz="1600" dirty="0" err="1"/>
              <a:t>eg</a:t>
            </a:r>
            <a:r>
              <a:rPr lang="en-US" sz="1600" dirty="0"/>
              <a:t>, 24 months)</a:t>
            </a:r>
          </a:p>
          <a:p>
            <a:endParaRPr lang="en-US" sz="16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A5F8130-F9AF-4414-AF66-58EA7B54BE41}"/>
              </a:ext>
            </a:extLst>
          </p:cNvPr>
          <p:cNvSpPr txBox="1"/>
          <p:nvPr/>
        </p:nvSpPr>
        <p:spPr>
          <a:xfrm>
            <a:off x="833592" y="1807285"/>
            <a:ext cx="344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2D68049-B6CC-4965-A15E-0AC9902D1933}"/>
              </a:ext>
            </a:extLst>
          </p:cNvPr>
          <p:cNvCxnSpPr>
            <a:cxnSpLocks/>
          </p:cNvCxnSpPr>
          <p:nvPr/>
        </p:nvCxnSpPr>
        <p:spPr>
          <a:xfrm>
            <a:off x="3149601" y="2384002"/>
            <a:ext cx="415636" cy="0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A2724CE-C863-4278-AB8D-0DD683D49B07}"/>
              </a:ext>
            </a:extLst>
          </p:cNvPr>
          <p:cNvCxnSpPr>
            <a:cxnSpLocks/>
          </p:cNvCxnSpPr>
          <p:nvPr/>
        </p:nvCxnSpPr>
        <p:spPr>
          <a:xfrm>
            <a:off x="3542146" y="2717532"/>
            <a:ext cx="415636" cy="0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054F6C9-DC16-4F1B-AA55-27CFA5BCE274}"/>
              </a:ext>
            </a:extLst>
          </p:cNvPr>
          <p:cNvCxnSpPr>
            <a:cxnSpLocks/>
          </p:cNvCxnSpPr>
          <p:nvPr/>
        </p:nvCxnSpPr>
        <p:spPr>
          <a:xfrm>
            <a:off x="3957782" y="3055956"/>
            <a:ext cx="415636" cy="0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F002546-A4BF-4C4A-A7A5-BE034A3A83E7}"/>
              </a:ext>
            </a:extLst>
          </p:cNvPr>
          <p:cNvCxnSpPr>
            <a:cxnSpLocks/>
          </p:cNvCxnSpPr>
          <p:nvPr/>
        </p:nvCxnSpPr>
        <p:spPr>
          <a:xfrm>
            <a:off x="3579091" y="3611890"/>
            <a:ext cx="2382982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88CCD6B-6ACB-4C60-985F-4A863AC9AAFF}"/>
              </a:ext>
            </a:extLst>
          </p:cNvPr>
          <p:cNvCxnSpPr>
            <a:cxnSpLocks/>
          </p:cNvCxnSpPr>
          <p:nvPr/>
        </p:nvCxnSpPr>
        <p:spPr>
          <a:xfrm>
            <a:off x="3579091" y="351748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FFEC18D-29C9-4BFB-BF2C-CBCCCDD69C42}"/>
              </a:ext>
            </a:extLst>
          </p:cNvPr>
          <p:cNvCxnSpPr>
            <a:cxnSpLocks/>
          </p:cNvCxnSpPr>
          <p:nvPr/>
        </p:nvCxnSpPr>
        <p:spPr>
          <a:xfrm>
            <a:off x="3777674" y="351748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CE315D8-28B8-4347-B3B7-C5CF60EE4158}"/>
              </a:ext>
            </a:extLst>
          </p:cNvPr>
          <p:cNvCxnSpPr>
            <a:cxnSpLocks/>
          </p:cNvCxnSpPr>
          <p:nvPr/>
        </p:nvCxnSpPr>
        <p:spPr>
          <a:xfrm>
            <a:off x="3976255" y="351748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08CC11D-DD39-4058-8D32-A6F561694F9E}"/>
              </a:ext>
            </a:extLst>
          </p:cNvPr>
          <p:cNvCxnSpPr>
            <a:cxnSpLocks/>
          </p:cNvCxnSpPr>
          <p:nvPr/>
        </p:nvCxnSpPr>
        <p:spPr>
          <a:xfrm>
            <a:off x="4165600" y="351748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5E10913-5816-41ED-8465-4F7E550BC3D1}"/>
              </a:ext>
            </a:extLst>
          </p:cNvPr>
          <p:cNvCxnSpPr>
            <a:cxnSpLocks/>
          </p:cNvCxnSpPr>
          <p:nvPr/>
        </p:nvCxnSpPr>
        <p:spPr>
          <a:xfrm>
            <a:off x="4364183" y="351748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D146822-DCAD-4630-AFD7-FAA59D23FB75}"/>
              </a:ext>
            </a:extLst>
          </p:cNvPr>
          <p:cNvCxnSpPr>
            <a:cxnSpLocks/>
          </p:cNvCxnSpPr>
          <p:nvPr/>
        </p:nvCxnSpPr>
        <p:spPr>
          <a:xfrm>
            <a:off x="4562764" y="351748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FA3628A-48C6-4C10-B47E-FB83D4A24C2F}"/>
              </a:ext>
            </a:extLst>
          </p:cNvPr>
          <p:cNvCxnSpPr>
            <a:cxnSpLocks/>
          </p:cNvCxnSpPr>
          <p:nvPr/>
        </p:nvCxnSpPr>
        <p:spPr>
          <a:xfrm>
            <a:off x="4756728" y="351748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3DB1AAF-E58C-43A7-A48C-D9806DB363B6}"/>
              </a:ext>
            </a:extLst>
          </p:cNvPr>
          <p:cNvCxnSpPr>
            <a:cxnSpLocks/>
          </p:cNvCxnSpPr>
          <p:nvPr/>
        </p:nvCxnSpPr>
        <p:spPr>
          <a:xfrm>
            <a:off x="4955311" y="351748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0636983-BDA8-41A3-BA92-5BBE75170379}"/>
              </a:ext>
            </a:extLst>
          </p:cNvPr>
          <p:cNvCxnSpPr>
            <a:cxnSpLocks/>
          </p:cNvCxnSpPr>
          <p:nvPr/>
        </p:nvCxnSpPr>
        <p:spPr>
          <a:xfrm>
            <a:off x="5153892" y="351748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EB6C45A-E01B-4185-8CB0-CA559D4E9597}"/>
              </a:ext>
            </a:extLst>
          </p:cNvPr>
          <p:cNvCxnSpPr>
            <a:cxnSpLocks/>
          </p:cNvCxnSpPr>
          <p:nvPr/>
        </p:nvCxnSpPr>
        <p:spPr>
          <a:xfrm>
            <a:off x="5347854" y="351748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873B8995-F27A-4FAA-ADB3-6089C5F04768}"/>
              </a:ext>
            </a:extLst>
          </p:cNvPr>
          <p:cNvCxnSpPr>
            <a:cxnSpLocks/>
          </p:cNvCxnSpPr>
          <p:nvPr/>
        </p:nvCxnSpPr>
        <p:spPr>
          <a:xfrm>
            <a:off x="5546437" y="351748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89F06AF4-8332-49A1-85C4-85836FBE9B0D}"/>
              </a:ext>
            </a:extLst>
          </p:cNvPr>
          <p:cNvCxnSpPr>
            <a:cxnSpLocks/>
          </p:cNvCxnSpPr>
          <p:nvPr/>
        </p:nvCxnSpPr>
        <p:spPr>
          <a:xfrm>
            <a:off x="5745018" y="351748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A1500B0-0D57-4EC1-B510-C3E383290AEA}"/>
              </a:ext>
            </a:extLst>
          </p:cNvPr>
          <p:cNvCxnSpPr>
            <a:cxnSpLocks/>
          </p:cNvCxnSpPr>
          <p:nvPr/>
        </p:nvCxnSpPr>
        <p:spPr>
          <a:xfrm>
            <a:off x="5962073" y="352312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8180249-E4F6-49A0-A402-C5770DDE8E60}"/>
              </a:ext>
            </a:extLst>
          </p:cNvPr>
          <p:cNvCxnSpPr>
            <a:cxnSpLocks/>
          </p:cNvCxnSpPr>
          <p:nvPr/>
        </p:nvCxnSpPr>
        <p:spPr>
          <a:xfrm>
            <a:off x="3990108" y="3928242"/>
            <a:ext cx="2382982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1ADA3B0-407C-40BA-BC0B-250718DB8A2B}"/>
              </a:ext>
            </a:extLst>
          </p:cNvPr>
          <p:cNvCxnSpPr>
            <a:cxnSpLocks/>
          </p:cNvCxnSpPr>
          <p:nvPr/>
        </p:nvCxnSpPr>
        <p:spPr>
          <a:xfrm>
            <a:off x="3990108" y="383383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1A8789A-3894-45B5-974B-3172CD33A385}"/>
              </a:ext>
            </a:extLst>
          </p:cNvPr>
          <p:cNvCxnSpPr>
            <a:cxnSpLocks/>
          </p:cNvCxnSpPr>
          <p:nvPr/>
        </p:nvCxnSpPr>
        <p:spPr>
          <a:xfrm>
            <a:off x="4188691" y="383383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F296E52-1D0D-4335-905F-533D0718D176}"/>
              </a:ext>
            </a:extLst>
          </p:cNvPr>
          <p:cNvCxnSpPr>
            <a:cxnSpLocks/>
          </p:cNvCxnSpPr>
          <p:nvPr/>
        </p:nvCxnSpPr>
        <p:spPr>
          <a:xfrm>
            <a:off x="4387272" y="383383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01DE26A-7D6B-43C0-ADE0-BCCB4314944A}"/>
              </a:ext>
            </a:extLst>
          </p:cNvPr>
          <p:cNvCxnSpPr>
            <a:cxnSpLocks/>
          </p:cNvCxnSpPr>
          <p:nvPr/>
        </p:nvCxnSpPr>
        <p:spPr>
          <a:xfrm>
            <a:off x="4576617" y="383383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45D0CF3-5BCF-4A06-B5CB-8DFA0E1190D2}"/>
              </a:ext>
            </a:extLst>
          </p:cNvPr>
          <p:cNvCxnSpPr>
            <a:cxnSpLocks/>
          </p:cNvCxnSpPr>
          <p:nvPr/>
        </p:nvCxnSpPr>
        <p:spPr>
          <a:xfrm>
            <a:off x="4775200" y="383383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D2BDD00-74F5-4A98-8E8E-D1FC3684592A}"/>
              </a:ext>
            </a:extLst>
          </p:cNvPr>
          <p:cNvCxnSpPr>
            <a:cxnSpLocks/>
          </p:cNvCxnSpPr>
          <p:nvPr/>
        </p:nvCxnSpPr>
        <p:spPr>
          <a:xfrm>
            <a:off x="4973781" y="383383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A339D4CF-6D24-4FA0-8586-D012091C2CAD}"/>
              </a:ext>
            </a:extLst>
          </p:cNvPr>
          <p:cNvCxnSpPr>
            <a:cxnSpLocks/>
          </p:cNvCxnSpPr>
          <p:nvPr/>
        </p:nvCxnSpPr>
        <p:spPr>
          <a:xfrm>
            <a:off x="5167745" y="383383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6D1D97C-87CA-42EB-82CA-BE537B8BA0E3}"/>
              </a:ext>
            </a:extLst>
          </p:cNvPr>
          <p:cNvCxnSpPr>
            <a:cxnSpLocks/>
          </p:cNvCxnSpPr>
          <p:nvPr/>
        </p:nvCxnSpPr>
        <p:spPr>
          <a:xfrm>
            <a:off x="5366328" y="383383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D7A65D1-30E1-46B9-B732-3E192BA71394}"/>
              </a:ext>
            </a:extLst>
          </p:cNvPr>
          <p:cNvCxnSpPr>
            <a:cxnSpLocks/>
          </p:cNvCxnSpPr>
          <p:nvPr/>
        </p:nvCxnSpPr>
        <p:spPr>
          <a:xfrm>
            <a:off x="5564909" y="383383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1E91D3E-2FC0-45B3-AA1C-D2265C6AF2F5}"/>
              </a:ext>
            </a:extLst>
          </p:cNvPr>
          <p:cNvCxnSpPr>
            <a:cxnSpLocks/>
          </p:cNvCxnSpPr>
          <p:nvPr/>
        </p:nvCxnSpPr>
        <p:spPr>
          <a:xfrm>
            <a:off x="5758871" y="383383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01651C5C-5EB2-4B4C-A2F1-1F6BD3A83322}"/>
              </a:ext>
            </a:extLst>
          </p:cNvPr>
          <p:cNvCxnSpPr>
            <a:cxnSpLocks/>
          </p:cNvCxnSpPr>
          <p:nvPr/>
        </p:nvCxnSpPr>
        <p:spPr>
          <a:xfrm>
            <a:off x="5957454" y="383383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A8CAD624-B872-4F9C-A1BF-C36889EB740B}"/>
              </a:ext>
            </a:extLst>
          </p:cNvPr>
          <p:cNvCxnSpPr>
            <a:cxnSpLocks/>
          </p:cNvCxnSpPr>
          <p:nvPr/>
        </p:nvCxnSpPr>
        <p:spPr>
          <a:xfrm>
            <a:off x="6156035" y="383383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93FDE569-7A85-4059-A015-F9FDDDE2BCB2}"/>
              </a:ext>
            </a:extLst>
          </p:cNvPr>
          <p:cNvCxnSpPr>
            <a:cxnSpLocks/>
          </p:cNvCxnSpPr>
          <p:nvPr/>
        </p:nvCxnSpPr>
        <p:spPr>
          <a:xfrm>
            <a:off x="6373090" y="3839475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60B1E114-68F5-45B1-A18B-0DEC44346EE0}"/>
              </a:ext>
            </a:extLst>
          </p:cNvPr>
          <p:cNvSpPr txBox="1"/>
          <p:nvPr/>
        </p:nvSpPr>
        <p:spPr>
          <a:xfrm>
            <a:off x="1881920" y="3491711"/>
            <a:ext cx="231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Sliding window (T-m)/h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8D55A44-B390-486C-8A1C-C9286AC8BF1C}"/>
              </a:ext>
            </a:extLst>
          </p:cNvPr>
          <p:cNvSpPr txBox="1"/>
          <p:nvPr/>
        </p:nvSpPr>
        <p:spPr>
          <a:xfrm>
            <a:off x="2092041" y="3805807"/>
            <a:ext cx="2281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Sliding window (T-m)/h+1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C8EAA6A-4AB5-4E40-9709-12400B7254C5}"/>
              </a:ext>
            </a:extLst>
          </p:cNvPr>
          <p:cNvCxnSpPr>
            <a:cxnSpLocks/>
          </p:cNvCxnSpPr>
          <p:nvPr/>
        </p:nvCxnSpPr>
        <p:spPr>
          <a:xfrm>
            <a:off x="5541818" y="3602646"/>
            <a:ext cx="415636" cy="0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95C491F-F99D-4551-B060-C67A2F1ADB4C}"/>
              </a:ext>
            </a:extLst>
          </p:cNvPr>
          <p:cNvCxnSpPr>
            <a:cxnSpLocks/>
          </p:cNvCxnSpPr>
          <p:nvPr/>
        </p:nvCxnSpPr>
        <p:spPr>
          <a:xfrm>
            <a:off x="5957454" y="3922598"/>
            <a:ext cx="415636" cy="0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ight Brace 163">
            <a:extLst>
              <a:ext uri="{FF2B5EF4-FFF2-40B4-BE49-F238E27FC236}">
                <a16:creationId xmlns:a16="http://schemas.microsoft.com/office/drawing/2014/main" id="{CBDE35A7-9670-46D3-BCFC-C7CF16561935}"/>
              </a:ext>
            </a:extLst>
          </p:cNvPr>
          <p:cNvSpPr/>
          <p:nvPr/>
        </p:nvSpPr>
        <p:spPr>
          <a:xfrm rot="5400000">
            <a:off x="4132981" y="2948599"/>
            <a:ext cx="92940" cy="415633"/>
          </a:xfrm>
          <a:prstGeom prst="rightBrace">
            <a:avLst>
              <a:gd name="adj1" fmla="val 135394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3962F65-6CDB-4B28-BDB3-EF020EBA611C}"/>
              </a:ext>
            </a:extLst>
          </p:cNvPr>
          <p:cNvSpPr txBox="1"/>
          <p:nvPr/>
        </p:nvSpPr>
        <p:spPr>
          <a:xfrm>
            <a:off x="6029037" y="1156696"/>
            <a:ext cx="780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2015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FA17057-A8B7-440A-B01E-C006A9A27A94}"/>
              </a:ext>
            </a:extLst>
          </p:cNvPr>
          <p:cNvCxnSpPr/>
          <p:nvPr/>
        </p:nvCxnSpPr>
        <p:spPr>
          <a:xfrm>
            <a:off x="6289964" y="140011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4713CF9-AF12-4E2F-882B-5CE2EEF58F5C}"/>
              </a:ext>
            </a:extLst>
          </p:cNvPr>
          <p:cNvCxnSpPr>
            <a:cxnSpLocks/>
          </p:cNvCxnSpPr>
          <p:nvPr/>
        </p:nvCxnSpPr>
        <p:spPr>
          <a:xfrm>
            <a:off x="-196270" y="1464473"/>
            <a:ext cx="1373909" cy="0"/>
          </a:xfrm>
          <a:prstGeom prst="line">
            <a:avLst/>
          </a:prstGeom>
          <a:ln w="25400" cmpd="sng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F8D847D-0109-4367-84FB-9C59A9DB7DF3}"/>
              </a:ext>
            </a:extLst>
          </p:cNvPr>
          <p:cNvCxnSpPr>
            <a:cxnSpLocks/>
          </p:cNvCxnSpPr>
          <p:nvPr/>
        </p:nvCxnSpPr>
        <p:spPr>
          <a:xfrm>
            <a:off x="6373086" y="6314591"/>
            <a:ext cx="5112325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CA3EC57-E58C-4B03-984E-D35E9FCAE331}"/>
              </a:ext>
            </a:extLst>
          </p:cNvPr>
          <p:cNvCxnSpPr/>
          <p:nvPr/>
        </p:nvCxnSpPr>
        <p:spPr>
          <a:xfrm>
            <a:off x="11480795" y="622018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9BF0D8F4-B4A8-4C30-BD8E-EB0F26CBE7A1}"/>
              </a:ext>
            </a:extLst>
          </p:cNvPr>
          <p:cNvSpPr txBox="1"/>
          <p:nvPr/>
        </p:nvSpPr>
        <p:spPr>
          <a:xfrm>
            <a:off x="7868235" y="5994759"/>
            <a:ext cx="3485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 Tracking window for validation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3255560-2EAD-47BD-AF34-A6396FD2D841}"/>
              </a:ext>
            </a:extLst>
          </p:cNvPr>
          <p:cNvCxnSpPr/>
          <p:nvPr/>
        </p:nvCxnSpPr>
        <p:spPr>
          <a:xfrm>
            <a:off x="6289964" y="1857015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ight Brace 178">
            <a:extLst>
              <a:ext uri="{FF2B5EF4-FFF2-40B4-BE49-F238E27FC236}">
                <a16:creationId xmlns:a16="http://schemas.microsoft.com/office/drawing/2014/main" id="{9EA99EC7-FCA9-47B3-B681-7083612FEF1B}"/>
              </a:ext>
            </a:extLst>
          </p:cNvPr>
          <p:cNvSpPr/>
          <p:nvPr/>
        </p:nvSpPr>
        <p:spPr>
          <a:xfrm rot="5400000">
            <a:off x="3584034" y="1750107"/>
            <a:ext cx="299535" cy="5112327"/>
          </a:xfrm>
          <a:prstGeom prst="rightBrace">
            <a:avLst>
              <a:gd name="adj1" fmla="val 426689"/>
              <a:gd name="adj2" fmla="val 50000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2AA66CF-7E08-4BF1-8D75-CE55B0686578}"/>
              </a:ext>
            </a:extLst>
          </p:cNvPr>
          <p:cNvSpPr txBox="1"/>
          <p:nvPr/>
        </p:nvSpPr>
        <p:spPr>
          <a:xfrm>
            <a:off x="1581726" y="4529275"/>
            <a:ext cx="39831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Validation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/>
              <a:t>GridSearch</a:t>
            </a:r>
            <a:r>
              <a:rPr lang="en-US" sz="1400" dirty="0"/>
              <a:t> optimized model </a:t>
            </a:r>
            <a:r>
              <a:rPr lang="en-US" sz="1400" dirty="0" err="1"/>
              <a:t>hyperparams</a:t>
            </a:r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Eg.</a:t>
            </a:r>
            <a:r>
              <a:rPr lang="en-US" sz="1400" dirty="0"/>
              <a:t> RR </a:t>
            </a:r>
            <a:r>
              <a:rPr lang="en-US" sz="1400" dirty="0" err="1"/>
              <a:t>n_estimator</a:t>
            </a:r>
            <a:r>
              <a:rPr lang="en-US" sz="1400" dirty="0"/>
              <a:t>, </a:t>
            </a:r>
            <a:r>
              <a:rPr lang="en-US" sz="1400" dirty="0" err="1"/>
              <a:t>max_depth</a:t>
            </a: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(T-m)/h+1 Fold * </a:t>
            </a:r>
            <a:r>
              <a:rPr lang="en-US" sz="1400" dirty="0" err="1"/>
              <a:t>GridDim</a:t>
            </a: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Total folds for whole dataset (1983~2017)</a:t>
            </a:r>
          </a:p>
          <a:p>
            <a:r>
              <a:rPr lang="en-US" sz="1400" dirty="0"/>
              <a:t> ((T-m)/h+1)*All/T * </a:t>
            </a:r>
            <a:r>
              <a:rPr lang="en-US" sz="1400" dirty="0" err="1"/>
              <a:t>GridDim</a:t>
            </a:r>
            <a:r>
              <a:rPr lang="en-US" sz="1400" dirty="0"/>
              <a:t> </a:t>
            </a:r>
          </a:p>
          <a:p>
            <a:r>
              <a:rPr lang="en-US" sz="1400" dirty="0"/>
              <a:t>= ((24-12)/2+1)*35*12/24 * 64</a:t>
            </a:r>
          </a:p>
          <a:p>
            <a:r>
              <a:rPr lang="en-US" sz="1400" dirty="0"/>
              <a:t>= 7840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E0222E9-38E6-4C15-B2D0-AC4BB13D1DA4}"/>
              </a:ext>
            </a:extLst>
          </p:cNvPr>
          <p:cNvCxnSpPr>
            <a:cxnSpLocks/>
          </p:cNvCxnSpPr>
          <p:nvPr/>
        </p:nvCxnSpPr>
        <p:spPr>
          <a:xfrm>
            <a:off x="6303823" y="1961104"/>
            <a:ext cx="5112325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A49455A-B623-422A-B94D-7E19338CB2D0}"/>
              </a:ext>
            </a:extLst>
          </p:cNvPr>
          <p:cNvCxnSpPr>
            <a:cxnSpLocks/>
          </p:cNvCxnSpPr>
          <p:nvPr/>
        </p:nvCxnSpPr>
        <p:spPr>
          <a:xfrm>
            <a:off x="8174176" y="3303393"/>
            <a:ext cx="2382982" cy="0"/>
          </a:xfrm>
          <a:prstGeom prst="line">
            <a:avLst/>
          </a:prstGeom>
          <a:ln w="2540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4A96F57A-104B-454B-90F0-17F269143C70}"/>
              </a:ext>
            </a:extLst>
          </p:cNvPr>
          <p:cNvCxnSpPr>
            <a:cxnSpLocks/>
          </p:cNvCxnSpPr>
          <p:nvPr/>
        </p:nvCxnSpPr>
        <p:spPr>
          <a:xfrm>
            <a:off x="8174176" y="3208984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56E73AF-946C-45A3-BD8A-0A4D1C88FBAF}"/>
              </a:ext>
            </a:extLst>
          </p:cNvPr>
          <p:cNvCxnSpPr>
            <a:cxnSpLocks/>
          </p:cNvCxnSpPr>
          <p:nvPr/>
        </p:nvCxnSpPr>
        <p:spPr>
          <a:xfrm>
            <a:off x="8372759" y="3208984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BAB69A6-C6C9-40B4-B071-7868FE6E069D}"/>
              </a:ext>
            </a:extLst>
          </p:cNvPr>
          <p:cNvCxnSpPr>
            <a:cxnSpLocks/>
          </p:cNvCxnSpPr>
          <p:nvPr/>
        </p:nvCxnSpPr>
        <p:spPr>
          <a:xfrm>
            <a:off x="8571340" y="3208984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81AE7100-1A86-42CA-910C-0675E6256F6B}"/>
              </a:ext>
            </a:extLst>
          </p:cNvPr>
          <p:cNvCxnSpPr>
            <a:cxnSpLocks/>
          </p:cNvCxnSpPr>
          <p:nvPr/>
        </p:nvCxnSpPr>
        <p:spPr>
          <a:xfrm>
            <a:off x="8760685" y="3208984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1B5093FA-9AD9-4CB4-9F64-25DD1EEF1BE8}"/>
              </a:ext>
            </a:extLst>
          </p:cNvPr>
          <p:cNvCxnSpPr>
            <a:cxnSpLocks/>
          </p:cNvCxnSpPr>
          <p:nvPr/>
        </p:nvCxnSpPr>
        <p:spPr>
          <a:xfrm>
            <a:off x="8959268" y="3208984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D22EE798-744E-4935-8585-4AA875CF4C8C}"/>
              </a:ext>
            </a:extLst>
          </p:cNvPr>
          <p:cNvCxnSpPr>
            <a:cxnSpLocks/>
          </p:cNvCxnSpPr>
          <p:nvPr/>
        </p:nvCxnSpPr>
        <p:spPr>
          <a:xfrm>
            <a:off x="9157849" y="3208984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25FAD7C-C758-4DE8-88BC-F964B184E295}"/>
              </a:ext>
            </a:extLst>
          </p:cNvPr>
          <p:cNvCxnSpPr>
            <a:cxnSpLocks/>
          </p:cNvCxnSpPr>
          <p:nvPr/>
        </p:nvCxnSpPr>
        <p:spPr>
          <a:xfrm>
            <a:off x="9351813" y="3208984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11595AAD-538F-49EE-8AD3-500DCB8C1650}"/>
              </a:ext>
            </a:extLst>
          </p:cNvPr>
          <p:cNvCxnSpPr>
            <a:cxnSpLocks/>
          </p:cNvCxnSpPr>
          <p:nvPr/>
        </p:nvCxnSpPr>
        <p:spPr>
          <a:xfrm>
            <a:off x="9550396" y="3208984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5C2AFD5F-62FF-4BCA-B158-452EB49B747D}"/>
              </a:ext>
            </a:extLst>
          </p:cNvPr>
          <p:cNvCxnSpPr>
            <a:cxnSpLocks/>
          </p:cNvCxnSpPr>
          <p:nvPr/>
        </p:nvCxnSpPr>
        <p:spPr>
          <a:xfrm>
            <a:off x="9748977" y="3208984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12DEDFD-0932-48C1-AA8E-BD4A943F22A9}"/>
              </a:ext>
            </a:extLst>
          </p:cNvPr>
          <p:cNvCxnSpPr>
            <a:cxnSpLocks/>
          </p:cNvCxnSpPr>
          <p:nvPr/>
        </p:nvCxnSpPr>
        <p:spPr>
          <a:xfrm>
            <a:off x="9942939" y="3208984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2ECB35F-0063-4737-8E89-E21FCF75C3EF}"/>
              </a:ext>
            </a:extLst>
          </p:cNvPr>
          <p:cNvCxnSpPr>
            <a:cxnSpLocks/>
          </p:cNvCxnSpPr>
          <p:nvPr/>
        </p:nvCxnSpPr>
        <p:spPr>
          <a:xfrm>
            <a:off x="10141522" y="3208984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5340545-DDEA-4F04-A774-B51B6011C4CB}"/>
              </a:ext>
            </a:extLst>
          </p:cNvPr>
          <p:cNvCxnSpPr>
            <a:cxnSpLocks/>
          </p:cNvCxnSpPr>
          <p:nvPr/>
        </p:nvCxnSpPr>
        <p:spPr>
          <a:xfrm>
            <a:off x="10340103" y="3208984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F1BE8E4D-2011-4C65-9577-05CFBFB5F8DF}"/>
              </a:ext>
            </a:extLst>
          </p:cNvPr>
          <p:cNvCxnSpPr>
            <a:cxnSpLocks/>
          </p:cNvCxnSpPr>
          <p:nvPr/>
        </p:nvCxnSpPr>
        <p:spPr>
          <a:xfrm>
            <a:off x="10557158" y="3214626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DDA9A68C-8B8B-45FF-8E85-7AA5C6CAAE7E}"/>
              </a:ext>
            </a:extLst>
          </p:cNvPr>
          <p:cNvCxnSpPr>
            <a:cxnSpLocks/>
          </p:cNvCxnSpPr>
          <p:nvPr/>
        </p:nvCxnSpPr>
        <p:spPr>
          <a:xfrm>
            <a:off x="10141522" y="3297750"/>
            <a:ext cx="415636" cy="0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FE2367D-0E6D-47B2-928C-CA768408647F}"/>
              </a:ext>
            </a:extLst>
          </p:cNvPr>
          <p:cNvCxnSpPr>
            <a:cxnSpLocks/>
          </p:cNvCxnSpPr>
          <p:nvPr/>
        </p:nvCxnSpPr>
        <p:spPr>
          <a:xfrm>
            <a:off x="8571340" y="3537759"/>
            <a:ext cx="2382982" cy="0"/>
          </a:xfrm>
          <a:prstGeom prst="line">
            <a:avLst/>
          </a:prstGeom>
          <a:ln w="2540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70C793A6-5A20-4970-9406-0E6FD46A44E7}"/>
              </a:ext>
            </a:extLst>
          </p:cNvPr>
          <p:cNvCxnSpPr>
            <a:cxnSpLocks/>
          </p:cNvCxnSpPr>
          <p:nvPr/>
        </p:nvCxnSpPr>
        <p:spPr>
          <a:xfrm>
            <a:off x="8571340" y="3443350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EC715075-52F6-4CE8-BFD8-CCE099A4E0B1}"/>
              </a:ext>
            </a:extLst>
          </p:cNvPr>
          <p:cNvCxnSpPr>
            <a:cxnSpLocks/>
          </p:cNvCxnSpPr>
          <p:nvPr/>
        </p:nvCxnSpPr>
        <p:spPr>
          <a:xfrm>
            <a:off x="8769923" y="3443350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212E64C3-59A9-4CC1-8D17-D7959EC1C32C}"/>
              </a:ext>
            </a:extLst>
          </p:cNvPr>
          <p:cNvCxnSpPr>
            <a:cxnSpLocks/>
          </p:cNvCxnSpPr>
          <p:nvPr/>
        </p:nvCxnSpPr>
        <p:spPr>
          <a:xfrm>
            <a:off x="8968504" y="3443350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C122FA7F-775A-4062-860D-85B6A8A0A417}"/>
              </a:ext>
            </a:extLst>
          </p:cNvPr>
          <p:cNvCxnSpPr>
            <a:cxnSpLocks/>
          </p:cNvCxnSpPr>
          <p:nvPr/>
        </p:nvCxnSpPr>
        <p:spPr>
          <a:xfrm>
            <a:off x="9157849" y="3443350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0F157EE7-AA8A-4939-9772-AA03DE413918}"/>
              </a:ext>
            </a:extLst>
          </p:cNvPr>
          <p:cNvCxnSpPr>
            <a:cxnSpLocks/>
          </p:cNvCxnSpPr>
          <p:nvPr/>
        </p:nvCxnSpPr>
        <p:spPr>
          <a:xfrm>
            <a:off x="9356432" y="3443350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33014326-8A30-4CFE-953D-2780E6906247}"/>
              </a:ext>
            </a:extLst>
          </p:cNvPr>
          <p:cNvCxnSpPr>
            <a:cxnSpLocks/>
          </p:cNvCxnSpPr>
          <p:nvPr/>
        </p:nvCxnSpPr>
        <p:spPr>
          <a:xfrm>
            <a:off x="9555013" y="3443350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1D1C553F-EEA9-4B04-AFF5-F23FD753CED4}"/>
              </a:ext>
            </a:extLst>
          </p:cNvPr>
          <p:cNvCxnSpPr>
            <a:cxnSpLocks/>
          </p:cNvCxnSpPr>
          <p:nvPr/>
        </p:nvCxnSpPr>
        <p:spPr>
          <a:xfrm>
            <a:off x="9748977" y="3443350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6F97B8B2-E166-412B-BFAC-C4EF94E2071C}"/>
              </a:ext>
            </a:extLst>
          </p:cNvPr>
          <p:cNvCxnSpPr>
            <a:cxnSpLocks/>
          </p:cNvCxnSpPr>
          <p:nvPr/>
        </p:nvCxnSpPr>
        <p:spPr>
          <a:xfrm>
            <a:off x="9947560" y="3443350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8774E077-B29F-4A8C-A6BD-55C8A3B51DFB}"/>
              </a:ext>
            </a:extLst>
          </p:cNvPr>
          <p:cNvCxnSpPr>
            <a:cxnSpLocks/>
          </p:cNvCxnSpPr>
          <p:nvPr/>
        </p:nvCxnSpPr>
        <p:spPr>
          <a:xfrm>
            <a:off x="10146141" y="3443350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71A01A71-19A7-4307-B3C3-374A4253CD79}"/>
              </a:ext>
            </a:extLst>
          </p:cNvPr>
          <p:cNvCxnSpPr>
            <a:cxnSpLocks/>
          </p:cNvCxnSpPr>
          <p:nvPr/>
        </p:nvCxnSpPr>
        <p:spPr>
          <a:xfrm>
            <a:off x="10340103" y="3443350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8EEC3BE-278F-426D-988F-0116FB63E71C}"/>
              </a:ext>
            </a:extLst>
          </p:cNvPr>
          <p:cNvCxnSpPr>
            <a:cxnSpLocks/>
          </p:cNvCxnSpPr>
          <p:nvPr/>
        </p:nvCxnSpPr>
        <p:spPr>
          <a:xfrm>
            <a:off x="10538686" y="3443350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44883CC-BDF7-4510-A798-E501DF83D020}"/>
              </a:ext>
            </a:extLst>
          </p:cNvPr>
          <p:cNvCxnSpPr>
            <a:cxnSpLocks/>
          </p:cNvCxnSpPr>
          <p:nvPr/>
        </p:nvCxnSpPr>
        <p:spPr>
          <a:xfrm>
            <a:off x="10737267" y="3443350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463ED84-956F-4155-9C86-A8CE11F5419C}"/>
              </a:ext>
            </a:extLst>
          </p:cNvPr>
          <p:cNvCxnSpPr>
            <a:cxnSpLocks/>
          </p:cNvCxnSpPr>
          <p:nvPr/>
        </p:nvCxnSpPr>
        <p:spPr>
          <a:xfrm>
            <a:off x="10954322" y="3448992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08C7BD8F-5735-424A-AF40-E82A2371A8F2}"/>
              </a:ext>
            </a:extLst>
          </p:cNvPr>
          <p:cNvCxnSpPr>
            <a:cxnSpLocks/>
          </p:cNvCxnSpPr>
          <p:nvPr/>
        </p:nvCxnSpPr>
        <p:spPr>
          <a:xfrm>
            <a:off x="10538686" y="3532116"/>
            <a:ext cx="415636" cy="0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5FF2160A-4A2A-4952-86D2-864C3C0D77BA}"/>
              </a:ext>
            </a:extLst>
          </p:cNvPr>
          <p:cNvCxnSpPr>
            <a:cxnSpLocks/>
          </p:cNvCxnSpPr>
          <p:nvPr/>
        </p:nvCxnSpPr>
        <p:spPr>
          <a:xfrm>
            <a:off x="8977742" y="3777904"/>
            <a:ext cx="2382982" cy="0"/>
          </a:xfrm>
          <a:prstGeom prst="line">
            <a:avLst/>
          </a:prstGeom>
          <a:ln w="2540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94EC9AAC-4143-4B88-83F5-DD484F9A9F9C}"/>
              </a:ext>
            </a:extLst>
          </p:cNvPr>
          <p:cNvCxnSpPr>
            <a:cxnSpLocks/>
          </p:cNvCxnSpPr>
          <p:nvPr/>
        </p:nvCxnSpPr>
        <p:spPr>
          <a:xfrm>
            <a:off x="8977742" y="3683495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2162E463-E393-4E11-876C-257A8F8F6598}"/>
              </a:ext>
            </a:extLst>
          </p:cNvPr>
          <p:cNvCxnSpPr>
            <a:cxnSpLocks/>
          </p:cNvCxnSpPr>
          <p:nvPr/>
        </p:nvCxnSpPr>
        <p:spPr>
          <a:xfrm>
            <a:off x="9176325" y="3683495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13F76BD0-7CBC-4585-B7E7-7634B181701E}"/>
              </a:ext>
            </a:extLst>
          </p:cNvPr>
          <p:cNvCxnSpPr>
            <a:cxnSpLocks/>
          </p:cNvCxnSpPr>
          <p:nvPr/>
        </p:nvCxnSpPr>
        <p:spPr>
          <a:xfrm>
            <a:off x="9374906" y="3683495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AB864B0A-D9A0-421D-92AE-0C71687B707A}"/>
              </a:ext>
            </a:extLst>
          </p:cNvPr>
          <p:cNvCxnSpPr>
            <a:cxnSpLocks/>
          </p:cNvCxnSpPr>
          <p:nvPr/>
        </p:nvCxnSpPr>
        <p:spPr>
          <a:xfrm>
            <a:off x="9564251" y="3683495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6F7D3E62-6FBA-4FF4-8DD7-795B7E233CC9}"/>
              </a:ext>
            </a:extLst>
          </p:cNvPr>
          <p:cNvCxnSpPr>
            <a:cxnSpLocks/>
          </p:cNvCxnSpPr>
          <p:nvPr/>
        </p:nvCxnSpPr>
        <p:spPr>
          <a:xfrm>
            <a:off x="9762834" y="3683495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C6F298E8-6451-47E9-B999-57F821BC7D73}"/>
              </a:ext>
            </a:extLst>
          </p:cNvPr>
          <p:cNvCxnSpPr>
            <a:cxnSpLocks/>
          </p:cNvCxnSpPr>
          <p:nvPr/>
        </p:nvCxnSpPr>
        <p:spPr>
          <a:xfrm>
            <a:off x="9961415" y="3683495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DC075227-CF68-4F15-AB8D-CB704CB65BB3}"/>
              </a:ext>
            </a:extLst>
          </p:cNvPr>
          <p:cNvCxnSpPr>
            <a:cxnSpLocks/>
          </p:cNvCxnSpPr>
          <p:nvPr/>
        </p:nvCxnSpPr>
        <p:spPr>
          <a:xfrm>
            <a:off x="10155379" y="3683495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5F5FD340-9751-4063-932A-E66F7EA223D9}"/>
              </a:ext>
            </a:extLst>
          </p:cNvPr>
          <p:cNvCxnSpPr>
            <a:cxnSpLocks/>
          </p:cNvCxnSpPr>
          <p:nvPr/>
        </p:nvCxnSpPr>
        <p:spPr>
          <a:xfrm>
            <a:off x="10353962" y="3683495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56CCCFE1-0130-4466-92F0-F58B174F1F01}"/>
              </a:ext>
            </a:extLst>
          </p:cNvPr>
          <p:cNvCxnSpPr>
            <a:cxnSpLocks/>
          </p:cNvCxnSpPr>
          <p:nvPr/>
        </p:nvCxnSpPr>
        <p:spPr>
          <a:xfrm>
            <a:off x="10552543" y="3683495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B8C5DE3C-1849-4D94-9BE5-8D83437B5ADA}"/>
              </a:ext>
            </a:extLst>
          </p:cNvPr>
          <p:cNvCxnSpPr>
            <a:cxnSpLocks/>
          </p:cNvCxnSpPr>
          <p:nvPr/>
        </p:nvCxnSpPr>
        <p:spPr>
          <a:xfrm>
            <a:off x="10746505" y="3683495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6F2EC7A1-D6C6-40E6-882B-678EE313C4E7}"/>
              </a:ext>
            </a:extLst>
          </p:cNvPr>
          <p:cNvCxnSpPr>
            <a:cxnSpLocks/>
          </p:cNvCxnSpPr>
          <p:nvPr/>
        </p:nvCxnSpPr>
        <p:spPr>
          <a:xfrm>
            <a:off x="10945088" y="3683495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EF1227B9-8A26-4C5F-98E9-81AEFB94D028}"/>
              </a:ext>
            </a:extLst>
          </p:cNvPr>
          <p:cNvCxnSpPr>
            <a:cxnSpLocks/>
          </p:cNvCxnSpPr>
          <p:nvPr/>
        </p:nvCxnSpPr>
        <p:spPr>
          <a:xfrm>
            <a:off x="11143669" y="3683495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4CC3FAB5-0C48-4F86-BC95-31DDC9C07435}"/>
              </a:ext>
            </a:extLst>
          </p:cNvPr>
          <p:cNvCxnSpPr>
            <a:cxnSpLocks/>
          </p:cNvCxnSpPr>
          <p:nvPr/>
        </p:nvCxnSpPr>
        <p:spPr>
          <a:xfrm>
            <a:off x="11360724" y="3689137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CC74AD6E-2B0B-4D38-ABFD-6227544BD2E5}"/>
              </a:ext>
            </a:extLst>
          </p:cNvPr>
          <p:cNvCxnSpPr>
            <a:cxnSpLocks/>
          </p:cNvCxnSpPr>
          <p:nvPr/>
        </p:nvCxnSpPr>
        <p:spPr>
          <a:xfrm>
            <a:off x="10945088" y="3772261"/>
            <a:ext cx="415636" cy="0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FA47F07C-1BE1-42C7-BA34-C5E6C07A4FD7}"/>
              </a:ext>
            </a:extLst>
          </p:cNvPr>
          <p:cNvCxnSpPr>
            <a:cxnSpLocks/>
          </p:cNvCxnSpPr>
          <p:nvPr/>
        </p:nvCxnSpPr>
        <p:spPr>
          <a:xfrm>
            <a:off x="11416148" y="1858035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D7EF0DD3-DD0E-4D35-B073-0F56F979A12B}"/>
              </a:ext>
            </a:extLst>
          </p:cNvPr>
          <p:cNvSpPr txBox="1"/>
          <p:nvPr/>
        </p:nvSpPr>
        <p:spPr>
          <a:xfrm>
            <a:off x="7360225" y="4529948"/>
            <a:ext cx="39831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prediction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Use optimized </a:t>
            </a:r>
            <a:r>
              <a:rPr lang="en-US" sz="1400" dirty="0" err="1"/>
              <a:t>hyperparams</a:t>
            </a:r>
            <a:r>
              <a:rPr lang="en-US" sz="1400" dirty="0"/>
              <a:t> to train a model for each sliding window and predict samples for 2months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Rolling forward for a period of 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The optimized </a:t>
            </a:r>
            <a:r>
              <a:rPr lang="en-US" sz="1400" dirty="0" err="1"/>
              <a:t>hyperparams</a:t>
            </a:r>
            <a:r>
              <a:rPr lang="en-US" sz="1400" dirty="0"/>
              <a:t> expired and need redo validation for another tracking window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Total Iteration for whole dataset: All/h ~ 210</a:t>
            </a:r>
          </a:p>
          <a:p>
            <a:endParaRPr lang="en-US" sz="1400" dirty="0"/>
          </a:p>
        </p:txBody>
      </p:sp>
      <p:sp>
        <p:nvSpPr>
          <p:cNvPr id="229" name="Right Brace 228">
            <a:extLst>
              <a:ext uri="{FF2B5EF4-FFF2-40B4-BE49-F238E27FC236}">
                <a16:creationId xmlns:a16="http://schemas.microsoft.com/office/drawing/2014/main" id="{C2FBF964-8990-4456-BEDE-98F1E40E20C5}"/>
              </a:ext>
            </a:extLst>
          </p:cNvPr>
          <p:cNvSpPr/>
          <p:nvPr/>
        </p:nvSpPr>
        <p:spPr>
          <a:xfrm rot="5400000">
            <a:off x="8844144" y="1740184"/>
            <a:ext cx="299535" cy="5112327"/>
          </a:xfrm>
          <a:prstGeom prst="rightBrace">
            <a:avLst>
              <a:gd name="adj1" fmla="val 426689"/>
              <a:gd name="adj2" fmla="val 50000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0888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13D5-3EDA-4608-B9C6-580885F8F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782"/>
            <a:ext cx="10515600" cy="730145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Sliding/test window selection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C479AB-019A-4709-8D83-7608680C9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391" y="829298"/>
            <a:ext cx="7706801" cy="42868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D499C8-C865-4861-953D-88456FA46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3055"/>
            <a:ext cx="6234132" cy="414494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52015C-3CC7-41A8-9A63-B757BC0EC951}"/>
              </a:ext>
            </a:extLst>
          </p:cNvPr>
          <p:cNvCxnSpPr>
            <a:cxnSpLocks/>
          </p:cNvCxnSpPr>
          <p:nvPr/>
        </p:nvCxnSpPr>
        <p:spPr>
          <a:xfrm flipV="1">
            <a:off x="6234132" y="1559444"/>
            <a:ext cx="910246" cy="32436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9AD403A-E89D-429F-9598-8A18EF07FB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47" y="2730433"/>
            <a:ext cx="6234132" cy="414494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DE8487-2CEF-4395-9076-F70BFE7BD1F6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6224085" y="2713056"/>
            <a:ext cx="1543291" cy="20898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B09E342-3B80-40DA-8C23-DB318CB14B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9" y="2712849"/>
            <a:ext cx="6260579" cy="41625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DC974C-3E33-49B0-9B72-905C1A36080E}"/>
              </a:ext>
            </a:extLst>
          </p:cNvPr>
          <p:cNvCxnSpPr>
            <a:cxnSpLocks/>
          </p:cNvCxnSpPr>
          <p:nvPr/>
        </p:nvCxnSpPr>
        <p:spPr>
          <a:xfrm flipV="1">
            <a:off x="6224085" y="2475571"/>
            <a:ext cx="2206237" cy="2327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251C70C0-36DA-4390-B301-EE4FC5B221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01" y="2695677"/>
            <a:ext cx="6207996" cy="412756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787215-34E9-4B73-9826-F36A19AF51D1}"/>
              </a:ext>
            </a:extLst>
          </p:cNvPr>
          <p:cNvCxnSpPr>
            <a:cxnSpLocks/>
          </p:cNvCxnSpPr>
          <p:nvPr/>
        </p:nvCxnSpPr>
        <p:spPr>
          <a:xfrm flipV="1">
            <a:off x="6414333" y="1246205"/>
            <a:ext cx="3164233" cy="3556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535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4DDF-ACCB-4CCC-9B27-577FAEEF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Tracking/Sliding/test window 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B3B2F-5F24-4E70-A03C-CA68C3D16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window – depends on dataset and EDA </a:t>
            </a:r>
            <a:r>
              <a:rPr lang="en-US" dirty="0" err="1"/>
              <a:t>profileing</a:t>
            </a:r>
            <a:r>
              <a:rPr lang="en-US"/>
              <a:t> result</a:t>
            </a:r>
            <a:endParaRPr lang="en-US" dirty="0"/>
          </a:p>
          <a:p>
            <a:r>
              <a:rPr lang="en-US" dirty="0"/>
              <a:t>Sliding window - dynamic, can be validated as a hyperparameter</a:t>
            </a:r>
          </a:p>
          <a:p>
            <a:r>
              <a:rPr lang="en-US" dirty="0"/>
              <a:t>Tracking window – depends on data density over time</a:t>
            </a:r>
          </a:p>
          <a:p>
            <a:r>
              <a:rPr lang="en-US" dirty="0"/>
              <a:t>Validation frequency – depends on compute resource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08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2543</TotalTime>
  <Words>471</Words>
  <Application>Microsoft Office PowerPoint</Application>
  <PresentationFormat>Widescreen</PresentationFormat>
  <Paragraphs>90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Walk-forward validation</vt:lpstr>
      <vt:lpstr>House price prediction</vt:lpstr>
      <vt:lpstr>Walk-forward Validation</vt:lpstr>
      <vt:lpstr>Extreme case</vt:lpstr>
      <vt:lpstr>Tracking window</vt:lpstr>
      <vt:lpstr>Sliding/test window selection</vt:lpstr>
      <vt:lpstr>Tracking/Sliding/test window selection</vt:lpstr>
    </vt:vector>
  </TitlesOfParts>
  <Company>Qualcomm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DSE CAPSTONE PROPOSAL</dc:title>
  <dc:creator>Wang, Mengting</dc:creator>
  <cp:lastModifiedBy>Wen Yan</cp:lastModifiedBy>
  <cp:revision>108</cp:revision>
  <dcterms:created xsi:type="dcterms:W3CDTF">2017-10-19T00:31:39Z</dcterms:created>
  <dcterms:modified xsi:type="dcterms:W3CDTF">2018-04-13T17:35:22Z</dcterms:modified>
</cp:coreProperties>
</file>