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71" r:id="rId5"/>
    <p:sldId id="279" r:id="rId6"/>
    <p:sldId id="270" r:id="rId7"/>
    <p:sldId id="275" r:id="rId8"/>
    <p:sldId id="276" r:id="rId9"/>
    <p:sldId id="277" r:id="rId10"/>
    <p:sldId id="278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94E2D-FF47-4189-BD10-7FBDEA79856C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0489B8-5F14-4FF6-9009-46D95044EDA0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89C616C7-CA2F-43DA-B89D-7A1B406F046E}" type="parTrans" cxnId="{F402D93A-7C3F-46CB-8901-B3388AC7B4BE}">
      <dgm:prSet/>
      <dgm:spPr/>
      <dgm:t>
        <a:bodyPr/>
        <a:lstStyle/>
        <a:p>
          <a:endParaRPr lang="en-US"/>
        </a:p>
      </dgm:t>
    </dgm:pt>
    <dgm:pt modelId="{CC6183CC-7AE1-43FE-82FA-E2EE5E8119F5}" type="sibTrans" cxnId="{F402D93A-7C3F-46CB-8901-B3388AC7B4BE}">
      <dgm:prSet/>
      <dgm:spPr/>
      <dgm:t>
        <a:bodyPr/>
        <a:lstStyle/>
        <a:p>
          <a:endParaRPr lang="en-US"/>
        </a:p>
      </dgm:t>
    </dgm:pt>
    <dgm:pt modelId="{5AFBED42-9C49-4601-879F-559EDA2CCFE6}">
      <dgm:prSet phldrT="[Text]"/>
      <dgm:spPr/>
      <dgm:t>
        <a:bodyPr/>
        <a:lstStyle/>
        <a:p>
          <a:r>
            <a:rPr lang="en-US" dirty="0"/>
            <a:t>Brief description of the dataset</a:t>
          </a:r>
        </a:p>
      </dgm:t>
    </dgm:pt>
    <dgm:pt modelId="{09540B46-1709-4C5A-8CC9-8A400BF97663}" type="parTrans" cxnId="{3474512C-92A3-4E76-8542-2EC896529CEF}">
      <dgm:prSet/>
      <dgm:spPr/>
      <dgm:t>
        <a:bodyPr/>
        <a:lstStyle/>
        <a:p>
          <a:endParaRPr lang="en-US"/>
        </a:p>
      </dgm:t>
    </dgm:pt>
    <dgm:pt modelId="{8CDB76B7-C43E-44A0-A2C4-E091EA86B02D}" type="sibTrans" cxnId="{3474512C-92A3-4E76-8542-2EC896529CEF}">
      <dgm:prSet/>
      <dgm:spPr/>
      <dgm:t>
        <a:bodyPr/>
        <a:lstStyle/>
        <a:p>
          <a:endParaRPr lang="en-US"/>
        </a:p>
      </dgm:t>
    </dgm:pt>
    <dgm:pt modelId="{2C998214-694D-4D0F-B81F-D88792A9DBD1}">
      <dgm:prSet phldrT="[Text]"/>
      <dgm:spPr/>
      <dgm:t>
        <a:bodyPr/>
        <a:lstStyle/>
        <a:p>
          <a:r>
            <a:rPr lang="en-US" dirty="0"/>
            <a:t>Motivation</a:t>
          </a:r>
        </a:p>
      </dgm:t>
    </dgm:pt>
    <dgm:pt modelId="{3C430DC9-68DC-4587-A4A8-A97766B1C6F3}" type="parTrans" cxnId="{8E1FB571-F4BC-4F88-9021-6F272BD3889E}">
      <dgm:prSet/>
      <dgm:spPr/>
      <dgm:t>
        <a:bodyPr/>
        <a:lstStyle/>
        <a:p>
          <a:endParaRPr lang="en-US"/>
        </a:p>
      </dgm:t>
    </dgm:pt>
    <dgm:pt modelId="{B1BCC157-253C-473D-9847-C45A725CF10C}" type="sibTrans" cxnId="{8E1FB571-F4BC-4F88-9021-6F272BD3889E}">
      <dgm:prSet/>
      <dgm:spPr/>
      <dgm:t>
        <a:bodyPr/>
        <a:lstStyle/>
        <a:p>
          <a:endParaRPr lang="en-US"/>
        </a:p>
      </dgm:t>
    </dgm:pt>
    <dgm:pt modelId="{5B47A2BD-5CA3-4B86-9692-723E710A9B8C}">
      <dgm:prSet phldrT="[Text]"/>
      <dgm:spPr/>
      <dgm:t>
        <a:bodyPr/>
        <a:lstStyle/>
        <a:p>
          <a:r>
            <a:rPr lang="en-US" dirty="0"/>
            <a:t>Main purpose, </a:t>
          </a:r>
          <a:r>
            <a:rPr lang="en-US" dirty="0" err="1"/>
            <a:t>stackholders</a:t>
          </a:r>
          <a:endParaRPr lang="en-US" dirty="0"/>
        </a:p>
      </dgm:t>
    </dgm:pt>
    <dgm:pt modelId="{E26752B3-AFCF-4C57-886C-9D920DC25959}" type="parTrans" cxnId="{E52FFE47-A5B6-4B05-AFA7-B6F2E1C8E845}">
      <dgm:prSet/>
      <dgm:spPr/>
      <dgm:t>
        <a:bodyPr/>
        <a:lstStyle/>
        <a:p>
          <a:endParaRPr lang="en-US"/>
        </a:p>
      </dgm:t>
    </dgm:pt>
    <dgm:pt modelId="{1E975260-21F3-4C24-982E-7A41446762AF}" type="sibTrans" cxnId="{E52FFE47-A5B6-4B05-AFA7-B6F2E1C8E845}">
      <dgm:prSet/>
      <dgm:spPr/>
      <dgm:t>
        <a:bodyPr/>
        <a:lstStyle/>
        <a:p>
          <a:endParaRPr lang="en-US"/>
        </a:p>
      </dgm:t>
    </dgm:pt>
    <dgm:pt modelId="{A4C29C9B-500E-4077-A5ED-213E3B7FF72E}">
      <dgm:prSet phldrT="[Text]"/>
      <dgm:spPr/>
      <dgm:t>
        <a:bodyPr/>
        <a:lstStyle/>
        <a:p>
          <a:r>
            <a:rPr lang="en-US" dirty="0"/>
            <a:t>Related work</a:t>
          </a:r>
        </a:p>
      </dgm:t>
    </dgm:pt>
    <dgm:pt modelId="{9AFE0A86-5314-4ED6-AFEB-A0A4814EE25C}" type="parTrans" cxnId="{2030A04E-4A38-4D13-84B6-5838924AD68B}">
      <dgm:prSet/>
      <dgm:spPr/>
      <dgm:t>
        <a:bodyPr/>
        <a:lstStyle/>
        <a:p>
          <a:endParaRPr lang="en-US"/>
        </a:p>
      </dgm:t>
    </dgm:pt>
    <dgm:pt modelId="{413A9F27-007C-4274-8AE3-47C3AAD80CEB}" type="sibTrans" cxnId="{2030A04E-4A38-4D13-84B6-5838924AD68B}">
      <dgm:prSet/>
      <dgm:spPr/>
      <dgm:t>
        <a:bodyPr/>
        <a:lstStyle/>
        <a:p>
          <a:endParaRPr lang="en-US"/>
        </a:p>
      </dgm:t>
    </dgm:pt>
    <dgm:pt modelId="{1A0151C8-D11A-43FB-BF1B-59E7904D09EE}">
      <dgm:prSet phldrT="[Text]"/>
      <dgm:spPr/>
      <dgm:t>
        <a:bodyPr/>
        <a:lstStyle/>
        <a:p>
          <a:r>
            <a:rPr lang="en-US" dirty="0"/>
            <a:t>Related research papers</a:t>
          </a:r>
        </a:p>
      </dgm:t>
    </dgm:pt>
    <dgm:pt modelId="{52233F1C-3F2C-47A8-9FA4-71CDBA562EF0}" type="parTrans" cxnId="{737E6D73-F5B7-4A60-9B11-5202FBC0EDF5}">
      <dgm:prSet/>
      <dgm:spPr/>
      <dgm:t>
        <a:bodyPr/>
        <a:lstStyle/>
        <a:p>
          <a:endParaRPr lang="en-US"/>
        </a:p>
      </dgm:t>
    </dgm:pt>
    <dgm:pt modelId="{14ED5084-851C-45CE-85F5-54E51AE708FD}" type="sibTrans" cxnId="{737E6D73-F5B7-4A60-9B11-5202FBC0EDF5}">
      <dgm:prSet/>
      <dgm:spPr/>
      <dgm:t>
        <a:bodyPr/>
        <a:lstStyle/>
        <a:p>
          <a:endParaRPr lang="en-US"/>
        </a:p>
      </dgm:t>
    </dgm:pt>
    <dgm:pt modelId="{0F1474B3-F4B5-476C-83BA-4E8AEA586745}">
      <dgm:prSet phldrT="[Text]"/>
      <dgm:spPr/>
      <dgm:t>
        <a:bodyPr/>
        <a:lstStyle/>
        <a:p>
          <a:r>
            <a:rPr lang="en-US" dirty="0"/>
            <a:t>Design Overview</a:t>
          </a:r>
        </a:p>
      </dgm:t>
    </dgm:pt>
    <dgm:pt modelId="{906D57A2-D067-4266-8D7A-7764AC00DCB0}" type="parTrans" cxnId="{9FB4CC57-C306-42C7-9679-89F1F92E2449}">
      <dgm:prSet/>
      <dgm:spPr/>
      <dgm:t>
        <a:bodyPr/>
        <a:lstStyle/>
        <a:p>
          <a:endParaRPr lang="en-US"/>
        </a:p>
      </dgm:t>
    </dgm:pt>
    <dgm:pt modelId="{BB61F4EB-06F7-4334-85A1-899CD5AE9209}" type="sibTrans" cxnId="{9FB4CC57-C306-42C7-9679-89F1F92E2449}">
      <dgm:prSet/>
      <dgm:spPr/>
      <dgm:t>
        <a:bodyPr/>
        <a:lstStyle/>
        <a:p>
          <a:endParaRPr lang="en-US"/>
        </a:p>
      </dgm:t>
    </dgm:pt>
    <dgm:pt modelId="{6C2A076F-459D-4EA5-A824-9333C344FA90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FFC2A6FF-314A-4694-A6D2-103AAE3E4DD2}" type="parTrans" cxnId="{35167F8E-AEFA-42B6-BBE5-BFD1AED1B25D}">
      <dgm:prSet/>
      <dgm:spPr/>
      <dgm:t>
        <a:bodyPr/>
        <a:lstStyle/>
        <a:p>
          <a:endParaRPr lang="en-US"/>
        </a:p>
      </dgm:t>
    </dgm:pt>
    <dgm:pt modelId="{6CECF412-E91B-4057-9C02-02FEBA4A2E5C}" type="sibTrans" cxnId="{35167F8E-AEFA-42B6-BBE5-BFD1AED1B25D}">
      <dgm:prSet/>
      <dgm:spPr/>
      <dgm:t>
        <a:bodyPr/>
        <a:lstStyle/>
        <a:p>
          <a:endParaRPr lang="en-US"/>
        </a:p>
      </dgm:t>
    </dgm:pt>
    <dgm:pt modelId="{3DE807DC-0613-472E-8C60-DF6EDBA45083}">
      <dgm:prSet phldrT="[Text]" custT="1"/>
      <dgm:spPr/>
      <dgm:t>
        <a:bodyPr/>
        <a:lstStyle/>
        <a:p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Tasks and visual idioms</a:t>
          </a:r>
        </a:p>
      </dgm:t>
    </dgm:pt>
    <dgm:pt modelId="{EB99415C-8731-44B7-ADE2-786DD7148BA4}" type="parTrans" cxnId="{F5905CE6-AECC-43D9-B625-80C0CFF2CF66}">
      <dgm:prSet/>
      <dgm:spPr/>
      <dgm:t>
        <a:bodyPr/>
        <a:lstStyle/>
        <a:p>
          <a:endParaRPr lang="en-US"/>
        </a:p>
      </dgm:t>
    </dgm:pt>
    <dgm:pt modelId="{976E1AA9-6B08-4E1E-9D0B-99EE22084062}" type="sibTrans" cxnId="{F5905CE6-AECC-43D9-B625-80C0CFF2CF66}">
      <dgm:prSet/>
      <dgm:spPr/>
      <dgm:t>
        <a:bodyPr/>
        <a:lstStyle/>
        <a:p>
          <a:endParaRPr lang="en-US"/>
        </a:p>
      </dgm:t>
    </dgm:pt>
    <dgm:pt modelId="{7B593EFC-1753-46C1-AFA1-EF133C10196E}">
      <dgm:prSet phldrT="[Text]"/>
      <dgm:spPr/>
      <dgm:t>
        <a:bodyPr/>
        <a:lstStyle/>
        <a:p>
          <a:r>
            <a:rPr lang="en-US" dirty="0"/>
            <a:t>Solution of the visual design</a:t>
          </a:r>
        </a:p>
      </dgm:t>
    </dgm:pt>
    <dgm:pt modelId="{E5D91940-32A8-4C9B-8B07-A189FA3F4D3D}" type="parTrans" cxnId="{57A5FE23-21B6-4CB9-8378-A6211D623FAE}">
      <dgm:prSet/>
      <dgm:spPr/>
      <dgm:t>
        <a:bodyPr/>
        <a:lstStyle/>
        <a:p>
          <a:endParaRPr lang="en-US"/>
        </a:p>
      </dgm:t>
    </dgm:pt>
    <dgm:pt modelId="{47E8B430-F811-4382-A722-4AF62415363E}" type="sibTrans" cxnId="{57A5FE23-21B6-4CB9-8378-A6211D623FAE}">
      <dgm:prSet/>
      <dgm:spPr/>
      <dgm:t>
        <a:bodyPr/>
        <a:lstStyle/>
        <a:p>
          <a:endParaRPr lang="en-US"/>
        </a:p>
      </dgm:t>
    </dgm:pt>
    <dgm:pt modelId="{4BEFF766-562F-44C6-B5D6-B6B6D4313EB3}" type="pres">
      <dgm:prSet presAssocID="{C0094E2D-FF47-4189-BD10-7FBDEA7985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0093886-3273-42FF-89E2-9A445EE4D01F}" type="pres">
      <dgm:prSet presAssocID="{C70489B8-5F14-4FF6-9009-46D95044EDA0}" presName="composite" presStyleCnt="0"/>
      <dgm:spPr/>
    </dgm:pt>
    <dgm:pt modelId="{3EDCAF33-EB9B-468F-B79B-24276DAB3672}" type="pres">
      <dgm:prSet presAssocID="{C70489B8-5F14-4FF6-9009-46D95044EDA0}" presName="FirstChild" presStyleLbl="revTx" presStyleIdx="0" presStyleCnt="5" custScaleX="87153" custScaleY="62326">
        <dgm:presLayoutVars>
          <dgm:chMax val="0"/>
          <dgm:chPref val="0"/>
          <dgm:bulletEnabled val="1"/>
        </dgm:presLayoutVars>
      </dgm:prSet>
      <dgm:spPr/>
    </dgm:pt>
    <dgm:pt modelId="{F6BCD290-580F-4BEE-A303-EE051BD47A83}" type="pres">
      <dgm:prSet presAssocID="{C70489B8-5F14-4FF6-9009-46D95044EDA0}" presName="Parent" presStyleLbl="alignNode1" presStyleIdx="0" presStyleCnt="5" custScaleX="95442" custScaleY="64333">
        <dgm:presLayoutVars>
          <dgm:chMax val="3"/>
          <dgm:chPref val="3"/>
          <dgm:bulletEnabled val="1"/>
        </dgm:presLayoutVars>
      </dgm:prSet>
      <dgm:spPr/>
    </dgm:pt>
    <dgm:pt modelId="{A0EB9D20-70AC-4E80-94BD-2DC52B4B0A44}" type="pres">
      <dgm:prSet presAssocID="{C70489B8-5F14-4FF6-9009-46D95044EDA0}" presName="Accent" presStyleLbl="parChTrans1D1" presStyleIdx="0" presStyleCnt="5"/>
      <dgm:spPr/>
    </dgm:pt>
    <dgm:pt modelId="{6CDC6EC5-2485-47FF-97A4-C8BF71AB42DF}" type="pres">
      <dgm:prSet presAssocID="{CC6183CC-7AE1-43FE-82FA-E2EE5E8119F5}" presName="sibTrans" presStyleCnt="0"/>
      <dgm:spPr/>
    </dgm:pt>
    <dgm:pt modelId="{D4B47B99-3393-4871-AA85-D7AE4428CE73}" type="pres">
      <dgm:prSet presAssocID="{2C998214-694D-4D0F-B81F-D88792A9DBD1}" presName="composite" presStyleCnt="0"/>
      <dgm:spPr/>
    </dgm:pt>
    <dgm:pt modelId="{F44CB86C-F5DC-4736-A03D-47AD34DFDF37}" type="pres">
      <dgm:prSet presAssocID="{2C998214-694D-4D0F-B81F-D88792A9DBD1}" presName="FirstChild" presStyleLbl="revTx" presStyleIdx="1" presStyleCnt="5" custScaleX="86463" custScaleY="71920">
        <dgm:presLayoutVars>
          <dgm:chMax val="0"/>
          <dgm:chPref val="0"/>
          <dgm:bulletEnabled val="1"/>
        </dgm:presLayoutVars>
      </dgm:prSet>
      <dgm:spPr/>
    </dgm:pt>
    <dgm:pt modelId="{ED7AFA30-C16A-4F2F-88E6-184B6D4486A1}" type="pres">
      <dgm:prSet presAssocID="{2C998214-694D-4D0F-B81F-D88792A9DBD1}" presName="Parent" presStyleLbl="alignNode1" presStyleIdx="1" presStyleCnt="5" custScaleX="92076" custScaleY="68872" custLinFactNeighborX="-1011">
        <dgm:presLayoutVars>
          <dgm:chMax val="3"/>
          <dgm:chPref val="3"/>
          <dgm:bulletEnabled val="1"/>
        </dgm:presLayoutVars>
      </dgm:prSet>
      <dgm:spPr/>
    </dgm:pt>
    <dgm:pt modelId="{6F29A10A-43FC-47DD-8E26-BF371FB8E632}" type="pres">
      <dgm:prSet presAssocID="{2C998214-694D-4D0F-B81F-D88792A9DBD1}" presName="Accent" presStyleLbl="parChTrans1D1" presStyleIdx="1" presStyleCnt="5"/>
      <dgm:spPr/>
    </dgm:pt>
    <dgm:pt modelId="{1AC41E4C-483A-4091-BA53-FCF109315053}" type="pres">
      <dgm:prSet presAssocID="{B1BCC157-253C-473D-9847-C45A725CF10C}" presName="sibTrans" presStyleCnt="0"/>
      <dgm:spPr/>
    </dgm:pt>
    <dgm:pt modelId="{250EDE48-A699-4182-8CAC-B06005BD2500}" type="pres">
      <dgm:prSet presAssocID="{A4C29C9B-500E-4077-A5ED-213E3B7FF72E}" presName="composite" presStyleCnt="0"/>
      <dgm:spPr/>
    </dgm:pt>
    <dgm:pt modelId="{7E3630D1-8C4C-4A5D-ABC7-6EF1E6032813}" type="pres">
      <dgm:prSet presAssocID="{A4C29C9B-500E-4077-A5ED-213E3B7FF72E}" presName="FirstChild" presStyleLbl="revTx" presStyleIdx="2" presStyleCnt="5" custScaleX="88336" custScaleY="63413" custLinFactNeighborX="828">
        <dgm:presLayoutVars>
          <dgm:chMax val="0"/>
          <dgm:chPref val="0"/>
          <dgm:bulletEnabled val="1"/>
        </dgm:presLayoutVars>
      </dgm:prSet>
      <dgm:spPr/>
    </dgm:pt>
    <dgm:pt modelId="{25711DA2-A1FE-48FA-BC5F-570384801F62}" type="pres">
      <dgm:prSet presAssocID="{A4C29C9B-500E-4077-A5ED-213E3B7FF72E}" presName="Parent" presStyleLbl="alignNode1" presStyleIdx="2" presStyleCnt="5" custScaleX="93423" custScaleY="72543" custLinFactNeighborX="-1683" custLinFactNeighborY="762">
        <dgm:presLayoutVars>
          <dgm:chMax val="3"/>
          <dgm:chPref val="3"/>
          <dgm:bulletEnabled val="1"/>
        </dgm:presLayoutVars>
      </dgm:prSet>
      <dgm:spPr/>
    </dgm:pt>
    <dgm:pt modelId="{87B9C666-892B-43B4-84B0-36430DC59FA5}" type="pres">
      <dgm:prSet presAssocID="{A4C29C9B-500E-4077-A5ED-213E3B7FF72E}" presName="Accent" presStyleLbl="parChTrans1D1" presStyleIdx="2" presStyleCnt="5"/>
      <dgm:spPr/>
    </dgm:pt>
    <dgm:pt modelId="{A9548ABD-7313-4D25-BDE9-ADBE88286E0F}" type="pres">
      <dgm:prSet presAssocID="{413A9F27-007C-4274-8AE3-47C3AAD80CEB}" presName="sibTrans" presStyleCnt="0"/>
      <dgm:spPr/>
    </dgm:pt>
    <dgm:pt modelId="{F5C2922D-D7BD-4309-BCB0-D164ADC12EF9}" type="pres">
      <dgm:prSet presAssocID="{0F1474B3-F4B5-476C-83BA-4E8AEA586745}" presName="composite" presStyleCnt="0"/>
      <dgm:spPr/>
    </dgm:pt>
    <dgm:pt modelId="{109D8F3D-EB5B-4B6C-A2A3-F4009A5F1AC5}" type="pres">
      <dgm:prSet presAssocID="{0F1474B3-F4B5-476C-83BA-4E8AEA586745}" presName="FirstChild" presStyleLbl="revTx" presStyleIdx="3" presStyleCnt="5" custScaleX="86239" custScaleY="61300">
        <dgm:presLayoutVars>
          <dgm:chMax val="0"/>
          <dgm:chPref val="0"/>
          <dgm:bulletEnabled val="1"/>
        </dgm:presLayoutVars>
      </dgm:prSet>
      <dgm:spPr/>
    </dgm:pt>
    <dgm:pt modelId="{D3F3346A-CC26-4695-9C59-BF40F8563DFB}" type="pres">
      <dgm:prSet presAssocID="{0F1474B3-F4B5-476C-83BA-4E8AEA586745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37F6DE96-7A81-4B4F-A245-6889039B744E}" type="pres">
      <dgm:prSet presAssocID="{0F1474B3-F4B5-476C-83BA-4E8AEA586745}" presName="Accent" presStyleLbl="parChTrans1D1" presStyleIdx="3" presStyleCnt="5"/>
      <dgm:spPr/>
    </dgm:pt>
    <dgm:pt modelId="{B9B8644B-51F0-48C0-A124-8B100767BF61}" type="pres">
      <dgm:prSet presAssocID="{BB61F4EB-06F7-4334-85A1-899CD5AE9209}" presName="sibTrans" presStyleCnt="0"/>
      <dgm:spPr/>
    </dgm:pt>
    <dgm:pt modelId="{AA437190-D7EB-4BA9-B2D6-F0088B6256F0}" type="pres">
      <dgm:prSet presAssocID="{6C2A076F-459D-4EA5-A824-9333C344FA90}" presName="composite" presStyleCnt="0"/>
      <dgm:spPr/>
    </dgm:pt>
    <dgm:pt modelId="{A6479B13-CEA5-490E-ACE8-3D927607A670}" type="pres">
      <dgm:prSet presAssocID="{6C2A076F-459D-4EA5-A824-9333C344FA90}" presName="FirstChild" presStyleLbl="revTx" presStyleIdx="4" presStyleCnt="5" custScaleX="85445" custScaleY="52760">
        <dgm:presLayoutVars>
          <dgm:chMax val="0"/>
          <dgm:chPref val="0"/>
          <dgm:bulletEnabled val="1"/>
        </dgm:presLayoutVars>
      </dgm:prSet>
      <dgm:spPr/>
    </dgm:pt>
    <dgm:pt modelId="{C5ABBE35-1139-489B-8C54-F32476936E85}" type="pres">
      <dgm:prSet presAssocID="{6C2A076F-459D-4EA5-A824-9333C344FA90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63FE6D08-29C5-480C-B99D-877BCF87B4DE}" type="pres">
      <dgm:prSet presAssocID="{6C2A076F-459D-4EA5-A824-9333C344FA90}" presName="Accent" presStyleLbl="parChTrans1D1" presStyleIdx="4" presStyleCnt="5"/>
      <dgm:spPr/>
    </dgm:pt>
  </dgm:ptLst>
  <dgm:cxnLst>
    <dgm:cxn modelId="{4355301A-039C-4F3F-871B-79CE7C281114}" type="presOf" srcId="{3DE807DC-0613-472E-8C60-DF6EDBA45083}" destId="{109D8F3D-EB5B-4B6C-A2A3-F4009A5F1AC5}" srcOrd="0" destOrd="0" presId="urn:microsoft.com/office/officeart/2011/layout/TabList"/>
    <dgm:cxn modelId="{4839BE20-474E-466B-9D3C-45A11BADCD00}" type="presOf" srcId="{C0094E2D-FF47-4189-BD10-7FBDEA79856C}" destId="{4BEFF766-562F-44C6-B5D6-B6B6D4313EB3}" srcOrd="0" destOrd="0" presId="urn:microsoft.com/office/officeart/2011/layout/TabList"/>
    <dgm:cxn modelId="{57A5FE23-21B6-4CB9-8378-A6211D623FAE}" srcId="{6C2A076F-459D-4EA5-A824-9333C344FA90}" destId="{7B593EFC-1753-46C1-AFA1-EF133C10196E}" srcOrd="0" destOrd="0" parTransId="{E5D91940-32A8-4C9B-8B07-A189FA3F4D3D}" sibTransId="{47E8B430-F811-4382-A722-4AF62415363E}"/>
    <dgm:cxn modelId="{3474512C-92A3-4E76-8542-2EC896529CEF}" srcId="{C70489B8-5F14-4FF6-9009-46D95044EDA0}" destId="{5AFBED42-9C49-4601-879F-559EDA2CCFE6}" srcOrd="0" destOrd="0" parTransId="{09540B46-1709-4C5A-8CC9-8A400BF97663}" sibTransId="{8CDB76B7-C43E-44A0-A2C4-E091EA86B02D}"/>
    <dgm:cxn modelId="{11409A30-8861-45E3-A0C3-F07DC7B3D6C0}" type="presOf" srcId="{2C998214-694D-4D0F-B81F-D88792A9DBD1}" destId="{ED7AFA30-C16A-4F2F-88E6-184B6D4486A1}" srcOrd="0" destOrd="0" presId="urn:microsoft.com/office/officeart/2011/layout/TabList"/>
    <dgm:cxn modelId="{F402D93A-7C3F-46CB-8901-B3388AC7B4BE}" srcId="{C0094E2D-FF47-4189-BD10-7FBDEA79856C}" destId="{C70489B8-5F14-4FF6-9009-46D95044EDA0}" srcOrd="0" destOrd="0" parTransId="{89C616C7-CA2F-43DA-B89D-7A1B406F046E}" sibTransId="{CC6183CC-7AE1-43FE-82FA-E2EE5E8119F5}"/>
    <dgm:cxn modelId="{E52FFE47-A5B6-4B05-AFA7-B6F2E1C8E845}" srcId="{2C998214-694D-4D0F-B81F-D88792A9DBD1}" destId="{5B47A2BD-5CA3-4B86-9692-723E710A9B8C}" srcOrd="0" destOrd="0" parTransId="{E26752B3-AFCF-4C57-886C-9D920DC25959}" sibTransId="{1E975260-21F3-4C24-982E-7A41446762AF}"/>
    <dgm:cxn modelId="{ACA6456B-F40D-474B-8684-33A702996988}" type="presOf" srcId="{5AFBED42-9C49-4601-879F-559EDA2CCFE6}" destId="{3EDCAF33-EB9B-468F-B79B-24276DAB3672}" srcOrd="0" destOrd="0" presId="urn:microsoft.com/office/officeart/2011/layout/TabList"/>
    <dgm:cxn modelId="{2030A04E-4A38-4D13-84B6-5838924AD68B}" srcId="{C0094E2D-FF47-4189-BD10-7FBDEA79856C}" destId="{A4C29C9B-500E-4077-A5ED-213E3B7FF72E}" srcOrd="2" destOrd="0" parTransId="{9AFE0A86-5314-4ED6-AFEB-A0A4814EE25C}" sibTransId="{413A9F27-007C-4274-8AE3-47C3AAD80CEB}"/>
    <dgm:cxn modelId="{F887FF6E-3363-4C7A-BCBA-44C27B0FA979}" type="presOf" srcId="{A4C29C9B-500E-4077-A5ED-213E3B7FF72E}" destId="{25711DA2-A1FE-48FA-BC5F-570384801F62}" srcOrd="0" destOrd="0" presId="urn:microsoft.com/office/officeart/2011/layout/TabList"/>
    <dgm:cxn modelId="{8E1FB571-F4BC-4F88-9021-6F272BD3889E}" srcId="{C0094E2D-FF47-4189-BD10-7FBDEA79856C}" destId="{2C998214-694D-4D0F-B81F-D88792A9DBD1}" srcOrd="1" destOrd="0" parTransId="{3C430DC9-68DC-4587-A4A8-A97766B1C6F3}" sibTransId="{B1BCC157-253C-473D-9847-C45A725CF10C}"/>
    <dgm:cxn modelId="{737E6D73-F5B7-4A60-9B11-5202FBC0EDF5}" srcId="{A4C29C9B-500E-4077-A5ED-213E3B7FF72E}" destId="{1A0151C8-D11A-43FB-BF1B-59E7904D09EE}" srcOrd="0" destOrd="0" parTransId="{52233F1C-3F2C-47A8-9FA4-71CDBA562EF0}" sibTransId="{14ED5084-851C-45CE-85F5-54E51AE708FD}"/>
    <dgm:cxn modelId="{9FB4CC57-C306-42C7-9679-89F1F92E2449}" srcId="{C0094E2D-FF47-4189-BD10-7FBDEA79856C}" destId="{0F1474B3-F4B5-476C-83BA-4E8AEA586745}" srcOrd="3" destOrd="0" parTransId="{906D57A2-D067-4266-8D7A-7764AC00DCB0}" sibTransId="{BB61F4EB-06F7-4334-85A1-899CD5AE9209}"/>
    <dgm:cxn modelId="{E6294E7C-F96C-4291-9095-D1B3727FACF3}" type="presOf" srcId="{1A0151C8-D11A-43FB-BF1B-59E7904D09EE}" destId="{7E3630D1-8C4C-4A5D-ABC7-6EF1E6032813}" srcOrd="0" destOrd="0" presId="urn:microsoft.com/office/officeart/2011/layout/TabList"/>
    <dgm:cxn modelId="{35167F8E-AEFA-42B6-BBE5-BFD1AED1B25D}" srcId="{C0094E2D-FF47-4189-BD10-7FBDEA79856C}" destId="{6C2A076F-459D-4EA5-A824-9333C344FA90}" srcOrd="4" destOrd="0" parTransId="{FFC2A6FF-314A-4694-A6D2-103AAE3E4DD2}" sibTransId="{6CECF412-E91B-4057-9C02-02FEBA4A2E5C}"/>
    <dgm:cxn modelId="{7F21D1AE-C446-432A-A925-158906C984AC}" type="presOf" srcId="{7B593EFC-1753-46C1-AFA1-EF133C10196E}" destId="{A6479B13-CEA5-490E-ACE8-3D927607A670}" srcOrd="0" destOrd="0" presId="urn:microsoft.com/office/officeart/2011/layout/TabList"/>
    <dgm:cxn modelId="{F79E9FB1-491B-4ABA-B98F-ECFEF69469CB}" type="presOf" srcId="{6C2A076F-459D-4EA5-A824-9333C344FA90}" destId="{C5ABBE35-1139-489B-8C54-F32476936E85}" srcOrd="0" destOrd="0" presId="urn:microsoft.com/office/officeart/2011/layout/TabList"/>
    <dgm:cxn modelId="{126C43B9-FF04-487D-AAA6-F73EF52BD7A6}" type="presOf" srcId="{C70489B8-5F14-4FF6-9009-46D95044EDA0}" destId="{F6BCD290-580F-4BEE-A303-EE051BD47A83}" srcOrd="0" destOrd="0" presId="urn:microsoft.com/office/officeart/2011/layout/TabList"/>
    <dgm:cxn modelId="{F5905CE6-AECC-43D9-B625-80C0CFF2CF66}" srcId="{0F1474B3-F4B5-476C-83BA-4E8AEA586745}" destId="{3DE807DC-0613-472E-8C60-DF6EDBA45083}" srcOrd="0" destOrd="0" parTransId="{EB99415C-8731-44B7-ADE2-786DD7148BA4}" sibTransId="{976E1AA9-6B08-4E1E-9D0B-99EE22084062}"/>
    <dgm:cxn modelId="{F536D7EC-DE8A-4AAD-9C1F-C5F24156A084}" type="presOf" srcId="{5B47A2BD-5CA3-4B86-9692-723E710A9B8C}" destId="{F44CB86C-F5DC-4736-A03D-47AD34DFDF37}" srcOrd="0" destOrd="0" presId="urn:microsoft.com/office/officeart/2011/layout/TabList"/>
    <dgm:cxn modelId="{4CC05BF5-25D1-4AF6-83A1-5C20D0FC6728}" type="presOf" srcId="{0F1474B3-F4B5-476C-83BA-4E8AEA586745}" destId="{D3F3346A-CC26-4695-9C59-BF40F8563DFB}" srcOrd="0" destOrd="0" presId="urn:microsoft.com/office/officeart/2011/layout/TabList"/>
    <dgm:cxn modelId="{87310493-604D-47FE-9C24-4BF4CFCC46A5}" type="presParOf" srcId="{4BEFF766-562F-44C6-B5D6-B6B6D4313EB3}" destId="{F0093886-3273-42FF-89E2-9A445EE4D01F}" srcOrd="0" destOrd="0" presId="urn:microsoft.com/office/officeart/2011/layout/TabList"/>
    <dgm:cxn modelId="{3EA5C07A-4B35-408A-981C-3680986E4AA5}" type="presParOf" srcId="{F0093886-3273-42FF-89E2-9A445EE4D01F}" destId="{3EDCAF33-EB9B-468F-B79B-24276DAB3672}" srcOrd="0" destOrd="0" presId="urn:microsoft.com/office/officeart/2011/layout/TabList"/>
    <dgm:cxn modelId="{217D1C56-4482-49C9-81B0-6CB54BAC11E8}" type="presParOf" srcId="{F0093886-3273-42FF-89E2-9A445EE4D01F}" destId="{F6BCD290-580F-4BEE-A303-EE051BD47A83}" srcOrd="1" destOrd="0" presId="urn:microsoft.com/office/officeart/2011/layout/TabList"/>
    <dgm:cxn modelId="{CE5F3398-3B28-4CF3-A5F8-D09F4F9743A8}" type="presParOf" srcId="{F0093886-3273-42FF-89E2-9A445EE4D01F}" destId="{A0EB9D20-70AC-4E80-94BD-2DC52B4B0A44}" srcOrd="2" destOrd="0" presId="urn:microsoft.com/office/officeart/2011/layout/TabList"/>
    <dgm:cxn modelId="{A2B78C82-174B-4576-BA9E-D7D21C82F085}" type="presParOf" srcId="{4BEFF766-562F-44C6-B5D6-B6B6D4313EB3}" destId="{6CDC6EC5-2485-47FF-97A4-C8BF71AB42DF}" srcOrd="1" destOrd="0" presId="urn:microsoft.com/office/officeart/2011/layout/TabList"/>
    <dgm:cxn modelId="{F45734C0-B7CA-4CC1-9330-2E2E808DAABC}" type="presParOf" srcId="{4BEFF766-562F-44C6-B5D6-B6B6D4313EB3}" destId="{D4B47B99-3393-4871-AA85-D7AE4428CE73}" srcOrd="2" destOrd="0" presId="urn:microsoft.com/office/officeart/2011/layout/TabList"/>
    <dgm:cxn modelId="{57E44D58-FBD6-4BB4-8DF9-9EB6E7805AB4}" type="presParOf" srcId="{D4B47B99-3393-4871-AA85-D7AE4428CE73}" destId="{F44CB86C-F5DC-4736-A03D-47AD34DFDF37}" srcOrd="0" destOrd="0" presId="urn:microsoft.com/office/officeart/2011/layout/TabList"/>
    <dgm:cxn modelId="{8883F4E6-1E17-4E4E-9333-79B1D91A4D97}" type="presParOf" srcId="{D4B47B99-3393-4871-AA85-D7AE4428CE73}" destId="{ED7AFA30-C16A-4F2F-88E6-184B6D4486A1}" srcOrd="1" destOrd="0" presId="urn:microsoft.com/office/officeart/2011/layout/TabList"/>
    <dgm:cxn modelId="{FB54105C-15CB-461C-AA68-DF5EC0BEC73A}" type="presParOf" srcId="{D4B47B99-3393-4871-AA85-D7AE4428CE73}" destId="{6F29A10A-43FC-47DD-8E26-BF371FB8E632}" srcOrd="2" destOrd="0" presId="urn:microsoft.com/office/officeart/2011/layout/TabList"/>
    <dgm:cxn modelId="{30D1FC35-D4E1-44B7-BF4C-E6351FB1D148}" type="presParOf" srcId="{4BEFF766-562F-44C6-B5D6-B6B6D4313EB3}" destId="{1AC41E4C-483A-4091-BA53-FCF109315053}" srcOrd="3" destOrd="0" presId="urn:microsoft.com/office/officeart/2011/layout/TabList"/>
    <dgm:cxn modelId="{667405D1-524B-40F2-8DF3-B3C7F13D199C}" type="presParOf" srcId="{4BEFF766-562F-44C6-B5D6-B6B6D4313EB3}" destId="{250EDE48-A699-4182-8CAC-B06005BD2500}" srcOrd="4" destOrd="0" presId="urn:microsoft.com/office/officeart/2011/layout/TabList"/>
    <dgm:cxn modelId="{3B1E6C73-7AFA-4F41-B700-7D7763AAD08C}" type="presParOf" srcId="{250EDE48-A699-4182-8CAC-B06005BD2500}" destId="{7E3630D1-8C4C-4A5D-ABC7-6EF1E6032813}" srcOrd="0" destOrd="0" presId="urn:microsoft.com/office/officeart/2011/layout/TabList"/>
    <dgm:cxn modelId="{7081D8DE-E1E6-4491-9E31-5086049D2947}" type="presParOf" srcId="{250EDE48-A699-4182-8CAC-B06005BD2500}" destId="{25711DA2-A1FE-48FA-BC5F-570384801F62}" srcOrd="1" destOrd="0" presId="urn:microsoft.com/office/officeart/2011/layout/TabList"/>
    <dgm:cxn modelId="{3B3DAEA0-80F5-4C98-9869-4BAFD865F4D6}" type="presParOf" srcId="{250EDE48-A699-4182-8CAC-B06005BD2500}" destId="{87B9C666-892B-43B4-84B0-36430DC59FA5}" srcOrd="2" destOrd="0" presId="urn:microsoft.com/office/officeart/2011/layout/TabList"/>
    <dgm:cxn modelId="{C52CC458-7BF5-4051-9EF8-856E8B3FCB32}" type="presParOf" srcId="{4BEFF766-562F-44C6-B5D6-B6B6D4313EB3}" destId="{A9548ABD-7313-4D25-BDE9-ADBE88286E0F}" srcOrd="5" destOrd="0" presId="urn:microsoft.com/office/officeart/2011/layout/TabList"/>
    <dgm:cxn modelId="{B5CE5073-A468-4337-BC98-D1F84F6E011A}" type="presParOf" srcId="{4BEFF766-562F-44C6-B5D6-B6B6D4313EB3}" destId="{F5C2922D-D7BD-4309-BCB0-D164ADC12EF9}" srcOrd="6" destOrd="0" presId="urn:microsoft.com/office/officeart/2011/layout/TabList"/>
    <dgm:cxn modelId="{8E768A4B-4B7A-4EF0-A035-9EDF9E7D102B}" type="presParOf" srcId="{F5C2922D-D7BD-4309-BCB0-D164ADC12EF9}" destId="{109D8F3D-EB5B-4B6C-A2A3-F4009A5F1AC5}" srcOrd="0" destOrd="0" presId="urn:microsoft.com/office/officeart/2011/layout/TabList"/>
    <dgm:cxn modelId="{39E7F4D6-8124-407F-93ED-E0290D606FDA}" type="presParOf" srcId="{F5C2922D-D7BD-4309-BCB0-D164ADC12EF9}" destId="{D3F3346A-CC26-4695-9C59-BF40F8563DFB}" srcOrd="1" destOrd="0" presId="urn:microsoft.com/office/officeart/2011/layout/TabList"/>
    <dgm:cxn modelId="{84644491-A7B7-4BE8-BF59-DBDC39D4A906}" type="presParOf" srcId="{F5C2922D-D7BD-4309-BCB0-D164ADC12EF9}" destId="{37F6DE96-7A81-4B4F-A245-6889039B744E}" srcOrd="2" destOrd="0" presId="urn:microsoft.com/office/officeart/2011/layout/TabList"/>
    <dgm:cxn modelId="{4486469E-FEA4-41B0-A208-B852FB4C3F7C}" type="presParOf" srcId="{4BEFF766-562F-44C6-B5D6-B6B6D4313EB3}" destId="{B9B8644B-51F0-48C0-A124-8B100767BF61}" srcOrd="7" destOrd="0" presId="urn:microsoft.com/office/officeart/2011/layout/TabList"/>
    <dgm:cxn modelId="{6DF21F9B-5374-4EB5-94B9-82DB1E40B0B0}" type="presParOf" srcId="{4BEFF766-562F-44C6-B5D6-B6B6D4313EB3}" destId="{AA437190-D7EB-4BA9-B2D6-F0088B6256F0}" srcOrd="8" destOrd="0" presId="urn:microsoft.com/office/officeart/2011/layout/TabList"/>
    <dgm:cxn modelId="{5FD00D6E-4985-42F3-B1A5-4564472DDAFD}" type="presParOf" srcId="{AA437190-D7EB-4BA9-B2D6-F0088B6256F0}" destId="{A6479B13-CEA5-490E-ACE8-3D927607A670}" srcOrd="0" destOrd="0" presId="urn:microsoft.com/office/officeart/2011/layout/TabList"/>
    <dgm:cxn modelId="{C72596C2-DD99-4933-9421-1C08185A8DEE}" type="presParOf" srcId="{AA437190-D7EB-4BA9-B2D6-F0088B6256F0}" destId="{C5ABBE35-1139-489B-8C54-F32476936E85}" srcOrd="1" destOrd="0" presId="urn:microsoft.com/office/officeart/2011/layout/TabList"/>
    <dgm:cxn modelId="{1603DCD9-6C13-4B09-9C5E-F19AB2054D6E}" type="presParOf" srcId="{AA437190-D7EB-4BA9-B2D6-F0088B6256F0}" destId="{63FE6D08-29C5-480C-B99D-877BCF87B4D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E6D08-29C5-480C-B99D-877BCF87B4DE}">
      <dsp:nvSpPr>
        <dsp:cNvPr id="0" name=""/>
        <dsp:cNvSpPr/>
      </dsp:nvSpPr>
      <dsp:spPr>
        <a:xfrm>
          <a:off x="0" y="3635215"/>
          <a:ext cx="10553700" cy="0"/>
        </a:xfrm>
        <a:prstGeom prst="line">
          <a:avLst/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6DE96-7A81-4B4F-A245-6889039B744E}">
      <dsp:nvSpPr>
        <dsp:cNvPr id="0" name=""/>
        <dsp:cNvSpPr/>
      </dsp:nvSpPr>
      <dsp:spPr>
        <a:xfrm>
          <a:off x="0" y="2831008"/>
          <a:ext cx="10553700" cy="0"/>
        </a:xfrm>
        <a:prstGeom prst="line">
          <a:avLst/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9C666-892B-43B4-84B0-36430DC59FA5}">
      <dsp:nvSpPr>
        <dsp:cNvPr id="0" name=""/>
        <dsp:cNvSpPr/>
      </dsp:nvSpPr>
      <dsp:spPr>
        <a:xfrm>
          <a:off x="0" y="2026801"/>
          <a:ext cx="10553700" cy="0"/>
        </a:xfrm>
        <a:prstGeom prst="line">
          <a:avLst/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9A10A-43FC-47DD-8E26-BF371FB8E632}">
      <dsp:nvSpPr>
        <dsp:cNvPr id="0" name=""/>
        <dsp:cNvSpPr/>
      </dsp:nvSpPr>
      <dsp:spPr>
        <a:xfrm>
          <a:off x="0" y="1327742"/>
          <a:ext cx="10553700" cy="0"/>
        </a:xfrm>
        <a:prstGeom prst="line">
          <a:avLst/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B9D20-70AC-4E80-94BD-2DC52B4B0A44}">
      <dsp:nvSpPr>
        <dsp:cNvPr id="0" name=""/>
        <dsp:cNvSpPr/>
      </dsp:nvSpPr>
      <dsp:spPr>
        <a:xfrm>
          <a:off x="0" y="631069"/>
          <a:ext cx="10553700" cy="0"/>
        </a:xfrm>
        <a:prstGeom prst="line">
          <a:avLst/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CAF33-EB9B-468F-B79B-24276DAB3672}">
      <dsp:nvSpPr>
        <dsp:cNvPr id="0" name=""/>
        <dsp:cNvSpPr/>
      </dsp:nvSpPr>
      <dsp:spPr>
        <a:xfrm>
          <a:off x="3245620" y="9433"/>
          <a:ext cx="6806420" cy="47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Brief description of the dataset</a:t>
          </a:r>
        </a:p>
      </dsp:txBody>
      <dsp:txXfrm>
        <a:off x="3245620" y="9433"/>
        <a:ext cx="6806420" cy="477361"/>
      </dsp:txXfrm>
    </dsp:sp>
    <dsp:sp modelId="{F6BCD290-580F-4BEE-A303-EE051BD47A83}">
      <dsp:nvSpPr>
        <dsp:cNvPr id="0" name=""/>
        <dsp:cNvSpPr/>
      </dsp:nvSpPr>
      <dsp:spPr>
        <a:xfrm>
          <a:off x="62534" y="1747"/>
          <a:ext cx="2618892" cy="49273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</a:t>
          </a:r>
        </a:p>
      </dsp:txBody>
      <dsp:txXfrm>
        <a:off x="86592" y="25805"/>
        <a:ext cx="2570776" cy="468675"/>
      </dsp:txXfrm>
    </dsp:sp>
    <dsp:sp modelId="{F44CB86C-F5DC-4736-A03D-47AD34DFDF37}">
      <dsp:nvSpPr>
        <dsp:cNvPr id="0" name=""/>
        <dsp:cNvSpPr/>
      </dsp:nvSpPr>
      <dsp:spPr>
        <a:xfrm>
          <a:off x="3272564" y="669365"/>
          <a:ext cx="6752533" cy="550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 purpose, </a:t>
          </a:r>
          <a:r>
            <a:rPr lang="en-US" sz="2200" kern="1200" dirty="0" err="1"/>
            <a:t>stackholders</a:t>
          </a:r>
          <a:endParaRPr lang="en-US" sz="2200" kern="1200" dirty="0"/>
        </a:p>
      </dsp:txBody>
      <dsp:txXfrm>
        <a:off x="3272564" y="669365"/>
        <a:ext cx="6752533" cy="550843"/>
      </dsp:txXfrm>
    </dsp:sp>
    <dsp:sp modelId="{ED7AFA30-C16A-4F2F-88E6-184B6D4486A1}">
      <dsp:nvSpPr>
        <dsp:cNvPr id="0" name=""/>
        <dsp:cNvSpPr/>
      </dsp:nvSpPr>
      <dsp:spPr>
        <a:xfrm>
          <a:off x="80974" y="681038"/>
          <a:ext cx="2526530" cy="5274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551770"/>
            <a:satOff val="-4179"/>
            <a:lumOff val="-2794"/>
            <a:alphaOff val="0"/>
          </a:schemeClr>
        </a:solidFill>
        <a:ln w="15875" cap="rnd" cmpd="sng" algn="ctr">
          <a:solidFill>
            <a:schemeClr val="accent5">
              <a:hueOff val="-551770"/>
              <a:satOff val="-4179"/>
              <a:lumOff val="-2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Motivation</a:t>
          </a:r>
        </a:p>
      </dsp:txBody>
      <dsp:txXfrm>
        <a:off x="106729" y="706793"/>
        <a:ext cx="2475020" cy="501743"/>
      </dsp:txXfrm>
    </dsp:sp>
    <dsp:sp modelId="{7E3630D1-8C4C-4A5D-ABC7-6EF1E6032813}">
      <dsp:nvSpPr>
        <dsp:cNvPr id="0" name=""/>
        <dsp:cNvSpPr/>
      </dsp:nvSpPr>
      <dsp:spPr>
        <a:xfrm>
          <a:off x="3264090" y="1401002"/>
          <a:ext cx="6898810" cy="4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Related research papers</a:t>
          </a:r>
        </a:p>
      </dsp:txBody>
      <dsp:txXfrm>
        <a:off x="3264090" y="1401002"/>
        <a:ext cx="6898810" cy="485687"/>
      </dsp:txXfrm>
    </dsp:sp>
    <dsp:sp modelId="{25711DA2-A1FE-48FA-BC5F-570384801F62}">
      <dsp:nvSpPr>
        <dsp:cNvPr id="0" name=""/>
        <dsp:cNvSpPr/>
      </dsp:nvSpPr>
      <dsp:spPr>
        <a:xfrm>
          <a:off x="44054" y="1371874"/>
          <a:ext cx="2563491" cy="5556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1103540"/>
            <a:satOff val="-8358"/>
            <a:lumOff val="-5588"/>
            <a:alphaOff val="0"/>
          </a:schemeClr>
        </a:solidFill>
        <a:ln w="15875" cap="rnd" cmpd="sng" algn="ctr">
          <a:solidFill>
            <a:schemeClr val="accent5">
              <a:hueOff val="-1103540"/>
              <a:satOff val="-8358"/>
              <a:lumOff val="-5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Related work</a:t>
          </a:r>
        </a:p>
      </dsp:txBody>
      <dsp:txXfrm>
        <a:off x="71182" y="1399002"/>
        <a:ext cx="2509235" cy="528487"/>
      </dsp:txXfrm>
    </dsp:sp>
    <dsp:sp modelId="{109D8F3D-EB5B-4B6C-A2A3-F4009A5F1AC5}">
      <dsp:nvSpPr>
        <dsp:cNvPr id="0" name=""/>
        <dsp:cNvSpPr/>
      </dsp:nvSpPr>
      <dsp:spPr>
        <a:xfrm>
          <a:off x="3281311" y="2213301"/>
          <a:ext cx="6735039" cy="46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Tasks and visual idioms</a:t>
          </a:r>
        </a:p>
      </dsp:txBody>
      <dsp:txXfrm>
        <a:off x="3281311" y="2213301"/>
        <a:ext cx="6735039" cy="469503"/>
      </dsp:txXfrm>
    </dsp:sp>
    <dsp:sp modelId="{D3F3346A-CC26-4695-9C59-BF40F8563DFB}">
      <dsp:nvSpPr>
        <dsp:cNvPr id="0" name=""/>
        <dsp:cNvSpPr/>
      </dsp:nvSpPr>
      <dsp:spPr>
        <a:xfrm>
          <a:off x="0" y="2065097"/>
          <a:ext cx="2743962" cy="7659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1655311"/>
            <a:satOff val="-12538"/>
            <a:lumOff val="-8382"/>
            <a:alphaOff val="0"/>
          </a:schemeClr>
        </a:solidFill>
        <a:ln w="15875" cap="rnd" cmpd="sng" algn="ctr">
          <a:solidFill>
            <a:schemeClr val="accent5">
              <a:hueOff val="-1655311"/>
              <a:satOff val="-12538"/>
              <a:lumOff val="-8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Design Overview</a:t>
          </a:r>
        </a:p>
      </dsp:txBody>
      <dsp:txXfrm>
        <a:off x="37395" y="2102492"/>
        <a:ext cx="2669172" cy="728516"/>
      </dsp:txXfrm>
    </dsp:sp>
    <dsp:sp modelId="{A6479B13-CEA5-490E-ACE8-3D927607A670}">
      <dsp:nvSpPr>
        <dsp:cNvPr id="0" name=""/>
        <dsp:cNvSpPr/>
      </dsp:nvSpPr>
      <dsp:spPr>
        <a:xfrm>
          <a:off x="3312315" y="3050212"/>
          <a:ext cx="6673030" cy="40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Solution of the visual design</a:t>
          </a:r>
        </a:p>
      </dsp:txBody>
      <dsp:txXfrm>
        <a:off x="3312315" y="3050212"/>
        <a:ext cx="6673030" cy="404094"/>
      </dsp:txXfrm>
    </dsp:sp>
    <dsp:sp modelId="{C5ABBE35-1139-489B-8C54-F32476936E85}">
      <dsp:nvSpPr>
        <dsp:cNvPr id="0" name=""/>
        <dsp:cNvSpPr/>
      </dsp:nvSpPr>
      <dsp:spPr>
        <a:xfrm>
          <a:off x="0" y="2869304"/>
          <a:ext cx="2743962" cy="7659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2207081"/>
            <a:satOff val="-16717"/>
            <a:lumOff val="-11176"/>
            <a:alphaOff val="0"/>
          </a:schemeClr>
        </a:solidFill>
        <a:ln w="15875" cap="rnd" cmpd="sng" algn="ctr">
          <a:solidFill>
            <a:schemeClr val="accent5">
              <a:hueOff val="-2207081"/>
              <a:satOff val="-16717"/>
              <a:lumOff val="-1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Demo</a:t>
          </a:r>
        </a:p>
      </dsp:txBody>
      <dsp:txXfrm>
        <a:off x="37395" y="2906699"/>
        <a:ext cx="2669172" cy="728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6044-828E-484A-AE04-2EA594A459E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EF9D0-CDCB-4AD0-965C-58E2B764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Geolocation is a key factor that determine the individual house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EF9D0-CDCB-4AD0-965C-58E2B764DE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D1877-5EBA-4A2F-A48F-DE92FCDB2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98" b="7827"/>
          <a:stretch/>
        </p:blipFill>
        <p:spPr>
          <a:xfrm>
            <a:off x="-1" y="0"/>
            <a:ext cx="12192001" cy="4883281"/>
          </a:xfrm>
          <a:prstGeom prst="rect">
            <a:avLst/>
          </a:prstGeom>
        </p:spPr>
      </p:pic>
      <p:sp>
        <p:nvSpPr>
          <p:cNvPr id="16" name="Freeform 9">
            <a:extLst>
              <a:ext uri="{FF2B5EF4-FFF2-40B4-BE49-F238E27FC236}">
                <a16:creationId xmlns:a16="http://schemas.microsoft.com/office/drawing/2014/main" id="{02AB05CC-4371-4DE4-AAE6-20E4B15796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97F47-FB90-4E75-A301-86FF7BDB2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729303"/>
            <a:ext cx="10572000" cy="779529"/>
          </a:xfrm>
        </p:spPr>
        <p:txBody>
          <a:bodyPr>
            <a:normAutofit/>
          </a:bodyPr>
          <a:lstStyle/>
          <a:p>
            <a:r>
              <a:rPr lang="en-US" sz="4000" dirty="0"/>
              <a:t>SAN DIEGO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B483B-131C-4987-9C7F-FFC33DD77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03345"/>
            <a:ext cx="10572000" cy="9175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TEAM: Wen Yan, Mengting Wang, Salah Ahmad</a:t>
            </a:r>
          </a:p>
        </p:txBody>
      </p:sp>
    </p:spTree>
    <p:extLst>
      <p:ext uri="{BB962C8B-B14F-4D97-AF65-F5344CB8AC3E}">
        <p14:creationId xmlns:p14="http://schemas.microsoft.com/office/powerpoint/2010/main" val="31589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62DF-46DC-48D6-9A2B-474C4F6E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Task4: Animation of the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8DDF-F5AB-435D-BA88-BCA59439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9160"/>
            <a:ext cx="3833091" cy="441865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Why</a:t>
            </a:r>
            <a:r>
              <a:rPr lang="en-US" dirty="0"/>
              <a:t>: understand more details for various attributes and the change as the time proceeded.</a:t>
            </a:r>
          </a:p>
          <a:p>
            <a:r>
              <a:rPr lang="en-US" b="1" dirty="0"/>
              <a:t>What (data derived): </a:t>
            </a:r>
          </a:p>
          <a:p>
            <a:pPr lvl="1"/>
            <a:r>
              <a:rPr lang="en-US" dirty="0"/>
              <a:t>Raw data</a:t>
            </a:r>
          </a:p>
          <a:p>
            <a:pPr lvl="1"/>
            <a:r>
              <a:rPr lang="en-US" dirty="0"/>
              <a:t>Aggregated median price and count of transactions per zip and zip geographic data</a:t>
            </a:r>
          </a:p>
          <a:p>
            <a:r>
              <a:rPr lang="en-US" b="1" dirty="0"/>
              <a:t>How</a:t>
            </a:r>
            <a:r>
              <a:rPr lang="en-US" dirty="0"/>
              <a:t> (Visual idioms):</a:t>
            </a:r>
          </a:p>
          <a:p>
            <a:pPr lvl="1"/>
            <a:r>
              <a:rPr lang="en-US" dirty="0"/>
              <a:t>Choropleth of aggregated median price/count per zip</a:t>
            </a:r>
          </a:p>
          <a:p>
            <a:pPr lvl="1"/>
            <a:r>
              <a:rPr lang="en-US" dirty="0"/>
              <a:t>Scatter plot for correlation between house character attributes and house value</a:t>
            </a:r>
          </a:p>
          <a:p>
            <a:pPr lvl="1"/>
            <a:r>
              <a:rPr lang="en-US" dirty="0"/>
              <a:t>Animation by sliding over years.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ADDEB-E46E-4C22-9D3D-3EE6796F0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9" y="2139160"/>
            <a:ext cx="8195712" cy="43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9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4DC0-9923-48D2-A8AC-41A7400B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7B4F-E9E3-4F33-8045-968CDE37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tableau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9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754A-FBB2-42E8-A0BE-D82C81D9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45" y="4326461"/>
            <a:ext cx="10571998" cy="97045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7572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5D7-59A1-43B1-BB69-F57859CE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C3FCF7-E46F-4A08-9DD6-1ABFE51FC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797476"/>
              </p:ext>
            </p:extLst>
          </p:nvPr>
        </p:nvGraphicFramePr>
        <p:xfrm>
          <a:off x="763732" y="225021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47FC-4A34-45EF-A6EC-D0987EE0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8496CC2-0602-4270-9822-4DDE81FCB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562315"/>
              </p:ext>
            </p:extLst>
          </p:nvPr>
        </p:nvGraphicFramePr>
        <p:xfrm>
          <a:off x="563417" y="2259446"/>
          <a:ext cx="11305309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06408">
                  <a:extLst>
                    <a:ext uri="{9D8B030D-6E8A-4147-A177-3AD203B41FA5}">
                      <a16:colId xmlns:a16="http://schemas.microsoft.com/office/drawing/2014/main" val="428170590"/>
                    </a:ext>
                  </a:extLst>
                </a:gridCol>
                <a:gridCol w="6298901">
                  <a:extLst>
                    <a:ext uri="{9D8B030D-6E8A-4147-A177-3AD203B41FA5}">
                      <a16:colId xmlns:a16="http://schemas.microsoft.com/office/drawing/2014/main" val="903362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9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date of the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1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 price of the house in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with several fields, only zip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9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year_built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the house was built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4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 type: single family, condo, multi family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of building structure in </a:t>
                      </a:r>
                      <a:r>
                        <a:rPr lang="en-US" dirty="0" err="1"/>
                        <a:t>sqft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7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bedrooms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num_bath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</a:t>
                      </a:r>
                      <a:r>
                        <a:rPr lang="en-US" dirty="0"/>
                        <a:t> of bathrooms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has view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1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has pool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9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20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1C0A-E7CE-49FC-90A0-6B9C77CB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86DC-2702-4068-8169-24C6149E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Main purpose:</a:t>
            </a:r>
          </a:p>
          <a:p>
            <a:pPr lvl="1"/>
            <a:r>
              <a:rPr lang="en-US" dirty="0"/>
              <a:t>Understanding the housing market is crucial to the home buyers and realtor investors. </a:t>
            </a:r>
          </a:p>
          <a:p>
            <a:pPr lvl="1"/>
            <a:r>
              <a:rPr lang="en-US" dirty="0"/>
              <a:t>The visualization helps to understand the current house pricing as well as historical trend for different areas and correlation to limited house attributes.</a:t>
            </a:r>
          </a:p>
          <a:p>
            <a:pPr lvl="1"/>
            <a:r>
              <a:rPr lang="en-US" dirty="0"/>
              <a:t>Help users to narrow down their choices based on budget and preference of various house characteristics and understand the potential risk for different market environment.</a:t>
            </a:r>
          </a:p>
          <a:p>
            <a:endParaRPr lang="en-US" dirty="0"/>
          </a:p>
          <a:p>
            <a:r>
              <a:rPr lang="en-US" sz="2200" dirty="0"/>
              <a:t>Stack holders</a:t>
            </a:r>
            <a:r>
              <a:rPr lang="en-US" dirty="0"/>
              <a:t>: home buyers and realtor investors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200" dirty="0"/>
              <a:t>Target 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Focus on the housing price and transaction volume.</a:t>
            </a:r>
          </a:p>
          <a:p>
            <a:pPr lvl="1"/>
            <a:r>
              <a:rPr lang="en-US" dirty="0"/>
              <a:t>Geospatial and temporal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9153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EAAE-55A3-4699-856C-1533FD0D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3D43-5AE6-45C8-A481-5430BEBB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Market, Geospatial, Temporal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62DF-46DC-48D6-9A2B-474C4F6E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8DDF-F5AB-435D-BA88-BCA594394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Breakdown into 4 tasks and 4 dashboards</a:t>
            </a:r>
          </a:p>
          <a:p>
            <a:pPr lvl="1"/>
            <a:r>
              <a:rPr lang="en-US" dirty="0"/>
              <a:t>visualize pricing and other basics of the current market for various geographic area (zip)</a:t>
            </a:r>
          </a:p>
          <a:p>
            <a:pPr lvl="1"/>
            <a:r>
              <a:rPr lang="en-US" dirty="0"/>
              <a:t>visualize historical trend of market for various geographic area (zip)</a:t>
            </a:r>
          </a:p>
          <a:p>
            <a:pPr lvl="1"/>
            <a:r>
              <a:rPr lang="en-US" dirty="0"/>
              <a:t>visualize the correlation of various house characteristics to the price trend</a:t>
            </a:r>
          </a:p>
          <a:p>
            <a:pPr lvl="1"/>
            <a:r>
              <a:rPr lang="en-US" dirty="0"/>
              <a:t>Visualize more details (</a:t>
            </a:r>
            <a:r>
              <a:rPr lang="en-US" dirty="0" err="1"/>
              <a:t>eg.</a:t>
            </a:r>
            <a:r>
              <a:rPr lang="en-US" dirty="0"/>
              <a:t> Distribution) of various attributes at each time and the change over time.</a:t>
            </a:r>
          </a:p>
          <a:p>
            <a:r>
              <a:rPr lang="en-US" dirty="0"/>
              <a:t>Classical design choices</a:t>
            </a:r>
          </a:p>
          <a:p>
            <a:pPr lvl="1"/>
            <a:r>
              <a:rPr lang="en-US" dirty="0"/>
              <a:t>Geolocation - choropleth map.</a:t>
            </a:r>
          </a:p>
          <a:p>
            <a:pPr lvl="1"/>
            <a:r>
              <a:rPr lang="en-US" dirty="0"/>
              <a:t>Temporal data (trend) - Line, stream, animation</a:t>
            </a:r>
          </a:p>
          <a:p>
            <a:pPr lvl="1"/>
            <a:r>
              <a:rPr lang="en-US" dirty="0"/>
              <a:t>Linked view and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62DF-46DC-48D6-9A2B-474C4F6E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Task1: Current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8DDF-F5AB-435D-BA88-BCA59439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59709"/>
            <a:ext cx="3472873" cy="500149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Why</a:t>
            </a:r>
            <a:r>
              <a:rPr lang="en-US" dirty="0"/>
              <a:t>: understand price level and other basics of the current market for various geographic area (zip)</a:t>
            </a:r>
          </a:p>
          <a:p>
            <a:r>
              <a:rPr lang="en-US" b="1" dirty="0"/>
              <a:t>What (data): </a:t>
            </a:r>
          </a:p>
          <a:p>
            <a:pPr lvl="1"/>
            <a:r>
              <a:rPr lang="en-US" dirty="0"/>
              <a:t>sold price and attributes of transaction in last year </a:t>
            </a:r>
          </a:p>
          <a:p>
            <a:pPr lvl="1"/>
            <a:r>
              <a:rPr lang="en-US" dirty="0"/>
              <a:t>(Derived) Aggregated count and median value of transactions</a:t>
            </a:r>
          </a:p>
          <a:p>
            <a:pPr lvl="1"/>
            <a:r>
              <a:rPr lang="en-US" dirty="0"/>
              <a:t>(Derived) geographic data from zip</a:t>
            </a:r>
          </a:p>
          <a:p>
            <a:r>
              <a:rPr lang="en-US" b="1" dirty="0"/>
              <a:t>How</a:t>
            </a:r>
            <a:r>
              <a:rPr lang="en-US" dirty="0"/>
              <a:t> (Visual idioms):</a:t>
            </a:r>
          </a:p>
          <a:p>
            <a:pPr lvl="1"/>
            <a:r>
              <a:rPr lang="en-US" dirty="0"/>
              <a:t>choropleth</a:t>
            </a:r>
            <a:r>
              <a:rPr lang="en-US" b="1" dirty="0"/>
              <a:t> </a:t>
            </a:r>
            <a:r>
              <a:rPr lang="en-US" dirty="0"/>
              <a:t>map</a:t>
            </a:r>
          </a:p>
          <a:p>
            <a:pPr lvl="1"/>
            <a:r>
              <a:rPr lang="en-US" dirty="0"/>
              <a:t>Scatter plot and boxplot</a:t>
            </a:r>
          </a:p>
          <a:p>
            <a:pPr lvl="1"/>
            <a:r>
              <a:rPr lang="en-US" dirty="0"/>
              <a:t>Interaction &amp; linked view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422B7-1BD1-4FAC-8E08-06679A42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18" y="2114744"/>
            <a:ext cx="8580582" cy="45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62DF-46DC-48D6-9A2B-474C4F6E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Task2: Market historical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8DDF-F5AB-435D-BA88-BCA59439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472" y="2165174"/>
            <a:ext cx="3343563" cy="467727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Why</a:t>
            </a:r>
            <a:r>
              <a:rPr lang="en-US" dirty="0"/>
              <a:t>: understand historical trend of market for various geographic area (zip)</a:t>
            </a:r>
          </a:p>
          <a:p>
            <a:r>
              <a:rPr lang="en-US" b="1" dirty="0"/>
              <a:t>What (data derived): </a:t>
            </a:r>
            <a:r>
              <a:rPr lang="en-US" dirty="0"/>
              <a:t>yearly/monthly aggregated count and median value transactions. YoY change of average </a:t>
            </a:r>
            <a:r>
              <a:rPr lang="en-US" dirty="0" err="1"/>
              <a:t>sqft</a:t>
            </a:r>
            <a:r>
              <a:rPr lang="en-US" dirty="0"/>
              <a:t> price, geographic data</a:t>
            </a:r>
          </a:p>
          <a:p>
            <a:r>
              <a:rPr lang="en-US" b="1" dirty="0"/>
              <a:t>How</a:t>
            </a:r>
            <a:r>
              <a:rPr lang="en-US" dirty="0"/>
              <a:t> (Visual idioms):</a:t>
            </a:r>
          </a:p>
          <a:p>
            <a:pPr lvl="1"/>
            <a:r>
              <a:rPr lang="en-US" dirty="0"/>
              <a:t>Line and bar chart of median price trend</a:t>
            </a:r>
          </a:p>
          <a:p>
            <a:pPr lvl="1"/>
            <a:r>
              <a:rPr lang="en-US" dirty="0"/>
              <a:t>Choropleth map</a:t>
            </a:r>
          </a:p>
          <a:p>
            <a:pPr lvl="1"/>
            <a:r>
              <a:rPr lang="en-US" dirty="0"/>
              <a:t>Interaction with filters and linked view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ABD87-0E18-494E-A1C0-88DF5996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98" y="1972904"/>
            <a:ext cx="9026902" cy="47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2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62DF-46DC-48D6-9A2B-474C4F6E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Task3: House characteristics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8DDF-F5AB-435D-BA88-BCA59439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3669"/>
            <a:ext cx="4451927" cy="489433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Why</a:t>
            </a:r>
            <a:r>
              <a:rPr lang="en-US" dirty="0"/>
              <a:t>: understand correlation of various house characteristics to its value, how the price trend can differentiate on characteristics’ value or value range.</a:t>
            </a:r>
          </a:p>
          <a:p>
            <a:r>
              <a:rPr lang="en-US" b="1" dirty="0"/>
              <a:t>What (data derived): </a:t>
            </a:r>
          </a:p>
          <a:p>
            <a:pPr lvl="1"/>
            <a:r>
              <a:rPr lang="en-US" dirty="0"/>
              <a:t>yearly aggregated count and median value of transactions per category</a:t>
            </a:r>
          </a:p>
          <a:p>
            <a:pPr lvl="1"/>
            <a:r>
              <a:rPr lang="en-US" dirty="0"/>
              <a:t>Binning of continuous numeric values into brackets</a:t>
            </a:r>
          </a:p>
          <a:p>
            <a:pPr lvl="1"/>
            <a:r>
              <a:rPr lang="en-US" dirty="0"/>
              <a:t>YoY change of sold price per zip</a:t>
            </a:r>
          </a:p>
          <a:p>
            <a:r>
              <a:rPr lang="en-US" b="1" dirty="0"/>
              <a:t>How</a:t>
            </a:r>
            <a:r>
              <a:rPr lang="en-US" dirty="0"/>
              <a:t> (Visual idioms):</a:t>
            </a:r>
          </a:p>
          <a:p>
            <a:pPr lvl="1"/>
            <a:r>
              <a:rPr lang="en-US" dirty="0"/>
              <a:t>Line chart of median price trend</a:t>
            </a:r>
          </a:p>
          <a:p>
            <a:pPr lvl="1"/>
            <a:r>
              <a:rPr lang="en-US" dirty="0"/>
              <a:t>stream chart of volume per each category/bracket</a:t>
            </a:r>
          </a:p>
          <a:p>
            <a:pPr lvl="1"/>
            <a:r>
              <a:rPr lang="en-US" dirty="0"/>
              <a:t>Heatmap for categorical attribute zip which has more than 10 values</a:t>
            </a:r>
          </a:p>
          <a:p>
            <a:pPr lvl="1"/>
            <a:r>
              <a:rPr lang="en-US" dirty="0"/>
              <a:t>Interaction with filters and linked view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40E14-DB07-4E6D-9D1D-8CC84DD2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28" y="2475345"/>
            <a:ext cx="7898871" cy="41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21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2221</TotalTime>
  <Words>621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SAN DIEGO HOUSING MARKET</vt:lpstr>
      <vt:lpstr>Agenda</vt:lpstr>
      <vt:lpstr>Dataset</vt:lpstr>
      <vt:lpstr>Motivation</vt:lpstr>
      <vt:lpstr>Related research</vt:lpstr>
      <vt:lpstr>Tasks &amp; Design</vt:lpstr>
      <vt:lpstr>Task1: Current Market</vt:lpstr>
      <vt:lpstr>Task2: Market historical trend</vt:lpstr>
      <vt:lpstr>Task3: House characteristics correlation</vt:lpstr>
      <vt:lpstr>Task4: Animation of the trend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DIEGO HOUSING PROJECT</dc:title>
  <dc:creator>Mengting Wang</dc:creator>
  <cp:lastModifiedBy>Wen Yan</cp:lastModifiedBy>
  <cp:revision>53</cp:revision>
  <dcterms:created xsi:type="dcterms:W3CDTF">2018-03-01T06:21:00Z</dcterms:created>
  <dcterms:modified xsi:type="dcterms:W3CDTF">2018-03-16T05:56:26Z</dcterms:modified>
</cp:coreProperties>
</file>