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2"/>
  </p:notesMasterIdLst>
  <p:sldIdLst>
    <p:sldId id="256" r:id="rId2"/>
    <p:sldId id="268" r:id="rId3"/>
    <p:sldId id="258" r:id="rId4"/>
    <p:sldId id="269" r:id="rId5"/>
    <p:sldId id="284" r:id="rId6"/>
    <p:sldId id="283" r:id="rId7"/>
    <p:sldId id="285" r:id="rId8"/>
    <p:sldId id="288" r:id="rId9"/>
    <p:sldId id="286" r:id="rId10"/>
    <p:sldId id="28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863" autoAdjust="0"/>
  </p:normalViewPr>
  <p:slideViewPr>
    <p:cSldViewPr snapToGrid="0">
      <p:cViewPr varScale="1">
        <p:scale>
          <a:sx n="90" d="100"/>
          <a:sy n="90" d="100"/>
        </p:scale>
        <p:origin x="13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199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2D728-30BF-413C-8627-37AAAE416BB9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EB3D9-C142-47BD-872E-F28653DC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5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EB3D9-C142-47BD-872E-F28653DCC7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00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EB3D9-C142-47BD-872E-F28653DCC7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02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EB3D9-C142-47BD-872E-F28653DCC7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53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speaking to SPS</a:t>
            </a:r>
            <a:r>
              <a:rPr lang="en-US" baseline="0" dirty="0" smtClean="0"/>
              <a:t> 10 then talk about </a:t>
            </a:r>
          </a:p>
          <a:p>
            <a:r>
              <a:rPr lang="en-US" baseline="0" dirty="0" smtClean="0"/>
              <a:t>	data provisioning improvements</a:t>
            </a:r>
          </a:p>
          <a:p>
            <a:r>
              <a:rPr lang="en-US" baseline="0" dirty="0" smtClean="0"/>
              <a:t>	moving to web ide – sap strategy to move to web and they are investing heavily. Make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EB3D9-C142-47BD-872E-F28653DCC7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48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EB3D9-C142-47BD-872E-F28653DCC7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32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EB3D9-C142-47BD-872E-F28653DCC7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64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Show the</a:t>
            </a:r>
            <a:r>
              <a:rPr lang="en-US" baseline="0" dirty="0" smtClean="0"/>
              <a:t> complexity of coordination between components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EB3D9-C142-47BD-872E-F28653DCC7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57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Simplified</a:t>
            </a:r>
            <a:r>
              <a:rPr lang="en-US" baseline="0" dirty="0" smtClean="0"/>
              <a:t> version for high level understanding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EB3D9-C142-47BD-872E-F28653DCC7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93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Cash projection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80940" y="49452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“The wheels are spinning, but the tires aren’t gripping.” </a:t>
            </a:r>
            <a:endParaRPr lang="en-US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–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Paul Bennett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73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6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Overview</a:t>
            </a:r>
          </a:p>
          <a:p>
            <a:r>
              <a:rPr lang="en-US" dirty="0" smtClean="0"/>
              <a:t>Business Architecture</a:t>
            </a:r>
          </a:p>
          <a:p>
            <a:r>
              <a:rPr lang="en-US" dirty="0" smtClean="0"/>
              <a:t>Technical Solution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8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492" y="474394"/>
            <a:ext cx="9875520" cy="72738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Business Overview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492" y="1201783"/>
            <a:ext cx="10884877" cy="544356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dirty="0" smtClean="0"/>
              <a:t>What is Cash Projection?</a:t>
            </a:r>
            <a:endParaRPr lang="en-US" sz="2400" b="1" dirty="0"/>
          </a:p>
          <a:p>
            <a:pPr lvl="1"/>
            <a:r>
              <a:rPr lang="en-US" sz="2400" dirty="0" smtClean="0"/>
              <a:t>Calculated cash balances for SCD Bank Accounts (RPP CAD, RPP USD, etc.) for a set period of time into the future</a:t>
            </a:r>
            <a:endParaRPr lang="en-US" sz="2400" dirty="0"/>
          </a:p>
          <a:p>
            <a:pPr lvl="2"/>
            <a:r>
              <a:rPr lang="en-US" sz="2400" dirty="0" smtClean="0"/>
              <a:t>Currently in PROD, it is set from T-1 to T+14 days into the future</a:t>
            </a:r>
          </a:p>
          <a:p>
            <a:pPr lvl="2"/>
            <a:endParaRPr lang="en-US" sz="2400" dirty="0" smtClean="0"/>
          </a:p>
          <a:p>
            <a:pPr lvl="1"/>
            <a:r>
              <a:rPr lang="en-US" sz="2400" dirty="0" smtClean="0"/>
              <a:t>SCD has a module called </a:t>
            </a:r>
            <a:r>
              <a:rPr lang="en-US" sz="2400" i="1" dirty="0" smtClean="0"/>
              <a:t>Cash Management </a:t>
            </a:r>
            <a:r>
              <a:rPr lang="en-US" sz="2400" dirty="0" smtClean="0"/>
              <a:t>which the traders currently use</a:t>
            </a:r>
          </a:p>
          <a:p>
            <a:pPr lvl="1"/>
            <a:endParaRPr lang="en-US" sz="2400" b="1" dirty="0"/>
          </a:p>
          <a:p>
            <a:pPr lvl="1"/>
            <a:r>
              <a:rPr lang="en-US" sz="2400" i="1" dirty="0" smtClean="0"/>
              <a:t>Cash Management </a:t>
            </a:r>
            <a:r>
              <a:rPr lang="en-US" sz="2400" dirty="0" smtClean="0"/>
              <a:t>calculates the projected bank balances based on trade activities and SMF attributes such coupon dates, maturities, etc.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i="1" dirty="0" smtClean="0"/>
              <a:t>Cash Management </a:t>
            </a:r>
            <a:r>
              <a:rPr lang="en-US" sz="2400" dirty="0" smtClean="0"/>
              <a:t>is calculation intensive, it goes through transactions and SMFs to project out the cash flows</a:t>
            </a:r>
          </a:p>
        </p:txBody>
      </p:sp>
    </p:spTree>
    <p:extLst>
      <p:ext uri="{BB962C8B-B14F-4D97-AF65-F5344CB8AC3E}">
        <p14:creationId xmlns:p14="http://schemas.microsoft.com/office/powerpoint/2010/main" val="317376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83492" y="474394"/>
            <a:ext cx="9875520" cy="727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Business Overview</a:t>
            </a:r>
            <a:endParaRPr lang="en-US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3492" y="1201783"/>
            <a:ext cx="10884877" cy="5443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sz="2400" b="1" dirty="0" smtClean="0"/>
              <a:t>SCD </a:t>
            </a:r>
            <a:r>
              <a:rPr lang="en-US" sz="2400" b="1" i="1" dirty="0" smtClean="0"/>
              <a:t>Cash Management</a:t>
            </a:r>
            <a:r>
              <a:rPr lang="en-US" sz="2400" b="1" dirty="0" smtClean="0"/>
              <a:t> Limitations</a:t>
            </a:r>
          </a:p>
          <a:p>
            <a:pPr lvl="1"/>
            <a:r>
              <a:rPr lang="en-US" sz="2400" dirty="0" smtClean="0"/>
              <a:t>Slow to load up and can hang when there is heavy activity in SCD</a:t>
            </a:r>
          </a:p>
          <a:p>
            <a:pPr lvl="1"/>
            <a:r>
              <a:rPr lang="en-US" sz="2400" dirty="0" smtClean="0"/>
              <a:t>Traders do not have the ability to slice and dice data, no customized reporting</a:t>
            </a:r>
          </a:p>
          <a:p>
            <a:pPr marL="45720" indent="0">
              <a:buFont typeface="Corbel" pitchFamily="34" charset="0"/>
              <a:buNone/>
            </a:pPr>
            <a:r>
              <a:rPr lang="en-US" sz="2400" b="1" dirty="0" smtClean="0"/>
              <a:t>HANA </a:t>
            </a:r>
            <a:r>
              <a:rPr lang="en-US" sz="2400" b="1" dirty="0" smtClean="0"/>
              <a:t>/ TIBCO / IP Solution</a:t>
            </a:r>
          </a:p>
          <a:p>
            <a:pPr lvl="1"/>
            <a:r>
              <a:rPr lang="en-US" sz="2400" dirty="0" smtClean="0"/>
              <a:t>In-house solution to replace SCD’s </a:t>
            </a:r>
            <a:r>
              <a:rPr lang="en-US" sz="2400" i="1" dirty="0" smtClean="0"/>
              <a:t>Cash Management </a:t>
            </a:r>
            <a:r>
              <a:rPr lang="en-US" sz="2400" dirty="0" smtClean="0"/>
              <a:t>for trader use  </a:t>
            </a:r>
          </a:p>
          <a:p>
            <a:pPr lvl="1"/>
            <a:r>
              <a:rPr lang="en-US" sz="2400" dirty="0" smtClean="0"/>
              <a:t>Better performance than SCD’s </a:t>
            </a:r>
            <a:r>
              <a:rPr lang="en-US" sz="2400" i="1" dirty="0" smtClean="0"/>
              <a:t>Cash Management</a:t>
            </a:r>
          </a:p>
          <a:p>
            <a:pPr lvl="1"/>
            <a:r>
              <a:rPr lang="en-US" sz="2400" dirty="0" smtClean="0"/>
              <a:t>HANA contains the data, can slice and dice for customized reporting</a:t>
            </a:r>
          </a:p>
          <a:p>
            <a:pPr lvl="1"/>
            <a:r>
              <a:rPr lang="en-US" sz="2400" dirty="0" smtClean="0"/>
              <a:t>Three teams involved: </a:t>
            </a:r>
          </a:p>
          <a:p>
            <a:pPr lvl="2"/>
            <a:r>
              <a:rPr lang="en-US" sz="2400" dirty="0" smtClean="0"/>
              <a:t>IP for front end customized reporting</a:t>
            </a:r>
          </a:p>
          <a:p>
            <a:pPr lvl="2"/>
            <a:r>
              <a:rPr lang="en-US" sz="2400" dirty="0" smtClean="0"/>
              <a:t>Common Gateway for back end data flow</a:t>
            </a:r>
          </a:p>
          <a:p>
            <a:pPr lvl="2"/>
            <a:r>
              <a:rPr lang="en-US" sz="2400" dirty="0"/>
              <a:t>Shared Services for calculations and data </a:t>
            </a:r>
            <a:r>
              <a:rPr lang="en-US" sz="2400" dirty="0" smtClean="0"/>
              <a:t>points and </a:t>
            </a:r>
            <a:r>
              <a:rPr lang="en-US" sz="2400" dirty="0" smtClean="0"/>
              <a:t>flow</a:t>
            </a:r>
          </a:p>
          <a:p>
            <a:pPr lvl="1"/>
            <a:r>
              <a:rPr lang="en-US" sz="2600" dirty="0" smtClean="0"/>
              <a:t>The three teams coming together to solve a </a:t>
            </a:r>
            <a:r>
              <a:rPr lang="en-US" sz="2600" smtClean="0"/>
              <a:t>complex problem!</a:t>
            </a:r>
            <a:endParaRPr lang="en-US" sz="2600" dirty="0"/>
          </a:p>
          <a:p>
            <a:pPr lvl="2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49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83492" y="474394"/>
            <a:ext cx="9875520" cy="727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IN-HOUSE BACK-END SOLUTION</a:t>
            </a:r>
            <a:endParaRPr lang="en-US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3492" y="1201783"/>
            <a:ext cx="10884877" cy="5443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sz="2400" b="1" dirty="0" smtClean="0"/>
              <a:t>CASH PROJECTION DATA</a:t>
            </a:r>
          </a:p>
          <a:p>
            <a:pPr lvl="1"/>
            <a:r>
              <a:rPr lang="en-US" sz="2400" dirty="0" smtClean="0"/>
              <a:t>SCD will continue to be the calculation engine for cash balances and cash flows</a:t>
            </a:r>
          </a:p>
          <a:p>
            <a:pPr lvl="1"/>
            <a:r>
              <a:rPr lang="en-US" sz="2400" dirty="0" smtClean="0"/>
              <a:t>PFC is the calculation engine and will drive the HANA data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PFC will run at the beginning of day for all cash balances and projected cash flows</a:t>
            </a:r>
          </a:p>
          <a:p>
            <a:pPr lvl="1"/>
            <a:r>
              <a:rPr lang="en-US" sz="2400" dirty="0" smtClean="0"/>
              <a:t>Micro PFCs (small segmented PFC) will run throughout the day to recalculate changes</a:t>
            </a:r>
          </a:p>
          <a:p>
            <a:pPr lvl="1"/>
            <a:r>
              <a:rPr lang="en-US" sz="2400" dirty="0" smtClean="0"/>
              <a:t>Micro PFCs are run based on change and insert triggers monitored in HANA</a:t>
            </a:r>
          </a:p>
          <a:p>
            <a:pPr lvl="1"/>
            <a:r>
              <a:rPr lang="en-US" sz="2400" dirty="0" smtClean="0"/>
              <a:t>HANA solution also captures details of any back dated trades that are currently not available in SCD’s </a:t>
            </a:r>
            <a:r>
              <a:rPr lang="en-US" sz="2400" i="1" dirty="0" smtClean="0"/>
              <a:t>Cash Management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2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2872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12466"/>
          </a:xfrm>
        </p:spPr>
        <p:txBody>
          <a:bodyPr/>
          <a:lstStyle/>
          <a:p>
            <a:r>
              <a:rPr lang="en-US" dirty="0" smtClean="0"/>
              <a:t>REAL-TIME MICRO PFC TRIGGERS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36509" y="2105244"/>
            <a:ext cx="2671699" cy="349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SCD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623548" y="2273198"/>
            <a:ext cx="2488022" cy="2989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SCD</a:t>
            </a:r>
          </a:p>
          <a:p>
            <a:pPr algn="ctr"/>
            <a:r>
              <a:rPr lang="en-US" dirty="0" smtClean="0"/>
              <a:t>MICRO PFC</a:t>
            </a:r>
            <a:endParaRPr lang="en-US" dirty="0"/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4508208" y="3705447"/>
            <a:ext cx="3115340" cy="42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4522379" y="2613838"/>
            <a:ext cx="3115340" cy="42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flipV="1">
            <a:off x="4511747" y="4857309"/>
            <a:ext cx="3115340" cy="42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27832" y="2318972"/>
            <a:ext cx="1943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TRANSACTION </a:t>
            </a:r>
          </a:p>
          <a:p>
            <a:r>
              <a:rPr lang="en-US" dirty="0" smtClean="0"/>
              <a:t>INSERT / CHANGE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00845" y="3382281"/>
            <a:ext cx="1061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SMF</a:t>
            </a:r>
          </a:p>
          <a:p>
            <a:pPr algn="ctr"/>
            <a:r>
              <a:rPr lang="en-US" dirty="0" smtClean="0"/>
              <a:t>CHANGE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92060" y="4534143"/>
            <a:ext cx="2279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CORPORATE ACTION</a:t>
            </a:r>
          </a:p>
          <a:p>
            <a:pPr algn="ctr"/>
            <a:r>
              <a:rPr lang="en-US" dirty="0" smtClean="0"/>
              <a:t>INSERT /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Technical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67840"/>
            <a:ext cx="9872871" cy="4328160"/>
          </a:xfrm>
        </p:spPr>
        <p:txBody>
          <a:bodyPr/>
          <a:lstStyle/>
          <a:p>
            <a:pPr marL="45720" indent="0" algn="r">
              <a:buNone/>
            </a:pPr>
            <a:r>
              <a:rPr lang="en-US" sz="3600" b="1" i="1" dirty="0" smtClean="0"/>
              <a:t>All for Performance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real-time change capture by SRS</a:t>
            </a:r>
          </a:p>
          <a:p>
            <a:r>
              <a:rPr lang="en-US" dirty="0" smtClean="0"/>
              <a:t>coordinate data process by TIBCO (SCD, HANA, PFC run, Data load)</a:t>
            </a:r>
          </a:p>
          <a:p>
            <a:r>
              <a:rPr lang="en-US" dirty="0" smtClean="0"/>
              <a:t>Provide updated cash projection data via HANA view</a:t>
            </a:r>
          </a:p>
          <a:p>
            <a:r>
              <a:rPr lang="en-US" dirty="0" smtClean="0"/>
              <a:t>Complete </a:t>
            </a:r>
            <a:r>
              <a:rPr lang="en-US" dirty="0"/>
              <a:t>whole process in </a:t>
            </a:r>
            <a:r>
              <a:rPr lang="en-US" dirty="0" smtClean="0"/>
              <a:t>30 seconds</a:t>
            </a:r>
            <a:endParaRPr lang="en-US" dirty="0"/>
          </a:p>
          <a:p>
            <a:endParaRPr lang="en-US" dirty="0" smtClean="0"/>
          </a:p>
          <a:p>
            <a:pPr lvl="1"/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04851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560" y="378416"/>
            <a:ext cx="7400682" cy="608334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23240" y="355600"/>
            <a:ext cx="9875520" cy="1356360"/>
          </a:xfrm>
        </p:spPr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291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240" y="355600"/>
            <a:ext cx="9875520" cy="1356360"/>
          </a:xfrm>
        </p:spPr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98605" y="919480"/>
            <a:ext cx="7933079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7214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4107</TotalTime>
  <Words>415</Words>
  <Application>Microsoft Office PowerPoint</Application>
  <PresentationFormat>Widescreen</PresentationFormat>
  <Paragraphs>74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Times New Roman</vt:lpstr>
      <vt:lpstr>Basis</vt:lpstr>
      <vt:lpstr>   Cash projection</vt:lpstr>
      <vt:lpstr>Agenda</vt:lpstr>
      <vt:lpstr>Business Overview</vt:lpstr>
      <vt:lpstr>PowerPoint Presentation</vt:lpstr>
      <vt:lpstr>PowerPoint Presentation</vt:lpstr>
      <vt:lpstr>REAL-TIME MICRO PFC TRIGGERS</vt:lpstr>
      <vt:lpstr>Technical solution</vt:lpstr>
      <vt:lpstr>Data flow</vt:lpstr>
      <vt:lpstr>Data flow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Views</dc:title>
  <dc:creator>MUSTUFA BAIG</dc:creator>
  <cp:lastModifiedBy>Yu, Wayne</cp:lastModifiedBy>
  <cp:revision>110</cp:revision>
  <dcterms:created xsi:type="dcterms:W3CDTF">2015-12-09T02:44:59Z</dcterms:created>
  <dcterms:modified xsi:type="dcterms:W3CDTF">2016-03-31T18:23:49Z</dcterms:modified>
</cp:coreProperties>
</file>