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7" r:id="rId9"/>
    <p:sldId id="268" r:id="rId10"/>
    <p:sldId id="262" r:id="rId11"/>
    <p:sldId id="263" r:id="rId12"/>
  </p:sldIdLst>
  <p:sldSz cx="14630400" cy="8229600"/>
  <p:notesSz cx="8229600" cy="146304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" panose="020B0604020202020204" charset="-52"/>
      <p:regular r:id="rId18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10"/>
  </p:normalViewPr>
  <p:slideViewPr>
    <p:cSldViewPr snapToGrid="0" snapToObjects="1">
      <p:cViewPr varScale="1">
        <p:scale>
          <a:sx n="97" d="100"/>
          <a:sy n="97" d="100"/>
        </p:scale>
        <p:origin x="1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2690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315200" y="3805637"/>
            <a:ext cx="6133862" cy="6183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13800" b="1" dirty="0" err="1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</a:rPr>
              <a:t>ExpFiz</a:t>
            </a:r>
            <a:endParaRPr lang="en-US" sz="13800" dirty="0"/>
          </a:p>
        </p:txBody>
      </p:sp>
      <p:sp>
        <p:nvSpPr>
          <p:cNvPr id="4" name="Text 1"/>
          <p:cNvSpPr/>
          <p:nvPr/>
        </p:nvSpPr>
        <p:spPr>
          <a:xfrm>
            <a:off x="7315200" y="4868977"/>
            <a:ext cx="6133862" cy="774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Бот в Telegram </a:t>
            </a:r>
            <a:r>
              <a:rPr lang="en-US" sz="2400" dirty="0" err="1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показывает</a:t>
            </a:r>
            <a:r>
              <a:rPr lang="en-US" sz="24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полет</a:t>
            </a:r>
            <a:r>
              <a:rPr lang="en-US" sz="24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шар</a:t>
            </a:r>
            <a:r>
              <a:rPr lang="ru-RU" sz="24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</a:t>
            </a:r>
            <a:r>
              <a:rPr lang="en-US" sz="24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по пользовательским </a:t>
            </a:r>
            <a:r>
              <a:rPr lang="en-US" sz="2400" dirty="0" err="1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данным</a:t>
            </a:r>
            <a:r>
              <a:rPr lang="en-US" sz="24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32DCC5-4964-47D1-8696-7EA95A1B2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4470"/>
            <a:ext cx="6609751" cy="56406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7977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776730"/>
            <a:ext cx="7933407" cy="6390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5400" b="1" dirty="0">
                <a:solidFill>
                  <a:srgbClr val="2E3C4E"/>
                </a:solidFill>
                <a:ea typeface="Barlow Bold" pitchFamily="34" charset="-122"/>
                <a:cs typeface="Barlow Bold" pitchFamily="34" charset="-120"/>
              </a:rPr>
              <a:t>Дорожная карта развития</a:t>
            </a:r>
            <a:endParaRPr lang="en-US" sz="5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09" y="3073360"/>
            <a:ext cx="1083231" cy="129992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66461" y="3293969"/>
            <a:ext cx="2204271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384653"/>
                </a:solidFill>
                <a:ea typeface="Barlow Bold" pitchFamily="34" charset="-122"/>
                <a:cs typeface="Barlow Bold" pitchFamily="34" charset="-120"/>
              </a:rPr>
              <a:t>Текущий этап</a:t>
            </a:r>
            <a:endParaRPr lang="en-US" sz="2800" b="1" dirty="0"/>
          </a:p>
        </p:txBody>
      </p:sp>
      <p:sp>
        <p:nvSpPr>
          <p:cNvPr id="6" name="Text 2"/>
          <p:cNvSpPr/>
          <p:nvPr/>
        </p:nvSpPr>
        <p:spPr>
          <a:xfrm>
            <a:off x="2166461" y="3776067"/>
            <a:ext cx="62192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384653"/>
                </a:solidFill>
                <a:latin typeface="Montserrat" panose="020B0604020202020204" charset="-52"/>
                <a:ea typeface="Montserrat" pitchFamily="34" charset="-122"/>
                <a:cs typeface="Montserrat" pitchFamily="34" charset="-120"/>
              </a:rPr>
              <a:t>Завершение базового функционала бота.</a:t>
            </a:r>
            <a:endParaRPr lang="en-US" dirty="0">
              <a:latin typeface="Montserrat" panose="020B0604020202020204" charset="-52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09" y="4373285"/>
            <a:ext cx="1083231" cy="253329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66461" y="4626729"/>
            <a:ext cx="186864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384653"/>
                </a:solidFill>
                <a:ea typeface="Barlow Bold" pitchFamily="34" charset="-122"/>
                <a:cs typeface="Barlow Bold" pitchFamily="34" charset="-120"/>
              </a:rPr>
              <a:t>Улучшения</a:t>
            </a:r>
            <a:endParaRPr lang="en-US" sz="2800" b="1" dirty="0"/>
          </a:p>
        </p:txBody>
      </p:sp>
      <p:sp>
        <p:nvSpPr>
          <p:cNvPr id="9" name="Text 4"/>
          <p:cNvSpPr/>
          <p:nvPr/>
        </p:nvSpPr>
        <p:spPr>
          <a:xfrm>
            <a:off x="2166461" y="5075992"/>
            <a:ext cx="62192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dirty="0">
                <a:solidFill>
                  <a:srgbClr val="384653"/>
                </a:solidFill>
                <a:latin typeface="Montserrat" panose="020B0604020202020204" charset="-52"/>
                <a:ea typeface="Montserrat" pitchFamily="34" charset="-122"/>
                <a:cs typeface="Montserrat" pitchFamily="34" charset="-120"/>
              </a:rPr>
              <a:t>Учет сопротивления воздуха</a:t>
            </a:r>
            <a:endParaRPr lang="en-US" dirty="0">
              <a:latin typeface="Montserrat" panose="020B0604020202020204" charset="-52"/>
            </a:endParaRPr>
          </a:p>
        </p:txBody>
      </p:sp>
      <p:sp>
        <p:nvSpPr>
          <p:cNvPr id="10" name="Text 5"/>
          <p:cNvSpPr/>
          <p:nvPr/>
        </p:nvSpPr>
        <p:spPr>
          <a:xfrm>
            <a:off x="2166461" y="5498425"/>
            <a:ext cx="62192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dirty="0">
                <a:solidFill>
                  <a:srgbClr val="384653"/>
                </a:solidFill>
                <a:latin typeface="Montserrat" panose="020B0604020202020204" charset="-52"/>
                <a:ea typeface="Montserrat" pitchFamily="34" charset="-122"/>
                <a:cs typeface="Montserrat" pitchFamily="34" charset="-120"/>
              </a:rPr>
              <a:t>Различные типы снарядов</a:t>
            </a:r>
            <a:endParaRPr lang="en-US" dirty="0">
              <a:latin typeface="Montserrat" panose="020B0604020202020204" charset="-52"/>
            </a:endParaRPr>
          </a:p>
        </p:txBody>
      </p:sp>
      <p:sp>
        <p:nvSpPr>
          <p:cNvPr id="11" name="Text 6"/>
          <p:cNvSpPr/>
          <p:nvPr/>
        </p:nvSpPr>
        <p:spPr>
          <a:xfrm>
            <a:off x="2166461" y="5920859"/>
            <a:ext cx="62192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ru-RU" dirty="0">
                <a:solidFill>
                  <a:srgbClr val="384653"/>
                </a:solidFill>
                <a:latin typeface="Montserrat" panose="020B0604020202020204" charset="-52"/>
                <a:ea typeface="Montserrat" pitchFamily="34" charset="-122"/>
                <a:cs typeface="Montserrat" pitchFamily="34" charset="-120"/>
              </a:rPr>
              <a:t>Внедрение нейросети в чат</a:t>
            </a:r>
            <a:endParaRPr lang="en-US" dirty="0">
              <a:latin typeface="Montserrat" panose="020B0604020202020204" charset="-52"/>
            </a:endParaRPr>
          </a:p>
        </p:txBody>
      </p:sp>
      <p:sp>
        <p:nvSpPr>
          <p:cNvPr id="12" name="Text 7"/>
          <p:cNvSpPr/>
          <p:nvPr/>
        </p:nvSpPr>
        <p:spPr>
          <a:xfrm>
            <a:off x="2166461" y="6343293"/>
            <a:ext cx="62192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dirty="0">
                <a:solidFill>
                  <a:srgbClr val="384653"/>
                </a:solidFill>
                <a:latin typeface="Montserrat" panose="020B0604020202020204" charset="-52"/>
                <a:ea typeface="Montserrat" pitchFamily="34" charset="-122"/>
                <a:cs typeface="Montserrat" pitchFamily="34" charset="-120"/>
              </a:rPr>
              <a:t>3D-графики полёта</a:t>
            </a:r>
            <a:endParaRPr lang="en-US" dirty="0">
              <a:latin typeface="Montserrat" panose="020B0604020202020204" charset="-5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71516" y="2944583"/>
            <a:ext cx="8287368" cy="6934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600"/>
              </a:lnSpc>
              <a:buNone/>
            </a:pPr>
            <a:r>
              <a:rPr lang="en-US" sz="760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Спасибо за внимание</a:t>
            </a:r>
            <a:endParaRPr lang="en-US" sz="7600" dirty="0"/>
          </a:p>
        </p:txBody>
      </p:sp>
      <p:sp>
        <p:nvSpPr>
          <p:cNvPr id="3" name="Text 1"/>
          <p:cNvSpPr/>
          <p:nvPr/>
        </p:nvSpPr>
        <p:spPr>
          <a:xfrm>
            <a:off x="3171516" y="4114800"/>
            <a:ext cx="4570775" cy="7488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ExpFiz — простой и наглядный инструмент для анализа полётов.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3171516" y="7142755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GitHub: https://github.com/alexyeti/expfiz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1859756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6000" b="1" dirty="0" err="1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Цел</a:t>
            </a:r>
            <a:r>
              <a:rPr lang="ru-RU" sz="600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и</a:t>
            </a:r>
            <a:r>
              <a:rPr lang="en-US" sz="600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 проекта</a:t>
            </a:r>
            <a:endParaRPr lang="en-US" sz="6000" b="1" dirty="0"/>
          </a:p>
        </p:txBody>
      </p:sp>
      <p:sp>
        <p:nvSpPr>
          <p:cNvPr id="4" name="Shape 1"/>
          <p:cNvSpPr/>
          <p:nvPr/>
        </p:nvSpPr>
        <p:spPr>
          <a:xfrm>
            <a:off x="6244709" y="2897386"/>
            <a:ext cx="3705463" cy="1974652"/>
          </a:xfrm>
          <a:prstGeom prst="roundRect">
            <a:avLst>
              <a:gd name="adj" fmla="val 16458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68904" y="312158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Удобный анализ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6468904" y="3607713"/>
            <a:ext cx="325707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Создание инструмента для анализа траекторий полёта.</a:t>
            </a:r>
            <a:endParaRPr lang="en-US" sz="2000" dirty="0"/>
          </a:p>
        </p:txBody>
      </p:sp>
      <p:sp>
        <p:nvSpPr>
          <p:cNvPr id="7" name="Shape 4"/>
          <p:cNvSpPr/>
          <p:nvPr/>
        </p:nvSpPr>
        <p:spPr>
          <a:xfrm>
            <a:off x="10166747" y="2897386"/>
            <a:ext cx="3705463" cy="1974652"/>
          </a:xfrm>
          <a:prstGeom prst="roundRect">
            <a:avLst>
              <a:gd name="adj" fmla="val 16458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390942" y="312158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Визуализация</a:t>
            </a:r>
            <a:endParaRPr lang="en-US" sz="2800" dirty="0"/>
          </a:p>
        </p:txBody>
      </p:sp>
      <p:sp>
        <p:nvSpPr>
          <p:cNvPr id="9" name="Text 6"/>
          <p:cNvSpPr/>
          <p:nvPr/>
        </p:nvSpPr>
        <p:spPr>
          <a:xfrm>
            <a:off x="10390942" y="3607713"/>
            <a:ext cx="3257074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Показываем графики полёта для лучшего понимания.</a:t>
            </a:r>
            <a:endParaRPr lang="en-US" sz="2000" dirty="0"/>
          </a:p>
        </p:txBody>
      </p:sp>
      <p:sp>
        <p:nvSpPr>
          <p:cNvPr id="10" name="Shape 7"/>
          <p:cNvSpPr/>
          <p:nvPr/>
        </p:nvSpPr>
        <p:spPr>
          <a:xfrm>
            <a:off x="6244709" y="5088612"/>
            <a:ext cx="7627382" cy="1281232"/>
          </a:xfrm>
          <a:prstGeom prst="roundRect">
            <a:avLst>
              <a:gd name="adj" fmla="val 25366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468904" y="531280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Расчёты</a:t>
            </a:r>
            <a:endParaRPr lang="en-US" sz="2800" dirty="0"/>
          </a:p>
        </p:txBody>
      </p:sp>
      <p:sp>
        <p:nvSpPr>
          <p:cNvPr id="12" name="Text 9"/>
          <p:cNvSpPr/>
          <p:nvPr/>
        </p:nvSpPr>
        <p:spPr>
          <a:xfrm>
            <a:off x="6468904" y="5798939"/>
            <a:ext cx="717899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Автоматический расчет времени и дальности полёта.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947267"/>
            <a:ext cx="6591657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540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Актуальная проблема</a:t>
            </a:r>
            <a:endParaRPr lang="en-US" sz="5400" dirty="0"/>
          </a:p>
        </p:txBody>
      </p:sp>
      <p:sp>
        <p:nvSpPr>
          <p:cNvPr id="4" name="Shape 1"/>
          <p:cNvSpPr/>
          <p:nvPr/>
        </p:nvSpPr>
        <p:spPr>
          <a:xfrm>
            <a:off x="923563" y="3059311"/>
            <a:ext cx="336961" cy="356235"/>
          </a:xfrm>
          <a:prstGeom prst="roundRect">
            <a:avLst>
              <a:gd name="adj" fmla="val 66673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462326" y="3059311"/>
            <a:ext cx="2974300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Сложность понимания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1462326" y="3901678"/>
            <a:ext cx="2974300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Физические расчёты вызывают трудности у пользователей.</a:t>
            </a:r>
            <a:endParaRPr lang="en-US" sz="2000" dirty="0"/>
          </a:p>
        </p:txBody>
      </p:sp>
      <p:sp>
        <p:nvSpPr>
          <p:cNvPr id="7" name="Shape 4"/>
          <p:cNvSpPr/>
          <p:nvPr/>
        </p:nvSpPr>
        <p:spPr>
          <a:xfrm>
            <a:off x="4767382" y="3064073"/>
            <a:ext cx="336961" cy="346710"/>
          </a:xfrm>
          <a:prstGeom prst="roundRect">
            <a:avLst>
              <a:gd name="adj" fmla="val 66673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11391" y="3059311"/>
            <a:ext cx="2974300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Отсутствие визуализации</a:t>
            </a:r>
            <a:endParaRPr lang="en-US" sz="2800" dirty="0"/>
          </a:p>
        </p:txBody>
      </p:sp>
      <p:sp>
        <p:nvSpPr>
          <p:cNvPr id="9" name="Text 6"/>
          <p:cNvSpPr/>
          <p:nvPr/>
        </p:nvSpPr>
        <p:spPr>
          <a:xfrm>
            <a:off x="5411391" y="3901678"/>
            <a:ext cx="2974300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Недостаток наглядных инструментов для анализа полёта.</a:t>
            </a:r>
            <a:endParaRPr lang="en-US" sz="2000" dirty="0"/>
          </a:p>
        </p:txBody>
      </p:sp>
      <p:sp>
        <p:nvSpPr>
          <p:cNvPr id="10" name="Shape 7"/>
          <p:cNvSpPr/>
          <p:nvPr/>
        </p:nvSpPr>
        <p:spPr>
          <a:xfrm>
            <a:off x="926789" y="5449491"/>
            <a:ext cx="336961" cy="356235"/>
          </a:xfrm>
          <a:prstGeom prst="roundRect">
            <a:avLst>
              <a:gd name="adj" fmla="val 66673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ru-RU" dirty="0"/>
          </a:p>
        </p:txBody>
      </p:sp>
      <p:sp>
        <p:nvSpPr>
          <p:cNvPr id="11" name="Text 8"/>
          <p:cNvSpPr/>
          <p:nvPr/>
        </p:nvSpPr>
        <p:spPr>
          <a:xfrm>
            <a:off x="1462326" y="5449491"/>
            <a:ext cx="3305056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Нет простых решений</a:t>
            </a:r>
            <a:endParaRPr lang="en-US" sz="2800" dirty="0"/>
          </a:p>
        </p:txBody>
      </p:sp>
      <p:sp>
        <p:nvSpPr>
          <p:cNvPr id="12" name="Text 9"/>
          <p:cNvSpPr/>
          <p:nvPr/>
        </p:nvSpPr>
        <p:spPr>
          <a:xfrm>
            <a:off x="1462326" y="5935623"/>
            <a:ext cx="7973076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Отсутствие доступных средств моделирования траекторий.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924448"/>
            <a:ext cx="9239801" cy="6934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7200" b="1" dirty="0" err="1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Решение</a:t>
            </a:r>
            <a:r>
              <a:rPr lang="en-US" sz="720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:</a:t>
            </a:r>
            <a:r>
              <a:rPr lang="ru-RU" sz="720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7200" b="1" dirty="0" err="1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ExpFiz</a:t>
            </a:r>
            <a:endParaRPr lang="en-US" sz="7200" b="1" dirty="0"/>
          </a:p>
        </p:txBody>
      </p:sp>
      <p:sp>
        <p:nvSpPr>
          <p:cNvPr id="3" name="Text 1"/>
          <p:cNvSpPr/>
          <p:nvPr/>
        </p:nvSpPr>
        <p:spPr>
          <a:xfrm>
            <a:off x="758309" y="291467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60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Ввод данных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744499" y="3576642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8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Пользователь вводит параметры через Telegram.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5312926" y="364545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60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Расчёты</a:t>
            </a:r>
            <a:endParaRPr lang="en-US" sz="3600" dirty="0"/>
          </a:p>
        </p:txBody>
      </p:sp>
      <p:sp>
        <p:nvSpPr>
          <p:cNvPr id="6" name="Text 4"/>
          <p:cNvSpPr/>
          <p:nvPr/>
        </p:nvSpPr>
        <p:spPr>
          <a:xfrm>
            <a:off x="5312926" y="4227910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8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Автоматический подсчёт дальности и времени полёта.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9867543" y="421838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60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Визуализация</a:t>
            </a:r>
            <a:endParaRPr lang="en-US" sz="3600" dirty="0"/>
          </a:p>
        </p:txBody>
      </p:sp>
      <p:sp>
        <p:nvSpPr>
          <p:cNvPr id="8" name="Text 6"/>
          <p:cNvSpPr/>
          <p:nvPr/>
        </p:nvSpPr>
        <p:spPr>
          <a:xfrm>
            <a:off x="9867543" y="4923950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8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График траектории с  отображением параметров полета.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948809"/>
            <a:ext cx="824638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Демонстрация работы бота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1986439"/>
            <a:ext cx="9191936" cy="59364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1705" y="813878"/>
            <a:ext cx="6783495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660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Используемые технологии</a:t>
            </a:r>
            <a:endParaRPr lang="en-US" sz="6600" dirty="0"/>
          </a:p>
        </p:txBody>
      </p:sp>
      <p:sp>
        <p:nvSpPr>
          <p:cNvPr id="3" name="Text 1"/>
          <p:cNvSpPr/>
          <p:nvPr/>
        </p:nvSpPr>
        <p:spPr>
          <a:xfrm>
            <a:off x="531705" y="1843750"/>
            <a:ext cx="690613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6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Python — основной язык разработки</a:t>
            </a:r>
            <a:endParaRPr lang="en-US" sz="2600" dirty="0"/>
          </a:p>
        </p:txBody>
      </p:sp>
      <p:sp>
        <p:nvSpPr>
          <p:cNvPr id="4" name="Text 2"/>
          <p:cNvSpPr/>
          <p:nvPr/>
        </p:nvSpPr>
        <p:spPr>
          <a:xfrm>
            <a:off x="531705" y="2511453"/>
            <a:ext cx="7712451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6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DeepSeek — помогает в написании кода</a:t>
            </a:r>
            <a:endParaRPr lang="en-US" sz="2600" dirty="0"/>
          </a:p>
        </p:txBody>
      </p:sp>
      <p:sp>
        <p:nvSpPr>
          <p:cNvPr id="6" name="Text 4"/>
          <p:cNvSpPr/>
          <p:nvPr/>
        </p:nvSpPr>
        <p:spPr>
          <a:xfrm>
            <a:off x="531705" y="3193049"/>
            <a:ext cx="99632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6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Telegram Bot API — взаимодействие с пользователем</a:t>
            </a:r>
            <a:endParaRPr lang="en-US" sz="26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1748CB0-5702-4EDF-9DF3-B6603B8BC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1591" y="-263657"/>
            <a:ext cx="6906133" cy="941955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CA7CE09-976E-4D91-A551-9FC30929A855}"/>
              </a:ext>
            </a:extLst>
          </p:cNvPr>
          <p:cNvSpPr/>
          <p:nvPr/>
        </p:nvSpPr>
        <p:spPr>
          <a:xfrm>
            <a:off x="441269" y="3722385"/>
            <a:ext cx="895116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26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Matplotlib — </a:t>
            </a:r>
            <a:r>
              <a:rPr lang="en-US" sz="2600" dirty="0" err="1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библиотека</a:t>
            </a:r>
            <a:r>
              <a:rPr lang="en-US" sz="26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600" dirty="0" err="1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для</a:t>
            </a:r>
            <a:r>
              <a:rPr lang="en-US" sz="26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600" dirty="0" err="1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создания</a:t>
            </a:r>
            <a:r>
              <a:rPr lang="en-US" sz="26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600" dirty="0" err="1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графиков</a:t>
            </a:r>
            <a:r>
              <a:rPr lang="en-US" sz="26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600" dirty="0" err="1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траекторий</a:t>
            </a:r>
            <a:endParaRPr lang="en-US" sz="2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263E215-6997-40AF-9FA9-90C7C970B737}"/>
              </a:ext>
            </a:extLst>
          </p:cNvPr>
          <p:cNvSpPr/>
          <p:nvPr/>
        </p:nvSpPr>
        <p:spPr>
          <a:xfrm>
            <a:off x="1816666" y="1654673"/>
            <a:ext cx="10227852" cy="59240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800" dirty="0">
              <a:latin typeface="Montserrat" panose="020B0604020202020204" charset="-52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24008496-5ACF-4C02-9E8E-45DB08EEF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811432"/>
              </p:ext>
            </p:extLst>
          </p:nvPr>
        </p:nvGraphicFramePr>
        <p:xfrm>
          <a:off x="1848465" y="1654675"/>
          <a:ext cx="10196052" cy="5924063"/>
        </p:xfrm>
        <a:graphic>
          <a:graphicData uri="http://schemas.openxmlformats.org/drawingml/2006/table">
            <a:tbl>
              <a:tblPr/>
              <a:tblGrid>
                <a:gridCol w="3377484">
                  <a:extLst>
                    <a:ext uri="{9D8B030D-6E8A-4147-A177-3AD203B41FA5}">
                      <a16:colId xmlns:a16="http://schemas.microsoft.com/office/drawing/2014/main" val="2652410651"/>
                    </a:ext>
                  </a:extLst>
                </a:gridCol>
                <a:gridCol w="3409284">
                  <a:extLst>
                    <a:ext uri="{9D8B030D-6E8A-4147-A177-3AD203B41FA5}">
                      <a16:colId xmlns:a16="http://schemas.microsoft.com/office/drawing/2014/main" val="91070962"/>
                    </a:ext>
                  </a:extLst>
                </a:gridCol>
                <a:gridCol w="3409284">
                  <a:extLst>
                    <a:ext uri="{9D8B030D-6E8A-4147-A177-3AD203B41FA5}">
                      <a16:colId xmlns:a16="http://schemas.microsoft.com/office/drawing/2014/main" val="67778737"/>
                    </a:ext>
                  </a:extLst>
                </a:gridCol>
              </a:tblGrid>
              <a:tr h="1061336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ru-RU" sz="2800" b="0" dirty="0">
                          <a:effectLst/>
                          <a:latin typeface="Montserrat" panose="020B0604020202020204" charset="-52"/>
                        </a:rPr>
                        <a:t>Характеристика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3600" b="1" dirty="0" err="1">
                          <a:effectLst/>
                          <a:latin typeface="Montserrat" panose="020B0604020202020204" charset="-52"/>
                        </a:rPr>
                        <a:t>ExpFiz</a:t>
                      </a:r>
                      <a:endParaRPr lang="en-US" sz="3600" b="1" dirty="0">
                        <a:effectLst/>
                        <a:latin typeface="Montserrat" panose="020B0604020202020204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ru-RU" sz="2800" b="1" dirty="0">
                          <a:effectLst/>
                          <a:latin typeface="Montserrat" panose="020B0604020202020204" charset="-52"/>
                        </a:rPr>
                        <a:t>Аналоги (сайты, приложения)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334968"/>
                  </a:ext>
                </a:extLst>
              </a:tr>
              <a:tr h="1568622">
                <a:tc>
                  <a:txBody>
                    <a:bodyPr/>
                    <a:lstStyle/>
                    <a:p>
                      <a:pPr fontAlgn="base" latinLnBrk="0"/>
                      <a:r>
                        <a:rPr lang="ru-RU" sz="2200" dirty="0">
                          <a:effectLst/>
                          <a:latin typeface="Montserrat" panose="020B0604020202020204" charset="-52"/>
                        </a:rPr>
                        <a:t>Доступность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2400" dirty="0">
                          <a:effectLst/>
                          <a:latin typeface="Montserrat" panose="020B0604020202020204" charset="-52"/>
                        </a:rPr>
                        <a:t>Telegram, </a:t>
                      </a:r>
                      <a:r>
                        <a:rPr lang="ru-RU" sz="2400" dirty="0">
                          <a:effectLst/>
                          <a:latin typeface="Montserrat" panose="020B0604020202020204" charset="-52"/>
                        </a:rPr>
                        <a:t>не требует установки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ru-RU" sz="2200" dirty="0">
                          <a:effectLst/>
                          <a:latin typeface="Montserrat" panose="020B0604020202020204" charset="-52"/>
                        </a:rPr>
                        <a:t>Требуется регистрация или скачивание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441893"/>
                  </a:ext>
                </a:extLst>
              </a:tr>
              <a:tr h="1098035">
                <a:tc>
                  <a:txBody>
                    <a:bodyPr/>
                    <a:lstStyle/>
                    <a:p>
                      <a:pPr fontAlgn="base" latinLnBrk="0"/>
                      <a:r>
                        <a:rPr lang="ru-RU" sz="2200">
                          <a:effectLst/>
                          <a:latin typeface="Montserrat" panose="020B0604020202020204" charset="-52"/>
                        </a:rPr>
                        <a:t>Простота использования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ru-RU" sz="2400" dirty="0">
                          <a:effectLst/>
                          <a:latin typeface="Montserrat" panose="020B0604020202020204" charset="-52"/>
                        </a:rPr>
                        <a:t>Максимально простая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ru-RU" sz="2200" dirty="0">
                          <a:effectLst/>
                          <a:latin typeface="Montserrat" panose="020B0604020202020204" charset="-52"/>
                        </a:rPr>
                        <a:t>Часто сложный интерфейс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899334"/>
                  </a:ext>
                </a:extLst>
              </a:tr>
              <a:tr h="1098035">
                <a:tc>
                  <a:txBody>
                    <a:bodyPr/>
                    <a:lstStyle/>
                    <a:p>
                      <a:pPr fontAlgn="base" latinLnBrk="0"/>
                      <a:r>
                        <a:rPr lang="ru-RU" sz="2200">
                          <a:effectLst/>
                          <a:latin typeface="Montserrat" panose="020B0604020202020204" charset="-52"/>
                        </a:rPr>
                        <a:t>Визуализация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ru-RU" sz="2400" dirty="0">
                          <a:effectLst/>
                          <a:latin typeface="Montserrat" panose="020B0604020202020204" charset="-52"/>
                        </a:rPr>
                        <a:t>Автоматически строит график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ru-RU" sz="2200" dirty="0">
                          <a:effectLst/>
                          <a:latin typeface="Montserrat" panose="020B0604020202020204" charset="-52"/>
                        </a:rPr>
                        <a:t>Не всегда есть графики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990343"/>
                  </a:ext>
                </a:extLst>
              </a:tr>
              <a:tr h="1098035">
                <a:tc>
                  <a:txBody>
                    <a:bodyPr/>
                    <a:lstStyle/>
                    <a:p>
                      <a:pPr fontAlgn="base" latinLnBrk="0"/>
                      <a:r>
                        <a:rPr lang="ru-RU" sz="2200">
                          <a:effectLst/>
                          <a:latin typeface="Montserrat" panose="020B0604020202020204" charset="-52"/>
                        </a:rPr>
                        <a:t>Язык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ru-RU" sz="2400" dirty="0">
                          <a:effectLst/>
                          <a:latin typeface="Montserrat" panose="020B0604020202020204" charset="-52"/>
                        </a:rPr>
                        <a:t>Русский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ru-RU" sz="2200" dirty="0">
                          <a:effectLst/>
                          <a:latin typeface="Montserrat" panose="020B0604020202020204" charset="-52"/>
                        </a:rPr>
                        <a:t>Часто только английский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291484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DB16DA47-0641-4A71-A96F-8F19EBD60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60" y="621363"/>
            <a:ext cx="826309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  <a:ea typeface="Barlow Bold"/>
              </a:rPr>
              <a:t>Аналоги и конкурентные преимущества</a:t>
            </a: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Barlow 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88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920" y="19169"/>
            <a:ext cx="384048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2481620"/>
            <a:ext cx="8006120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Монетизация и аудитория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069871" y="3699504"/>
            <a:ext cx="209669" cy="258807"/>
          </a:xfrm>
          <a:prstGeom prst="roundRect">
            <a:avLst>
              <a:gd name="adj" fmla="val 11261"/>
            </a:avLst>
          </a:prstGeom>
          <a:solidFill>
            <a:srgbClr val="E6E6E7"/>
          </a:solidFill>
          <a:ln/>
        </p:spPr>
      </p:sp>
      <p:sp>
        <p:nvSpPr>
          <p:cNvPr id="6" name="Text 2"/>
          <p:cNvSpPr/>
          <p:nvPr/>
        </p:nvSpPr>
        <p:spPr>
          <a:xfrm>
            <a:off x="1516499" y="3647837"/>
            <a:ext cx="293834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Целевая аудитория</a:t>
            </a:r>
            <a:endParaRPr lang="en-US" sz="2800" dirty="0"/>
          </a:p>
        </p:txBody>
      </p:sp>
      <p:sp>
        <p:nvSpPr>
          <p:cNvPr id="7" name="Text 3"/>
          <p:cNvSpPr/>
          <p:nvPr/>
        </p:nvSpPr>
        <p:spPr>
          <a:xfrm>
            <a:off x="1516499" y="4133969"/>
            <a:ext cx="383452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0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Школьники и студенты</a:t>
            </a:r>
            <a:endParaRPr lang="en-US" sz="2000" dirty="0"/>
          </a:p>
        </p:txBody>
      </p:sp>
      <p:sp>
        <p:nvSpPr>
          <p:cNvPr id="8" name="Text 4"/>
          <p:cNvSpPr/>
          <p:nvPr/>
        </p:nvSpPr>
        <p:spPr>
          <a:xfrm>
            <a:off x="1516499" y="4556403"/>
            <a:ext cx="383452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0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Учителя и преподаватели</a:t>
            </a:r>
            <a:endParaRPr lang="en-US" sz="2000" dirty="0"/>
          </a:p>
        </p:txBody>
      </p:sp>
      <p:sp>
        <p:nvSpPr>
          <p:cNvPr id="9" name="Text 5"/>
          <p:cNvSpPr/>
          <p:nvPr/>
        </p:nvSpPr>
        <p:spPr>
          <a:xfrm>
            <a:off x="1516499" y="4978837"/>
            <a:ext cx="3834527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0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Родители и учебные заведения</a:t>
            </a:r>
            <a:endParaRPr lang="en-US" sz="2000" dirty="0"/>
          </a:p>
        </p:txBody>
      </p:sp>
      <p:sp>
        <p:nvSpPr>
          <p:cNvPr id="12" name="Text 7"/>
          <p:cNvSpPr/>
          <p:nvPr/>
        </p:nvSpPr>
        <p:spPr>
          <a:xfrm>
            <a:off x="6379964" y="364783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Источники дохода</a:t>
            </a:r>
            <a:endParaRPr lang="en-US" sz="2800" dirty="0"/>
          </a:p>
        </p:txBody>
      </p:sp>
      <p:sp>
        <p:nvSpPr>
          <p:cNvPr id="13" name="Text 8"/>
          <p:cNvSpPr/>
          <p:nvPr/>
        </p:nvSpPr>
        <p:spPr>
          <a:xfrm>
            <a:off x="6379964" y="4133969"/>
            <a:ext cx="383452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0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Премиум-подписка</a:t>
            </a:r>
            <a:endParaRPr lang="en-US" sz="2000" dirty="0"/>
          </a:p>
        </p:txBody>
      </p:sp>
      <p:sp>
        <p:nvSpPr>
          <p:cNvPr id="14" name="Text 9"/>
          <p:cNvSpPr/>
          <p:nvPr/>
        </p:nvSpPr>
        <p:spPr>
          <a:xfrm>
            <a:off x="6379964" y="4556403"/>
            <a:ext cx="383452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0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Лицензии для школ</a:t>
            </a:r>
            <a:endParaRPr lang="en-US" sz="2000" dirty="0"/>
          </a:p>
        </p:txBody>
      </p:sp>
      <p:sp>
        <p:nvSpPr>
          <p:cNvPr id="15" name="Text 10"/>
          <p:cNvSpPr/>
          <p:nvPr/>
        </p:nvSpPr>
        <p:spPr>
          <a:xfrm>
            <a:off x="6379964" y="4978837"/>
            <a:ext cx="383452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0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Реклама и партнёрства</a:t>
            </a:r>
            <a:endParaRPr lang="en-US" sz="2000" dirty="0"/>
          </a:p>
        </p:txBody>
      </p:sp>
      <p:sp>
        <p:nvSpPr>
          <p:cNvPr id="16" name="Text 11"/>
          <p:cNvSpPr/>
          <p:nvPr/>
        </p:nvSpPr>
        <p:spPr>
          <a:xfrm>
            <a:off x="6379964" y="5401270"/>
            <a:ext cx="383452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0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Кастомные решения</a:t>
            </a:r>
            <a:endParaRPr lang="en-US" sz="2000" dirty="0"/>
          </a:p>
        </p:txBody>
      </p:sp>
      <p:sp>
        <p:nvSpPr>
          <p:cNvPr id="17" name="Shape 1">
            <a:extLst>
              <a:ext uri="{FF2B5EF4-FFF2-40B4-BE49-F238E27FC236}">
                <a16:creationId xmlns:a16="http://schemas.microsoft.com/office/drawing/2014/main" id="{4D49B4F1-755D-4674-A503-9306B53D6596}"/>
              </a:ext>
            </a:extLst>
          </p:cNvPr>
          <p:cNvSpPr/>
          <p:nvPr/>
        </p:nvSpPr>
        <p:spPr>
          <a:xfrm>
            <a:off x="5930140" y="3699504"/>
            <a:ext cx="209669" cy="258807"/>
          </a:xfrm>
          <a:prstGeom prst="roundRect">
            <a:avLst>
              <a:gd name="adj" fmla="val 11261"/>
            </a:avLst>
          </a:prstGeom>
          <a:solidFill>
            <a:srgbClr val="E6E6E7"/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924294"/>
            <a:ext cx="9886593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800" b="1" dirty="0">
                <a:solidFill>
                  <a:srgbClr val="2E3C4E"/>
                </a:solidFill>
                <a:ea typeface="Barlow Bold" pitchFamily="34" charset="-122"/>
                <a:cs typeface="Barlow Bold" pitchFamily="34" charset="-120"/>
              </a:rPr>
              <a:t>Научная новизна и тренды ExpFiz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758309" y="246173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Научная новизна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758309" y="3137415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4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ИИ DeepSeek для генерации кода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758309" y="3559849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4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Автоматизация расчётов и графиков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758309" y="3982283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4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Модульный код и API Telegram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7587139" y="2461736"/>
            <a:ext cx="326719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Современные тренды</a:t>
            </a:r>
            <a:endParaRPr lang="en-US" sz="3200" dirty="0"/>
          </a:p>
        </p:txBody>
      </p:sp>
      <p:sp>
        <p:nvSpPr>
          <p:cNvPr id="8" name="Text 6"/>
          <p:cNvSpPr/>
          <p:nvPr/>
        </p:nvSpPr>
        <p:spPr>
          <a:xfrm>
            <a:off x="7587139" y="3107714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4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Рост чат-ботов в обучении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7587139" y="3530148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4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Дистанционное обучение и гибридность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7587139" y="3952582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4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Персонализация с помощью ИИ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7587139" y="4375015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4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Доступность бесплатных ресурсов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758309" y="6958596"/>
            <a:ext cx="11237046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Соответствие российскому законодательству и открытым лицензиям обеспечивают безопасность и прозрачность проекта.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301</Words>
  <Application>Microsoft Office PowerPoint</Application>
  <PresentationFormat>Произвольный</PresentationFormat>
  <Paragraphs>87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fkGroteskNeue</vt:lpstr>
      <vt:lpstr>Barlow Bold</vt:lpstr>
      <vt:lpstr>Montserrat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8</cp:revision>
  <dcterms:created xsi:type="dcterms:W3CDTF">2025-05-13T16:56:17Z</dcterms:created>
  <dcterms:modified xsi:type="dcterms:W3CDTF">2025-05-13T18:25:36Z</dcterms:modified>
</cp:coreProperties>
</file>