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  <p:sldMasterId id="2147485664" r:id="rId4"/>
  </p:sldMasterIdLst>
  <p:notesMasterIdLst>
    <p:notesMasterId r:id="rId45"/>
  </p:notesMasterIdLst>
  <p:handoutMasterIdLst>
    <p:handoutMasterId r:id="rId46"/>
  </p:handoutMasterIdLst>
  <p:sldIdLst>
    <p:sldId id="586" r:id="rId5"/>
    <p:sldId id="766" r:id="rId6"/>
    <p:sldId id="832" r:id="rId7"/>
    <p:sldId id="871" r:id="rId8"/>
    <p:sldId id="873" r:id="rId9"/>
    <p:sldId id="874" r:id="rId10"/>
    <p:sldId id="875" r:id="rId11"/>
    <p:sldId id="876" r:id="rId12"/>
    <p:sldId id="877" r:id="rId13"/>
    <p:sldId id="878" r:id="rId14"/>
    <p:sldId id="872" r:id="rId15"/>
    <p:sldId id="879" r:id="rId16"/>
    <p:sldId id="833" r:id="rId17"/>
    <p:sldId id="839" r:id="rId18"/>
    <p:sldId id="834" r:id="rId19"/>
    <p:sldId id="835" r:id="rId20"/>
    <p:sldId id="836" r:id="rId21"/>
    <p:sldId id="837" r:id="rId22"/>
    <p:sldId id="870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2" r:id="rId33"/>
    <p:sldId id="853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31" r:id="rId43"/>
    <p:sldId id="760" r:id="rId4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9900"/>
    <a:srgbClr val="33CCCC"/>
    <a:srgbClr val="9999FF"/>
    <a:srgbClr val="CCFF99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6379" autoAdjust="0"/>
  </p:normalViewPr>
  <p:slideViewPr>
    <p:cSldViewPr snapToGrid="0">
      <p:cViewPr varScale="1">
        <p:scale>
          <a:sx n="125" d="100"/>
          <a:sy n="125" d="100"/>
        </p:scale>
        <p:origin x="499" y="86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2017年12月12日11时49分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2017年12月12日11时49分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2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79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2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9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77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0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7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4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0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633" y="5794747"/>
            <a:ext cx="12170733" cy="104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634" y="8935"/>
            <a:ext cx="12181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zh-CN" altLang="en-US" b="1" i="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从平凡走向优秀，从优秀走向卓越</a:t>
            </a:r>
          </a:p>
        </p:txBody>
      </p:sp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0"/>
            <a:ext cx="12192000" cy="498003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836" y="509564"/>
            <a:ext cx="12170734" cy="63370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12192000" cy="752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665" r:id="rId1"/>
    <p:sldLayoutId id="2147485666" r:id="rId2"/>
    <p:sldLayoutId id="2147485667" r:id="rId3"/>
    <p:sldLayoutId id="2147485668" r:id="rId4"/>
  </p:sldLayoutIdLst>
  <p:hf sldNum="0" hdr="0" ftr="0" dt="0"/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" y="2197836"/>
            <a:ext cx="11624310" cy="769441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委托与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5753" y="3572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课程教师：余剑</a:t>
            </a: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7303"/>
              </p:ext>
            </p:extLst>
          </p:nvPr>
        </p:nvGraphicFramePr>
        <p:xfrm>
          <a:off x="581014" y="881031"/>
          <a:ext cx="10800000" cy="525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本例中委托的定义：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delegate void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name);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可以与前面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方法的签名对比一下，除了加入了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以外，其余的是不是完全一样？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让我们再次改动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方法，如下所示：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如你所见，委托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出现的位置与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相同，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是一个类型，那么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应该也是一个类型，或者叫类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(Class)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。但是委托的声明方式和类却完全不同，这是怎么一回事？实际上，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委托在编译的时候确实会编译成类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。因为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是一个类，所以在任何可以声明类的地方都可以声明委托。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4589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31030"/>
              </p:ext>
            </p:extLst>
          </p:nvPr>
        </p:nvGraphicFramePr>
        <p:xfrm>
          <a:off x="581014" y="881030"/>
          <a:ext cx="10800000" cy="57969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901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使用委托前后对比：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097">
                <a:tc>
                  <a:txBody>
                    <a:bodyPr/>
                    <a:lstStyle/>
                    <a:p>
                      <a:pPr lvl="0" indent="457200"/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6" y="1376715"/>
            <a:ext cx="8492753" cy="1470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5" y="2939200"/>
            <a:ext cx="8492753" cy="37388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1273" y="1532586"/>
            <a:ext cx="203486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使用委托后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36810" y="2956441"/>
            <a:ext cx="203486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未使用委托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21273" y="3606085"/>
            <a:ext cx="2050399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从代码的对比可以很明显的看出，使用</a:t>
            </a:r>
            <a:r>
              <a:rPr lang="zh-CN" altLang="en-US" b="1" dirty="0">
                <a:latin typeface="+mj-ea"/>
                <a:ea typeface="+mj-ea"/>
              </a:rPr>
              <a:t>委托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后不仅程序的可维护性提高了，而且可扩展性也得到了提升。在以后如果想添加其他国家的语言时，只要添加对应的问候方法即可。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71980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21312"/>
              </p:ext>
            </p:extLst>
          </p:nvPr>
        </p:nvGraphicFramePr>
        <p:xfrm>
          <a:off x="581014" y="881030"/>
          <a:ext cx="10800000" cy="57969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901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使用委托的完成代码：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097">
                <a:tc>
                  <a:txBody>
                    <a:bodyPr/>
                    <a:lstStyle/>
                    <a:p>
                      <a:pPr lvl="0" indent="457200"/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1" y="1413188"/>
            <a:ext cx="8509456" cy="48845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1076" y="5473520"/>
            <a:ext cx="3683358" cy="42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54706" y="5362855"/>
            <a:ext cx="3103808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可以清楚的看到现在传递方法，就像传递普通的值类型一样。</a:t>
            </a:r>
          </a:p>
        </p:txBody>
      </p:sp>
    </p:spTree>
    <p:extLst>
      <p:ext uri="{BB962C8B-B14F-4D97-AF65-F5344CB8AC3E}">
        <p14:creationId xmlns:p14="http://schemas.microsoft.com/office/powerpoint/2010/main" val="9470137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委托的概念介绍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73165"/>
              </p:ext>
            </p:extLst>
          </p:nvPr>
        </p:nvGraphicFramePr>
        <p:xfrm>
          <a:off x="581014" y="881031"/>
          <a:ext cx="10800000" cy="446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委托是一个类，它定义了方法的类型，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使得可以将方法当作另一个方法的参数来进行传递，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这种将方法动态地赋给参数的做法，可以避免在程序中大量使用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If-Else(Switch)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语句，同时使得程序具有更好的可扩展性。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使用委托需要三个步骤：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1.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声明委托类型；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2.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创建委托实例；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3.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向委托实例注册方法。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委托的语法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4372"/>
              </p:ext>
            </p:extLst>
          </p:nvPr>
        </p:nvGraphicFramePr>
        <p:xfrm>
          <a:off x="581014" y="881031"/>
          <a:ext cx="10800000" cy="158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08" y="1556778"/>
            <a:ext cx="70754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766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委托的声明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9071"/>
              </p:ext>
            </p:extLst>
          </p:nvPr>
        </p:nvGraphicFramePr>
        <p:xfrm>
          <a:off x="581014" y="881031"/>
          <a:ext cx="10800000" cy="392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2000">
                <a:tc gridSpan="4"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委托派生于基类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System.Delegate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，不过委托的定义和常规类的定义方法不太一样。委托的定义通过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来定义：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访问修饰符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返回类型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00">
                <a:tc gridSpan="4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 gridSpan="4"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代码定义了一个新委托，它可以封装任何返回值为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类型，带有两个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类型参数的方法。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53" y="3364005"/>
            <a:ext cx="6124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2151529" y="2743199"/>
            <a:ext cx="1021977" cy="61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91318" y="2743199"/>
            <a:ext cx="201706" cy="620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284694" y="2743199"/>
            <a:ext cx="2070847" cy="620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575612" y="2743199"/>
            <a:ext cx="3563470" cy="61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810435" y="3364005"/>
            <a:ext cx="968189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8624" y="3364005"/>
            <a:ext cx="1129552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08176" y="3469341"/>
            <a:ext cx="537883" cy="344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46059" y="3469341"/>
            <a:ext cx="1479176" cy="344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委托的实例化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06352"/>
              </p:ext>
            </p:extLst>
          </p:nvPr>
        </p:nvGraphicFramePr>
        <p:xfrm>
          <a:off x="581014" y="881031"/>
          <a:ext cx="10800000" cy="5508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可通过以下步骤使用定义的委托：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     步骤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1: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定义委托和方法：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步骤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2: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委托实例化：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步骤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3: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可以直接使用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cal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调用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sub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5" y="3062068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3" y="4480051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3" y="5898034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86" y="2421228"/>
            <a:ext cx="6936504" cy="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398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委托的使用约束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3561"/>
              </p:ext>
            </p:extLst>
          </p:nvPr>
        </p:nvGraphicFramePr>
        <p:xfrm>
          <a:off x="581014" y="881031"/>
          <a:ext cx="10800000" cy="493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可以引用任何方法，将在运行时决定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委托和方法必须具有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相同的签名。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93" y="2564747"/>
            <a:ext cx="40481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36" y="1686485"/>
            <a:ext cx="29527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>
            <a:stCxn id="3075" idx="0"/>
          </p:cNvCxnSpPr>
          <p:nvPr/>
        </p:nvCxnSpPr>
        <p:spPr>
          <a:xfrm flipV="1">
            <a:off x="3488856" y="1882588"/>
            <a:ext cx="4453780" cy="682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88855" y="3898247"/>
            <a:ext cx="4453781" cy="781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398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委托的使用实例介绍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" y="563563"/>
            <a:ext cx="6008792" cy="3531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38" y="524926"/>
            <a:ext cx="5984383" cy="3531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0006" y="563563"/>
            <a:ext cx="3786388" cy="4796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2072" y="1867437"/>
            <a:ext cx="3004397" cy="7984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670" y="4365938"/>
            <a:ext cx="56280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首先，声明委托；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其次，声明方法；可以看到委托和方法的签名（参数的个数、类型以及返回值类型）是一样的。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4738" y="4327301"/>
            <a:ext cx="562806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首先，声明委托对象；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其次，声明类对象；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再者，给委托对象注册方法；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最后，实例化委托。</a:t>
            </a:r>
          </a:p>
        </p:txBody>
      </p:sp>
    </p:spTree>
    <p:extLst>
      <p:ext uri="{BB962C8B-B14F-4D97-AF65-F5344CB8AC3E}">
        <p14:creationId xmlns:p14="http://schemas.microsoft.com/office/powerpoint/2010/main" val="33558907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5512"/>
              </p:ext>
            </p:extLst>
          </p:nvPr>
        </p:nvGraphicFramePr>
        <p:xfrm>
          <a:off x="285751" y="1519171"/>
          <a:ext cx="11710554" cy="137877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4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采用委托方法，对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中第一个例子，增加日语，俄语方法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采用委托实现对两个数的加、减、乘、除运算函数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4281" y="4191246"/>
            <a:ext cx="113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NSCEx03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，然后每个作业创建一个项目：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NSCEx0301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，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 NSCEx0302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35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课程内容提要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2625"/>
              </p:ext>
            </p:extLst>
          </p:nvPr>
        </p:nvGraphicFramePr>
        <p:xfrm>
          <a:off x="464955" y="682694"/>
          <a:ext cx="11134726" cy="47409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9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前言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委托的实例介绍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委托的概念介绍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委托的使用实例介绍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Lambda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表达式的发展背景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匿名方法的介绍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表达式的概念介绍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表达式的例子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表达式与匿名方法的关系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表达式的查询操作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95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表达式的发展背景</a:t>
            </a:r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1916113" y="4005265"/>
            <a:ext cx="7127875" cy="1500188"/>
            <a:chOff x="1207" y="2523"/>
            <a:chExt cx="4490" cy="945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 rot="1391691">
              <a:off x="2021" y="3213"/>
              <a:ext cx="181" cy="181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rot="1391691" flipV="1">
              <a:off x="2290" y="2523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07" y="3072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1.0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386" y="3180"/>
              <a:ext cx="3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委托</a:t>
              </a:r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2482850" y="2681288"/>
            <a:ext cx="6561139" cy="1509712"/>
            <a:chOff x="1564" y="1689"/>
            <a:chExt cx="4219" cy="951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auto">
            <a:xfrm rot="1391691">
              <a:off x="2374" y="2379"/>
              <a:ext cx="181" cy="181"/>
            </a:xfrm>
            <a:prstGeom prst="ellipse">
              <a:avLst/>
            </a:prstGeom>
            <a:solidFill>
              <a:srgbClr val="333399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391691" flipV="1">
              <a:off x="2642" y="1689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564" y="2313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2.0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698" y="2332"/>
              <a:ext cx="30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匿名方法</a:t>
              </a:r>
            </a:p>
          </p:txBody>
        </p:sp>
      </p:grpSp>
      <p:grpSp>
        <p:nvGrpSpPr>
          <p:cNvPr id="29" name="Group 24"/>
          <p:cNvGrpSpPr/>
          <p:nvPr/>
        </p:nvGrpSpPr>
        <p:grpSpPr bwMode="auto">
          <a:xfrm>
            <a:off x="3067050" y="1358900"/>
            <a:ext cx="5976938" cy="1482725"/>
            <a:chOff x="1932" y="856"/>
            <a:chExt cx="3765" cy="934"/>
          </a:xfrm>
        </p:grpSpPr>
        <p:sp>
          <p:nvSpPr>
            <p:cNvPr id="30" name="Oval 9"/>
            <p:cNvSpPr>
              <a:spLocks noChangeArrowheads="1"/>
            </p:cNvSpPr>
            <p:nvPr/>
          </p:nvSpPr>
          <p:spPr bwMode="auto">
            <a:xfrm rot="1391691">
              <a:off x="2736" y="1545"/>
              <a:ext cx="181" cy="181"/>
            </a:xfrm>
            <a:prstGeom prst="ellipse">
              <a:avLst/>
            </a:prstGeom>
            <a:solidFill>
              <a:srgbClr val="BBE0E3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rot="1391691" flipV="1">
              <a:off x="3005" y="856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932" y="1449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3.0</a:t>
              </a: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3066" y="1502"/>
              <a:ext cx="2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Lambda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366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匿名方法的介绍</a:t>
            </a: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5940425" y="1996047"/>
            <a:ext cx="1728788" cy="398462"/>
          </a:xfrm>
          <a:prstGeom prst="wedgeRoundRectCallout">
            <a:avLst>
              <a:gd name="adj1" fmla="val -87468"/>
              <a:gd name="adj2" fmla="val 123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参数列表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72497"/>
              </p:ext>
            </p:extLst>
          </p:nvPr>
        </p:nvGraphicFramePr>
        <p:xfrm>
          <a:off x="581014" y="881030"/>
          <a:ext cx="10800000" cy="47694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 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C# 2.0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中，加入了匿名方法特性：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//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匿名方法方式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ProcessString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 = delegate( string input 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return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input.ToLower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(string name in list)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p ( name ) ) 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4082603" y="2381340"/>
            <a:ext cx="1441450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5940425" y="1700213"/>
            <a:ext cx="1728788" cy="408623"/>
          </a:xfrm>
          <a:prstGeom prst="wedgeRoundRectCallout">
            <a:avLst>
              <a:gd name="adj1" fmla="val -87468"/>
              <a:gd name="adj2" fmla="val 123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参数列表</a:t>
            </a:r>
            <a:endParaRPr lang="zh-CN" altLang="en-US" sz="24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267129" y="3179899"/>
            <a:ext cx="2952750" cy="470648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0" y="3765176"/>
            <a:ext cx="1152525" cy="408623"/>
          </a:xfrm>
          <a:prstGeom prst="wedgeRoundRectCallout">
            <a:avLst>
              <a:gd name="adj1" fmla="val 66116"/>
              <a:gd name="adj2" fmla="val -94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方法体</a:t>
            </a: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580063" y="3141663"/>
            <a:ext cx="2665412" cy="1021556"/>
          </a:xfrm>
          <a:prstGeom prst="wedgeRoundRectCallout">
            <a:avLst>
              <a:gd name="adj1" fmla="val -94194"/>
              <a:gd name="adj2" fmla="val -90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注意</a:t>
            </a:r>
            <a:r>
              <a:rPr lang="en-US" altLang="zh-CN" sz="1800" b="1" dirty="0"/>
              <a:t>: </a:t>
            </a:r>
            <a:r>
              <a:rPr lang="zh-CN" altLang="en-US" sz="1800" b="1" dirty="0"/>
              <a:t>这里没有了具体的方法名称 因此称为匿名方法</a:t>
            </a:r>
          </a:p>
        </p:txBody>
      </p:sp>
    </p:spTree>
    <p:extLst>
      <p:ext uri="{BB962C8B-B14F-4D97-AF65-F5344CB8AC3E}">
        <p14:creationId xmlns:p14="http://schemas.microsoft.com/office/powerpoint/2010/main" val="133252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表达式的概念介绍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88230"/>
              </p:ext>
            </p:extLst>
          </p:nvPr>
        </p:nvGraphicFramePr>
        <p:xfrm>
          <a:off x="581014" y="881030"/>
          <a:ext cx="10800000" cy="38093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C# 3.0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中，继匿名方法之后加入了更为简洁的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// 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表达式方式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ProcessString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 = input =&gt;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input.ToLower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(string name in list)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p ( name ) ) 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02321" y="2653048"/>
            <a:ext cx="29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匿名方法与</a:t>
            </a:r>
            <a:r>
              <a:rPr lang="en-US" altLang="zh-CN" dirty="0"/>
              <a:t>lambda</a:t>
            </a:r>
            <a:r>
              <a:rPr lang="zh-CN" altLang="en-US" dirty="0"/>
              <a:t>表达式的对比</a:t>
            </a:r>
          </a:p>
        </p:txBody>
      </p:sp>
      <p:sp>
        <p:nvSpPr>
          <p:cNvPr id="3" name="矩形 2"/>
          <p:cNvSpPr/>
          <p:nvPr/>
        </p:nvSpPr>
        <p:spPr>
          <a:xfrm>
            <a:off x="3296991" y="2434108"/>
            <a:ext cx="3309871" cy="4121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221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表达式语法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04540"/>
              </p:ext>
            </p:extLst>
          </p:nvPr>
        </p:nvGraphicFramePr>
        <p:xfrm>
          <a:off x="581014" y="881030"/>
          <a:ext cx="10800000" cy="31577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最基本的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表达式语法如下：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（参数列表）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=&gt;{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方法体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参数列表中的参数类型可以是明确类型或者是推断类型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如果是推断类型，则参数的数据类型将由编译器根据上下文自动推断出来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203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表达式的简写方式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53033"/>
              </p:ext>
            </p:extLst>
          </p:nvPr>
        </p:nvGraphicFramePr>
        <p:xfrm>
          <a:off x="581014" y="881030"/>
          <a:ext cx="10800000" cy="47906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如果参数列表只包含一个推断类型参数时：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（参数列表）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=&gt;{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方法体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参数列表   </a:t>
                      </a:r>
                      <a:r>
                        <a:rPr lang="en-US" altLang="zh-CN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=&gt;{ </a:t>
                      </a:r>
                      <a:r>
                        <a:rPr lang="zh-CN" altLang="en-US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方法体 </a:t>
                      </a:r>
                      <a:r>
                        <a:rPr lang="en-US" altLang="zh-CN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}</a:t>
                      </a:r>
                      <a:endParaRPr lang="zh-CN" altLang="en-US" sz="2000" b="0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x) =&gt; {return x+1;}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x     =&gt; {return x+1;}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 rot="345638">
            <a:off x="4312210" y="2151848"/>
            <a:ext cx="576263" cy="1081087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345638">
            <a:off x="4172981" y="4527475"/>
            <a:ext cx="576263" cy="1081087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156857" y="3556094"/>
            <a:ext cx="4608512" cy="715089"/>
          </a:xfrm>
          <a:prstGeom prst="wedgeRoundRectCallout">
            <a:avLst>
              <a:gd name="adj1" fmla="val -33120"/>
              <a:gd name="adj2" fmla="val 81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进行以下转换的前提是此处 </a:t>
            </a:r>
            <a:r>
              <a:rPr lang="en-US" altLang="zh-CN" sz="1800" b="1" dirty="0"/>
              <a:t>x </a:t>
            </a:r>
            <a:r>
              <a:rPr lang="zh-CN" altLang="en-US" sz="1800" b="1" dirty="0"/>
              <a:t>的数据类型可以根据上下文推断出来</a:t>
            </a:r>
          </a:p>
        </p:txBody>
      </p:sp>
    </p:spTree>
    <p:extLst>
      <p:ext uri="{BB962C8B-B14F-4D97-AF65-F5344CB8AC3E}">
        <p14:creationId xmlns:p14="http://schemas.microsoft.com/office/powerpoint/2010/main" val="3966494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表达式的例子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55339"/>
              </p:ext>
            </p:extLst>
          </p:nvPr>
        </p:nvGraphicFramePr>
        <p:xfrm>
          <a:off x="581014" y="881030"/>
          <a:ext cx="10800000" cy="393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(x, y) =&gt; x * 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=&gt;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(x, y) =&gt;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x 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y 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3335151" y="536669"/>
            <a:ext cx="2952750" cy="715089"/>
          </a:xfrm>
          <a:prstGeom prst="wedgeRoundRectCallout">
            <a:avLst>
              <a:gd name="adj1" fmla="val -60755"/>
              <a:gd name="adj2" fmla="val 11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多参数，推断类型参数列表，表达式方法体</a:t>
            </a:r>
            <a:endParaRPr lang="zh-CN" altLang="en-US" sz="2400" dirty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684059" y="1659404"/>
            <a:ext cx="2881313" cy="408623"/>
          </a:xfrm>
          <a:prstGeom prst="wedgeRoundRectCallout">
            <a:avLst>
              <a:gd name="adj1" fmla="val -60579"/>
              <a:gd name="adj2" fmla="val 132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无参数，表达式方法体</a:t>
            </a:r>
            <a:endParaRPr lang="zh-CN" altLang="en-US" sz="24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58747" y="2826123"/>
            <a:ext cx="2879725" cy="715089"/>
          </a:xfrm>
          <a:prstGeom prst="wedgeRoundRectCallout">
            <a:avLst>
              <a:gd name="adj1" fmla="val -66759"/>
              <a:gd name="adj2" fmla="val 82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多参数，推断类型参数列表，多语句方法体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494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与匿名方法的关系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01951"/>
              </p:ext>
            </p:extLst>
          </p:nvPr>
        </p:nvGraphicFramePr>
        <p:xfrm>
          <a:off x="581014" y="881030"/>
          <a:ext cx="10800000" cy="27005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总体上说，匿名方法可以看作是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表达式的功能子集，但是两者存在以下区别：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表达式的参数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允许不指明参数类型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，而匿名方法的参数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必须明确指明参数类型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表达式的方法体允许由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单一表达式或者多条语句组成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，而匿名方法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不允许单一表达式形式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5443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39605"/>
              </p:ext>
            </p:extLst>
          </p:nvPr>
        </p:nvGraphicFramePr>
        <p:xfrm>
          <a:off x="581014" y="881030"/>
          <a:ext cx="10800000" cy="55249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615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创建一个实体类：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368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2" y="1355500"/>
            <a:ext cx="6143162" cy="49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98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8427"/>
              </p:ext>
            </p:extLst>
          </p:nvPr>
        </p:nvGraphicFramePr>
        <p:xfrm>
          <a:off x="581014" y="881028"/>
          <a:ext cx="10800000" cy="57370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22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添加一些数据：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094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14" y="1691425"/>
            <a:ext cx="9818281" cy="33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437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0740"/>
              </p:ext>
            </p:extLst>
          </p:nvPr>
        </p:nvGraphicFramePr>
        <p:xfrm>
          <a:off x="581014" y="881030"/>
          <a:ext cx="10800000" cy="50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获取数据：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Select&lt;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(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 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selector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说明：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方法本身是一个泛型扩展方法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是一个泛型委托，位于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名字空间下，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System.Core.dll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selector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是一个提取器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81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51652"/>
              </p:ext>
            </p:extLst>
          </p:nvPr>
        </p:nvGraphicFramePr>
        <p:xfrm>
          <a:off x="581014" y="881031"/>
          <a:ext cx="10800000" cy="2160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什么是委托？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为什么要使用委托？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使用委托带来的好处有哪些？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18176"/>
              </p:ext>
            </p:extLst>
          </p:nvPr>
        </p:nvGraphicFramePr>
        <p:xfrm>
          <a:off x="581014" y="881030"/>
          <a:ext cx="10800000" cy="36611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28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88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6" y="2829116"/>
            <a:ext cx="9039430" cy="1330759"/>
          </a:xfrm>
          <a:prstGeom prst="rect">
            <a:avLst/>
          </a:prstGeom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591280" y="1584871"/>
            <a:ext cx="4427537" cy="715089"/>
          </a:xfrm>
          <a:prstGeom prst="wedgeRoundRectCallout">
            <a:avLst>
              <a:gd name="adj1" fmla="val -32505"/>
              <a:gd name="adj2" fmla="val 1195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以 </a:t>
            </a:r>
            <a:r>
              <a:rPr lang="en-US" altLang="zh-CN" sz="1800" b="1" dirty="0"/>
              <a:t>Lambda </a:t>
            </a:r>
            <a:r>
              <a:rPr lang="zh-CN" altLang="en-US" sz="1800" b="1" dirty="0"/>
              <a:t>表达式形式出现的</a:t>
            </a:r>
            <a:r>
              <a:rPr lang="en-US" altLang="zh-CN" sz="1800" b="1" dirty="0" err="1"/>
              <a:t>Func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TSource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TResult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委托实例</a:t>
            </a:r>
          </a:p>
        </p:txBody>
      </p:sp>
    </p:spTree>
    <p:extLst>
      <p:ext uri="{BB962C8B-B14F-4D97-AF65-F5344CB8AC3E}">
        <p14:creationId xmlns:p14="http://schemas.microsoft.com/office/powerpoint/2010/main" val="74508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60416"/>
              </p:ext>
            </p:extLst>
          </p:nvPr>
        </p:nvGraphicFramePr>
        <p:xfrm>
          <a:off x="581014" y="881030"/>
          <a:ext cx="10800000" cy="4670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过滤数据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方法：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Where&lt;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predicate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泛型委托参数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predicate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是一个判断条件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1721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53041"/>
              </p:ext>
            </p:extLst>
          </p:nvPr>
        </p:nvGraphicFramePr>
        <p:xfrm>
          <a:off x="581014" y="881027"/>
          <a:ext cx="10800000" cy="346679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134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7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49579" y="1565047"/>
            <a:ext cx="3894044" cy="715089"/>
          </a:xfrm>
          <a:prstGeom prst="wedgeRoundRectCallout">
            <a:avLst>
              <a:gd name="adj1" fmla="val -44032"/>
              <a:gd name="adj2" fmla="val 689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以 </a:t>
            </a:r>
            <a:r>
              <a:rPr lang="en-US" altLang="zh-CN" sz="1800" b="1" dirty="0"/>
              <a:t>Lambda </a:t>
            </a:r>
            <a:r>
              <a:rPr lang="zh-CN" altLang="en-US" sz="1800" b="1" dirty="0"/>
              <a:t>表达式形式出现的判断条件，注意返回值要求为 </a:t>
            </a:r>
            <a:r>
              <a:rPr lang="en-US" altLang="zh-CN" sz="1800" b="1" dirty="0" err="1"/>
              <a:t>bool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10" y="2597600"/>
            <a:ext cx="7840500" cy="15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96974"/>
              </p:ext>
            </p:extLst>
          </p:nvPr>
        </p:nvGraphicFramePr>
        <p:xfrm>
          <a:off x="581014" y="881030"/>
          <a:ext cx="10800000" cy="50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排序数据：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IOrderedEnumerable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指定要排序的字段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如果想降序排列可以使用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OrderByDescending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3536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36692"/>
              </p:ext>
            </p:extLst>
          </p:nvPr>
        </p:nvGraphicFramePr>
        <p:xfrm>
          <a:off x="581014" y="881030"/>
          <a:ext cx="10800000" cy="4621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12" y="2466102"/>
            <a:ext cx="6860517" cy="2150718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82304" y="1584978"/>
            <a:ext cx="3529012" cy="715089"/>
          </a:xfrm>
          <a:prstGeom prst="wedgeRoundRectCallout">
            <a:avLst>
              <a:gd name="adj1" fmla="val -26455"/>
              <a:gd name="adj2" fmla="val 1639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排序字段，这里指定按照姓名的第二个字母升序排列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8612" y="3100284"/>
            <a:ext cx="4007223" cy="35877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94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94572"/>
              </p:ext>
            </p:extLst>
          </p:nvPr>
        </p:nvGraphicFramePr>
        <p:xfrm>
          <a:off x="581014" y="881030"/>
          <a:ext cx="10800000" cy="4670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分组数据：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IGrouping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方法和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方法非常类似，它也是一个泛型扩展方法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指定要分组的字段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918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68068"/>
              </p:ext>
            </p:extLst>
          </p:nvPr>
        </p:nvGraphicFramePr>
        <p:xfrm>
          <a:off x="581014" y="881030"/>
          <a:ext cx="10800000" cy="5764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7" y="1996029"/>
            <a:ext cx="8280714" cy="3043089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1017" y="2846157"/>
            <a:ext cx="3048000" cy="360363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792644" y="2693361"/>
            <a:ext cx="2952750" cy="408623"/>
          </a:xfrm>
          <a:prstGeom prst="wedgeRoundRectCallout">
            <a:avLst>
              <a:gd name="adj1" fmla="val -78275"/>
              <a:gd name="adj2" fmla="val 552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外层循环得到分组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09870" y="3831043"/>
            <a:ext cx="3164386" cy="341712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927610" y="4243393"/>
            <a:ext cx="2952750" cy="408623"/>
          </a:xfrm>
          <a:prstGeom prst="wedgeRoundRectCallout">
            <a:avLst>
              <a:gd name="adj1" fmla="val -65486"/>
              <a:gd name="adj2" fmla="val -102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内层循环得到分组中的项</a:t>
            </a:r>
          </a:p>
        </p:txBody>
      </p:sp>
    </p:spTree>
    <p:extLst>
      <p:ext uri="{BB962C8B-B14F-4D97-AF65-F5344CB8AC3E}">
        <p14:creationId xmlns:p14="http://schemas.microsoft.com/office/powerpoint/2010/main" val="2862144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表达式查询操作实践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51661"/>
              </p:ext>
            </p:extLst>
          </p:nvPr>
        </p:nvGraphicFramePr>
        <p:xfrm>
          <a:off x="581014" y="881030"/>
          <a:ext cx="10800000" cy="4960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查询执行的时机：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请判断以下代码输出结果是什么？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numbers = new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 6, 4, 3, 2, 9, 1, 7, 8, 5 };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even = numbers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.Where(p =&gt; p % 2 == 0)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.Select(p =&gt;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("Hi! " +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p.ToString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return p;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});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9374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表达式查询的三部曲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51963"/>
              </p:ext>
            </p:extLst>
          </p:nvPr>
        </p:nvGraphicFramePr>
        <p:xfrm>
          <a:off x="581014" y="881030"/>
          <a:ext cx="10800000" cy="5432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从前面的试验中，发现一次查询实际经过以下三步：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获取数据源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numbers = new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{ 6, 4, 3, 2, 9, 1, 7, 8, 5 };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定义查询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even = numbers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.Where(p =&gt; p % 2 == 0)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.Select(p =&gt;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("Hi! " +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p.ToString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return p;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});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执行查询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item in even) {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AutoShape 19"/>
          <p:cNvSpPr>
            <a:spLocks noChangeArrowheads="1"/>
          </p:cNvSpPr>
          <p:nvPr/>
        </p:nvSpPr>
        <p:spPr bwMode="auto">
          <a:xfrm rot="5400000">
            <a:off x="1288746" y="2777634"/>
            <a:ext cx="1291245" cy="576263"/>
          </a:xfrm>
          <a:prstGeom prst="rightArrow">
            <a:avLst>
              <a:gd name="adj1" fmla="val 49861"/>
              <a:gd name="adj2" fmla="val 3751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 rot="5400000">
            <a:off x="1249781" y="4602117"/>
            <a:ext cx="1335742" cy="576263"/>
          </a:xfrm>
          <a:prstGeom prst="rightArrow">
            <a:avLst>
              <a:gd name="adj1" fmla="val 49861"/>
              <a:gd name="adj2" fmla="val 3751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488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71154"/>
              </p:ext>
            </p:extLst>
          </p:nvPr>
        </p:nvGraphicFramePr>
        <p:xfrm>
          <a:off x="285751" y="1519171"/>
          <a:ext cx="11710554" cy="122168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4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往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Person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类的对象中插入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条数据，实现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提到的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表达式的查询操作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在上次创建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NSCEx05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中再创建一个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NSCEx0502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4431" y="4191246"/>
            <a:ext cx="981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NSCEx03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，然后每个作业创建一个项目：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NSCEx0303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9824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3962"/>
              </p:ext>
            </p:extLst>
          </p:nvPr>
        </p:nvGraphicFramePr>
        <p:xfrm>
          <a:off x="581014" y="881031"/>
          <a:ext cx="10800000" cy="50063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856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来看下面这两个最简单的方法，它们不过是在屏幕上输出一句问候的话语：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63">
                <a:tc>
                  <a:txBody>
                    <a:bodyPr/>
                    <a:lstStyle/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457200">
                        <a:lnSpc>
                          <a:spcPct val="125000"/>
                        </a:lnSpc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暂且不管这两个方法有没有什么实际意义。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用于向某人问好，当我们传递代表某人姓名的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参数，比如说“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，进去的时候，在这个方法中，将调用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方法，再次传递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则用于向屏幕输出 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Morning, 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0" y="1365161"/>
            <a:ext cx="8935522" cy="32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71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433" y="2531237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78404"/>
              </p:ext>
            </p:extLst>
          </p:nvPr>
        </p:nvGraphicFramePr>
        <p:xfrm>
          <a:off x="581014" y="881031"/>
          <a:ext cx="10800000" cy="5745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797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假设这个程序需要进行全球化，哎呀，不好了，我是中国人，我不明白“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Morning”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是什么意思，怎么办呢？好吧，我们再加个中文版的问候方法：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zh-CN" altLang="en-US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8" y="1778693"/>
            <a:ext cx="9395242" cy="46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61861"/>
              </p:ext>
            </p:extLst>
          </p:nvPr>
        </p:nvGraphicFramePr>
        <p:xfrm>
          <a:off x="581014" y="611928"/>
          <a:ext cx="10800000" cy="568442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3996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这时候，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也需要改一改了，不然如何判断到底用哪个版本的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问候方法合适呢？大家应该会很容易想到传入一个量后用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switch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来判断需要调用哪个方法。在进行这个之前，我们最好再定义一个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枚举（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enum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作为判断的依据：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025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37" y="1585309"/>
            <a:ext cx="8953669" cy="4401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20272" y="1657366"/>
            <a:ext cx="27728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在没有委托之前我们的对于这种情况的处理方法</a:t>
            </a:r>
          </a:p>
        </p:txBody>
      </p:sp>
      <p:sp>
        <p:nvSpPr>
          <p:cNvPr id="5" name="右箭头 4"/>
          <p:cNvSpPr/>
          <p:nvPr/>
        </p:nvSpPr>
        <p:spPr>
          <a:xfrm rot="9151893">
            <a:off x="6033863" y="3017445"/>
            <a:ext cx="3125720" cy="1265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60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0264"/>
              </p:ext>
            </p:extLst>
          </p:nvPr>
        </p:nvGraphicFramePr>
        <p:xfrm>
          <a:off x="581014" y="881031"/>
          <a:ext cx="10800000" cy="3680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OK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，尽管这样解决了问题，但我不说大家也很容易想到，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这个解决方案的可扩展性很差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，如果以后我们需要再添加韩文版、日文版，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就不得不反复修改枚举和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方法，以适应新的需求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在考虑新的解决方案之前，我们先看看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的方法签名：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Language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>
                        <a:lnSpc>
                          <a:spcPct val="125000"/>
                        </a:lnSpc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我们仅看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，在这里，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是参数类型，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是参数变量，当我们赋给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字符串“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时，它就代表“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这个值；当我们赋给它“张子阳”时，它又代表着“张子阳”这个值。然后，我们可以在方法体内对这个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进行其他操作。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0" indent="457200">
                        <a:lnSpc>
                          <a:spcPct val="125000"/>
                        </a:lnSpc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关键点不在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name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，而是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Language</a:t>
                      </a:r>
                      <a:r>
                        <a:rPr lang="en-US" altLang="zh-CN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zh-CN" altLang="en-US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。我们要改进</a:t>
                      </a:r>
                      <a:r>
                        <a:rPr lang="en-US" altLang="zh-CN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Language </a:t>
                      </a:r>
                      <a:r>
                        <a:rPr lang="en-US" altLang="zh-CN" sz="1800" b="1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zh-CN" altLang="en-US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441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94694"/>
              </p:ext>
            </p:extLst>
          </p:nvPr>
        </p:nvGraphicFramePr>
        <p:xfrm>
          <a:off x="581014" y="881031"/>
          <a:ext cx="10800000" cy="52234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如果你再仔细想想，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假如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方法可以接受一个参数变量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这个变量可以代表另一个方法，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当我们给这个变量赋值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的时候，它代表着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这个方法；当我们给它赋值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的时候，它又代表着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方法。我们将这个参数变量命名为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，那么不是可以如同给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赋值时一样，在调用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方法的时候，给这个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参数也赋上值么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或者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等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？然后，我们在方法体内，也可以像使用别的参数一样使用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。但是，由于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代表着一个方法，它的使用方式应该和它被赋的方法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比如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是一样的，比如：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好了，有了思路了，我们就来改改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方法，那么它应该是这个样子了：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当给***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参数赋值时，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赋的值是方法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不再是普通的常量，字符串等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如果可以实现，那么我们就可以将方法当做值来传递了。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***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97666" y="5797567"/>
            <a:ext cx="31425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 err="1">
                <a:solidFill>
                  <a:srgbClr val="FF0000"/>
                </a:solidFill>
              </a:rPr>
              <a:t>GreetPeople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方法的改进</a:t>
            </a:r>
          </a:p>
        </p:txBody>
      </p:sp>
      <p:sp>
        <p:nvSpPr>
          <p:cNvPr id="5" name="右箭头 4"/>
          <p:cNvSpPr/>
          <p:nvPr/>
        </p:nvSpPr>
        <p:spPr>
          <a:xfrm rot="11867125">
            <a:off x="6067283" y="5731384"/>
            <a:ext cx="1956932" cy="1323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278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94455"/>
              </p:ext>
            </p:extLst>
          </p:nvPr>
        </p:nvGraphicFramePr>
        <p:xfrm>
          <a:off x="581014" y="881031"/>
          <a:ext cx="10800000" cy="51089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注意到 *** ，这个位置通常放置的应该是参数的类型，但到目前为止，我们仅仅是想到应该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有个可以代表方法的参数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，并按这个思路去改写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方法，就出现了一个大问题：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这个代表着方法的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参数应该是什么类型的？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这里已不再需要枚举了，因为在给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赋值的时候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动态地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决定使用哪个方法，是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还是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，而在这个两个方法内部，已经对使用“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还是“早上好”作了区分。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聪明的你应该已经想到了，是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该出场的时候了，但讲述委托之前，我们再看看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参数所能代表的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方法的签名：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</a:t>
                      </a:r>
                    </a:p>
                    <a:p>
                      <a:pPr lvl="0" indent="457200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可以接受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true”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，但不能接受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一样。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的参数类型定义应该能够确定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可以代表的方法种类，再进一步讲，就是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可以代表的方法的参数类型和返回类型。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于是，委托出现了：它定义了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参数所能代表的方法的种类，也就是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参数的类型。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159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6984</TotalTime>
  <Words>2777</Words>
  <Application>Microsoft Office PowerPoint</Application>
  <PresentationFormat>宽屏</PresentationFormat>
  <Paragraphs>362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Segoe</vt:lpstr>
      <vt:lpstr>Segoe Semibold</vt:lpstr>
      <vt:lpstr>黑体</vt:lpstr>
      <vt:lpstr>SimSun</vt:lpstr>
      <vt:lpstr>SimSun</vt:lpstr>
      <vt:lpstr>微软雅黑</vt:lpstr>
      <vt:lpstr>Arial</vt:lpstr>
      <vt:lpstr>Century Gothic</vt:lpstr>
      <vt:lpstr>Franklin Gothic Book</vt:lpstr>
      <vt:lpstr>Franklin Gothic Medium</vt:lpstr>
      <vt:lpstr>Times New Roman</vt:lpstr>
      <vt:lpstr>Wingdings</vt:lpstr>
      <vt:lpstr>1. 项目和软件项目导论</vt:lpstr>
      <vt:lpstr>自定义设计方案</vt:lpstr>
      <vt:lpstr>5_sample_dark</vt:lpstr>
      <vt:lpstr>第一PPT模板网-WWW.1PPT.COM</vt:lpstr>
      <vt:lpstr>委托与Lambda表达式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余剑</dc:creator>
  <cp:keywords>跨平台,Android,Apple iOS,Windows</cp:keywords>
  <cp:lastModifiedBy>余剑</cp:lastModifiedBy>
  <cp:revision>余剑</cp:revision>
  <dcterms:created xsi:type="dcterms:W3CDTF">2012-10-30T03:00:41Z</dcterms:created>
  <dcterms:modified xsi:type="dcterms:W3CDTF">2017-12-12T15:49:58Z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</Properties>
</file>