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Montserrat"/>
      <p:regular r:id="rId26"/>
      <p:bold r:id="rId27"/>
      <p:italic r:id="rId28"/>
      <p:boldItalic r:id="rId29"/>
    </p:embeddedFont>
    <p:embeddedFont>
      <p:font typeface="La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regular.fntdata"/><Relationship Id="rId25" Type="http://schemas.openxmlformats.org/officeDocument/2006/relationships/slide" Target="slides/slide20.xml"/><Relationship Id="rId28" Type="http://schemas.openxmlformats.org/officeDocument/2006/relationships/font" Target="fonts/Montserrat-italic.fntdata"/><Relationship Id="rId27" Type="http://schemas.openxmlformats.org/officeDocument/2006/relationships/font" Target="fonts/Montserrat-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6.xml"/><Relationship Id="rId33" Type="http://schemas.openxmlformats.org/officeDocument/2006/relationships/font" Target="fonts/Lato-boldItalic.fntdata"/><Relationship Id="rId10" Type="http://schemas.openxmlformats.org/officeDocument/2006/relationships/slide" Target="slides/slide5.xml"/><Relationship Id="rId32"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423242d238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423242d238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423242d238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423242d238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42be56c757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42be56c757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423242d238_1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423242d238_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42be56c75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42be56c75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42be56c75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42be56c75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42be56c75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42be56c75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42be56c75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42be56c75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42be56c757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42be56c757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42be56c757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42be56c757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423242d238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423242d238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42be56c757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42be56c757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423242d238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423242d238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423242d23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423242d23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423242d238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423242d238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423242d238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423242d238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423242d238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423242d238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423242d238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423242d238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423242d238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423242d238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3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18.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25.png"/><Relationship Id="rId4" Type="http://schemas.openxmlformats.org/officeDocument/2006/relationships/image" Target="../media/image20.png"/><Relationship Id="rId5" Type="http://schemas.openxmlformats.org/officeDocument/2006/relationships/image" Target="../media/image19.png"/><Relationship Id="rId6" Type="http://schemas.openxmlformats.org/officeDocument/2006/relationships/image" Target="../media/image16.png"/><Relationship Id="rId7" Type="http://schemas.openxmlformats.org/officeDocument/2006/relationships/image" Target="../media/image28.png"/><Relationship Id="rId8" Type="http://schemas.openxmlformats.org/officeDocument/2006/relationships/image" Target="../media/image2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27.png"/><Relationship Id="rId4" Type="http://schemas.openxmlformats.org/officeDocument/2006/relationships/image" Target="../media/image21.png"/><Relationship Id="rId5" Type="http://schemas.openxmlformats.org/officeDocument/2006/relationships/image" Target="../media/image32.png"/><Relationship Id="rId6" Type="http://schemas.openxmlformats.org/officeDocument/2006/relationships/image" Target="../media/image48.png"/><Relationship Id="rId7" Type="http://schemas.openxmlformats.org/officeDocument/2006/relationships/image" Target="../media/image34.png"/><Relationship Id="rId8"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38.png"/><Relationship Id="rId4" Type="http://schemas.openxmlformats.org/officeDocument/2006/relationships/image" Target="../media/image24.png"/><Relationship Id="rId5" Type="http://schemas.openxmlformats.org/officeDocument/2006/relationships/image" Target="../media/image30.png"/><Relationship Id="rId6" Type="http://schemas.openxmlformats.org/officeDocument/2006/relationships/image" Target="../media/image31.png"/><Relationship Id="rId7" Type="http://schemas.openxmlformats.org/officeDocument/2006/relationships/image" Target="../media/image39.png"/><Relationship Id="rId8" Type="http://schemas.openxmlformats.org/officeDocument/2006/relationships/image" Target="../media/image5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37.png"/><Relationship Id="rId4" Type="http://schemas.openxmlformats.org/officeDocument/2006/relationships/image" Target="../media/image43.png"/><Relationship Id="rId5" Type="http://schemas.openxmlformats.org/officeDocument/2006/relationships/image" Target="../media/image46.png"/><Relationship Id="rId6" Type="http://schemas.openxmlformats.org/officeDocument/2006/relationships/image" Target="../media/image36.png"/><Relationship Id="rId7" Type="http://schemas.openxmlformats.org/officeDocument/2006/relationships/image" Target="../media/image41.png"/><Relationship Id="rId8" Type="http://schemas.openxmlformats.org/officeDocument/2006/relationships/image" Target="../media/image5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44.png"/><Relationship Id="rId4" Type="http://schemas.openxmlformats.org/officeDocument/2006/relationships/image" Target="../media/image49.png"/><Relationship Id="rId5" Type="http://schemas.openxmlformats.org/officeDocument/2006/relationships/image" Target="../media/image45.png"/><Relationship Id="rId6" Type="http://schemas.openxmlformats.org/officeDocument/2006/relationships/image" Target="../media/image53.png"/><Relationship Id="rId7" Type="http://schemas.openxmlformats.org/officeDocument/2006/relationships/image" Target="../media/image40.png"/><Relationship Id="rId8" Type="http://schemas.openxmlformats.org/officeDocument/2006/relationships/image" Target="../media/image4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 Id="rId3" Type="http://schemas.openxmlformats.org/officeDocument/2006/relationships/image" Target="../media/image52.png"/><Relationship Id="rId4" Type="http://schemas.openxmlformats.org/officeDocument/2006/relationships/image" Target="../media/image4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3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1.png"/><Relationship Id="rId5" Type="http://schemas.openxmlformats.org/officeDocument/2006/relationships/image" Target="../media/image14.png"/><Relationship Id="rId6" Type="http://schemas.openxmlformats.org/officeDocument/2006/relationships/image" Target="../media/image17.png"/><Relationship Id="rId7" Type="http://schemas.openxmlformats.org/officeDocument/2006/relationships/image" Target="../media/image10.png"/><Relationship Id="rId8"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5.png"/><Relationship Id="rId5" Type="http://schemas.openxmlformats.org/officeDocument/2006/relationships/image" Target="../media/image22.png"/><Relationship Id="rId6" Type="http://schemas.openxmlformats.org/officeDocument/2006/relationships/image" Target="../media/image2.png"/><Relationship Id="rId7" Type="http://schemas.openxmlformats.org/officeDocument/2006/relationships/image" Target="../media/image15.png"/><Relationship Id="rId8"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26.png"/><Relationship Id="rId4" Type="http://schemas.openxmlformats.org/officeDocument/2006/relationships/image" Target="../media/image3.png"/><Relationship Id="rId5" Type="http://schemas.openxmlformats.org/officeDocument/2006/relationships/image" Target="../media/image9.png"/><Relationship Id="rId6"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195750" y="1578400"/>
            <a:ext cx="5792700" cy="19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Can Wins Fill The Seats?</a:t>
            </a:r>
            <a:endParaRPr sz="3600"/>
          </a:p>
          <a:p>
            <a:pPr indent="0" lvl="0" marL="0" rtl="0" algn="l">
              <a:spcBef>
                <a:spcPts val="0"/>
              </a:spcBef>
              <a:spcAft>
                <a:spcPts val="0"/>
              </a:spcAft>
              <a:buNone/>
            </a:pPr>
            <a:r>
              <a:rPr lang="en" sz="1400"/>
              <a:t>The study of the relationship between wins and average home attendance in the NBA</a:t>
            </a:r>
            <a:endParaRPr sz="1400"/>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Alex Yom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22"/>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League Wide Overview of Wins and Attendance</a:t>
            </a:r>
            <a:endParaRPr/>
          </a:p>
        </p:txBody>
      </p:sp>
      <p:sp>
        <p:nvSpPr>
          <p:cNvPr id="201" name="Google Shape;201;p22"/>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Trend between wins and average home attendance for all teams through the 2000-2001 season to the 2015-2016 season</a:t>
            </a:r>
            <a:endParaRPr/>
          </a:p>
          <a:p>
            <a:pPr indent="-311150" lvl="0" marL="457200" rtl="0" algn="l">
              <a:spcBef>
                <a:spcPts val="0"/>
              </a:spcBef>
              <a:spcAft>
                <a:spcPts val="0"/>
              </a:spcAft>
              <a:buSzPts val="1300"/>
              <a:buChar char="●"/>
            </a:pPr>
            <a:r>
              <a:rPr lang="en"/>
              <a:t>The correlation is .47</a:t>
            </a:r>
            <a:endParaRPr/>
          </a:p>
        </p:txBody>
      </p:sp>
      <p:pic>
        <p:nvPicPr>
          <p:cNvPr id="202" name="Google Shape;202;p22"/>
          <p:cNvPicPr preferRelativeResize="0"/>
          <p:nvPr/>
        </p:nvPicPr>
        <p:blipFill>
          <a:blip r:embed="rId3">
            <a:alphaModFix/>
          </a:blip>
          <a:stretch>
            <a:fillRect/>
          </a:stretch>
        </p:blipFill>
        <p:spPr>
          <a:xfrm>
            <a:off x="5133375" y="1053227"/>
            <a:ext cx="3742800" cy="3335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23"/>
          <p:cNvSpPr txBox="1"/>
          <p:nvPr>
            <p:ph idx="1" type="body"/>
          </p:nvPr>
        </p:nvSpPr>
        <p:spPr>
          <a:xfrm>
            <a:off x="812725" y="4234550"/>
            <a:ext cx="6936000" cy="594600"/>
          </a:xfrm>
          <a:prstGeom prst="rect">
            <a:avLst/>
          </a:prstGeom>
        </p:spPr>
        <p:txBody>
          <a:bodyPr anchorCtr="0" anchor="ctr" bIns="91425" lIns="91425" spcFirstLastPara="1" rIns="91425" wrap="square" tIns="91425">
            <a:noAutofit/>
          </a:bodyPr>
          <a:lstStyle/>
          <a:p>
            <a:pPr indent="-311150" lvl="0" marL="457200" rtl="0" algn="l">
              <a:spcBef>
                <a:spcPts val="0"/>
              </a:spcBef>
              <a:spcAft>
                <a:spcPts val="0"/>
              </a:spcAft>
              <a:buSzPts val="1300"/>
              <a:buChar char="●"/>
            </a:pPr>
            <a:r>
              <a:rPr lang="en"/>
              <a:t>The 2003-2004 season showed the smallest correlation of all the other seasons with a correlation of .28</a:t>
            </a:r>
            <a:endParaRPr/>
          </a:p>
          <a:p>
            <a:pPr indent="-311150" lvl="0" marL="457200" rtl="0" algn="l">
              <a:spcBef>
                <a:spcPts val="0"/>
              </a:spcBef>
              <a:spcAft>
                <a:spcPts val="0"/>
              </a:spcAft>
              <a:buSzPts val="1300"/>
              <a:buChar char="●"/>
            </a:pPr>
            <a:r>
              <a:rPr lang="en"/>
              <a:t>The 2006-2007 season showed the biggest correlation with a correlation of .69</a:t>
            </a:r>
            <a:endParaRPr/>
          </a:p>
        </p:txBody>
      </p:sp>
      <p:pic>
        <p:nvPicPr>
          <p:cNvPr id="208" name="Google Shape;208;p23"/>
          <p:cNvPicPr preferRelativeResize="0"/>
          <p:nvPr/>
        </p:nvPicPr>
        <p:blipFill>
          <a:blip r:embed="rId3">
            <a:alphaModFix/>
          </a:blip>
          <a:stretch>
            <a:fillRect/>
          </a:stretch>
        </p:blipFill>
        <p:spPr>
          <a:xfrm>
            <a:off x="568825" y="709089"/>
            <a:ext cx="3403200" cy="2602083"/>
          </a:xfrm>
          <a:prstGeom prst="rect">
            <a:avLst/>
          </a:prstGeom>
          <a:noFill/>
          <a:ln>
            <a:noFill/>
          </a:ln>
        </p:spPr>
      </p:pic>
      <p:pic>
        <p:nvPicPr>
          <p:cNvPr id="209" name="Google Shape;209;p23"/>
          <p:cNvPicPr preferRelativeResize="0"/>
          <p:nvPr/>
        </p:nvPicPr>
        <p:blipFill>
          <a:blip r:embed="rId4">
            <a:alphaModFix/>
          </a:blip>
          <a:stretch>
            <a:fillRect/>
          </a:stretch>
        </p:blipFill>
        <p:spPr>
          <a:xfrm>
            <a:off x="4832250" y="709087"/>
            <a:ext cx="3403200" cy="260210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24"/>
          <p:cNvSpPr txBox="1"/>
          <p:nvPr>
            <p:ph idx="1" type="body"/>
          </p:nvPr>
        </p:nvSpPr>
        <p:spPr>
          <a:xfrm>
            <a:off x="1297500" y="1421125"/>
            <a:ext cx="7038900" cy="3057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We looked into each year and found that although there was a wide spectrum of correlations throughout the years, there does seem to be a correlation between wins and average home attendance. Would that same relationship apply when looking at each specific team as well?</a:t>
            </a:r>
            <a:endParaRPr/>
          </a:p>
          <a:p>
            <a:pPr indent="-311150" lvl="0" marL="457200" rtl="0" algn="l">
              <a:spcBef>
                <a:spcPts val="0"/>
              </a:spcBef>
              <a:spcAft>
                <a:spcPts val="0"/>
              </a:spcAft>
              <a:buSzPts val="1300"/>
              <a:buChar char="●"/>
            </a:pPr>
            <a:r>
              <a:rPr lang="en"/>
              <a:t>Most teams in the league showed  fairly strong correlations and very few teams showed even negative relationships</a:t>
            </a:r>
            <a:endParaRPr/>
          </a:p>
          <a:p>
            <a:pPr indent="-311150" lvl="0" marL="457200" rtl="0" algn="l">
              <a:spcBef>
                <a:spcPts val="0"/>
              </a:spcBef>
              <a:spcAft>
                <a:spcPts val="0"/>
              </a:spcAft>
              <a:buSzPts val="1300"/>
              <a:buChar char="●"/>
            </a:pPr>
            <a:r>
              <a:rPr lang="en"/>
              <a:t>Teams with the highest correlations</a:t>
            </a:r>
            <a:endParaRPr/>
          </a:p>
          <a:p>
            <a:pPr indent="-298450" lvl="1" marL="914400" rtl="0" algn="l">
              <a:spcBef>
                <a:spcPts val="0"/>
              </a:spcBef>
              <a:spcAft>
                <a:spcPts val="0"/>
              </a:spcAft>
              <a:buSzPts val="1100"/>
              <a:buChar char="○"/>
            </a:pPr>
            <a:r>
              <a:rPr lang="en"/>
              <a:t>Detroit Pistons: .83</a:t>
            </a:r>
            <a:endParaRPr/>
          </a:p>
          <a:p>
            <a:pPr indent="-298450" lvl="1" marL="914400" rtl="0" algn="l">
              <a:spcBef>
                <a:spcPts val="0"/>
              </a:spcBef>
              <a:spcAft>
                <a:spcPts val="0"/>
              </a:spcAft>
              <a:buSzPts val="1100"/>
              <a:buChar char="○"/>
            </a:pPr>
            <a:r>
              <a:rPr lang="en"/>
              <a:t>Denver Nuggets: .80</a:t>
            </a:r>
            <a:endParaRPr/>
          </a:p>
          <a:p>
            <a:pPr indent="-298450" lvl="1" marL="914400" rtl="0" algn="l">
              <a:spcBef>
                <a:spcPts val="0"/>
              </a:spcBef>
              <a:spcAft>
                <a:spcPts val="0"/>
              </a:spcAft>
              <a:buSzPts val="1100"/>
              <a:buChar char="○"/>
            </a:pPr>
            <a:r>
              <a:rPr lang="en"/>
              <a:t>Memphis Grizzlies: .77</a:t>
            </a:r>
            <a:endParaRPr/>
          </a:p>
          <a:p>
            <a:pPr indent="-311150" lvl="0" marL="457200" rtl="0" algn="l">
              <a:spcBef>
                <a:spcPts val="0"/>
              </a:spcBef>
              <a:spcAft>
                <a:spcPts val="0"/>
              </a:spcAft>
              <a:buSzPts val="1300"/>
              <a:buChar char="●"/>
            </a:pPr>
            <a:r>
              <a:rPr lang="en"/>
              <a:t>Teams with the lowest correlations</a:t>
            </a:r>
            <a:endParaRPr/>
          </a:p>
          <a:p>
            <a:pPr indent="-298450" lvl="1" marL="914400" rtl="0" algn="l">
              <a:spcBef>
                <a:spcPts val="0"/>
              </a:spcBef>
              <a:spcAft>
                <a:spcPts val="0"/>
              </a:spcAft>
              <a:buSzPts val="1100"/>
              <a:buChar char="○"/>
            </a:pPr>
            <a:r>
              <a:rPr lang="en"/>
              <a:t>Dallas Mavericks: -.06</a:t>
            </a:r>
            <a:endParaRPr/>
          </a:p>
          <a:p>
            <a:pPr indent="-298450" lvl="1" marL="914400" rtl="0" algn="l">
              <a:spcBef>
                <a:spcPts val="0"/>
              </a:spcBef>
              <a:spcAft>
                <a:spcPts val="0"/>
              </a:spcAft>
              <a:buSzPts val="1100"/>
              <a:buChar char="○"/>
            </a:pPr>
            <a:r>
              <a:rPr lang="en"/>
              <a:t>New York Knicks: -.02</a:t>
            </a:r>
            <a:endParaRPr/>
          </a:p>
          <a:p>
            <a:pPr indent="-298450" lvl="1" marL="914400" rtl="0" algn="l">
              <a:spcBef>
                <a:spcPts val="0"/>
              </a:spcBef>
              <a:spcAft>
                <a:spcPts val="0"/>
              </a:spcAft>
              <a:buSzPts val="1100"/>
              <a:buChar char="○"/>
            </a:pPr>
            <a:r>
              <a:rPr lang="en"/>
              <a:t>New Orleans Pelicans: .01</a:t>
            </a:r>
            <a:endParaRPr/>
          </a:p>
        </p:txBody>
      </p:sp>
      <p:sp>
        <p:nvSpPr>
          <p:cNvPr id="215" name="Google Shape;215;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 of Each Team in the NBA</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pic>
        <p:nvPicPr>
          <p:cNvPr id="220" name="Google Shape;220;p25"/>
          <p:cNvPicPr preferRelativeResize="0"/>
          <p:nvPr/>
        </p:nvPicPr>
        <p:blipFill>
          <a:blip r:embed="rId3">
            <a:alphaModFix/>
          </a:blip>
          <a:stretch>
            <a:fillRect/>
          </a:stretch>
        </p:blipFill>
        <p:spPr>
          <a:xfrm>
            <a:off x="232825" y="224150"/>
            <a:ext cx="2739375" cy="2094550"/>
          </a:xfrm>
          <a:prstGeom prst="rect">
            <a:avLst/>
          </a:prstGeom>
          <a:noFill/>
          <a:ln>
            <a:noFill/>
          </a:ln>
        </p:spPr>
      </p:pic>
      <p:pic>
        <p:nvPicPr>
          <p:cNvPr id="221" name="Google Shape;221;p25"/>
          <p:cNvPicPr preferRelativeResize="0"/>
          <p:nvPr/>
        </p:nvPicPr>
        <p:blipFill>
          <a:blip r:embed="rId4">
            <a:alphaModFix/>
          </a:blip>
          <a:stretch>
            <a:fillRect/>
          </a:stretch>
        </p:blipFill>
        <p:spPr>
          <a:xfrm>
            <a:off x="3189750" y="257175"/>
            <a:ext cx="2739375" cy="2094543"/>
          </a:xfrm>
          <a:prstGeom prst="rect">
            <a:avLst/>
          </a:prstGeom>
          <a:noFill/>
          <a:ln>
            <a:noFill/>
          </a:ln>
        </p:spPr>
      </p:pic>
      <p:pic>
        <p:nvPicPr>
          <p:cNvPr id="222" name="Google Shape;222;p25"/>
          <p:cNvPicPr preferRelativeResize="0"/>
          <p:nvPr/>
        </p:nvPicPr>
        <p:blipFill>
          <a:blip r:embed="rId5">
            <a:alphaModFix/>
          </a:blip>
          <a:stretch>
            <a:fillRect/>
          </a:stretch>
        </p:blipFill>
        <p:spPr>
          <a:xfrm>
            <a:off x="6146675" y="290200"/>
            <a:ext cx="2739375" cy="2094543"/>
          </a:xfrm>
          <a:prstGeom prst="rect">
            <a:avLst/>
          </a:prstGeom>
          <a:noFill/>
          <a:ln>
            <a:noFill/>
          </a:ln>
        </p:spPr>
      </p:pic>
      <p:pic>
        <p:nvPicPr>
          <p:cNvPr id="223" name="Google Shape;223;p25"/>
          <p:cNvPicPr preferRelativeResize="0"/>
          <p:nvPr/>
        </p:nvPicPr>
        <p:blipFill>
          <a:blip r:embed="rId6">
            <a:alphaModFix/>
          </a:blip>
          <a:stretch>
            <a:fillRect/>
          </a:stretch>
        </p:blipFill>
        <p:spPr>
          <a:xfrm>
            <a:off x="232825" y="2571750"/>
            <a:ext cx="2739375" cy="2141225"/>
          </a:xfrm>
          <a:prstGeom prst="rect">
            <a:avLst/>
          </a:prstGeom>
          <a:noFill/>
          <a:ln>
            <a:noFill/>
          </a:ln>
        </p:spPr>
      </p:pic>
      <p:pic>
        <p:nvPicPr>
          <p:cNvPr id="224" name="Google Shape;224;p25"/>
          <p:cNvPicPr preferRelativeResize="0"/>
          <p:nvPr/>
        </p:nvPicPr>
        <p:blipFill>
          <a:blip r:embed="rId7">
            <a:alphaModFix/>
          </a:blip>
          <a:stretch>
            <a:fillRect/>
          </a:stretch>
        </p:blipFill>
        <p:spPr>
          <a:xfrm>
            <a:off x="3202313" y="2618450"/>
            <a:ext cx="2739375" cy="2094534"/>
          </a:xfrm>
          <a:prstGeom prst="rect">
            <a:avLst/>
          </a:prstGeom>
          <a:noFill/>
          <a:ln>
            <a:noFill/>
          </a:ln>
        </p:spPr>
      </p:pic>
      <p:pic>
        <p:nvPicPr>
          <p:cNvPr id="225" name="Google Shape;225;p25"/>
          <p:cNvPicPr preferRelativeResize="0"/>
          <p:nvPr/>
        </p:nvPicPr>
        <p:blipFill>
          <a:blip r:embed="rId8">
            <a:alphaModFix/>
          </a:blip>
          <a:stretch>
            <a:fillRect/>
          </a:stretch>
        </p:blipFill>
        <p:spPr>
          <a:xfrm>
            <a:off x="6146675" y="2618450"/>
            <a:ext cx="2739375" cy="209453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pic>
        <p:nvPicPr>
          <p:cNvPr id="230" name="Google Shape;230;p26"/>
          <p:cNvPicPr preferRelativeResize="0"/>
          <p:nvPr/>
        </p:nvPicPr>
        <p:blipFill>
          <a:blip r:embed="rId3">
            <a:alphaModFix/>
          </a:blip>
          <a:stretch>
            <a:fillRect/>
          </a:stretch>
        </p:blipFill>
        <p:spPr>
          <a:xfrm>
            <a:off x="202875" y="202900"/>
            <a:ext cx="2737700" cy="2093269"/>
          </a:xfrm>
          <a:prstGeom prst="rect">
            <a:avLst/>
          </a:prstGeom>
          <a:noFill/>
          <a:ln>
            <a:noFill/>
          </a:ln>
        </p:spPr>
      </p:pic>
      <p:pic>
        <p:nvPicPr>
          <p:cNvPr id="231" name="Google Shape;231;p26"/>
          <p:cNvPicPr preferRelativeResize="0"/>
          <p:nvPr/>
        </p:nvPicPr>
        <p:blipFill>
          <a:blip r:embed="rId4">
            <a:alphaModFix/>
          </a:blip>
          <a:stretch>
            <a:fillRect/>
          </a:stretch>
        </p:blipFill>
        <p:spPr>
          <a:xfrm>
            <a:off x="3166175" y="202934"/>
            <a:ext cx="2737700" cy="2093242"/>
          </a:xfrm>
          <a:prstGeom prst="rect">
            <a:avLst/>
          </a:prstGeom>
          <a:noFill/>
          <a:ln>
            <a:noFill/>
          </a:ln>
        </p:spPr>
      </p:pic>
      <p:pic>
        <p:nvPicPr>
          <p:cNvPr id="232" name="Google Shape;232;p26"/>
          <p:cNvPicPr preferRelativeResize="0"/>
          <p:nvPr/>
        </p:nvPicPr>
        <p:blipFill>
          <a:blip r:embed="rId5">
            <a:alphaModFix/>
          </a:blip>
          <a:stretch>
            <a:fillRect/>
          </a:stretch>
        </p:blipFill>
        <p:spPr>
          <a:xfrm>
            <a:off x="6231075" y="240876"/>
            <a:ext cx="2737700" cy="2093276"/>
          </a:xfrm>
          <a:prstGeom prst="rect">
            <a:avLst/>
          </a:prstGeom>
          <a:noFill/>
          <a:ln>
            <a:noFill/>
          </a:ln>
        </p:spPr>
      </p:pic>
      <p:pic>
        <p:nvPicPr>
          <p:cNvPr id="233" name="Google Shape;233;p26"/>
          <p:cNvPicPr preferRelativeResize="0"/>
          <p:nvPr/>
        </p:nvPicPr>
        <p:blipFill>
          <a:blip r:embed="rId6">
            <a:alphaModFix/>
          </a:blip>
          <a:stretch>
            <a:fillRect/>
          </a:stretch>
        </p:blipFill>
        <p:spPr>
          <a:xfrm>
            <a:off x="202875" y="2685156"/>
            <a:ext cx="2737700" cy="2093269"/>
          </a:xfrm>
          <a:prstGeom prst="rect">
            <a:avLst/>
          </a:prstGeom>
          <a:noFill/>
          <a:ln>
            <a:noFill/>
          </a:ln>
        </p:spPr>
      </p:pic>
      <p:pic>
        <p:nvPicPr>
          <p:cNvPr id="234" name="Google Shape;234;p26"/>
          <p:cNvPicPr preferRelativeResize="0"/>
          <p:nvPr/>
        </p:nvPicPr>
        <p:blipFill>
          <a:blip r:embed="rId7">
            <a:alphaModFix/>
          </a:blip>
          <a:stretch>
            <a:fillRect/>
          </a:stretch>
        </p:blipFill>
        <p:spPr>
          <a:xfrm>
            <a:off x="3162975" y="2715119"/>
            <a:ext cx="2737700" cy="2093231"/>
          </a:xfrm>
          <a:prstGeom prst="rect">
            <a:avLst/>
          </a:prstGeom>
          <a:noFill/>
          <a:ln>
            <a:noFill/>
          </a:ln>
        </p:spPr>
      </p:pic>
      <p:pic>
        <p:nvPicPr>
          <p:cNvPr id="235" name="Google Shape;235;p26"/>
          <p:cNvPicPr preferRelativeResize="0"/>
          <p:nvPr/>
        </p:nvPicPr>
        <p:blipFill>
          <a:blip r:embed="rId8">
            <a:alphaModFix/>
          </a:blip>
          <a:stretch>
            <a:fillRect/>
          </a:stretch>
        </p:blipFill>
        <p:spPr>
          <a:xfrm>
            <a:off x="6201400" y="2700538"/>
            <a:ext cx="2775775" cy="212237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pic>
        <p:nvPicPr>
          <p:cNvPr id="240" name="Google Shape;240;p27"/>
          <p:cNvPicPr preferRelativeResize="0"/>
          <p:nvPr/>
        </p:nvPicPr>
        <p:blipFill>
          <a:blip r:embed="rId3">
            <a:alphaModFix/>
          </a:blip>
          <a:stretch>
            <a:fillRect/>
          </a:stretch>
        </p:blipFill>
        <p:spPr>
          <a:xfrm>
            <a:off x="224525" y="192075"/>
            <a:ext cx="2730200" cy="2087525"/>
          </a:xfrm>
          <a:prstGeom prst="rect">
            <a:avLst/>
          </a:prstGeom>
          <a:noFill/>
          <a:ln>
            <a:noFill/>
          </a:ln>
        </p:spPr>
      </p:pic>
      <p:pic>
        <p:nvPicPr>
          <p:cNvPr id="241" name="Google Shape;241;p27"/>
          <p:cNvPicPr preferRelativeResize="0"/>
          <p:nvPr/>
        </p:nvPicPr>
        <p:blipFill>
          <a:blip r:embed="rId4">
            <a:alphaModFix/>
          </a:blip>
          <a:stretch>
            <a:fillRect/>
          </a:stretch>
        </p:blipFill>
        <p:spPr>
          <a:xfrm>
            <a:off x="3236325" y="192075"/>
            <a:ext cx="2730200" cy="2087524"/>
          </a:xfrm>
          <a:prstGeom prst="rect">
            <a:avLst/>
          </a:prstGeom>
          <a:noFill/>
          <a:ln>
            <a:noFill/>
          </a:ln>
        </p:spPr>
      </p:pic>
      <p:pic>
        <p:nvPicPr>
          <p:cNvPr id="242" name="Google Shape;242;p27"/>
          <p:cNvPicPr preferRelativeResize="0"/>
          <p:nvPr/>
        </p:nvPicPr>
        <p:blipFill>
          <a:blip r:embed="rId5">
            <a:alphaModFix/>
          </a:blip>
          <a:stretch>
            <a:fillRect/>
          </a:stretch>
        </p:blipFill>
        <p:spPr>
          <a:xfrm>
            <a:off x="6248125" y="192075"/>
            <a:ext cx="2730200" cy="2087521"/>
          </a:xfrm>
          <a:prstGeom prst="rect">
            <a:avLst/>
          </a:prstGeom>
          <a:noFill/>
          <a:ln>
            <a:noFill/>
          </a:ln>
        </p:spPr>
      </p:pic>
      <p:pic>
        <p:nvPicPr>
          <p:cNvPr id="243" name="Google Shape;243;p27"/>
          <p:cNvPicPr preferRelativeResize="0"/>
          <p:nvPr/>
        </p:nvPicPr>
        <p:blipFill>
          <a:blip r:embed="rId6">
            <a:alphaModFix/>
          </a:blip>
          <a:stretch>
            <a:fillRect/>
          </a:stretch>
        </p:blipFill>
        <p:spPr>
          <a:xfrm>
            <a:off x="224525" y="2648275"/>
            <a:ext cx="2730200" cy="2087521"/>
          </a:xfrm>
          <a:prstGeom prst="rect">
            <a:avLst/>
          </a:prstGeom>
          <a:noFill/>
          <a:ln>
            <a:noFill/>
          </a:ln>
        </p:spPr>
      </p:pic>
      <p:pic>
        <p:nvPicPr>
          <p:cNvPr id="244" name="Google Shape;244;p27"/>
          <p:cNvPicPr preferRelativeResize="0"/>
          <p:nvPr/>
        </p:nvPicPr>
        <p:blipFill>
          <a:blip r:embed="rId7">
            <a:alphaModFix/>
          </a:blip>
          <a:stretch>
            <a:fillRect/>
          </a:stretch>
        </p:blipFill>
        <p:spPr>
          <a:xfrm>
            <a:off x="3178601" y="2648275"/>
            <a:ext cx="2786796" cy="2130800"/>
          </a:xfrm>
          <a:prstGeom prst="rect">
            <a:avLst/>
          </a:prstGeom>
          <a:noFill/>
          <a:ln>
            <a:noFill/>
          </a:ln>
        </p:spPr>
      </p:pic>
      <p:pic>
        <p:nvPicPr>
          <p:cNvPr id="245" name="Google Shape;245;p27"/>
          <p:cNvPicPr preferRelativeResize="0"/>
          <p:nvPr/>
        </p:nvPicPr>
        <p:blipFill>
          <a:blip r:embed="rId8">
            <a:alphaModFix/>
          </a:blip>
          <a:stretch>
            <a:fillRect/>
          </a:stretch>
        </p:blipFill>
        <p:spPr>
          <a:xfrm>
            <a:off x="6208559" y="2648287"/>
            <a:ext cx="2809329" cy="21480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pic>
        <p:nvPicPr>
          <p:cNvPr id="250" name="Google Shape;250;p28"/>
          <p:cNvPicPr preferRelativeResize="0"/>
          <p:nvPr/>
        </p:nvPicPr>
        <p:blipFill>
          <a:blip r:embed="rId3">
            <a:alphaModFix/>
          </a:blip>
          <a:stretch>
            <a:fillRect/>
          </a:stretch>
        </p:blipFill>
        <p:spPr>
          <a:xfrm>
            <a:off x="224525" y="202900"/>
            <a:ext cx="2716076" cy="2076725"/>
          </a:xfrm>
          <a:prstGeom prst="rect">
            <a:avLst/>
          </a:prstGeom>
          <a:noFill/>
          <a:ln>
            <a:noFill/>
          </a:ln>
        </p:spPr>
      </p:pic>
      <p:pic>
        <p:nvPicPr>
          <p:cNvPr id="251" name="Google Shape;251;p28"/>
          <p:cNvPicPr preferRelativeResize="0"/>
          <p:nvPr/>
        </p:nvPicPr>
        <p:blipFill>
          <a:blip r:embed="rId4">
            <a:alphaModFix/>
          </a:blip>
          <a:stretch>
            <a:fillRect/>
          </a:stretch>
        </p:blipFill>
        <p:spPr>
          <a:xfrm>
            <a:off x="3268525" y="202900"/>
            <a:ext cx="2716075" cy="2076725"/>
          </a:xfrm>
          <a:prstGeom prst="rect">
            <a:avLst/>
          </a:prstGeom>
          <a:noFill/>
          <a:ln>
            <a:noFill/>
          </a:ln>
        </p:spPr>
      </p:pic>
      <p:pic>
        <p:nvPicPr>
          <p:cNvPr id="252" name="Google Shape;252;p28"/>
          <p:cNvPicPr preferRelativeResize="0"/>
          <p:nvPr/>
        </p:nvPicPr>
        <p:blipFill>
          <a:blip r:embed="rId5">
            <a:alphaModFix/>
          </a:blip>
          <a:stretch>
            <a:fillRect/>
          </a:stretch>
        </p:blipFill>
        <p:spPr>
          <a:xfrm>
            <a:off x="6312525" y="202912"/>
            <a:ext cx="2716050" cy="2076700"/>
          </a:xfrm>
          <a:prstGeom prst="rect">
            <a:avLst/>
          </a:prstGeom>
          <a:noFill/>
          <a:ln>
            <a:noFill/>
          </a:ln>
        </p:spPr>
      </p:pic>
      <p:pic>
        <p:nvPicPr>
          <p:cNvPr id="253" name="Google Shape;253;p28"/>
          <p:cNvPicPr preferRelativeResize="0"/>
          <p:nvPr/>
        </p:nvPicPr>
        <p:blipFill>
          <a:blip r:embed="rId6">
            <a:alphaModFix/>
          </a:blip>
          <a:stretch>
            <a:fillRect/>
          </a:stretch>
        </p:blipFill>
        <p:spPr>
          <a:xfrm>
            <a:off x="188475" y="2677250"/>
            <a:ext cx="2795999" cy="2137857"/>
          </a:xfrm>
          <a:prstGeom prst="rect">
            <a:avLst/>
          </a:prstGeom>
          <a:noFill/>
          <a:ln>
            <a:noFill/>
          </a:ln>
        </p:spPr>
      </p:pic>
      <p:pic>
        <p:nvPicPr>
          <p:cNvPr id="254" name="Google Shape;254;p28"/>
          <p:cNvPicPr preferRelativeResize="0"/>
          <p:nvPr/>
        </p:nvPicPr>
        <p:blipFill>
          <a:blip r:embed="rId7">
            <a:alphaModFix/>
          </a:blip>
          <a:stretch>
            <a:fillRect/>
          </a:stretch>
        </p:blipFill>
        <p:spPr>
          <a:xfrm>
            <a:off x="6312512" y="2707823"/>
            <a:ext cx="2716075" cy="2076714"/>
          </a:xfrm>
          <a:prstGeom prst="rect">
            <a:avLst/>
          </a:prstGeom>
          <a:noFill/>
          <a:ln>
            <a:noFill/>
          </a:ln>
        </p:spPr>
      </p:pic>
      <p:pic>
        <p:nvPicPr>
          <p:cNvPr id="255" name="Google Shape;255;p28"/>
          <p:cNvPicPr preferRelativeResize="0"/>
          <p:nvPr/>
        </p:nvPicPr>
        <p:blipFill>
          <a:blip r:embed="rId8">
            <a:alphaModFix/>
          </a:blip>
          <a:stretch>
            <a:fillRect/>
          </a:stretch>
        </p:blipFill>
        <p:spPr>
          <a:xfrm>
            <a:off x="3252738" y="2707813"/>
            <a:ext cx="2716050" cy="207671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pic>
        <p:nvPicPr>
          <p:cNvPr id="260" name="Google Shape;260;p29"/>
          <p:cNvPicPr preferRelativeResize="0"/>
          <p:nvPr/>
        </p:nvPicPr>
        <p:blipFill>
          <a:blip r:embed="rId3">
            <a:alphaModFix/>
          </a:blip>
          <a:stretch>
            <a:fillRect/>
          </a:stretch>
        </p:blipFill>
        <p:spPr>
          <a:xfrm>
            <a:off x="210125" y="224550"/>
            <a:ext cx="2687725" cy="2055041"/>
          </a:xfrm>
          <a:prstGeom prst="rect">
            <a:avLst/>
          </a:prstGeom>
          <a:noFill/>
          <a:ln>
            <a:noFill/>
          </a:ln>
        </p:spPr>
      </p:pic>
      <p:pic>
        <p:nvPicPr>
          <p:cNvPr id="261" name="Google Shape;261;p29"/>
          <p:cNvPicPr preferRelativeResize="0"/>
          <p:nvPr/>
        </p:nvPicPr>
        <p:blipFill>
          <a:blip r:embed="rId4">
            <a:alphaModFix/>
          </a:blip>
          <a:stretch>
            <a:fillRect/>
          </a:stretch>
        </p:blipFill>
        <p:spPr>
          <a:xfrm>
            <a:off x="3190400" y="224550"/>
            <a:ext cx="2687725" cy="2055050"/>
          </a:xfrm>
          <a:prstGeom prst="rect">
            <a:avLst/>
          </a:prstGeom>
          <a:noFill/>
          <a:ln>
            <a:noFill/>
          </a:ln>
        </p:spPr>
      </p:pic>
      <p:pic>
        <p:nvPicPr>
          <p:cNvPr id="262" name="Google Shape;262;p29"/>
          <p:cNvPicPr preferRelativeResize="0"/>
          <p:nvPr/>
        </p:nvPicPr>
        <p:blipFill>
          <a:blip r:embed="rId5">
            <a:alphaModFix/>
          </a:blip>
          <a:stretch>
            <a:fillRect/>
          </a:stretch>
        </p:blipFill>
        <p:spPr>
          <a:xfrm>
            <a:off x="6170675" y="238975"/>
            <a:ext cx="2687725" cy="2055083"/>
          </a:xfrm>
          <a:prstGeom prst="rect">
            <a:avLst/>
          </a:prstGeom>
          <a:noFill/>
          <a:ln>
            <a:noFill/>
          </a:ln>
        </p:spPr>
      </p:pic>
      <p:pic>
        <p:nvPicPr>
          <p:cNvPr id="263" name="Google Shape;263;p29"/>
          <p:cNvPicPr preferRelativeResize="0"/>
          <p:nvPr/>
        </p:nvPicPr>
        <p:blipFill>
          <a:blip r:embed="rId6">
            <a:alphaModFix/>
          </a:blip>
          <a:stretch>
            <a:fillRect/>
          </a:stretch>
        </p:blipFill>
        <p:spPr>
          <a:xfrm>
            <a:off x="172387" y="2571750"/>
            <a:ext cx="2763201" cy="2112758"/>
          </a:xfrm>
          <a:prstGeom prst="rect">
            <a:avLst/>
          </a:prstGeom>
          <a:noFill/>
          <a:ln>
            <a:noFill/>
          </a:ln>
        </p:spPr>
      </p:pic>
      <p:pic>
        <p:nvPicPr>
          <p:cNvPr id="264" name="Google Shape;264;p29"/>
          <p:cNvPicPr preferRelativeResize="0"/>
          <p:nvPr/>
        </p:nvPicPr>
        <p:blipFill>
          <a:blip r:embed="rId7">
            <a:alphaModFix/>
          </a:blip>
          <a:stretch>
            <a:fillRect/>
          </a:stretch>
        </p:blipFill>
        <p:spPr>
          <a:xfrm>
            <a:off x="3197388" y="2571738"/>
            <a:ext cx="2763225" cy="2112782"/>
          </a:xfrm>
          <a:prstGeom prst="rect">
            <a:avLst/>
          </a:prstGeom>
          <a:noFill/>
          <a:ln>
            <a:noFill/>
          </a:ln>
        </p:spPr>
      </p:pic>
      <p:pic>
        <p:nvPicPr>
          <p:cNvPr id="265" name="Google Shape;265;p29"/>
          <p:cNvPicPr preferRelativeResize="0"/>
          <p:nvPr/>
        </p:nvPicPr>
        <p:blipFill>
          <a:blip r:embed="rId8">
            <a:alphaModFix/>
          </a:blip>
          <a:stretch>
            <a:fillRect/>
          </a:stretch>
        </p:blipFill>
        <p:spPr>
          <a:xfrm>
            <a:off x="6170684" y="2571738"/>
            <a:ext cx="2805241" cy="21449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3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Discussion/Application</a:t>
            </a:r>
            <a:endParaRPr/>
          </a:p>
        </p:txBody>
      </p:sp>
      <p:sp>
        <p:nvSpPr>
          <p:cNvPr id="271" name="Google Shape;271;p3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Contrary to my initial hypothesis, the analysis seem to depict a correlation between wins and average home attendance. </a:t>
            </a:r>
            <a:endParaRPr/>
          </a:p>
          <a:p>
            <a:pPr indent="-311150" lvl="0" marL="457200" rtl="0" algn="l">
              <a:spcBef>
                <a:spcPts val="0"/>
              </a:spcBef>
              <a:spcAft>
                <a:spcPts val="0"/>
              </a:spcAft>
              <a:buSzPts val="1300"/>
              <a:buChar char="●"/>
            </a:pPr>
            <a:r>
              <a:rPr lang="en"/>
              <a:t>To locate specific team trends, it would be more useful to look at the scatterplots for the specific team as the correlations vary greatly per team.</a:t>
            </a:r>
            <a:endParaRPr/>
          </a:p>
          <a:p>
            <a:pPr indent="-298450" lvl="1" marL="914400" rtl="0" algn="l">
              <a:spcBef>
                <a:spcPts val="0"/>
              </a:spcBef>
              <a:spcAft>
                <a:spcPts val="0"/>
              </a:spcAft>
              <a:buSzPts val="1100"/>
              <a:buChar char="○"/>
            </a:pPr>
            <a:r>
              <a:rPr lang="en"/>
              <a:t>Although the Detroit Pistons have been struggling in attracting a large home attendance as of recent seasons, an individual within the Detroit Pistons organization could potentially look at the data and see the high correlation and attempt to increase attendance by constructing a team that is able to win more games. (The Pistons were among the league leaders in average home attendance when they were winning many games during the early 2000’s)</a:t>
            </a:r>
            <a:endParaRPr/>
          </a:p>
          <a:p>
            <a:pPr indent="-298450" lvl="1" marL="914400" rtl="0" algn="l">
              <a:spcBef>
                <a:spcPts val="0"/>
              </a:spcBef>
              <a:spcAft>
                <a:spcPts val="0"/>
              </a:spcAft>
              <a:buSzPts val="1100"/>
              <a:buChar char="○"/>
            </a:pPr>
            <a:r>
              <a:rPr lang="en"/>
              <a:t>The New York Knicks posted a negative correlation and are able to maintain their stronghold in the upper echelon of popular turnout despite not winning many games. This may be explained by their luxury of playing in a huge economic market.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31"/>
          <p:cNvSpPr txBox="1"/>
          <p:nvPr>
            <p:ph idx="4294967295"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Discussion/Application</a:t>
            </a:r>
            <a:endParaRPr/>
          </a:p>
          <a:p>
            <a:pPr indent="0" lvl="0" marL="0" rtl="0" algn="l">
              <a:spcBef>
                <a:spcPts val="0"/>
              </a:spcBef>
              <a:spcAft>
                <a:spcPts val="0"/>
              </a:spcAft>
              <a:buNone/>
            </a:pPr>
            <a:r>
              <a:rPr lang="en" sz="1800"/>
              <a:t>Could there be another way to increase attendance?</a:t>
            </a:r>
            <a:endParaRPr sz="1800"/>
          </a:p>
        </p:txBody>
      </p:sp>
      <p:sp>
        <p:nvSpPr>
          <p:cNvPr id="277" name="Google Shape;277;p31"/>
          <p:cNvSpPr txBox="1"/>
          <p:nvPr>
            <p:ph idx="1" type="body"/>
          </p:nvPr>
        </p:nvSpPr>
        <p:spPr>
          <a:xfrm>
            <a:off x="812725" y="3578075"/>
            <a:ext cx="6936000" cy="1251000"/>
          </a:xfrm>
          <a:prstGeom prst="rect">
            <a:avLst/>
          </a:prstGeom>
        </p:spPr>
        <p:txBody>
          <a:bodyPr anchorCtr="0" anchor="ctr" bIns="91425" lIns="91425" spcFirstLastPara="1" rIns="91425" wrap="square" tIns="91425">
            <a:noAutofit/>
          </a:bodyPr>
          <a:lstStyle/>
          <a:p>
            <a:pPr indent="-311150" lvl="0" marL="457200" rtl="0" algn="l">
              <a:spcBef>
                <a:spcPts val="0"/>
              </a:spcBef>
              <a:spcAft>
                <a:spcPts val="0"/>
              </a:spcAft>
              <a:buSzPts val="1300"/>
              <a:buChar char="●"/>
            </a:pPr>
            <a:r>
              <a:rPr lang="en"/>
              <a:t>Starting from the 2011-2012 season, the Los Angeles Clippers experienced average home attendance never seen before. Coincidentally, that season was the first season of their extremely popular team nicknamed, “Lob City”</a:t>
            </a:r>
            <a:endParaRPr/>
          </a:p>
          <a:p>
            <a:pPr indent="-311150" lvl="0" marL="457200" rtl="0" algn="l">
              <a:spcBef>
                <a:spcPts val="0"/>
              </a:spcBef>
              <a:spcAft>
                <a:spcPts val="0"/>
              </a:spcAft>
              <a:buSzPts val="1300"/>
              <a:buChar char="●"/>
            </a:pPr>
            <a:r>
              <a:rPr lang="en"/>
              <a:t>The Washington Wizards exhibited substantially high attendance during the 2001-2002 and 2002-2003 seasons. These seasons were the two seasons that saw one of the NBA’s more iconic players, Michael Jordan, suit up for the Wizards.</a:t>
            </a:r>
            <a:endParaRPr/>
          </a:p>
        </p:txBody>
      </p:sp>
      <p:pic>
        <p:nvPicPr>
          <p:cNvPr id="278" name="Google Shape;278;p31"/>
          <p:cNvPicPr preferRelativeResize="0"/>
          <p:nvPr/>
        </p:nvPicPr>
        <p:blipFill>
          <a:blip r:embed="rId3">
            <a:alphaModFix/>
          </a:blip>
          <a:stretch>
            <a:fillRect/>
          </a:stretch>
        </p:blipFill>
        <p:spPr>
          <a:xfrm>
            <a:off x="4762050" y="1251025"/>
            <a:ext cx="2841375" cy="2172527"/>
          </a:xfrm>
          <a:prstGeom prst="rect">
            <a:avLst/>
          </a:prstGeom>
          <a:noFill/>
          <a:ln>
            <a:noFill/>
          </a:ln>
        </p:spPr>
      </p:pic>
      <p:pic>
        <p:nvPicPr>
          <p:cNvPr id="279" name="Google Shape;279;p31"/>
          <p:cNvPicPr preferRelativeResize="0"/>
          <p:nvPr/>
        </p:nvPicPr>
        <p:blipFill>
          <a:blip r:embed="rId4">
            <a:alphaModFix/>
          </a:blip>
          <a:stretch>
            <a:fillRect/>
          </a:stretch>
        </p:blipFill>
        <p:spPr>
          <a:xfrm>
            <a:off x="599650" y="1251025"/>
            <a:ext cx="2841375" cy="21725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Introduction</a:t>
            </a:r>
            <a:endParaRPr/>
          </a:p>
          <a:p>
            <a:pPr indent="-311150" lvl="0" marL="457200" rtl="0" algn="l">
              <a:spcBef>
                <a:spcPts val="0"/>
              </a:spcBef>
              <a:spcAft>
                <a:spcPts val="0"/>
              </a:spcAft>
              <a:buSzPts val="1300"/>
              <a:buChar char="●"/>
            </a:pPr>
            <a:r>
              <a:rPr lang="en"/>
              <a:t>Dataset</a:t>
            </a:r>
            <a:endParaRPr/>
          </a:p>
          <a:p>
            <a:pPr indent="-311150" lvl="0" marL="457200" rtl="0" algn="l">
              <a:spcBef>
                <a:spcPts val="0"/>
              </a:spcBef>
              <a:spcAft>
                <a:spcPts val="0"/>
              </a:spcAft>
              <a:buSzPts val="1300"/>
              <a:buChar char="●"/>
            </a:pPr>
            <a:r>
              <a:rPr lang="en"/>
              <a:t>Analysis</a:t>
            </a:r>
            <a:endParaRPr/>
          </a:p>
          <a:p>
            <a:pPr indent="-311150" lvl="0" marL="457200" rtl="0" algn="l">
              <a:spcBef>
                <a:spcPts val="0"/>
              </a:spcBef>
              <a:spcAft>
                <a:spcPts val="0"/>
              </a:spcAft>
              <a:buSzPts val="1300"/>
              <a:buChar char="●"/>
            </a:pPr>
            <a:r>
              <a:rPr lang="en"/>
              <a:t>Discussion</a:t>
            </a:r>
            <a:endParaRPr/>
          </a:p>
          <a:p>
            <a:pPr indent="-311150" lvl="0" marL="457200" rtl="0" algn="l">
              <a:spcBef>
                <a:spcPts val="0"/>
              </a:spcBef>
              <a:spcAft>
                <a:spcPts val="0"/>
              </a:spcAft>
              <a:buSzPts val="1300"/>
              <a:buChar char="●"/>
            </a:pPr>
            <a:r>
              <a:rPr lang="en"/>
              <a:t>Future Work</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3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By using the percentage of seats filled as a variable instead of just raw average home attendance could be a way of putting every team on a level playing field as some teams play in bigger stadiums which would account for a higher average attendance.</a:t>
            </a:r>
            <a:endParaRPr/>
          </a:p>
          <a:p>
            <a:pPr indent="-311150" lvl="0" marL="457200" rtl="0" algn="l">
              <a:spcBef>
                <a:spcPts val="0"/>
              </a:spcBef>
              <a:spcAft>
                <a:spcPts val="0"/>
              </a:spcAft>
              <a:buSzPts val="1300"/>
              <a:buChar char="●"/>
            </a:pPr>
            <a:r>
              <a:rPr lang="en"/>
              <a:t>Further explore the impact that a popular player or group of players can have on attendance</a:t>
            </a:r>
            <a:endParaRPr/>
          </a:p>
        </p:txBody>
      </p:sp>
      <p:sp>
        <p:nvSpPr>
          <p:cNvPr id="285" name="Google Shape;285;p3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Considerations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SzPts val="1300"/>
              <a:buChar char="●"/>
            </a:pPr>
            <a:r>
              <a:rPr lang="en"/>
              <a:t>NBA team owners want to generate as much revenue as possible.</a:t>
            </a:r>
            <a:endParaRPr/>
          </a:p>
          <a:p>
            <a:pPr indent="-311150" lvl="0" marL="457200" rtl="0" algn="l">
              <a:lnSpc>
                <a:spcPct val="100000"/>
              </a:lnSpc>
              <a:spcBef>
                <a:spcPts val="0"/>
              </a:spcBef>
              <a:spcAft>
                <a:spcPts val="0"/>
              </a:spcAft>
              <a:buSzPts val="1300"/>
              <a:buChar char="●"/>
            </a:pPr>
            <a:r>
              <a:rPr lang="en"/>
              <a:t>Fans would be more motivated to watch their hometown teams and spend their money to watch games if their hometown teams win games.</a:t>
            </a:r>
            <a:endParaRPr/>
          </a:p>
          <a:p>
            <a:pPr indent="-311150" lvl="0" marL="457200" rtl="0" algn="l">
              <a:lnSpc>
                <a:spcPct val="100000"/>
              </a:lnSpc>
              <a:spcBef>
                <a:spcPts val="0"/>
              </a:spcBef>
              <a:spcAft>
                <a:spcPts val="0"/>
              </a:spcAft>
              <a:buSzPts val="1300"/>
              <a:buChar char="●"/>
            </a:pPr>
            <a:r>
              <a:rPr lang="en"/>
              <a:t>Could there be a relationship between the amount of games a team wins and the team’s average home attendance throughout a season?</a:t>
            </a:r>
            <a:endParaRPr/>
          </a:p>
          <a:p>
            <a:pPr indent="-311150" lvl="0" marL="457200" rtl="0" algn="l">
              <a:lnSpc>
                <a:spcPct val="100000"/>
              </a:lnSpc>
              <a:spcBef>
                <a:spcPts val="0"/>
              </a:spcBef>
              <a:spcAft>
                <a:spcPts val="0"/>
              </a:spcAft>
              <a:buSzPts val="1300"/>
              <a:buChar char="●"/>
            </a:pPr>
            <a:r>
              <a:rPr lang="en"/>
              <a:t>My initial hypothesis was that wins would not have a significant impact on average home attendance.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4226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The dataset used for this research consisted of a ranking of each team in the NBA ranked in terms of their average home attendance for the season with the number one ranked team being the team with the highest average attendance for the season.  A column representing the total games each respective team won during the season was included. The data spanned from the 2000-2001 season to the 2015-2016 season. </a:t>
            </a:r>
            <a:endParaRPr/>
          </a:p>
          <a:p>
            <a:pPr indent="0" lvl="0" marL="457200" rtl="0" algn="l">
              <a:spcBef>
                <a:spcPts val="1600"/>
              </a:spcBef>
              <a:spcAft>
                <a:spcPts val="1600"/>
              </a:spcAft>
              <a:buNone/>
            </a:pPr>
            <a:r>
              <a:t/>
            </a:r>
            <a:endParaRPr/>
          </a:p>
        </p:txBody>
      </p:sp>
      <p:pic>
        <p:nvPicPr>
          <p:cNvPr id="154" name="Google Shape;154;p16"/>
          <p:cNvPicPr preferRelativeResize="0"/>
          <p:nvPr/>
        </p:nvPicPr>
        <p:blipFill>
          <a:blip r:embed="rId3">
            <a:alphaModFix/>
          </a:blip>
          <a:stretch>
            <a:fillRect/>
          </a:stretch>
        </p:blipFill>
        <p:spPr>
          <a:xfrm>
            <a:off x="1052775" y="2803675"/>
            <a:ext cx="7373850" cy="1539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a:t>
            </a:r>
            <a:endParaRPr/>
          </a:p>
        </p:txBody>
      </p:sp>
      <p:sp>
        <p:nvSpPr>
          <p:cNvPr id="160" name="Google Shape;160;p17"/>
          <p:cNvSpPr txBox="1"/>
          <p:nvPr>
            <p:ph idx="1" type="body"/>
          </p:nvPr>
        </p:nvSpPr>
        <p:spPr>
          <a:xfrm>
            <a:off x="1233575" y="1190300"/>
            <a:ext cx="3862800" cy="319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Introductory analysis of average home attendance league-wide seem to be trending upwards.</a:t>
            </a:r>
            <a:endParaRPr/>
          </a:p>
          <a:p>
            <a:pPr indent="-311150" lvl="0" marL="457200" rtl="0" algn="l">
              <a:spcBef>
                <a:spcPts val="0"/>
              </a:spcBef>
              <a:spcAft>
                <a:spcPts val="0"/>
              </a:spcAft>
              <a:buSzPts val="1300"/>
              <a:buChar char="●"/>
            </a:pPr>
            <a:r>
              <a:rPr lang="en"/>
              <a:t>The floor for the lowest average home attendance throughout the league appears to increase as the years go by indicating the growing popularity of the NBA</a:t>
            </a:r>
            <a:endParaRPr/>
          </a:p>
        </p:txBody>
      </p:sp>
      <p:pic>
        <p:nvPicPr>
          <p:cNvPr id="161" name="Google Shape;161;p17"/>
          <p:cNvPicPr preferRelativeResize="0"/>
          <p:nvPr/>
        </p:nvPicPr>
        <p:blipFill>
          <a:blip r:embed="rId3">
            <a:alphaModFix/>
          </a:blip>
          <a:stretch>
            <a:fillRect/>
          </a:stretch>
        </p:blipFill>
        <p:spPr>
          <a:xfrm>
            <a:off x="5141850" y="1327348"/>
            <a:ext cx="3704750" cy="2832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Examining Average Home Attendance Deviation From League Average</a:t>
            </a:r>
            <a:endParaRPr/>
          </a:p>
        </p:txBody>
      </p:sp>
      <p:sp>
        <p:nvSpPr>
          <p:cNvPr id="167" name="Google Shape;167;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The following graphs show </a:t>
            </a:r>
            <a:r>
              <a:rPr lang="en"/>
              <a:t>diverted</a:t>
            </a:r>
            <a:r>
              <a:rPr lang="en"/>
              <a:t> bar plots showing the team that averaged the highest average home attendance first and then going down the ranking list and also shows how above or below the league average attendance each team performed</a:t>
            </a:r>
            <a:endParaRPr/>
          </a:p>
          <a:p>
            <a:pPr indent="-311150" lvl="0" marL="457200" rtl="0" algn="l">
              <a:spcBef>
                <a:spcPts val="0"/>
              </a:spcBef>
              <a:spcAft>
                <a:spcPts val="0"/>
              </a:spcAft>
              <a:buSzPts val="1300"/>
              <a:buChar char="●"/>
            </a:pPr>
            <a:r>
              <a:rPr lang="en"/>
              <a:t>The greatest difference in average home attendance came in the 2001-2002 season with the difference being 10,821 people on average between the first ranked San Antonio Spurs and the last ranked New Orleans Pelicans.</a:t>
            </a:r>
            <a:endParaRPr/>
          </a:p>
          <a:p>
            <a:pPr indent="-311150" lvl="0" marL="457200" rtl="0" algn="l">
              <a:spcBef>
                <a:spcPts val="0"/>
              </a:spcBef>
              <a:spcAft>
                <a:spcPts val="0"/>
              </a:spcAft>
              <a:buSzPts val="1300"/>
              <a:buChar char="●"/>
            </a:pPr>
            <a:r>
              <a:rPr lang="en"/>
              <a:t>The 2014-2015 season showed the smallest difference of 7,302 people on average between the first ranked Chicago Bulls and the last ranked Philadelphia 76ers. </a:t>
            </a:r>
            <a:endParaRPr/>
          </a:p>
          <a:p>
            <a:pPr indent="-311150" lvl="0" marL="457200" rtl="0" algn="l">
              <a:spcBef>
                <a:spcPts val="0"/>
              </a:spcBef>
              <a:spcAft>
                <a:spcPts val="0"/>
              </a:spcAft>
              <a:buSzPts val="1300"/>
              <a:buChar char="●"/>
            </a:pPr>
            <a:r>
              <a:rPr lang="en"/>
              <a:t>An interesting trend to note from these graphs is that the same teams seem to dominate the upper echelon while the same teams find themselves on the bottom year after year.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pic>
        <p:nvPicPr>
          <p:cNvPr id="172" name="Google Shape;172;p19"/>
          <p:cNvPicPr preferRelativeResize="0"/>
          <p:nvPr/>
        </p:nvPicPr>
        <p:blipFill>
          <a:blip r:embed="rId3">
            <a:alphaModFix/>
          </a:blip>
          <a:stretch>
            <a:fillRect/>
          </a:stretch>
        </p:blipFill>
        <p:spPr>
          <a:xfrm>
            <a:off x="289825" y="318325"/>
            <a:ext cx="2404676" cy="1838625"/>
          </a:xfrm>
          <a:prstGeom prst="rect">
            <a:avLst/>
          </a:prstGeom>
          <a:noFill/>
          <a:ln>
            <a:noFill/>
          </a:ln>
        </p:spPr>
      </p:pic>
      <p:pic>
        <p:nvPicPr>
          <p:cNvPr id="173" name="Google Shape;173;p19"/>
          <p:cNvPicPr preferRelativeResize="0"/>
          <p:nvPr/>
        </p:nvPicPr>
        <p:blipFill>
          <a:blip r:embed="rId4">
            <a:alphaModFix/>
          </a:blip>
          <a:stretch>
            <a:fillRect/>
          </a:stretch>
        </p:blipFill>
        <p:spPr>
          <a:xfrm>
            <a:off x="3300975" y="318325"/>
            <a:ext cx="2404676" cy="1838627"/>
          </a:xfrm>
          <a:prstGeom prst="rect">
            <a:avLst/>
          </a:prstGeom>
          <a:noFill/>
          <a:ln>
            <a:noFill/>
          </a:ln>
        </p:spPr>
      </p:pic>
      <p:pic>
        <p:nvPicPr>
          <p:cNvPr id="174" name="Google Shape;174;p19"/>
          <p:cNvPicPr preferRelativeResize="0"/>
          <p:nvPr/>
        </p:nvPicPr>
        <p:blipFill>
          <a:blip r:embed="rId5">
            <a:alphaModFix/>
          </a:blip>
          <a:stretch>
            <a:fillRect/>
          </a:stretch>
        </p:blipFill>
        <p:spPr>
          <a:xfrm>
            <a:off x="6225575" y="318324"/>
            <a:ext cx="2404664" cy="1838625"/>
          </a:xfrm>
          <a:prstGeom prst="rect">
            <a:avLst/>
          </a:prstGeom>
          <a:noFill/>
          <a:ln>
            <a:noFill/>
          </a:ln>
        </p:spPr>
      </p:pic>
      <p:pic>
        <p:nvPicPr>
          <p:cNvPr id="175" name="Google Shape;175;p19"/>
          <p:cNvPicPr preferRelativeResize="0"/>
          <p:nvPr/>
        </p:nvPicPr>
        <p:blipFill>
          <a:blip r:embed="rId6">
            <a:alphaModFix/>
          </a:blip>
          <a:stretch>
            <a:fillRect/>
          </a:stretch>
        </p:blipFill>
        <p:spPr>
          <a:xfrm>
            <a:off x="289825" y="2817950"/>
            <a:ext cx="2470725" cy="1872155"/>
          </a:xfrm>
          <a:prstGeom prst="rect">
            <a:avLst/>
          </a:prstGeom>
          <a:noFill/>
          <a:ln>
            <a:noFill/>
          </a:ln>
        </p:spPr>
      </p:pic>
      <p:pic>
        <p:nvPicPr>
          <p:cNvPr id="176" name="Google Shape;176;p19"/>
          <p:cNvPicPr preferRelativeResize="0"/>
          <p:nvPr/>
        </p:nvPicPr>
        <p:blipFill>
          <a:blip r:embed="rId7">
            <a:alphaModFix/>
          </a:blip>
          <a:stretch>
            <a:fillRect/>
          </a:stretch>
        </p:blipFill>
        <p:spPr>
          <a:xfrm>
            <a:off x="3336638" y="2809463"/>
            <a:ext cx="2470725" cy="1889127"/>
          </a:xfrm>
          <a:prstGeom prst="rect">
            <a:avLst/>
          </a:prstGeom>
          <a:noFill/>
          <a:ln>
            <a:noFill/>
          </a:ln>
        </p:spPr>
      </p:pic>
      <p:pic>
        <p:nvPicPr>
          <p:cNvPr id="177" name="Google Shape;177;p19"/>
          <p:cNvPicPr preferRelativeResize="0"/>
          <p:nvPr/>
        </p:nvPicPr>
        <p:blipFill>
          <a:blip r:embed="rId8">
            <a:alphaModFix/>
          </a:blip>
          <a:stretch>
            <a:fillRect/>
          </a:stretch>
        </p:blipFill>
        <p:spPr>
          <a:xfrm>
            <a:off x="6383475" y="2778275"/>
            <a:ext cx="2426474" cy="185529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pic>
        <p:nvPicPr>
          <p:cNvPr id="182" name="Google Shape;182;p20"/>
          <p:cNvPicPr preferRelativeResize="0"/>
          <p:nvPr/>
        </p:nvPicPr>
        <p:blipFill>
          <a:blip r:embed="rId3">
            <a:alphaModFix/>
          </a:blip>
          <a:stretch>
            <a:fillRect/>
          </a:stretch>
        </p:blipFill>
        <p:spPr>
          <a:xfrm>
            <a:off x="253400" y="282250"/>
            <a:ext cx="2436950" cy="1846575"/>
          </a:xfrm>
          <a:prstGeom prst="rect">
            <a:avLst/>
          </a:prstGeom>
          <a:noFill/>
          <a:ln>
            <a:noFill/>
          </a:ln>
        </p:spPr>
      </p:pic>
      <p:pic>
        <p:nvPicPr>
          <p:cNvPr id="183" name="Google Shape;183;p20"/>
          <p:cNvPicPr preferRelativeResize="0"/>
          <p:nvPr/>
        </p:nvPicPr>
        <p:blipFill>
          <a:blip r:embed="rId4">
            <a:alphaModFix/>
          </a:blip>
          <a:stretch>
            <a:fillRect/>
          </a:stretch>
        </p:blipFill>
        <p:spPr>
          <a:xfrm>
            <a:off x="3080925" y="282250"/>
            <a:ext cx="2436950" cy="1863300"/>
          </a:xfrm>
          <a:prstGeom prst="rect">
            <a:avLst/>
          </a:prstGeom>
          <a:noFill/>
          <a:ln>
            <a:noFill/>
          </a:ln>
        </p:spPr>
      </p:pic>
      <p:pic>
        <p:nvPicPr>
          <p:cNvPr id="184" name="Google Shape;184;p20"/>
          <p:cNvPicPr preferRelativeResize="0"/>
          <p:nvPr/>
        </p:nvPicPr>
        <p:blipFill>
          <a:blip r:embed="rId5">
            <a:alphaModFix/>
          </a:blip>
          <a:stretch>
            <a:fillRect/>
          </a:stretch>
        </p:blipFill>
        <p:spPr>
          <a:xfrm>
            <a:off x="6082200" y="282250"/>
            <a:ext cx="2436950" cy="1863312"/>
          </a:xfrm>
          <a:prstGeom prst="rect">
            <a:avLst/>
          </a:prstGeom>
          <a:noFill/>
          <a:ln>
            <a:noFill/>
          </a:ln>
        </p:spPr>
      </p:pic>
      <p:pic>
        <p:nvPicPr>
          <p:cNvPr id="185" name="Google Shape;185;p20"/>
          <p:cNvPicPr preferRelativeResize="0"/>
          <p:nvPr/>
        </p:nvPicPr>
        <p:blipFill>
          <a:blip r:embed="rId6">
            <a:alphaModFix/>
          </a:blip>
          <a:stretch>
            <a:fillRect/>
          </a:stretch>
        </p:blipFill>
        <p:spPr>
          <a:xfrm>
            <a:off x="275273" y="2755900"/>
            <a:ext cx="2415077" cy="1846575"/>
          </a:xfrm>
          <a:prstGeom prst="rect">
            <a:avLst/>
          </a:prstGeom>
          <a:noFill/>
          <a:ln>
            <a:noFill/>
          </a:ln>
        </p:spPr>
      </p:pic>
      <p:pic>
        <p:nvPicPr>
          <p:cNvPr id="186" name="Google Shape;186;p20"/>
          <p:cNvPicPr preferRelativeResize="0"/>
          <p:nvPr/>
        </p:nvPicPr>
        <p:blipFill>
          <a:blip r:embed="rId7">
            <a:alphaModFix/>
          </a:blip>
          <a:stretch>
            <a:fillRect/>
          </a:stretch>
        </p:blipFill>
        <p:spPr>
          <a:xfrm>
            <a:off x="3148176" y="2732525"/>
            <a:ext cx="2476192" cy="1893325"/>
          </a:xfrm>
          <a:prstGeom prst="rect">
            <a:avLst/>
          </a:prstGeom>
          <a:noFill/>
          <a:ln>
            <a:noFill/>
          </a:ln>
        </p:spPr>
      </p:pic>
      <p:pic>
        <p:nvPicPr>
          <p:cNvPr id="187" name="Google Shape;187;p20"/>
          <p:cNvPicPr preferRelativeResize="0"/>
          <p:nvPr/>
        </p:nvPicPr>
        <p:blipFill>
          <a:blip r:embed="rId8">
            <a:alphaModFix/>
          </a:blip>
          <a:stretch>
            <a:fillRect/>
          </a:stretch>
        </p:blipFill>
        <p:spPr>
          <a:xfrm>
            <a:off x="6082200" y="2717540"/>
            <a:ext cx="2476200" cy="189331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pic>
        <p:nvPicPr>
          <p:cNvPr id="192" name="Google Shape;192;p21"/>
          <p:cNvPicPr preferRelativeResize="0"/>
          <p:nvPr/>
        </p:nvPicPr>
        <p:blipFill>
          <a:blip r:embed="rId3">
            <a:alphaModFix/>
          </a:blip>
          <a:stretch>
            <a:fillRect/>
          </a:stretch>
        </p:blipFill>
        <p:spPr>
          <a:xfrm>
            <a:off x="455375" y="224525"/>
            <a:ext cx="2871700" cy="2195725"/>
          </a:xfrm>
          <a:prstGeom prst="rect">
            <a:avLst/>
          </a:prstGeom>
          <a:noFill/>
          <a:ln>
            <a:noFill/>
          </a:ln>
        </p:spPr>
      </p:pic>
      <p:pic>
        <p:nvPicPr>
          <p:cNvPr id="193" name="Google Shape;193;p21"/>
          <p:cNvPicPr preferRelativeResize="0"/>
          <p:nvPr/>
        </p:nvPicPr>
        <p:blipFill>
          <a:blip r:embed="rId4">
            <a:alphaModFix/>
          </a:blip>
          <a:stretch>
            <a:fillRect/>
          </a:stretch>
        </p:blipFill>
        <p:spPr>
          <a:xfrm>
            <a:off x="4994950" y="224525"/>
            <a:ext cx="2921775" cy="2233962"/>
          </a:xfrm>
          <a:prstGeom prst="rect">
            <a:avLst/>
          </a:prstGeom>
          <a:noFill/>
          <a:ln>
            <a:noFill/>
          </a:ln>
        </p:spPr>
      </p:pic>
      <p:pic>
        <p:nvPicPr>
          <p:cNvPr id="194" name="Google Shape;194;p21"/>
          <p:cNvPicPr preferRelativeResize="0"/>
          <p:nvPr/>
        </p:nvPicPr>
        <p:blipFill>
          <a:blip r:embed="rId5">
            <a:alphaModFix/>
          </a:blip>
          <a:stretch>
            <a:fillRect/>
          </a:stretch>
        </p:blipFill>
        <p:spPr>
          <a:xfrm>
            <a:off x="455375" y="2620938"/>
            <a:ext cx="2871700" cy="2195706"/>
          </a:xfrm>
          <a:prstGeom prst="rect">
            <a:avLst/>
          </a:prstGeom>
          <a:noFill/>
          <a:ln>
            <a:noFill/>
          </a:ln>
        </p:spPr>
      </p:pic>
      <p:pic>
        <p:nvPicPr>
          <p:cNvPr id="195" name="Google Shape;195;p21"/>
          <p:cNvPicPr preferRelativeResize="0"/>
          <p:nvPr/>
        </p:nvPicPr>
        <p:blipFill>
          <a:blip r:embed="rId6">
            <a:alphaModFix/>
          </a:blip>
          <a:stretch>
            <a:fillRect/>
          </a:stretch>
        </p:blipFill>
        <p:spPr>
          <a:xfrm>
            <a:off x="4994950" y="2630800"/>
            <a:ext cx="2948178" cy="22339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