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9" r:id="rId2"/>
    <p:sldId id="270" r:id="rId3"/>
    <p:sldId id="272" r:id="rId4"/>
    <p:sldId id="281" r:id="rId5"/>
    <p:sldId id="273" r:id="rId6"/>
    <p:sldId id="276" r:id="rId7"/>
    <p:sldId id="278" r:id="rId8"/>
    <p:sldId id="277" r:id="rId9"/>
    <p:sldId id="271" r:id="rId10"/>
    <p:sldId id="280" r:id="rId11"/>
    <p:sldId id="275" r:id="rId12"/>
    <p:sldId id="274" r:id="rId13"/>
    <p:sldId id="288" r:id="rId14"/>
    <p:sldId id="284" r:id="rId15"/>
    <p:sldId id="285" r:id="rId16"/>
    <p:sldId id="286" r:id="rId17"/>
    <p:sldId id="287" r:id="rId18"/>
    <p:sldId id="289" r:id="rId19"/>
    <p:sldId id="283" r:id="rId20"/>
    <p:sldId id="282" r:id="rId21"/>
    <p:sldId id="290" r:id="rId22"/>
    <p:sldId id="292" r:id="rId23"/>
    <p:sldId id="291" r:id="rId24"/>
    <p:sldId id="279" r:id="rId25"/>
    <p:sldId id="25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6" autoAdjust="0"/>
  </p:normalViewPr>
  <p:slideViewPr>
    <p:cSldViewPr snapToGrid="0">
      <p:cViewPr varScale="1">
        <p:scale>
          <a:sx n="70" d="100"/>
          <a:sy n="70" d="100"/>
        </p:scale>
        <p:origin x="1410" y="6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2" d="100"/>
          <a:sy n="122" d="100"/>
        </p:scale>
        <p:origin x="49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24292-05E5-4B3A-86CA-F54B11A628C2}" type="datetimeFigureOut">
              <a:rPr lang="zh-CN" altLang="en-US" smtClean="0"/>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744B-D062-4F4A-961F-9D00AAB0B51B}" type="slidenum">
              <a:rPr lang="zh-CN" altLang="en-US" smtClean="0"/>
              <a:t>‹#›</a:t>
            </a:fld>
            <a:endParaRPr lang="zh-CN" altLang="en-US"/>
          </a:p>
        </p:txBody>
      </p:sp>
    </p:spTree>
    <p:extLst>
      <p:ext uri="{BB962C8B-B14F-4D97-AF65-F5344CB8AC3E}">
        <p14:creationId xmlns:p14="http://schemas.microsoft.com/office/powerpoint/2010/main" val="1440960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50649-1D3B-48FE-B433-0BDF7576D18C}" type="datetimeFigureOut">
              <a:rPr lang="zh-CN" altLang="en-US" smtClean="0"/>
              <a:pPr/>
              <a:t>2017/12/3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EC4AA-DE67-4123-96F9-836BD2C39848}" type="slidenum">
              <a:rPr lang="zh-CN" altLang="en-US" smtClean="0"/>
              <a:pPr/>
              <a:t>‹#›</a:t>
            </a:fld>
            <a:endParaRPr lang="zh-CN" altLang="en-US"/>
          </a:p>
        </p:txBody>
      </p:sp>
    </p:spTree>
    <p:extLst>
      <p:ext uri="{BB962C8B-B14F-4D97-AF65-F5344CB8AC3E}">
        <p14:creationId xmlns:p14="http://schemas.microsoft.com/office/powerpoint/2010/main" val="370808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title" hasCustomPrompt="1"/>
          </p:nvPr>
        </p:nvSpPr>
        <p:spPr>
          <a:xfrm>
            <a:off x="363070" y="4554251"/>
            <a:ext cx="8432868" cy="963853"/>
          </a:xfrm>
          <a:prstGeom prst="rect">
            <a:avLst/>
          </a:prstGeom>
        </p:spPr>
        <p:txBody>
          <a:bodyPr anchor="ctr"/>
          <a:lstStyle>
            <a:lvl1pPr algn="l">
              <a:defRPr sz="3800" b="1">
                <a:solidFill>
                  <a:schemeClr val="tx1"/>
                </a:solidFill>
              </a:defRPr>
            </a:lvl1pPr>
          </a:lstStyle>
          <a:p>
            <a:r>
              <a:rPr lang="zh-CN" altLang="en-US" dirty="0" smtClean="0"/>
              <a:t>示意主标题文字</a:t>
            </a:r>
            <a:r>
              <a:rPr lang="en-US" altLang="zh-CN" dirty="0" smtClean="0"/>
              <a:t>(38</a:t>
            </a:r>
            <a:r>
              <a:rPr lang="zh-CN" altLang="en-US" dirty="0" smtClean="0"/>
              <a:t>号粗字</a:t>
            </a:r>
            <a:r>
              <a:rPr lang="en-US" altLang="zh-CN" dirty="0" smtClean="0"/>
              <a:t>)</a:t>
            </a:r>
            <a:endParaRPr lang="zh-CN" altLang="en-US" dirty="0"/>
          </a:p>
        </p:txBody>
      </p:sp>
      <p:sp>
        <p:nvSpPr>
          <p:cNvPr id="26" name="Rectangle 3"/>
          <p:cNvSpPr>
            <a:spLocks noGrp="1" noChangeArrowheads="1"/>
          </p:cNvSpPr>
          <p:nvPr>
            <p:ph type="subTitle" idx="1" hasCustomPrompt="1"/>
          </p:nvPr>
        </p:nvSpPr>
        <p:spPr>
          <a:xfrm>
            <a:off x="363070" y="5554280"/>
            <a:ext cx="8432868" cy="1111176"/>
          </a:xfrm>
          <a:prstGeom prst="rect">
            <a:avLst/>
          </a:prstGeom>
        </p:spPr>
        <p:txBody>
          <a:bodyPr anchor="t" anchorCtr="0"/>
          <a:lstStyle>
            <a:lvl1pPr marL="0" indent="0" algn="l">
              <a:buFont typeface="Wingdings" pitchFamily="2" charset="2"/>
              <a:buNone/>
              <a:defRPr kumimoji="0" lang="en-US" altLang="zh-CN" sz="2800" b="0"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r>
              <a:rPr lang="zh-CN" altLang="en-US" dirty="0" smtClean="0"/>
              <a:t>示意副标题文字（</a:t>
            </a:r>
            <a:r>
              <a:rPr lang="en-US" altLang="zh-CN" dirty="0" smtClean="0"/>
              <a:t>28</a:t>
            </a:r>
            <a:r>
              <a:rPr lang="zh-CN" altLang="en-US" dirty="0" smtClean="0"/>
              <a:t>号细字）</a:t>
            </a:r>
            <a:endParaRPr lang="zh-CN" altLang="en-US" dirty="0"/>
          </a:p>
        </p:txBody>
      </p:sp>
    </p:spTree>
    <p:extLst>
      <p:ext uri="{BB962C8B-B14F-4D97-AF65-F5344CB8AC3E}">
        <p14:creationId xmlns:p14="http://schemas.microsoft.com/office/powerpoint/2010/main" val="35135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9282" y="332999"/>
            <a:ext cx="8503775" cy="630296"/>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sz="2800" b="1">
                <a:solidFill>
                  <a:schemeClr val="tx1"/>
                </a:solidFill>
              </a:defRPr>
            </a:lvl1pPr>
          </a:lstStyle>
          <a:p>
            <a:pPr marL="0" marR="0" lvl="0" indent="0" defTabSz="914400" rtl="0" eaLnBrk="1" fontAlgn="auto" latinLnBrk="0" hangingPunct="1">
              <a:lnSpc>
                <a:spcPct val="90000"/>
              </a:lnSpc>
              <a:spcBef>
                <a:spcPct val="0"/>
              </a:spcBef>
              <a:spcAft>
                <a:spcPts val="0"/>
              </a:spcAft>
              <a:tabLst/>
              <a:defRPr/>
            </a:pPr>
            <a:r>
              <a:rPr lang="zh-CN" altLang="en-US" dirty="0" smtClean="0"/>
              <a:t>内页标题微软雅黑</a:t>
            </a:r>
            <a:r>
              <a:rPr lang="en-US" altLang="zh-CN" dirty="0" smtClean="0"/>
              <a:t>28</a:t>
            </a:r>
            <a:r>
              <a:rPr lang="zh-CN" altLang="en-US" dirty="0" smtClean="0"/>
              <a:t>号字</a:t>
            </a:r>
            <a:endParaRPr lang="zh-CN" altLang="en-US" dirty="0"/>
          </a:p>
        </p:txBody>
      </p:sp>
      <p:sp>
        <p:nvSpPr>
          <p:cNvPr id="3" name="内容占位符 2"/>
          <p:cNvSpPr>
            <a:spLocks noGrp="1"/>
          </p:cNvSpPr>
          <p:nvPr>
            <p:ph idx="1" hasCustomPrompt="1"/>
          </p:nvPr>
        </p:nvSpPr>
        <p:spPr>
          <a:xfrm>
            <a:off x="339282" y="1157468"/>
            <a:ext cx="8503775" cy="4815069"/>
          </a:xfrm>
          <a:prstGeom prst="rect">
            <a:avLst/>
          </a:prstGeom>
        </p:spPr>
        <p:txBody>
          <a:bodyPr/>
          <a:lstStyle>
            <a:lvl1pPr marL="0" marR="0" indent="174625" algn="l" defTabSz="914400" rtl="0" eaLnBrk="1" fontAlgn="auto" latinLnBrk="0" hangingPunct="1">
              <a:lnSpc>
                <a:spcPct val="90000"/>
              </a:lnSpc>
              <a:spcBef>
                <a:spcPts val="1000"/>
              </a:spcBef>
              <a:spcAft>
                <a:spcPts val="0"/>
              </a:spcAft>
              <a:buClrTx/>
              <a:buSzTx/>
              <a:buFont typeface="Arial" pitchFamily="34" charset="0"/>
              <a:buChar char="•"/>
              <a:tabLst/>
              <a:defRPr sz="2400">
                <a:solidFill>
                  <a:schemeClr val="tx1">
                    <a:lumMod val="75000"/>
                    <a:lumOff val="25000"/>
                  </a:schemeClr>
                </a:solidFill>
              </a:defRPr>
            </a:lvl1pPr>
            <a:lvl2pPr>
              <a:defRPr sz="22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smtClean="0"/>
              <a:t>正文</a:t>
            </a:r>
            <a:r>
              <a:rPr lang="en-US" altLang="zh-CN" dirty="0" smtClean="0"/>
              <a:t>-</a:t>
            </a:r>
            <a:r>
              <a:rPr lang="zh-CN" altLang="en-US" dirty="0" smtClean="0"/>
              <a:t>微软雅黑</a:t>
            </a:r>
            <a:r>
              <a:rPr lang="en-US" altLang="zh-CN" dirty="0" smtClean="0"/>
              <a:t>24</a:t>
            </a:r>
            <a:r>
              <a:rPr lang="zh-CN" altLang="en-US" dirty="0" smtClean="0"/>
              <a:t>号字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559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57250" y="6356352"/>
            <a:ext cx="1828800" cy="365125"/>
          </a:xfrm>
          <a:prstGeom prst="rect">
            <a:avLst/>
          </a:prstGeom>
        </p:spPr>
        <p:txBody>
          <a:bodyPr/>
          <a:lstStyle/>
          <a:p>
            <a:fld id="{E464397B-F195-431B-A77B-CBC18328D7B0}" type="datetimeFigureOut">
              <a:rPr lang="zh-CN" altLang="en-US" smtClean="0"/>
              <a:pPr/>
              <a:t>2017/12/3</a:t>
            </a:fld>
            <a:endParaRPr lang="zh-CN" altLang="en-US"/>
          </a:p>
        </p:txBody>
      </p:sp>
      <p:sp>
        <p:nvSpPr>
          <p:cNvPr id="4" name="页脚占位符 3"/>
          <p:cNvSpPr>
            <a:spLocks noGrp="1"/>
          </p:cNvSpPr>
          <p:nvPr>
            <p:ph type="ftr" sz="quarter" idx="11"/>
          </p:nvPr>
        </p:nvSpPr>
        <p:spPr>
          <a:xfrm>
            <a:off x="3028950" y="6356352"/>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2" y="6356352"/>
            <a:ext cx="1388409" cy="365125"/>
          </a:xfrm>
          <a:prstGeom prst="rect">
            <a:avLst/>
          </a:prstGeom>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415714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xupeng\Desktop\43\150921_爱奇艺_品牌_PPT模板-02.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80424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lasticjob.io/docs/elastic-job-lite/00-overvie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550" y="4509944"/>
            <a:ext cx="8847449" cy="917554"/>
          </a:xfrm>
          <a:prstGeom prst="rect">
            <a:avLst/>
          </a:prstGeom>
        </p:spPr>
        <p:txBody>
          <a:bodyPr/>
          <a:lstStyle/>
          <a:p>
            <a:r>
              <a:rPr kumimoji="1" lang="en-US" altLang="zh-CN" sz="4000" dirty="0" smtClean="0"/>
              <a:t>Elastic-job</a:t>
            </a:r>
            <a:r>
              <a:rPr kumimoji="1" lang="zh-CN" altLang="en-US" sz="4000" dirty="0" smtClean="0"/>
              <a:t>入门</a:t>
            </a:r>
            <a:endParaRPr lang="zh-CN" altLang="en-US" dirty="0"/>
          </a:p>
        </p:txBody>
      </p:sp>
      <p:sp>
        <p:nvSpPr>
          <p:cNvPr id="4" name="副标题 3"/>
          <p:cNvSpPr>
            <a:spLocks noGrp="1"/>
          </p:cNvSpPr>
          <p:nvPr>
            <p:ph type="subTitle" idx="1"/>
          </p:nvPr>
        </p:nvSpPr>
        <p:spPr>
          <a:xfrm>
            <a:off x="296551" y="5529011"/>
            <a:ext cx="8847449" cy="560780"/>
          </a:xfrm>
        </p:spPr>
        <p:txBody>
          <a:bodyPr anchor="t" anchorCtr="0"/>
          <a:lstStyle/>
          <a:p>
            <a:r>
              <a:rPr lang="zh-CN" altLang="en-US" dirty="0" smtClean="0"/>
              <a:t>杨仕洪</a:t>
            </a:r>
            <a:endParaRPr lang="zh-CN" altLang="en-US" dirty="0"/>
          </a:p>
        </p:txBody>
      </p:sp>
    </p:spTree>
    <p:extLst>
      <p:ext uri="{BB962C8B-B14F-4D97-AF65-F5344CB8AC3E}">
        <p14:creationId xmlns:p14="http://schemas.microsoft.com/office/powerpoint/2010/main" val="7022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源码目录结构</a:t>
            </a:r>
            <a:endParaRPr lang="zh-CN" altLang="en-US" dirty="0"/>
          </a:p>
        </p:txBody>
      </p:sp>
      <p:pic>
        <p:nvPicPr>
          <p:cNvPr id="5" name="内容占位符 4"/>
          <p:cNvPicPr>
            <a:picLocks noGrp="1" noChangeAspect="1"/>
          </p:cNvPicPr>
          <p:nvPr>
            <p:ph idx="1"/>
          </p:nvPr>
        </p:nvPicPr>
        <p:blipFill>
          <a:blip r:embed="rId2"/>
          <a:stretch>
            <a:fillRect/>
          </a:stretch>
        </p:blipFill>
        <p:spPr>
          <a:xfrm>
            <a:off x="315530" y="1145381"/>
            <a:ext cx="8162925" cy="2686050"/>
          </a:xfrm>
          <a:prstGeom prst="rect">
            <a:avLst/>
          </a:prstGeom>
        </p:spPr>
      </p:pic>
    </p:spTree>
    <p:extLst>
      <p:ext uri="{BB962C8B-B14F-4D97-AF65-F5344CB8AC3E}">
        <p14:creationId xmlns:p14="http://schemas.microsoft.com/office/powerpoint/2010/main" val="137469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功能列表</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2000" dirty="0" smtClean="0"/>
              <a:t>分布式任务协调</a:t>
            </a:r>
            <a:endParaRPr lang="en-US" altLang="zh-CN" sz="2000" dirty="0" smtClean="0"/>
          </a:p>
          <a:p>
            <a:r>
              <a:rPr lang="zh-CN" altLang="en-US" sz="2000" dirty="0" smtClean="0"/>
              <a:t>弹性扩容</a:t>
            </a:r>
            <a:endParaRPr lang="en-US" altLang="zh-CN" sz="2000" dirty="0" smtClean="0"/>
          </a:p>
          <a:p>
            <a:r>
              <a:rPr lang="zh-CN" altLang="en-US" sz="2000" dirty="0" smtClean="0"/>
              <a:t>作业类型</a:t>
            </a:r>
            <a:endParaRPr lang="en-US" altLang="zh-CN" sz="2000" dirty="0" smtClean="0"/>
          </a:p>
          <a:p>
            <a:r>
              <a:rPr lang="zh-CN" altLang="en-US" sz="2000" dirty="0" smtClean="0"/>
              <a:t>分片策略</a:t>
            </a:r>
            <a:endParaRPr lang="en-US" altLang="zh-CN" sz="2000" dirty="0" smtClean="0"/>
          </a:p>
          <a:p>
            <a:r>
              <a:rPr lang="zh-CN" altLang="en-US" sz="2000" dirty="0" smtClean="0"/>
              <a:t>事件追踪</a:t>
            </a:r>
            <a:endParaRPr lang="en-US" altLang="zh-CN" sz="2000" dirty="0" smtClean="0"/>
          </a:p>
          <a:p>
            <a:r>
              <a:rPr lang="zh-CN" altLang="en-US" sz="2000" dirty="0" smtClean="0"/>
              <a:t>自行诊断并修复分布式不稳定造成的问题</a:t>
            </a:r>
            <a:endParaRPr lang="en-US" altLang="zh-CN" sz="2000" dirty="0" smtClean="0"/>
          </a:p>
          <a:p>
            <a:r>
              <a:rPr lang="zh-CN" altLang="en-US" sz="2000" dirty="0" smtClean="0"/>
              <a:t>支持并行调度</a:t>
            </a:r>
            <a:endParaRPr lang="en-US" altLang="zh-CN" sz="2000" dirty="0" smtClean="0"/>
          </a:p>
          <a:p>
            <a:r>
              <a:rPr lang="zh-CN" altLang="en-US" sz="2000" dirty="0" smtClean="0"/>
              <a:t>支持作业生命周期操作</a:t>
            </a:r>
            <a:endParaRPr lang="en-US" altLang="zh-CN" sz="2000" dirty="0" smtClean="0"/>
          </a:p>
          <a:p>
            <a:r>
              <a:rPr lang="zh-CN" altLang="en-US" sz="2000" dirty="0" smtClean="0"/>
              <a:t>运维平台</a:t>
            </a:r>
            <a:endParaRPr lang="en-US" altLang="zh-CN" sz="2000" dirty="0" smtClean="0"/>
          </a:p>
          <a:p>
            <a:endParaRPr lang="zh-CN" altLang="en-US" dirty="0"/>
          </a:p>
        </p:txBody>
      </p:sp>
    </p:spTree>
    <p:extLst>
      <p:ext uri="{BB962C8B-B14F-4D97-AF65-F5344CB8AC3E}">
        <p14:creationId xmlns:p14="http://schemas.microsoft.com/office/powerpoint/2010/main" val="3130404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弹性分布式</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600" dirty="0"/>
              <a:t>第一台服务器上线触发主服务器选举。主服务器一旦下线，则重新触发选举，选举过程中阻塞，只有主服务器选举完成，才会执行其他任务。</a:t>
            </a:r>
          </a:p>
          <a:p>
            <a:r>
              <a:rPr lang="zh-CN" altLang="en-US" sz="1600" dirty="0"/>
              <a:t>某作业服务器上线时会自动将服务器信息注册到注册中心，下线时会自动更新服务器状态。</a:t>
            </a:r>
          </a:p>
          <a:p>
            <a:r>
              <a:rPr lang="zh-CN" altLang="en-US" sz="1600" dirty="0"/>
              <a:t>主节点选举，服务器上下线，分片总数变更均更新重新分片标记。</a:t>
            </a:r>
          </a:p>
          <a:p>
            <a:r>
              <a:rPr lang="zh-CN" altLang="en-US" sz="1600" dirty="0"/>
              <a:t>定时任务触发时，如需重新分片，则通过主服务器分片，分片过程中阻塞，分片结束后才可执行任务。如分片过程中主服务器下线，则先选举主服务器，再分片。</a:t>
            </a:r>
          </a:p>
          <a:p>
            <a:r>
              <a:rPr lang="zh-CN" altLang="en-US" sz="1600" dirty="0"/>
              <a:t>通过上一项说明可知，为了维持作业运行时的稳定性，运行过程中只会标记分片状态，不会重新分片。分片仅可能发生在下次任务触发前。</a:t>
            </a:r>
          </a:p>
          <a:p>
            <a:r>
              <a:rPr lang="zh-CN" altLang="en-US" sz="1600" dirty="0"/>
              <a:t>每次分片都会按服务器</a:t>
            </a:r>
            <a:r>
              <a:rPr lang="en-US" altLang="zh-CN" sz="1600" dirty="0"/>
              <a:t>IP</a:t>
            </a:r>
            <a:r>
              <a:rPr lang="zh-CN" altLang="en-US" sz="1600" dirty="0"/>
              <a:t>排序，保证分片结果不会产生较大波动。</a:t>
            </a:r>
          </a:p>
          <a:p>
            <a:r>
              <a:rPr lang="zh-CN" altLang="en-US" sz="1600" dirty="0"/>
              <a:t>实现失效转移功能，在某台服务器执行完毕后主动抓取未分配的分片，并且在某台服务器下线后主动寻找可用的服务器执行任务</a:t>
            </a:r>
            <a:endParaRPr lang="en-US" altLang="zh-CN" sz="1600" dirty="0" smtClean="0"/>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195761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作业类型</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a:t>
            </a:r>
            <a:r>
              <a:rPr lang="zh-CN" altLang="zh-CN" sz="1600" b="1" dirty="0">
                <a:latin typeface="+mn-ea"/>
              </a:rPr>
              <a:t>三种作业类型：</a:t>
            </a:r>
            <a:r>
              <a:rPr lang="en-US" altLang="zh-CN" sz="1600" b="1" dirty="0">
                <a:latin typeface="+mn-ea"/>
              </a:rPr>
              <a:t>Simple</a:t>
            </a:r>
            <a:r>
              <a:rPr lang="zh-CN" altLang="zh-CN" sz="1600" b="1" dirty="0">
                <a:latin typeface="+mn-ea"/>
              </a:rPr>
              <a:t>、</a:t>
            </a:r>
            <a:r>
              <a:rPr lang="en-US" altLang="zh-CN" sz="1600" b="1" dirty="0" err="1">
                <a:latin typeface="+mn-ea"/>
              </a:rPr>
              <a:t>DataFlow</a:t>
            </a:r>
            <a:r>
              <a:rPr lang="zh-CN" altLang="zh-CN" sz="1600" b="1" dirty="0">
                <a:latin typeface="+mn-ea"/>
              </a:rPr>
              <a:t>和</a:t>
            </a:r>
            <a:r>
              <a:rPr lang="en-US" altLang="zh-CN" sz="1600" b="1" dirty="0" smtClean="0">
                <a:latin typeface="+mn-ea"/>
              </a:rPr>
              <a:t>Script</a:t>
            </a:r>
            <a:endParaRPr lang="en-US" altLang="zh-CN" sz="1600" dirty="0" smtClean="0"/>
          </a:p>
          <a:p>
            <a:r>
              <a:rPr lang="en-US" altLang="zh-CN" sz="1800" b="1" dirty="0" smtClean="0"/>
              <a:t>Simple</a:t>
            </a:r>
            <a:r>
              <a:rPr lang="zh-CN" altLang="en-US" sz="1800" b="1" dirty="0" smtClean="0"/>
              <a:t>类型</a:t>
            </a:r>
            <a:endParaRPr lang="en-US" altLang="zh-CN" sz="1800" b="1" dirty="0" smtClean="0"/>
          </a:p>
          <a:p>
            <a:pPr indent="0">
              <a:buNone/>
            </a:pPr>
            <a:r>
              <a:rPr lang="zh-CN" altLang="en-US" sz="1600" dirty="0" smtClean="0">
                <a:latin typeface="+mn-ea"/>
              </a:rPr>
              <a:t>简单</a:t>
            </a:r>
            <a:r>
              <a:rPr lang="zh-CN" altLang="en-US" sz="1600" dirty="0">
                <a:latin typeface="+mn-ea"/>
              </a:rPr>
              <a:t>实现，未经任何封装的类型</a:t>
            </a:r>
            <a:r>
              <a:rPr lang="zh-CN" altLang="en-US" sz="1600" dirty="0" smtClean="0">
                <a:latin typeface="+mn-ea"/>
              </a:rPr>
              <a:t>。需要实现</a:t>
            </a:r>
            <a:r>
              <a:rPr lang="en-US" altLang="zh-CN" sz="1600" dirty="0" err="1" smtClean="0">
                <a:latin typeface="+mn-ea"/>
              </a:rPr>
              <a:t>SimpleJob</a:t>
            </a:r>
            <a:r>
              <a:rPr lang="zh-CN" altLang="en-US" sz="1600" dirty="0">
                <a:latin typeface="+mn-ea"/>
              </a:rPr>
              <a:t>接口</a:t>
            </a:r>
            <a:r>
              <a:rPr lang="zh-CN" altLang="en-US" sz="1600" dirty="0" smtClean="0">
                <a:latin typeface="+mn-ea"/>
              </a:rPr>
              <a:t>，该接口只</a:t>
            </a:r>
            <a:r>
              <a:rPr lang="zh-CN" altLang="en-US" sz="1600" dirty="0">
                <a:latin typeface="+mn-ea"/>
              </a:rPr>
              <a:t>提供了一个方法用于覆盖，此方法将被定时执行。用于执行普通的定时任务，与</a:t>
            </a:r>
            <a:r>
              <a:rPr lang="en-US" altLang="zh-CN" sz="1600" dirty="0">
                <a:latin typeface="+mn-ea"/>
              </a:rPr>
              <a:t>Quartz</a:t>
            </a:r>
            <a:r>
              <a:rPr lang="zh-CN" altLang="en-US" sz="1600" dirty="0">
                <a:latin typeface="+mn-ea"/>
              </a:rPr>
              <a:t>原生接口相似，只是增加了弹性扩缩容和分片等功能</a:t>
            </a:r>
            <a:r>
              <a:rPr lang="zh-CN" altLang="en-US" sz="1600" dirty="0" smtClean="0">
                <a:latin typeface="+mn-ea"/>
              </a:rPr>
              <a:t>。</a:t>
            </a:r>
            <a:endParaRPr lang="en-US" altLang="zh-CN" sz="1600" dirty="0" smtClean="0">
              <a:latin typeface="+mn-ea"/>
            </a:endParaRPr>
          </a:p>
          <a:p>
            <a:r>
              <a:rPr lang="en-US" altLang="zh-CN" sz="1800" b="1" dirty="0"/>
              <a:t>Dataflow</a:t>
            </a:r>
            <a:r>
              <a:rPr lang="zh-CN" altLang="en-US" sz="1800" b="1" dirty="0"/>
              <a:t>类型作业</a:t>
            </a:r>
          </a:p>
          <a:p>
            <a:pPr indent="0">
              <a:buNone/>
            </a:pPr>
            <a:r>
              <a:rPr lang="en-US" altLang="zh-CN" sz="1600" dirty="0" smtClean="0"/>
              <a:t>1.Dataflow</a:t>
            </a:r>
            <a:r>
              <a:rPr lang="zh-CN" altLang="en-US" sz="1600" dirty="0"/>
              <a:t>类型用于处理数据流，需实现</a:t>
            </a:r>
            <a:r>
              <a:rPr lang="en-US" altLang="zh-CN" sz="1600" dirty="0" err="1"/>
              <a:t>DataflowJob</a:t>
            </a:r>
            <a:r>
              <a:rPr lang="zh-CN" altLang="en-US" sz="1600" dirty="0"/>
              <a:t>接口。该接口提供</a:t>
            </a:r>
            <a:r>
              <a:rPr lang="en-US" altLang="zh-CN" sz="1600" dirty="0"/>
              <a:t>2</a:t>
            </a:r>
            <a:r>
              <a:rPr lang="zh-CN" altLang="en-US" sz="1600" dirty="0"/>
              <a:t>个方法可供覆盖，分别用于抓取</a:t>
            </a:r>
            <a:r>
              <a:rPr lang="en-US" altLang="zh-CN" sz="1600" dirty="0"/>
              <a:t>(</a:t>
            </a:r>
            <a:r>
              <a:rPr lang="en-US" altLang="zh-CN" sz="1600" dirty="0" err="1"/>
              <a:t>fetchData</a:t>
            </a:r>
            <a:r>
              <a:rPr lang="en-US" altLang="zh-CN" sz="1600" dirty="0"/>
              <a:t>)</a:t>
            </a:r>
            <a:r>
              <a:rPr lang="zh-CN" altLang="en-US" sz="1600" dirty="0"/>
              <a:t>和处理</a:t>
            </a:r>
            <a:r>
              <a:rPr lang="en-US" altLang="zh-CN" sz="1600" dirty="0"/>
              <a:t>(</a:t>
            </a:r>
            <a:r>
              <a:rPr lang="en-US" altLang="zh-CN" sz="1600" dirty="0" err="1"/>
              <a:t>processData</a:t>
            </a:r>
            <a:r>
              <a:rPr lang="en-US" altLang="zh-CN" sz="1600" dirty="0"/>
              <a:t>)</a:t>
            </a:r>
            <a:r>
              <a:rPr lang="zh-CN" altLang="en-US" sz="1600" dirty="0"/>
              <a:t>数据</a:t>
            </a:r>
            <a:r>
              <a:rPr lang="zh-CN" altLang="en-US" sz="1600" dirty="0" smtClean="0"/>
              <a:t>。</a:t>
            </a:r>
            <a:endParaRPr lang="en-US" altLang="zh-CN" sz="1600" dirty="0" smtClean="0"/>
          </a:p>
          <a:p>
            <a:pPr indent="0">
              <a:buNone/>
            </a:pPr>
            <a:r>
              <a:rPr lang="en-US" altLang="zh-CN" sz="1600" dirty="0" smtClean="0"/>
              <a:t>2.</a:t>
            </a:r>
            <a:r>
              <a:rPr lang="zh-CN" altLang="en-US" sz="1600" dirty="0" smtClean="0"/>
              <a:t>通过</a:t>
            </a:r>
            <a:r>
              <a:rPr lang="en-US" altLang="zh-CN" sz="1600" dirty="0" err="1" smtClean="0"/>
              <a:t>DataflowJobConfiguration:streamingProcess</a:t>
            </a:r>
            <a:r>
              <a:rPr lang="zh-CN" altLang="en-US" sz="1600" dirty="0" smtClean="0"/>
              <a:t>属性配置</a:t>
            </a:r>
            <a:r>
              <a:rPr lang="zh-CN" altLang="en-US" sz="1600" dirty="0"/>
              <a:t>是否流式处理</a:t>
            </a:r>
            <a:r>
              <a:rPr lang="zh-CN" altLang="en-US" sz="1600" dirty="0" smtClean="0"/>
              <a:t>。</a:t>
            </a:r>
            <a:endParaRPr lang="en-US" altLang="zh-CN" sz="1600" dirty="0" smtClean="0"/>
          </a:p>
          <a:p>
            <a:pPr indent="0">
              <a:buNone/>
            </a:pPr>
            <a:r>
              <a:rPr lang="en-US" altLang="zh-CN" sz="1600" dirty="0" smtClean="0"/>
              <a:t>3.</a:t>
            </a:r>
            <a:r>
              <a:rPr lang="zh-CN" altLang="en-US" sz="1600" dirty="0" smtClean="0"/>
              <a:t>流式</a:t>
            </a:r>
            <a:r>
              <a:rPr lang="zh-CN" altLang="en-US" sz="1600" dirty="0"/>
              <a:t>处理数据只有</a:t>
            </a:r>
            <a:r>
              <a:rPr lang="en-US" altLang="zh-CN" sz="1600" dirty="0" err="1"/>
              <a:t>fetchData</a:t>
            </a:r>
            <a:r>
              <a:rPr lang="zh-CN" altLang="en-US" sz="1600" dirty="0"/>
              <a:t>方法的返回值为</a:t>
            </a:r>
            <a:r>
              <a:rPr lang="en-US" altLang="zh-CN" sz="1600" dirty="0"/>
              <a:t>null</a:t>
            </a:r>
            <a:r>
              <a:rPr lang="zh-CN" altLang="en-US" sz="1600" dirty="0"/>
              <a:t>或集合长度为空时，作业才停止抓取，否则作业将一直运行下去； 非流式处理数据则只会在每次作业执行过程中执行一次</a:t>
            </a:r>
            <a:r>
              <a:rPr lang="en-US" altLang="zh-CN" sz="1600" dirty="0" err="1"/>
              <a:t>fetchData</a:t>
            </a:r>
            <a:r>
              <a:rPr lang="zh-CN" altLang="en-US" sz="1600" dirty="0"/>
              <a:t>方法和</a:t>
            </a:r>
            <a:r>
              <a:rPr lang="en-US" altLang="zh-CN" sz="1600" dirty="0" err="1"/>
              <a:t>processData</a:t>
            </a:r>
            <a:r>
              <a:rPr lang="zh-CN" altLang="en-US" sz="1600" dirty="0"/>
              <a:t>方法，随即完成本次作业</a:t>
            </a:r>
            <a:r>
              <a:rPr lang="zh-CN" altLang="en-US" sz="1600" dirty="0" smtClean="0"/>
              <a:t>。</a:t>
            </a:r>
            <a:endParaRPr lang="en-US" altLang="zh-CN" sz="1600" dirty="0" smtClean="0"/>
          </a:p>
          <a:p>
            <a:r>
              <a:rPr lang="en-US" altLang="zh-CN" sz="1800" b="1" dirty="0"/>
              <a:t>Script</a:t>
            </a:r>
            <a:r>
              <a:rPr lang="zh-CN" altLang="en-US" sz="1800" b="1" dirty="0"/>
              <a:t>类型作业</a:t>
            </a:r>
          </a:p>
          <a:p>
            <a:pPr indent="0">
              <a:buNone/>
            </a:pPr>
            <a:r>
              <a:rPr lang="en-US" altLang="zh-CN" sz="1600" dirty="0"/>
              <a:t>Script</a:t>
            </a:r>
            <a:r>
              <a:rPr lang="zh-CN" altLang="en-US" sz="1600" dirty="0"/>
              <a:t>类型作业意为脚本类型作业，支持</a:t>
            </a:r>
            <a:r>
              <a:rPr lang="en-US" altLang="zh-CN" sz="1600" dirty="0"/>
              <a:t>shell</a:t>
            </a:r>
            <a:r>
              <a:rPr lang="zh-CN" altLang="en-US" sz="1600" dirty="0"/>
              <a:t>，</a:t>
            </a:r>
            <a:r>
              <a:rPr lang="en-US" altLang="zh-CN" sz="1600" dirty="0"/>
              <a:t>python</a:t>
            </a:r>
            <a:r>
              <a:rPr lang="zh-CN" altLang="en-US" sz="1600" dirty="0"/>
              <a:t>，</a:t>
            </a:r>
            <a:r>
              <a:rPr lang="en-US" altLang="zh-CN" sz="1600" dirty="0" err="1"/>
              <a:t>perl</a:t>
            </a:r>
            <a:r>
              <a:rPr lang="zh-CN" altLang="en-US" sz="1600" dirty="0"/>
              <a:t>等所有类型脚本。只需通过控制台或代码配置</a:t>
            </a:r>
            <a:r>
              <a:rPr lang="en-US" altLang="zh-CN" sz="1600" dirty="0" err="1"/>
              <a:t>scriptCommandLine</a:t>
            </a:r>
            <a:r>
              <a:rPr lang="zh-CN" altLang="en-US" sz="1600" dirty="0"/>
              <a:t>即可，无需编码。执行脚本路径可包含参数，参数传递完毕后，作业框架会自动追加最后一个参数为作业运行时信息。</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347455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提供了三种作业分片策略，</a:t>
            </a:r>
            <a:r>
              <a:rPr lang="zh-CN" altLang="en-US" sz="1600" dirty="0">
                <a:latin typeface="+mn-ea"/>
              </a:rPr>
              <a:t>与配置通常的作业属性相同，在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中配置</a:t>
            </a:r>
            <a:r>
              <a:rPr lang="en-US" altLang="zh-CN" sz="1600" dirty="0" err="1">
                <a:latin typeface="+mn-ea"/>
              </a:rPr>
              <a:t>jobShardingStrategyClass</a:t>
            </a:r>
            <a:r>
              <a:rPr lang="zh-CN" altLang="en-US" sz="1600" dirty="0">
                <a:latin typeface="+mn-ea"/>
              </a:rPr>
              <a:t>属性，属性值是作业分片策略类的全路径</a:t>
            </a:r>
            <a:r>
              <a:rPr lang="zh-CN" altLang="en-US" sz="1600" dirty="0" smtClean="0">
                <a:latin typeface="+mn-ea"/>
              </a:rPr>
              <a:t>。</a:t>
            </a:r>
            <a:endParaRPr lang="en-US" altLang="zh-CN" sz="1600" dirty="0">
              <a:latin typeface="+mn-ea"/>
            </a:endParaRPr>
          </a:p>
          <a:p>
            <a:r>
              <a:rPr lang="zh-CN" altLang="en-US" sz="1800" dirty="0"/>
              <a:t>基于平均分配算法的分片</a:t>
            </a:r>
            <a:r>
              <a:rPr lang="zh-CN" altLang="en-US" sz="1800" dirty="0" smtClean="0"/>
              <a:t>策略</a:t>
            </a:r>
            <a:endParaRPr lang="en-US" altLang="zh-CN" sz="1800" dirty="0" smtClean="0"/>
          </a:p>
          <a:p>
            <a:r>
              <a:rPr lang="zh-CN" altLang="en-US" sz="1800" dirty="0"/>
              <a:t>根据作业名的哈希值奇偶数决定</a:t>
            </a:r>
            <a:r>
              <a:rPr lang="en-US" altLang="zh-CN" sz="1800" dirty="0"/>
              <a:t>IP</a:t>
            </a:r>
            <a:r>
              <a:rPr lang="zh-CN" altLang="en-US" sz="1800" dirty="0"/>
              <a:t>升降序算法的分片策略</a:t>
            </a:r>
            <a:endParaRPr lang="en-US" altLang="zh-CN" sz="1800" dirty="0"/>
          </a:p>
          <a:p>
            <a:r>
              <a:rPr lang="zh-CN" altLang="en-US" sz="1800" dirty="0" smtClean="0"/>
              <a:t>作业名哈希值对服务器列表进行轮转分片策略</a:t>
            </a:r>
            <a:endParaRPr lang="en-US" altLang="zh-CN" sz="1800" dirty="0" smtClean="0"/>
          </a:p>
          <a:p>
            <a:r>
              <a:rPr lang="zh-CN" altLang="en-US" sz="1800" dirty="0" smtClean="0"/>
              <a:t>自定义</a:t>
            </a:r>
            <a:r>
              <a:rPr lang="zh-CN" altLang="en-US" sz="1800" dirty="0"/>
              <a:t>分片</a:t>
            </a:r>
            <a:r>
              <a:rPr lang="zh-CN" altLang="en-US" sz="1800" dirty="0" smtClean="0"/>
              <a:t>策略</a:t>
            </a:r>
            <a:endParaRPr lang="en-US" altLang="zh-CN" sz="1800" dirty="0" smtClean="0"/>
          </a:p>
          <a:p>
            <a:pPr indent="0">
              <a:buNone/>
            </a:pPr>
            <a:endParaRPr lang="zh-CN" altLang="en-US" sz="18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62362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基于平均分配算法的分片策略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AverageAllocationJobShardingStrategy</a:t>
            </a:r>
            <a:endParaRPr lang="en-US" altLang="zh-CN" sz="1600" dirty="0"/>
          </a:p>
          <a:p>
            <a:r>
              <a:rPr lang="zh-CN" altLang="en-US" sz="1600" b="1" dirty="0" smtClean="0"/>
              <a:t>策略说明</a:t>
            </a:r>
            <a:endParaRPr lang="zh-CN" altLang="en-US" sz="1600" dirty="0"/>
          </a:p>
          <a:p>
            <a:pPr indent="0">
              <a:buNone/>
            </a:pPr>
            <a:r>
              <a:rPr lang="zh-CN" altLang="en-US" sz="1600" dirty="0"/>
              <a:t>基于平均分配算法的分片策略，也是默认的分片策略。</a:t>
            </a:r>
          </a:p>
          <a:p>
            <a:pPr indent="0">
              <a:buNone/>
            </a:pPr>
            <a:r>
              <a:rPr lang="zh-CN" altLang="en-US" sz="1600" dirty="0"/>
              <a:t>如果分片不能整除，则不能整除的多余分片将依次追加到序号小的服务器。如：</a:t>
            </a:r>
          </a:p>
          <a:p>
            <a:pPr indent="0">
              <a:buNone/>
            </a:pPr>
            <a:r>
              <a:rPr lang="zh-CN" altLang="en-US" sz="1600" dirty="0"/>
              <a:t>如果有</a:t>
            </a:r>
            <a:r>
              <a:rPr lang="en-US" altLang="zh-CN" sz="1600" dirty="0"/>
              <a:t>3</a:t>
            </a:r>
            <a:r>
              <a:rPr lang="zh-CN" altLang="en-US" sz="1600" dirty="0"/>
              <a:t>台服务器，分成</a:t>
            </a:r>
            <a:r>
              <a:rPr lang="en-US" altLang="zh-CN" sz="1600" dirty="0"/>
              <a:t>9</a:t>
            </a:r>
            <a:r>
              <a:rPr lang="zh-CN" altLang="en-US" sz="1600" dirty="0"/>
              <a:t>片，则每台服务器分到的分片是：</a:t>
            </a:r>
            <a:r>
              <a:rPr lang="en-US" altLang="zh-CN" sz="1600" dirty="0"/>
              <a:t>1=[0,1,2], 2=[3,4,5], 3=[6,7,8]</a:t>
            </a:r>
          </a:p>
          <a:p>
            <a:pPr indent="0">
              <a:buNone/>
            </a:pPr>
            <a:r>
              <a:rPr lang="zh-CN" altLang="en-US" sz="1600" dirty="0"/>
              <a:t>如果有</a:t>
            </a:r>
            <a:r>
              <a:rPr lang="en-US" altLang="zh-CN" sz="1600" dirty="0"/>
              <a:t>3</a:t>
            </a:r>
            <a:r>
              <a:rPr lang="zh-CN" altLang="en-US" sz="1600" dirty="0"/>
              <a:t>台服务器，分成</a:t>
            </a:r>
            <a:r>
              <a:rPr lang="en-US" altLang="zh-CN" sz="1600" dirty="0"/>
              <a:t>8</a:t>
            </a:r>
            <a:r>
              <a:rPr lang="zh-CN" altLang="en-US" sz="1600" dirty="0"/>
              <a:t>片，则每台服务器分到的分片是：</a:t>
            </a:r>
            <a:r>
              <a:rPr lang="en-US" altLang="zh-CN" sz="1600" dirty="0"/>
              <a:t>1=[0,1,6], 2=[2,3,7], 3=[4,5]</a:t>
            </a:r>
          </a:p>
          <a:p>
            <a:pPr indent="0">
              <a:buNone/>
            </a:pPr>
            <a:r>
              <a:rPr lang="zh-CN" altLang="en-US" sz="1600" dirty="0"/>
              <a:t>如果有</a:t>
            </a:r>
            <a:r>
              <a:rPr lang="en-US" altLang="zh-CN" sz="1600" dirty="0"/>
              <a:t>3</a:t>
            </a:r>
            <a:r>
              <a:rPr lang="zh-CN" altLang="en-US" sz="1600" dirty="0"/>
              <a:t>台服务器，分成</a:t>
            </a:r>
            <a:r>
              <a:rPr lang="en-US" altLang="zh-CN" sz="1600" dirty="0"/>
              <a:t>10</a:t>
            </a:r>
            <a:r>
              <a:rPr lang="zh-CN" altLang="en-US" sz="1600" dirty="0"/>
              <a:t>片，则每台服务器分到的分片是：</a:t>
            </a:r>
            <a:r>
              <a:rPr lang="en-US" altLang="zh-CN" sz="1600" dirty="0"/>
              <a:t>1=[0,1,2,9], 2=[3,4,5], 3=[6,7,8</a:t>
            </a:r>
            <a:r>
              <a:rPr lang="en-US" altLang="zh-CN" sz="1600" dirty="0" smtClean="0"/>
              <a:t>]</a:t>
            </a:r>
          </a:p>
          <a:p>
            <a:r>
              <a:rPr lang="zh-CN" altLang="en-US" sz="1600" b="1" dirty="0"/>
              <a:t>缺点</a:t>
            </a:r>
            <a:endParaRPr lang="en-US" altLang="zh-CN" sz="1600" b="1" dirty="0"/>
          </a:p>
          <a:p>
            <a:pPr indent="0">
              <a:buNone/>
            </a:pPr>
            <a:r>
              <a:rPr lang="zh-CN" altLang="en-US" sz="1600" dirty="0"/>
              <a:t>一旦分片数小于作业服务器数，作业将永远分配至</a:t>
            </a:r>
            <a:r>
              <a:rPr lang="en-US" altLang="zh-CN" sz="1600" dirty="0"/>
              <a:t>IP</a:t>
            </a:r>
            <a:r>
              <a:rPr lang="zh-CN" altLang="en-US" sz="1600" dirty="0"/>
              <a:t>地址靠前的服务器，导致</a:t>
            </a:r>
            <a:r>
              <a:rPr lang="en-US" altLang="zh-CN" sz="1600" dirty="0"/>
              <a:t>IP</a:t>
            </a:r>
            <a:r>
              <a:rPr lang="zh-CN" altLang="en-US" sz="1600" dirty="0"/>
              <a:t>地址靠后的服务器空闲</a:t>
            </a:r>
            <a:r>
              <a:rPr lang="zh-CN" altLang="en-US"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215242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作业名哈希值奇偶数决定</a:t>
            </a:r>
            <a:r>
              <a:rPr lang="en-US" altLang="zh-CN" sz="2000" b="1" dirty="0"/>
              <a:t>IP</a:t>
            </a:r>
            <a:r>
              <a:rPr lang="zh-CN" altLang="en-US" sz="2000" b="1" dirty="0"/>
              <a:t>升降序算法的分片策略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OdevitySortByNameJobShardingStrategy</a:t>
            </a:r>
            <a:endParaRPr lang="en-US" altLang="zh-CN" sz="1600" dirty="0"/>
          </a:p>
          <a:p>
            <a:r>
              <a:rPr lang="zh-CN" altLang="en-US" sz="1600" b="1" dirty="0" smtClean="0"/>
              <a:t>策略说明</a:t>
            </a:r>
            <a:endParaRPr lang="zh-CN" altLang="en-US" sz="1600" dirty="0" smtClean="0"/>
          </a:p>
          <a:p>
            <a:pPr indent="0">
              <a:buNone/>
            </a:pPr>
            <a:r>
              <a:rPr lang="zh-CN" altLang="en-US" sz="1600" dirty="0"/>
              <a:t>根据作业名的哈希值奇偶数决定</a:t>
            </a:r>
            <a:r>
              <a:rPr lang="en-US" altLang="zh-CN" sz="1600" dirty="0"/>
              <a:t>IP</a:t>
            </a:r>
            <a:r>
              <a:rPr lang="zh-CN" altLang="en-US" sz="1600" dirty="0"/>
              <a:t>升序</a:t>
            </a:r>
            <a:r>
              <a:rPr lang="en-US" altLang="zh-CN" sz="1600" dirty="0"/>
              <a:t>(</a:t>
            </a:r>
            <a:r>
              <a:rPr lang="zh-CN" altLang="en-US" sz="1600" dirty="0"/>
              <a:t>奇数</a:t>
            </a:r>
            <a:r>
              <a:rPr lang="en-US" altLang="zh-CN" sz="1600" dirty="0"/>
              <a:t>)/</a:t>
            </a:r>
            <a:r>
              <a:rPr lang="zh-CN" altLang="en-US" sz="1600" dirty="0"/>
              <a:t>降序</a:t>
            </a:r>
            <a:r>
              <a:rPr lang="en-US" altLang="zh-CN" sz="1600" dirty="0"/>
              <a:t>(</a:t>
            </a:r>
            <a:r>
              <a:rPr lang="zh-CN" altLang="en-US" sz="1600" dirty="0"/>
              <a:t>偶数</a:t>
            </a:r>
            <a:r>
              <a:rPr lang="en-US" altLang="zh-CN" sz="1600" dirty="0"/>
              <a:t>)</a:t>
            </a:r>
            <a:r>
              <a:rPr lang="zh-CN" altLang="en-US" sz="1600" dirty="0"/>
              <a:t>算法的分片策略。</a:t>
            </a:r>
          </a:p>
          <a:p>
            <a:pPr indent="0">
              <a:buNone/>
            </a:pPr>
            <a:r>
              <a:rPr lang="zh-CN" altLang="en-US" sz="1600" dirty="0"/>
              <a:t>用于不同的作业平均分配负载至不同的服务器。如</a:t>
            </a:r>
            <a:r>
              <a:rPr lang="en-US" altLang="zh-CN" sz="1600" dirty="0"/>
              <a:t>:</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片，作业名称的哈希值为奇数，则每台服务器分到的分片是：</a:t>
            </a:r>
            <a:r>
              <a:rPr lang="en-US" altLang="zh-CN" sz="1600" dirty="0"/>
              <a:t>1=[0], 2=[1], 3=[]</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片，作业名称的哈希值为偶数，则每台服务器分到的分片是：</a:t>
            </a:r>
            <a:r>
              <a:rPr lang="en-US" altLang="zh-CN" sz="1600" dirty="0"/>
              <a:t>3=[0], 2=[1], 1</a:t>
            </a:r>
            <a:r>
              <a:rPr lang="en-US" altLang="zh-CN"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4160760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en-US" altLang="zh-CN" dirty="0"/>
          </a:p>
        </p:txBody>
      </p:sp>
      <p:sp>
        <p:nvSpPr>
          <p:cNvPr id="3" name="内容占位符 2"/>
          <p:cNvSpPr>
            <a:spLocks noGrp="1"/>
          </p:cNvSpPr>
          <p:nvPr>
            <p:ph idx="1"/>
          </p:nvPr>
        </p:nvSpPr>
        <p:spPr>
          <a:xfrm>
            <a:off x="315530" y="1157468"/>
            <a:ext cx="8503775" cy="4815069"/>
          </a:xfrm>
        </p:spPr>
        <p:txBody>
          <a:bodyPr/>
          <a:lstStyle/>
          <a:p>
            <a:r>
              <a:rPr lang="zh-CN" altLang="en-US" sz="2000" dirty="0"/>
              <a:t>作业名哈希值对服务器列表进行轮转分片策略</a:t>
            </a:r>
            <a:endParaRPr lang="en-US" altLang="zh-CN" sz="2000" b="1" dirty="0" smtClean="0"/>
          </a:p>
          <a:p>
            <a:pPr indent="0">
              <a:buNone/>
            </a:pPr>
            <a:r>
              <a:rPr lang="zh-CN" altLang="en-US" sz="1600" b="1" dirty="0" smtClean="0"/>
              <a:t>类</a:t>
            </a:r>
            <a:r>
              <a:rPr lang="zh-CN" altLang="en-US" sz="1600" b="1" dirty="0"/>
              <a:t>：</a:t>
            </a:r>
            <a:r>
              <a:rPr lang="en-US" altLang="zh-CN" sz="1600" dirty="0" err="1" smtClean="0"/>
              <a:t>RotateServerByNameJobShardingStrategy</a:t>
            </a:r>
            <a:endParaRPr lang="en-US" altLang="zh-CN" sz="1600" dirty="0" smtClean="0"/>
          </a:p>
          <a:p>
            <a:pPr indent="0">
              <a:buNone/>
            </a:pPr>
            <a:r>
              <a:rPr lang="zh-CN" altLang="en-US" sz="1600" b="1" dirty="0" smtClean="0"/>
              <a:t>策略说明</a:t>
            </a:r>
            <a:r>
              <a:rPr lang="zh-CN" altLang="en-US" sz="1600" dirty="0"/>
              <a:t>：</a:t>
            </a:r>
            <a:r>
              <a:rPr lang="zh-CN" altLang="en-US" sz="1600" dirty="0" smtClean="0"/>
              <a:t>根据</a:t>
            </a:r>
            <a:r>
              <a:rPr lang="zh-CN" altLang="en-US" sz="1600" dirty="0"/>
              <a:t>作业名的哈希值对服务器列表进行轮转的分片策略</a:t>
            </a:r>
            <a:r>
              <a:rPr lang="zh-CN" altLang="en-US" sz="1600" dirty="0" smtClean="0"/>
              <a:t>。</a:t>
            </a:r>
            <a:endParaRPr lang="en-US" altLang="zh-CN" sz="1600" dirty="0" smtClean="0"/>
          </a:p>
          <a:p>
            <a:pPr indent="0">
              <a:buNone/>
            </a:pPr>
            <a:endParaRPr lang="en-US" altLang="zh-CN" sz="1600" dirty="0"/>
          </a:p>
          <a:p>
            <a:r>
              <a:rPr lang="zh-CN" altLang="en-US" sz="2000" dirty="0"/>
              <a:t>自定义分片策略</a:t>
            </a:r>
          </a:p>
          <a:p>
            <a:pPr indent="0">
              <a:buNone/>
            </a:pPr>
            <a:r>
              <a:rPr lang="zh-CN" altLang="en-US" sz="1600" dirty="0"/>
              <a:t>实现</a:t>
            </a:r>
            <a:r>
              <a:rPr lang="en-US" altLang="zh-CN" sz="1600" dirty="0" err="1"/>
              <a:t>JobShardingStrategy</a:t>
            </a:r>
            <a:r>
              <a:rPr lang="zh-CN" altLang="en-US" sz="1600" dirty="0"/>
              <a:t>接口并实现</a:t>
            </a:r>
            <a:r>
              <a:rPr lang="en-US" altLang="zh-CN" sz="1600" dirty="0" err="1"/>
              <a:t>sharding</a:t>
            </a:r>
            <a:r>
              <a:rPr lang="zh-CN" altLang="en-US" sz="1600" dirty="0"/>
              <a:t>方法，接口方法参数为作业服务器</a:t>
            </a:r>
            <a:r>
              <a:rPr lang="en-US" altLang="zh-CN" sz="1600" dirty="0"/>
              <a:t>IP</a:t>
            </a:r>
            <a:r>
              <a:rPr lang="zh-CN" altLang="en-US" sz="1600" dirty="0"/>
              <a:t>列表和分片策略选项，分片策略选项包括作业名称，分片总数以及分片序列号和个性化参数对照表，可以根据需求定制化自己的分片策略。</a:t>
            </a:r>
            <a:endParaRPr lang="zh-CN" altLang="zh-CN" sz="1600" dirty="0">
              <a:latin typeface="+mn-ea"/>
            </a:endParaRPr>
          </a:p>
        </p:txBody>
      </p:sp>
    </p:spTree>
    <p:extLst>
      <p:ext uri="{BB962C8B-B14F-4D97-AF65-F5344CB8AC3E}">
        <p14:creationId xmlns:p14="http://schemas.microsoft.com/office/powerpoint/2010/main" val="239407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事件追踪</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提供了事件追踪功能，可通过事件订阅的方式处理调度过程的重要事件，用于查询、统计和监控。</a:t>
            </a:r>
            <a:r>
              <a:rPr lang="en-US" altLang="zh-CN" sz="1600" dirty="0"/>
              <a:t>Elastic-Job</a:t>
            </a:r>
            <a:r>
              <a:rPr lang="zh-CN" altLang="en-US" sz="1600" dirty="0"/>
              <a:t>目前提供了基于关系型数据库两种事件订阅方式记录事件</a:t>
            </a:r>
            <a:r>
              <a:rPr lang="zh-CN" altLang="en-US" sz="1600" dirty="0" smtClean="0"/>
              <a:t>。</a:t>
            </a:r>
            <a:endParaRPr lang="en-US" altLang="zh-CN" sz="1600" dirty="0" smtClean="0"/>
          </a:p>
          <a:p>
            <a:pPr indent="0">
              <a:buNone/>
            </a:pPr>
            <a:endParaRPr lang="en-US" altLang="zh-CN" sz="1600" dirty="0">
              <a:latin typeface="+mn-ea"/>
            </a:endParaRPr>
          </a:p>
          <a:p>
            <a:pPr indent="0">
              <a:buNone/>
            </a:pPr>
            <a:r>
              <a:rPr lang="zh-CN" altLang="en-US" sz="1600" dirty="0">
                <a:latin typeface="+mn-ea"/>
              </a:rPr>
              <a:t>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a:t>
            </a:r>
            <a:r>
              <a:rPr lang="zh-CN" altLang="en-US" sz="1600" dirty="0" smtClean="0">
                <a:latin typeface="+mn-ea"/>
              </a:rPr>
              <a:t>配置</a:t>
            </a:r>
            <a:r>
              <a:rPr lang="en-US" altLang="zh-CN" sz="1600" dirty="0" smtClean="0"/>
              <a:t>event-trace-</a:t>
            </a:r>
            <a:r>
              <a:rPr lang="en-US" altLang="zh-CN" sz="1600" dirty="0" err="1" smtClean="0"/>
              <a:t>rdb</a:t>
            </a:r>
            <a:r>
              <a:rPr lang="en-US" altLang="zh-CN" sz="1600" dirty="0" smtClean="0"/>
              <a:t>-data-source</a:t>
            </a:r>
            <a:r>
              <a:rPr lang="zh-CN" altLang="en-US" sz="1600" dirty="0" smtClean="0"/>
              <a:t>，</a:t>
            </a:r>
            <a:r>
              <a:rPr lang="zh-CN" altLang="en-US" sz="1600" dirty="0">
                <a:latin typeface="+mn-ea"/>
              </a:rPr>
              <a:t>属性</a:t>
            </a:r>
            <a:r>
              <a:rPr lang="zh-CN" altLang="en-US" sz="1600" dirty="0" smtClean="0">
                <a:latin typeface="+mn-ea"/>
              </a:rPr>
              <a:t>值数据源。</a:t>
            </a:r>
            <a:endParaRPr lang="zh-CN" altLang="zh-CN" sz="1600" dirty="0">
              <a:latin typeface="+mn-ea"/>
            </a:endParaRPr>
          </a:p>
          <a:p>
            <a:pPr indent="0">
              <a:buNone/>
            </a:pPr>
            <a:r>
              <a:rPr lang="zh-CN" altLang="en-US" sz="1600" dirty="0" smtClean="0">
                <a:latin typeface="+mn-ea"/>
              </a:rPr>
              <a:t>示例：</a:t>
            </a:r>
            <a:endParaRPr lang="en-US" altLang="zh-CN" sz="1600" dirty="0" smtClean="0">
              <a:latin typeface="+mn-ea"/>
            </a:endParaRPr>
          </a:p>
          <a:p>
            <a:pPr indent="0">
              <a:buNone/>
            </a:pPr>
            <a:endParaRPr lang="en-US" altLang="zh-CN" sz="1600" dirty="0" smtClean="0">
              <a:latin typeface="+mn-ea"/>
            </a:endParaRPr>
          </a:p>
          <a:p>
            <a:pPr indent="0">
              <a:buNone/>
            </a:pPr>
            <a:endParaRPr lang="en-US" altLang="zh-CN" sz="1600" dirty="0" smtClean="0">
              <a:latin typeface="+mn-ea"/>
            </a:endParaRPr>
          </a:p>
        </p:txBody>
      </p:sp>
      <p:pic>
        <p:nvPicPr>
          <p:cNvPr id="4" name="图片 3"/>
          <p:cNvPicPr>
            <a:picLocks noChangeAspect="1"/>
          </p:cNvPicPr>
          <p:nvPr/>
        </p:nvPicPr>
        <p:blipFill>
          <a:blip r:embed="rId2"/>
          <a:stretch>
            <a:fillRect/>
          </a:stretch>
        </p:blipFill>
        <p:spPr>
          <a:xfrm>
            <a:off x="390525" y="2900362"/>
            <a:ext cx="8362950" cy="1057275"/>
          </a:xfrm>
          <a:prstGeom prst="rect">
            <a:avLst/>
          </a:prstGeom>
        </p:spPr>
      </p:pic>
    </p:spTree>
    <p:extLst>
      <p:ext uri="{BB962C8B-B14F-4D97-AF65-F5344CB8AC3E}">
        <p14:creationId xmlns:p14="http://schemas.microsoft.com/office/powerpoint/2010/main" val="266055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自行诊断并修复分布式不稳定造成的</a:t>
            </a:r>
            <a:r>
              <a:rPr lang="zh-CN" altLang="en-US" dirty="0" smtClean="0"/>
              <a:t>问题</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dirty="0"/>
              <a:t>在分布式的场景下由于网络、时钟等原因，可能导致</a:t>
            </a:r>
            <a:r>
              <a:rPr lang="en-US" altLang="zh-CN" sz="2000" dirty="0"/>
              <a:t>Zookeeper</a:t>
            </a:r>
            <a:r>
              <a:rPr lang="zh-CN" altLang="en-US" sz="2000" dirty="0"/>
              <a:t>的数据与真实运行的作业产生不一致，这种不一致通过正向的校验无法完全避免。需要另外启动一个线程定时校验注册中心数据与真实作业状态的一致性，即维持</a:t>
            </a:r>
            <a:r>
              <a:rPr lang="en-US" altLang="zh-CN" sz="2000" dirty="0"/>
              <a:t>Elastic-Job</a:t>
            </a:r>
            <a:r>
              <a:rPr lang="zh-CN" altLang="en-US" sz="2000" dirty="0"/>
              <a:t>的最终一致性</a:t>
            </a:r>
            <a:r>
              <a:rPr lang="zh-CN" altLang="en-US" sz="2000" dirty="0" smtClean="0"/>
              <a:t>。</a:t>
            </a:r>
            <a:endParaRPr lang="en-US" altLang="zh-CN" sz="2000" dirty="0" smtClean="0"/>
          </a:p>
          <a:p>
            <a:pPr indent="0">
              <a:buNone/>
            </a:pPr>
            <a:r>
              <a:rPr lang="en-US" altLang="zh-CN" sz="2000" dirty="0" smtClean="0"/>
              <a:t>Elastic-Job</a:t>
            </a:r>
            <a:r>
              <a:rPr lang="zh-CN" altLang="en-US" sz="2000" dirty="0" smtClean="0"/>
              <a:t>提供</a:t>
            </a:r>
            <a:r>
              <a:rPr lang="en-US" altLang="zh-CN" sz="2000" dirty="0" err="1"/>
              <a:t>reconcileIntervalMinutes</a:t>
            </a:r>
            <a:r>
              <a:rPr lang="zh-CN" altLang="en-US" sz="2000" dirty="0"/>
              <a:t>设置修复状态服务执行间隔分钟数，用于修复作业服务器不一致状态，默认每</a:t>
            </a:r>
            <a:r>
              <a:rPr lang="en-US" altLang="zh-CN" sz="2000" dirty="0"/>
              <a:t>10</a:t>
            </a:r>
            <a:r>
              <a:rPr lang="zh-CN" altLang="en-US" sz="2000" dirty="0"/>
              <a:t>分钟检测并修复一次。</a:t>
            </a:r>
          </a:p>
        </p:txBody>
      </p:sp>
    </p:spTree>
    <p:extLst>
      <p:ext uri="{BB962C8B-B14F-4D97-AF65-F5344CB8AC3E}">
        <p14:creationId xmlns:p14="http://schemas.microsoft.com/office/powerpoint/2010/main" val="321312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dirty="0"/>
              <a:t>简介</a:t>
            </a:r>
            <a:endParaRPr lang="en-US" altLang="zh-CN" dirty="0" smtClean="0"/>
          </a:p>
          <a:p>
            <a:r>
              <a:rPr lang="zh-CN" altLang="en-US" dirty="0" smtClean="0"/>
              <a:t>实现原理</a:t>
            </a:r>
            <a:endParaRPr lang="en-US" altLang="zh-CN" dirty="0" smtClean="0"/>
          </a:p>
          <a:p>
            <a:r>
              <a:rPr lang="zh-CN" altLang="en-US" dirty="0" smtClean="0"/>
              <a:t>功能列表</a:t>
            </a:r>
            <a:endParaRPr lang="en-US" altLang="zh-CN" dirty="0" smtClean="0"/>
          </a:p>
          <a:p>
            <a:r>
              <a:rPr lang="zh-CN" altLang="en-US" dirty="0"/>
              <a:t>快速</a:t>
            </a:r>
            <a:r>
              <a:rPr lang="zh-CN" altLang="en-US" dirty="0" smtClean="0"/>
              <a:t>部署</a:t>
            </a:r>
            <a:endParaRPr lang="en-US" altLang="zh-CN" dirty="0"/>
          </a:p>
          <a:p>
            <a:r>
              <a:rPr lang="zh-CN" altLang="en-US" dirty="0" smtClean="0"/>
              <a:t>基础配置信息</a:t>
            </a:r>
            <a:endParaRPr lang="en-US" altLang="zh-CN" dirty="0" smtClean="0"/>
          </a:p>
          <a:p>
            <a:r>
              <a:rPr lang="zh-CN" altLang="en-US" dirty="0"/>
              <a:t>文档</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400" dirty="0" smtClean="0"/>
              <a:t>1.</a:t>
            </a:r>
            <a:r>
              <a:rPr lang="zh-CN" altLang="en-US" sz="1400" dirty="0" smtClean="0"/>
              <a:t>启动运维平台</a:t>
            </a:r>
            <a:endParaRPr lang="en-US" altLang="zh-CN" sz="1400" dirty="0" smtClean="0"/>
          </a:p>
          <a:p>
            <a:pPr indent="0">
              <a:buNone/>
            </a:pPr>
            <a:r>
              <a:rPr lang="zh-CN" altLang="en-US" sz="1400" dirty="0" smtClean="0"/>
              <a:t>解</a:t>
            </a:r>
            <a:r>
              <a:rPr lang="zh-CN" altLang="en-US" sz="1400" dirty="0"/>
              <a:t>压缩</a:t>
            </a:r>
            <a:r>
              <a:rPr lang="en-US" altLang="zh-CN" sz="1400" dirty="0"/>
              <a:t>elastic-job-lite-console-${version}.tar.gz</a:t>
            </a:r>
            <a:r>
              <a:rPr lang="zh-CN" altLang="en-US" sz="1400" dirty="0"/>
              <a:t>并执行</a:t>
            </a:r>
            <a:r>
              <a:rPr lang="en-US" altLang="zh-CN" sz="1400" dirty="0"/>
              <a:t>bin\start.sh</a:t>
            </a:r>
            <a:r>
              <a:rPr lang="zh-CN" altLang="en-US" sz="1400" dirty="0" smtClean="0"/>
              <a:t>。打开</a:t>
            </a:r>
            <a:r>
              <a:rPr lang="zh-CN" altLang="en-US" sz="1400" dirty="0"/>
              <a:t>浏览器</a:t>
            </a:r>
            <a:r>
              <a:rPr lang="zh-CN" altLang="en-US" sz="1400" dirty="0" smtClean="0"/>
              <a:t>访问</a:t>
            </a:r>
            <a:r>
              <a:rPr lang="en-US" altLang="zh-CN" sz="1400" dirty="0" smtClean="0"/>
              <a:t>http</a:t>
            </a:r>
            <a:r>
              <a:rPr lang="en-US" altLang="zh-CN" sz="1400" dirty="0"/>
              <a:t>://localhost:8899/</a:t>
            </a:r>
            <a:r>
              <a:rPr lang="zh-CN" altLang="en-US" sz="1400" dirty="0"/>
              <a:t>即可访问控制台。</a:t>
            </a:r>
            <a:r>
              <a:rPr lang="en-US" altLang="zh-CN" sz="1400" dirty="0"/>
              <a:t>8899</a:t>
            </a:r>
            <a:r>
              <a:rPr lang="zh-CN" altLang="en-US" sz="1400" dirty="0"/>
              <a:t>为默认端口号</a:t>
            </a:r>
            <a:r>
              <a:rPr lang="zh-CN" altLang="en-US" sz="1400" dirty="0" smtClean="0"/>
              <a:t>，可</a:t>
            </a:r>
            <a:r>
              <a:rPr lang="zh-CN" altLang="en-US" sz="1400" dirty="0"/>
              <a:t>通过启动脚本输入</a:t>
            </a:r>
            <a:r>
              <a:rPr lang="en-US" altLang="zh-CN" sz="1400" dirty="0"/>
              <a:t>-p</a:t>
            </a:r>
            <a:r>
              <a:rPr lang="zh-CN" altLang="en-US" sz="1400" dirty="0"/>
              <a:t>自定义端口号</a:t>
            </a:r>
            <a:r>
              <a:rPr lang="zh-CN" altLang="en-US" sz="1400" dirty="0" smtClean="0"/>
              <a:t>。</a:t>
            </a:r>
            <a:endParaRPr lang="zh-CN" altLang="en-US" sz="1400" dirty="0"/>
          </a:p>
          <a:p>
            <a:pPr indent="0">
              <a:buNone/>
            </a:pPr>
            <a:r>
              <a:rPr lang="en-US" altLang="zh-CN" sz="1400" dirty="0" smtClean="0"/>
              <a:t>2.elastic-job-lite-console-</a:t>
            </a:r>
            <a:r>
              <a:rPr lang="en-US" altLang="zh-CN" sz="1400" dirty="0"/>
              <a:t>${version}.tar.gz</a:t>
            </a:r>
            <a:r>
              <a:rPr lang="zh-CN" altLang="en-US" sz="1400" dirty="0"/>
              <a:t>可通过</a:t>
            </a:r>
            <a:r>
              <a:rPr lang="en-US" altLang="zh-CN" sz="1400" dirty="0" err="1"/>
              <a:t>mvn</a:t>
            </a:r>
            <a:r>
              <a:rPr lang="en-US" altLang="zh-CN" sz="1400" dirty="0"/>
              <a:t> install</a:t>
            </a:r>
            <a:r>
              <a:rPr lang="zh-CN" altLang="en-US" sz="1400" dirty="0"/>
              <a:t>编译获取</a:t>
            </a:r>
            <a:r>
              <a:rPr lang="zh-CN" altLang="en-US" sz="1400" dirty="0" smtClean="0"/>
              <a:t>。</a:t>
            </a:r>
            <a:endParaRPr lang="zh-CN" altLang="en-US" sz="1400" dirty="0"/>
          </a:p>
          <a:p>
            <a:pPr indent="0">
              <a:buNone/>
            </a:pPr>
            <a:r>
              <a:rPr lang="en-US" altLang="zh-CN" sz="1400" dirty="0" smtClean="0"/>
              <a:t>3.</a:t>
            </a:r>
            <a:r>
              <a:rPr lang="zh-CN" altLang="en-US" sz="1400" dirty="0" smtClean="0"/>
              <a:t>登录</a:t>
            </a:r>
            <a:endParaRPr lang="zh-CN" altLang="en-US" sz="1400" dirty="0"/>
          </a:p>
          <a:p>
            <a:pPr indent="0">
              <a:buNone/>
            </a:pPr>
            <a:r>
              <a:rPr lang="zh-CN" altLang="en-US" sz="1400" dirty="0"/>
              <a:t>提供两种账户，管理员及访客，管理员拥有全部操作权限，访客仅拥有察看权限</a:t>
            </a:r>
            <a:r>
              <a:rPr lang="zh-CN" altLang="en-US" sz="1400" dirty="0" smtClean="0"/>
              <a:t>。默认</a:t>
            </a:r>
            <a:r>
              <a:rPr lang="zh-CN" altLang="en-US" sz="1400" dirty="0"/>
              <a:t>管理员用户名和密码是</a:t>
            </a:r>
            <a:r>
              <a:rPr lang="en-US" altLang="zh-CN" sz="1400" dirty="0"/>
              <a:t>root/root</a:t>
            </a:r>
            <a:r>
              <a:rPr lang="zh-CN" altLang="en-US" sz="1400" dirty="0"/>
              <a:t>，访客用户名和密码是</a:t>
            </a:r>
            <a:r>
              <a:rPr lang="en-US" altLang="zh-CN" sz="1400" dirty="0"/>
              <a:t>guest/guest</a:t>
            </a:r>
            <a:r>
              <a:rPr lang="zh-CN" altLang="en-US" sz="1400" dirty="0" smtClean="0"/>
              <a:t>，可</a:t>
            </a:r>
            <a:r>
              <a:rPr lang="zh-CN" altLang="en-US" sz="1400" dirty="0"/>
              <a:t>通过</a:t>
            </a:r>
            <a:r>
              <a:rPr lang="en-US" altLang="zh-CN" sz="1400" dirty="0" err="1"/>
              <a:t>conf</a:t>
            </a:r>
            <a:r>
              <a:rPr lang="en-US" altLang="zh-CN" sz="1400" dirty="0"/>
              <a:t>\</a:t>
            </a:r>
            <a:r>
              <a:rPr lang="en-US" altLang="zh-CN" sz="1400" dirty="0" err="1"/>
              <a:t>auth.properties</a:t>
            </a:r>
            <a:r>
              <a:rPr lang="zh-CN" altLang="en-US" sz="1400" dirty="0"/>
              <a:t>修改管理员及访客用户名及密码</a:t>
            </a:r>
            <a:r>
              <a:rPr lang="zh-CN" altLang="en-US" sz="1400" dirty="0" smtClean="0"/>
              <a:t>。</a:t>
            </a:r>
            <a:endParaRPr lang="en-US" altLang="zh-CN" sz="1400" dirty="0" smtClean="0"/>
          </a:p>
          <a:p>
            <a:pPr indent="0">
              <a:buNone/>
            </a:pPr>
            <a:endParaRPr lang="zh-CN" altLang="en-US" sz="1400" dirty="0"/>
          </a:p>
        </p:txBody>
      </p:sp>
      <p:pic>
        <p:nvPicPr>
          <p:cNvPr id="6" name="图片 5"/>
          <p:cNvPicPr/>
          <p:nvPr/>
        </p:nvPicPr>
        <p:blipFill>
          <a:blip r:embed="rId2"/>
          <a:stretch>
            <a:fillRect/>
          </a:stretch>
        </p:blipFill>
        <p:spPr>
          <a:xfrm>
            <a:off x="481888" y="3450387"/>
            <a:ext cx="5278120" cy="1836420"/>
          </a:xfrm>
          <a:prstGeom prst="rect">
            <a:avLst/>
          </a:prstGeom>
        </p:spPr>
      </p:pic>
    </p:spTree>
    <p:extLst>
      <p:ext uri="{BB962C8B-B14F-4D97-AF65-F5344CB8AC3E}">
        <p14:creationId xmlns:p14="http://schemas.microsoft.com/office/powerpoint/2010/main" val="377568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endParaRPr lang="en-US" altLang="zh-CN" sz="1400" dirty="0" smtClean="0"/>
          </a:p>
        </p:txBody>
      </p:sp>
    </p:spTree>
    <p:extLst>
      <p:ext uri="{BB962C8B-B14F-4D97-AF65-F5344CB8AC3E}">
        <p14:creationId xmlns:p14="http://schemas.microsoft.com/office/powerpoint/2010/main" val="3008025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a:t>
            </a:r>
            <a:r>
              <a:rPr lang="zh-CN" altLang="en-US" dirty="0" smtClean="0"/>
              <a:t>作业任务监听</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800" dirty="0">
                <a:latin typeface="+mn-ea"/>
              </a:rPr>
              <a:t>每台作业节点均执行的监听</a:t>
            </a:r>
            <a:r>
              <a:rPr lang="zh-CN" altLang="zh-CN" sz="1800" dirty="0">
                <a:latin typeface="+mn-ea"/>
              </a:rPr>
              <a:t>。</a:t>
            </a:r>
            <a:endParaRPr lang="en-US" altLang="zh-CN" sz="1800" dirty="0">
              <a:latin typeface="+mn-ea"/>
            </a:endParaRPr>
          </a:p>
          <a:p>
            <a:pPr indent="0">
              <a:buNone/>
            </a:pPr>
            <a:r>
              <a:rPr lang="zh-CN" altLang="en-US" sz="1400" dirty="0"/>
              <a:t>需要</a:t>
            </a:r>
            <a:r>
              <a:rPr lang="zh-CN" altLang="zh-CN" sz="1400" dirty="0"/>
              <a:t>实现</a:t>
            </a:r>
            <a:r>
              <a:rPr lang="en-US" altLang="zh-CN" sz="1400" dirty="0" err="1"/>
              <a:t>ElasticJobListener</a:t>
            </a:r>
            <a:r>
              <a:rPr lang="en-US" altLang="zh-CN" sz="1400" dirty="0"/>
              <a:t> </a:t>
            </a:r>
            <a:r>
              <a:rPr lang="zh-CN" altLang="zh-CN" sz="1400" dirty="0"/>
              <a:t>接口中</a:t>
            </a:r>
            <a:r>
              <a:rPr lang="zh-CN" altLang="zh-CN" sz="1400" dirty="0" smtClean="0"/>
              <a:t>的</a:t>
            </a:r>
            <a:r>
              <a:rPr lang="en-US" altLang="zh-CN" sz="1400" dirty="0" err="1" smtClean="0"/>
              <a:t>beforeJobExecuted</a:t>
            </a:r>
            <a:r>
              <a:rPr lang="zh-CN" altLang="zh-CN" sz="1400" dirty="0"/>
              <a:t>和</a:t>
            </a:r>
            <a:r>
              <a:rPr lang="en-US" altLang="zh-CN" sz="1400" dirty="0" err="1"/>
              <a:t>afterJobExecuted</a:t>
            </a:r>
            <a:r>
              <a:rPr lang="zh-CN" altLang="zh-CN" sz="1400" dirty="0"/>
              <a:t>方法</a:t>
            </a:r>
          </a:p>
          <a:p>
            <a:pPr indent="0">
              <a:buNone/>
            </a:pPr>
            <a:endParaRPr lang="en-US" altLang="zh-CN" sz="1800" dirty="0">
              <a:latin typeface="+mn-ea"/>
            </a:endParaRPr>
          </a:p>
          <a:p>
            <a:r>
              <a:rPr lang="zh-CN" altLang="en-US" sz="1800" dirty="0">
                <a:latin typeface="+mn-ea"/>
              </a:rPr>
              <a:t>分布式场景中仅单一节点执行的监听</a:t>
            </a:r>
            <a:endParaRPr lang="en-US" altLang="zh-CN" sz="1800" dirty="0">
              <a:latin typeface="+mn-ea"/>
            </a:endParaRPr>
          </a:p>
          <a:p>
            <a:pPr indent="0">
              <a:buNone/>
            </a:pPr>
            <a:r>
              <a:rPr lang="zh-CN" altLang="zh-CN" sz="1200" dirty="0"/>
              <a:t>监听需要实现</a:t>
            </a:r>
            <a:r>
              <a:rPr lang="en-US" altLang="zh-CN" sz="1200" dirty="0" err="1"/>
              <a:t>AbstractDistributeOnceElasticJobListener</a:t>
            </a:r>
            <a:r>
              <a:rPr lang="en-US" altLang="zh-CN" sz="1200" dirty="0"/>
              <a:t> </a:t>
            </a:r>
            <a:r>
              <a:rPr lang="zh-CN" altLang="zh-CN" sz="1200" dirty="0" smtClean="0"/>
              <a:t>类</a:t>
            </a:r>
            <a:r>
              <a:rPr lang="zh-CN" altLang="zh-CN" sz="1200" dirty="0"/>
              <a:t>中的</a:t>
            </a:r>
            <a:r>
              <a:rPr lang="en-US" altLang="zh-CN" sz="1200" dirty="0" err="1"/>
              <a:t>doBeforeJobExecutedAtLastStarted</a:t>
            </a:r>
            <a:r>
              <a:rPr lang="zh-CN" altLang="zh-CN" sz="1200" dirty="0"/>
              <a:t>和</a:t>
            </a:r>
            <a:r>
              <a:rPr lang="en-US" altLang="zh-CN" sz="1200" dirty="0" err="1"/>
              <a:t>doAfterJobExecutedAtLastCompleted</a:t>
            </a:r>
            <a:r>
              <a:rPr lang="zh-CN" altLang="zh-CN" sz="1200" dirty="0"/>
              <a:t>方法</a:t>
            </a:r>
          </a:p>
          <a:p>
            <a:pPr indent="0">
              <a:buNone/>
            </a:pPr>
            <a:r>
              <a:rPr lang="zh-CN" altLang="zh-CN" sz="1200" b="1" dirty="0"/>
              <a:t>若作业处理数据库数据，处理完成后只需一个节点完成数据清理任务即</a:t>
            </a:r>
            <a:r>
              <a:rPr lang="zh-CN" altLang="zh-CN" sz="1200" b="1"/>
              <a:t>可</a:t>
            </a:r>
            <a:r>
              <a:rPr lang="zh-CN" altLang="zh-CN" sz="1200" b="1" smtClean="0"/>
              <a:t>。</a:t>
            </a:r>
            <a:endParaRPr lang="en-US" altLang="zh-CN" sz="1200" b="1" dirty="0"/>
          </a:p>
          <a:p>
            <a:pPr indent="0">
              <a:buNone/>
            </a:pPr>
            <a:r>
              <a:rPr lang="zh-CN" altLang="zh-CN" sz="1200" b="1" dirty="0"/>
              <a:t>此类型任务处理复杂，</a:t>
            </a:r>
            <a:r>
              <a:rPr lang="zh-CN" altLang="zh-CN" sz="1200" b="1" dirty="0">
                <a:solidFill>
                  <a:srgbClr val="FF0000"/>
                </a:solidFill>
              </a:rPr>
              <a:t>需同步分布式环境下作业的状态同步，提供了超时设置来避免作业不同步导致的死锁</a:t>
            </a:r>
            <a:r>
              <a:rPr lang="zh-CN" altLang="zh-CN" sz="1200" b="1" dirty="0"/>
              <a:t>，请谨慎使用</a:t>
            </a:r>
            <a:r>
              <a:rPr lang="zh-CN" altLang="zh-CN" sz="1200" dirty="0"/>
              <a:t>。</a:t>
            </a:r>
          </a:p>
          <a:p>
            <a:pPr indent="0">
              <a:buNone/>
            </a:pPr>
            <a:endParaRPr lang="en-US" altLang="zh-CN" sz="1400" dirty="0" smtClean="0"/>
          </a:p>
        </p:txBody>
      </p:sp>
    </p:spTree>
    <p:extLst>
      <p:ext uri="{BB962C8B-B14F-4D97-AF65-F5344CB8AC3E}">
        <p14:creationId xmlns:p14="http://schemas.microsoft.com/office/powerpoint/2010/main" val="360576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快速部署</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endParaRPr lang="en-US" altLang="zh-CN" sz="1400" dirty="0" smtClean="0"/>
          </a:p>
        </p:txBody>
      </p:sp>
    </p:spTree>
    <p:extLst>
      <p:ext uri="{BB962C8B-B14F-4D97-AF65-F5344CB8AC3E}">
        <p14:creationId xmlns:p14="http://schemas.microsoft.com/office/powerpoint/2010/main" val="1565038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相关文档</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400" dirty="0" smtClean="0"/>
              <a:t>1</a:t>
            </a:r>
            <a:r>
              <a:rPr lang="en-US" altLang="zh-CN" sz="1400" dirty="0"/>
              <a:t>.</a:t>
            </a:r>
            <a:r>
              <a:rPr lang="zh-CN" altLang="en-US" sz="1400" dirty="0" smtClean="0"/>
              <a:t>源码</a:t>
            </a:r>
            <a:endParaRPr lang="en-US" altLang="zh-CN" sz="1400" dirty="0" smtClean="0"/>
          </a:p>
          <a:p>
            <a:pPr indent="0">
              <a:buNone/>
            </a:pPr>
            <a:r>
              <a:rPr lang="en-US" altLang="zh-CN" sz="1400" dirty="0"/>
              <a:t>https://github.com/elasticjob/elastic-job</a:t>
            </a:r>
            <a:endParaRPr lang="en-US" altLang="zh-CN" sz="1400" dirty="0" smtClean="0"/>
          </a:p>
          <a:p>
            <a:pPr indent="0">
              <a:buNone/>
            </a:pPr>
            <a:r>
              <a:rPr lang="en-US" altLang="zh-CN" sz="1400" dirty="0" smtClean="0"/>
              <a:t>2.Wiki</a:t>
            </a:r>
          </a:p>
          <a:p>
            <a:pPr indent="0">
              <a:buNone/>
            </a:pPr>
            <a:r>
              <a:rPr lang="en-US" altLang="zh-CN" sz="1400" u="sng" dirty="0">
                <a:hlinkClick r:id="rId2"/>
              </a:rPr>
              <a:t>http://elasticjob.io/docs/elastic-job-lite/00-overview</a:t>
            </a:r>
            <a:r>
              <a:rPr lang="en-US" altLang="zh-CN" sz="1400" u="sng" dirty="0" smtClean="0">
                <a:hlinkClick r:id="rId2"/>
              </a:rPr>
              <a:t>/</a:t>
            </a:r>
            <a:endParaRPr lang="en-US" altLang="zh-CN" sz="1400" u="sng" dirty="0" smtClean="0"/>
          </a:p>
          <a:p>
            <a:pPr indent="0">
              <a:buNone/>
            </a:pPr>
            <a:r>
              <a:rPr lang="en-US" altLang="zh-CN" sz="1400" u="sng" dirty="0" smtClean="0"/>
              <a:t>3.Maven</a:t>
            </a:r>
          </a:p>
          <a:p>
            <a:pPr indent="0">
              <a:buNone/>
            </a:pPr>
            <a:r>
              <a:rPr lang="en-US" altLang="zh-CN" sz="1200" dirty="0" smtClean="0"/>
              <a:t>&lt;</a:t>
            </a:r>
            <a:r>
              <a:rPr lang="en-US" altLang="zh-CN" sz="1200" dirty="0"/>
              <a:t>dependency&gt;</a:t>
            </a:r>
          </a:p>
          <a:p>
            <a:pPr indent="0">
              <a:buNone/>
            </a:pPr>
            <a:r>
              <a:rPr lang="en-US" altLang="zh-CN" sz="1200" dirty="0"/>
              <a:t>    &lt;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&gt;elastic-job-lite-core&lt;/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a:t>
            </a:r>
            <a:r>
              <a:rPr lang="en-US" altLang="zh-CN" sz="1200" dirty="0" smtClean="0"/>
              <a:t>&gt;</a:t>
            </a:r>
          </a:p>
          <a:p>
            <a:pPr indent="0">
              <a:buNone/>
            </a:pPr>
            <a:r>
              <a:rPr lang="en-US" altLang="zh-CN" sz="1200" dirty="0" smtClean="0"/>
              <a:t>&lt;dependency&gt;</a:t>
            </a:r>
          </a:p>
          <a:p>
            <a:pPr indent="0">
              <a:buNone/>
            </a:pPr>
            <a:r>
              <a:rPr lang="en-US" altLang="zh-CN" sz="1200" dirty="0" smtClean="0"/>
              <a:t>    </a:t>
            </a:r>
            <a:r>
              <a:rPr lang="en-US" altLang="zh-CN" sz="1200" dirty="0"/>
              <a:t>&lt;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&gt;elastic-job-lite-spring&lt;/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&lt;/dependency&gt;</a:t>
            </a:r>
          </a:p>
          <a:p>
            <a:pPr indent="0">
              <a:buNone/>
            </a:pPr>
            <a:endParaRPr lang="en-US" altLang="zh-CN" sz="2000" dirty="0" smtClean="0"/>
          </a:p>
        </p:txBody>
      </p:sp>
    </p:spTree>
    <p:extLst>
      <p:ext uri="{BB962C8B-B14F-4D97-AF65-F5344CB8AC3E}">
        <p14:creationId xmlns:p14="http://schemas.microsoft.com/office/powerpoint/2010/main" val="111672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25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是一个分布式调度解决方案，由两个相互独立的子项目</a:t>
            </a:r>
            <a:r>
              <a:rPr lang="en-US" altLang="zh-CN" sz="1600" dirty="0"/>
              <a:t>Elastic-Job-Lite</a:t>
            </a:r>
            <a:r>
              <a:rPr lang="zh-CN" altLang="en-US" sz="1600" dirty="0"/>
              <a:t>和</a:t>
            </a:r>
            <a:r>
              <a:rPr lang="en-US" altLang="zh-CN" sz="1600" dirty="0"/>
              <a:t>Elastic-Job-Cloud</a:t>
            </a:r>
            <a:r>
              <a:rPr lang="zh-CN" altLang="en-US" sz="1600" dirty="0" smtClean="0"/>
              <a:t>组成。</a:t>
            </a:r>
            <a:r>
              <a:rPr lang="en-US" altLang="zh-CN" sz="1600" dirty="0" smtClean="0"/>
              <a:t>Elastic-Job-Lite</a:t>
            </a:r>
            <a:r>
              <a:rPr lang="zh-CN" altLang="en-US" sz="1600" dirty="0"/>
              <a:t>定位为轻量级无中心化解决方案，使用</a:t>
            </a:r>
            <a:r>
              <a:rPr lang="en-US" altLang="zh-CN" sz="1600" dirty="0"/>
              <a:t>jar</a:t>
            </a:r>
            <a:r>
              <a:rPr lang="zh-CN" altLang="en-US" sz="1600" dirty="0"/>
              <a:t>包的形式提供最轻量级的分布式任务的协调服务，外部依赖仅</a:t>
            </a:r>
            <a:r>
              <a:rPr lang="en-US" altLang="zh-CN" sz="1600" dirty="0"/>
              <a:t>Zookeeper</a:t>
            </a:r>
            <a:r>
              <a:rPr lang="zh-CN" altLang="en-US" sz="1600" dirty="0" smtClean="0"/>
              <a:t>。</a:t>
            </a:r>
            <a:endParaRPr lang="en-US" altLang="zh-CN" sz="1600" dirty="0" smtClean="0"/>
          </a:p>
          <a:p>
            <a:pPr indent="0">
              <a:buNone/>
            </a:pPr>
            <a:r>
              <a:rPr lang="en-US" altLang="zh-CN" sz="1600" b="1" dirty="0"/>
              <a:t>1. </a:t>
            </a:r>
            <a:r>
              <a:rPr lang="zh-CN" altLang="en-US" sz="1600" b="1" dirty="0"/>
              <a:t>分片概念</a:t>
            </a:r>
          </a:p>
          <a:p>
            <a:pPr indent="0">
              <a:buNone/>
            </a:pPr>
            <a:r>
              <a:rPr lang="en-US" altLang="zh-CN" sz="1600" dirty="0"/>
              <a:t> </a:t>
            </a:r>
            <a:r>
              <a:rPr lang="en-US" altLang="zh-CN" sz="1600" dirty="0" smtClean="0"/>
              <a:t>     </a:t>
            </a:r>
            <a:r>
              <a:rPr lang="zh-CN" altLang="en-US" sz="1600" dirty="0" smtClean="0"/>
              <a:t>任务</a:t>
            </a:r>
            <a:r>
              <a:rPr lang="zh-CN" altLang="en-US" sz="1600" dirty="0"/>
              <a:t>的分布式执行，需要将一个任务拆分为多个独立的任务项，然后由分布式的服务器分别执行某一个或几个分片项。</a:t>
            </a:r>
          </a:p>
          <a:p>
            <a:pPr indent="0">
              <a:buNone/>
            </a:pPr>
            <a:r>
              <a:rPr lang="en-US" altLang="zh-CN" sz="1600" b="1" dirty="0" smtClean="0"/>
              <a:t>2</a:t>
            </a:r>
            <a:r>
              <a:rPr lang="en-US" altLang="zh-CN" sz="1600" b="1" dirty="0"/>
              <a:t>. </a:t>
            </a:r>
            <a:r>
              <a:rPr lang="zh-CN" altLang="en-US" sz="1600" b="1" dirty="0"/>
              <a:t>分片项与业务处理解耦</a:t>
            </a:r>
          </a:p>
          <a:p>
            <a:pPr indent="0">
              <a:buNone/>
            </a:pPr>
            <a:r>
              <a:rPr lang="en-US" altLang="zh-CN" sz="1600" dirty="0" smtClean="0"/>
              <a:t>      Elastic-Job</a:t>
            </a:r>
            <a:r>
              <a:rPr lang="zh-CN" altLang="en-US" sz="1600" dirty="0"/>
              <a:t>并不直接提供数据处理的功能，框架只会将分片项分配至各个运行中的作业服务器，开发者需要自行处理分片项与真实数据的对应关系</a:t>
            </a:r>
            <a:r>
              <a:rPr lang="zh-CN" altLang="en-US" sz="1600" dirty="0" smtClean="0"/>
              <a:t>。</a:t>
            </a:r>
            <a:endParaRPr lang="en-US" altLang="zh-CN" sz="1600" dirty="0" smtClean="0"/>
          </a:p>
          <a:p>
            <a:pPr indent="0">
              <a:buNone/>
            </a:pPr>
            <a:r>
              <a:rPr lang="en-US" altLang="zh-CN" sz="1600" b="1" dirty="0"/>
              <a:t>3. </a:t>
            </a:r>
            <a:r>
              <a:rPr lang="zh-CN" altLang="en-US" sz="1600" b="1" dirty="0"/>
              <a:t>分布式调度</a:t>
            </a:r>
          </a:p>
          <a:p>
            <a:pPr indent="0">
              <a:buNone/>
            </a:pPr>
            <a:r>
              <a:rPr lang="en-US" altLang="zh-CN" sz="1600" dirty="0"/>
              <a:t>      Elastic-Job-Lite</a:t>
            </a:r>
            <a:r>
              <a:rPr lang="zh-CN" altLang="en-US" sz="1600" dirty="0"/>
              <a:t>并无作业调度中心节点，而是基于部署作业框架的程序在到达相应时间点时各自触发调度。注册中心仅用于作业注册和监控信息存储。而主作业节点仅用于处理分片和清理等功能。</a:t>
            </a:r>
          </a:p>
          <a:p>
            <a:pPr indent="0">
              <a:buNone/>
            </a:pPr>
            <a:endParaRPr lang="zh-CN" altLang="en-US" sz="1600" dirty="0"/>
          </a:p>
          <a:p>
            <a:pPr indent="0">
              <a:buNone/>
            </a:pPr>
            <a:endParaRPr lang="zh-CN" altLang="en-US" sz="1400" dirty="0"/>
          </a:p>
        </p:txBody>
      </p:sp>
    </p:spTree>
    <p:extLst>
      <p:ext uri="{BB962C8B-B14F-4D97-AF65-F5344CB8AC3E}">
        <p14:creationId xmlns:p14="http://schemas.microsoft.com/office/powerpoint/2010/main" val="944565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4. </a:t>
            </a:r>
            <a:r>
              <a:rPr lang="zh-CN" altLang="en-US" sz="1600" dirty="0"/>
              <a:t>作业高可用</a:t>
            </a:r>
          </a:p>
          <a:p>
            <a:pPr indent="0">
              <a:buNone/>
            </a:pPr>
            <a:r>
              <a:rPr lang="en-US" altLang="zh-CN" sz="1600" dirty="0"/>
              <a:t> </a:t>
            </a:r>
            <a:r>
              <a:rPr lang="en-US" altLang="zh-CN" sz="1600" dirty="0" smtClean="0"/>
              <a:t>       Elastic-Job-Lite</a:t>
            </a:r>
            <a:r>
              <a:rPr lang="zh-CN" altLang="en-US" sz="1600" dirty="0"/>
              <a:t>提供最安全的方式执行作业。将分片总数设置为</a:t>
            </a:r>
            <a:r>
              <a:rPr lang="en-US" altLang="zh-CN" sz="1600" dirty="0"/>
              <a:t>1</a:t>
            </a:r>
            <a:r>
              <a:rPr lang="zh-CN" altLang="en-US" sz="1600" dirty="0"/>
              <a:t>，并使用多于</a:t>
            </a:r>
            <a:r>
              <a:rPr lang="en-US" altLang="zh-CN" sz="1600" dirty="0"/>
              <a:t>1</a:t>
            </a:r>
            <a:r>
              <a:rPr lang="zh-CN" altLang="en-US" sz="1600" dirty="0"/>
              <a:t>台的服务器执行作业，作业将会以</a:t>
            </a:r>
            <a:r>
              <a:rPr lang="en-US" altLang="zh-CN" sz="1600" dirty="0"/>
              <a:t>1</a:t>
            </a:r>
            <a:r>
              <a:rPr lang="zh-CN" altLang="en-US" sz="1600" dirty="0"/>
              <a:t>主</a:t>
            </a:r>
            <a:r>
              <a:rPr lang="en-US" altLang="zh-CN" sz="1600" dirty="0"/>
              <a:t>n</a:t>
            </a:r>
            <a:r>
              <a:rPr lang="zh-CN" altLang="en-US" sz="1600" dirty="0"/>
              <a:t>从的方式执行。</a:t>
            </a:r>
          </a:p>
          <a:p>
            <a:pPr indent="0">
              <a:buNone/>
            </a:pPr>
            <a:r>
              <a:rPr lang="zh-CN" altLang="en-US" sz="1600" dirty="0" smtClean="0"/>
              <a:t>      一旦</a:t>
            </a:r>
            <a:r>
              <a:rPr lang="zh-CN" altLang="en-US" sz="1600" dirty="0"/>
              <a:t>执行作业的服务器崩溃，等待执行的服务器将会在下次作业启动时替补执行。开启失效转移功能效果更好，可以保证在本次作业执行时崩溃，备机立即启动替补执行。</a:t>
            </a:r>
          </a:p>
          <a:p>
            <a:pPr indent="0">
              <a:buNone/>
            </a:pPr>
            <a:r>
              <a:rPr lang="en-US" altLang="zh-CN" sz="1600" dirty="0"/>
              <a:t>5</a:t>
            </a:r>
            <a:r>
              <a:rPr lang="en-US" altLang="zh-CN" sz="1600" dirty="0" smtClean="0"/>
              <a:t>. </a:t>
            </a:r>
            <a:r>
              <a:rPr lang="zh-CN" altLang="en-US" sz="1600" dirty="0"/>
              <a:t>最大限度利用资源</a:t>
            </a:r>
          </a:p>
          <a:p>
            <a:pPr indent="0">
              <a:buNone/>
            </a:pPr>
            <a:r>
              <a:rPr lang="en-US" altLang="zh-CN" sz="1600" dirty="0"/>
              <a:t> </a:t>
            </a:r>
            <a:r>
              <a:rPr lang="en-US" altLang="zh-CN" sz="1600" dirty="0" smtClean="0"/>
              <a:t>     Elastic-Job-Lite</a:t>
            </a:r>
            <a:r>
              <a:rPr lang="zh-CN" altLang="en-US" sz="1600" dirty="0"/>
              <a:t>也提供最灵活的方式，最大限度的提高执行作业的吞吐量。将分片项设置为大于服务器的数量，最好是大于服务器倍数的数量，作业将会合理的利用分布式资源，动态的分配分片项。</a:t>
            </a:r>
          </a:p>
          <a:p>
            <a:pPr indent="0">
              <a:buNone/>
            </a:pPr>
            <a:r>
              <a:rPr lang="zh-CN" altLang="en-US" sz="1600" dirty="0" smtClean="0"/>
              <a:t>       例如</a:t>
            </a:r>
            <a:r>
              <a:rPr lang="zh-CN" altLang="en-US" sz="1600" dirty="0"/>
              <a:t>：</a:t>
            </a:r>
            <a:r>
              <a:rPr lang="en-US" altLang="zh-CN" sz="1600" dirty="0"/>
              <a:t>3</a:t>
            </a:r>
            <a:r>
              <a:rPr lang="zh-CN" altLang="en-US" sz="1600" dirty="0"/>
              <a:t>台服务器，分成</a:t>
            </a:r>
            <a:r>
              <a:rPr lang="en-US" altLang="zh-CN" sz="1600" dirty="0"/>
              <a:t>10</a:t>
            </a:r>
            <a:r>
              <a:rPr lang="zh-CN" altLang="en-US" sz="1600" dirty="0"/>
              <a:t>片，则分片项分配结果为服务器</a:t>
            </a:r>
            <a:r>
              <a:rPr lang="en-US" altLang="zh-CN" sz="1600" dirty="0"/>
              <a:t>A=0,1,2;</a:t>
            </a:r>
            <a:r>
              <a:rPr lang="zh-CN" altLang="en-US" sz="1600" dirty="0"/>
              <a:t>服务器</a:t>
            </a:r>
            <a:r>
              <a:rPr lang="en-US" altLang="zh-CN" sz="1600" dirty="0"/>
              <a:t>B=3,4,5;</a:t>
            </a:r>
            <a:r>
              <a:rPr lang="zh-CN" altLang="en-US" sz="1600" dirty="0"/>
              <a:t>服务器</a:t>
            </a:r>
            <a:r>
              <a:rPr lang="en-US" altLang="zh-CN" sz="1600" dirty="0"/>
              <a:t>C=6,7,8,9</a:t>
            </a:r>
            <a:r>
              <a:rPr lang="zh-CN" altLang="en-US" sz="1600" dirty="0"/>
              <a:t>。 如果服务器</a:t>
            </a:r>
            <a:r>
              <a:rPr lang="en-US" altLang="zh-CN" sz="1600" dirty="0"/>
              <a:t>C</a:t>
            </a:r>
            <a:r>
              <a:rPr lang="zh-CN" altLang="en-US" sz="1600" dirty="0"/>
              <a:t>崩溃，则分片项分配结果为服务器</a:t>
            </a:r>
            <a:r>
              <a:rPr lang="en-US" altLang="zh-CN" sz="1600" dirty="0"/>
              <a:t>A=0,1,2,3,4;</a:t>
            </a:r>
            <a:r>
              <a:rPr lang="zh-CN" altLang="en-US" sz="1600" dirty="0"/>
              <a:t>服务器</a:t>
            </a:r>
            <a:r>
              <a:rPr lang="en-US" altLang="zh-CN" sz="1600" dirty="0"/>
              <a:t>B=5,6,7,8,9</a:t>
            </a:r>
            <a:r>
              <a:rPr lang="zh-CN" altLang="en-US" sz="1600" dirty="0"/>
              <a:t>。在不丢失分片项的情况下，最大限度的利用现有资源提高吞吐量。</a:t>
            </a:r>
          </a:p>
          <a:p>
            <a:pPr indent="0">
              <a:buNone/>
            </a:pPr>
            <a:endParaRPr lang="zh-CN" altLang="en-US" sz="1400" dirty="0"/>
          </a:p>
        </p:txBody>
      </p:sp>
    </p:spTree>
    <p:extLst>
      <p:ext uri="{BB962C8B-B14F-4D97-AF65-F5344CB8AC3E}">
        <p14:creationId xmlns:p14="http://schemas.microsoft.com/office/powerpoint/2010/main" val="30082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886" y="1157288"/>
            <a:ext cx="8090704" cy="4814887"/>
          </a:xfrm>
        </p:spPr>
      </p:pic>
    </p:spTree>
    <p:extLst>
      <p:ext uri="{BB962C8B-B14F-4D97-AF65-F5344CB8AC3E}">
        <p14:creationId xmlns:p14="http://schemas.microsoft.com/office/powerpoint/2010/main" val="367207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弹性</a:t>
            </a:r>
            <a:r>
              <a:rPr lang="zh-CN" altLang="en-US" dirty="0" smtClean="0"/>
              <a:t>分布式</a:t>
            </a:r>
            <a:endParaRPr lang="zh-CN" altLang="en-US" dirty="0"/>
          </a:p>
        </p:txBody>
      </p:sp>
      <p:sp>
        <p:nvSpPr>
          <p:cNvPr id="5" name="内容占位符 4"/>
          <p:cNvSpPr>
            <a:spLocks noGrp="1"/>
          </p:cNvSpPr>
          <p:nvPr>
            <p:ph idx="1"/>
          </p:nvPr>
        </p:nvSpPr>
        <p:spPr/>
        <p:txBody>
          <a:bodyPr/>
          <a:lstStyle/>
          <a:p>
            <a:r>
              <a:rPr lang="zh-CN" altLang="en-US" sz="1600" dirty="0"/>
              <a:t>第一台服务器上线触发主服务器选举。主服务器一旦下线，则重新触发选举，选举过程中阻塞，只有主服务器选举完成，才会执行其他任务。</a:t>
            </a:r>
          </a:p>
          <a:p>
            <a:r>
              <a:rPr lang="zh-CN" altLang="en-US" sz="1600" dirty="0"/>
              <a:t>某作业服务器上线时会自动将服务器信息注册到注册中心，下线时会自动更新服务器状态。</a:t>
            </a:r>
          </a:p>
          <a:p>
            <a:r>
              <a:rPr lang="zh-CN" altLang="en-US" sz="1600" dirty="0"/>
              <a:t>主节点选举，服务器上下线，分片总数变更均更新重新分片标记。</a:t>
            </a:r>
          </a:p>
          <a:p>
            <a:r>
              <a:rPr lang="zh-CN" altLang="en-US" sz="1600" dirty="0"/>
              <a:t>定时任务触发时，如需重新分片，则通过主服务器分片，分片过程中阻塞，分片结束后才可执行任务。如分片过程中主服务器下线，则先选举主服务器，再分片。</a:t>
            </a:r>
          </a:p>
          <a:p>
            <a:r>
              <a:rPr lang="zh-CN" altLang="en-US" sz="1600" dirty="0"/>
              <a:t>通过上一项说明可知，为了维持作业运行时的稳定性，运行过程中只会标记分片状态，不会重新分片。分片仅可能发生在下次任务触发前。</a:t>
            </a:r>
          </a:p>
          <a:p>
            <a:r>
              <a:rPr lang="zh-CN" altLang="en-US" sz="1600" dirty="0"/>
              <a:t>每次分片都会按服务器</a:t>
            </a:r>
            <a:r>
              <a:rPr lang="en-US" altLang="zh-CN" sz="1600" dirty="0"/>
              <a:t>IP</a:t>
            </a:r>
            <a:r>
              <a:rPr lang="zh-CN" altLang="en-US" sz="1600" dirty="0"/>
              <a:t>排序，保证分片结果不会产生较大波动。</a:t>
            </a:r>
          </a:p>
          <a:p>
            <a:r>
              <a:rPr lang="zh-CN" altLang="en-US" sz="1600" dirty="0"/>
              <a:t>实现失效转移功能，在某台服务器执行完毕后主动抓取未分配的分片，并且在某台服务器下线后主动寻找可用的服务器执行任务。</a:t>
            </a:r>
          </a:p>
          <a:p>
            <a:endParaRPr lang="zh-CN" altLang="en-US" sz="1800" dirty="0"/>
          </a:p>
        </p:txBody>
      </p:sp>
    </p:spTree>
    <p:extLst>
      <p:ext uri="{BB962C8B-B14F-4D97-AF65-F5344CB8AC3E}">
        <p14:creationId xmlns:p14="http://schemas.microsoft.com/office/powerpoint/2010/main" val="4256934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作业启动流程图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430" y="1157288"/>
            <a:ext cx="1783616" cy="4814887"/>
          </a:xfrm>
        </p:spPr>
      </p:pic>
    </p:spTree>
    <p:extLst>
      <p:ext uri="{BB962C8B-B14F-4D97-AF65-F5344CB8AC3E}">
        <p14:creationId xmlns:p14="http://schemas.microsoft.com/office/powerpoint/2010/main" val="2535344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作业执行流程图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337" y="1157288"/>
            <a:ext cx="3145801" cy="4814887"/>
          </a:xfrm>
        </p:spPr>
      </p:pic>
    </p:spTree>
    <p:extLst>
      <p:ext uri="{BB962C8B-B14F-4D97-AF65-F5344CB8AC3E}">
        <p14:creationId xmlns:p14="http://schemas.microsoft.com/office/powerpoint/2010/main" val="195286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800" dirty="0"/>
              <a:t>注册中心在定义的命名空间下，创建作业名称节点，用于区分不同作业，所以作业一旦创建则不能修改作业名称，如果修改名称将视为新的作业。作业名称节点下又包含</a:t>
            </a:r>
            <a:r>
              <a:rPr lang="en-US" altLang="zh-CN" sz="1800" dirty="0"/>
              <a:t>4</a:t>
            </a:r>
            <a:r>
              <a:rPr lang="zh-CN" altLang="en-US" sz="1800" dirty="0"/>
              <a:t>个数据子节点，分别是</a:t>
            </a:r>
            <a:r>
              <a:rPr lang="en-US" altLang="zh-CN" sz="1800" dirty="0" err="1"/>
              <a:t>config</a:t>
            </a:r>
            <a:r>
              <a:rPr lang="en-US" altLang="zh-CN" sz="1800" dirty="0"/>
              <a:t>, servers, execution</a:t>
            </a:r>
            <a:r>
              <a:rPr lang="zh-CN" altLang="en-US" sz="1800" dirty="0"/>
              <a:t>和</a:t>
            </a:r>
            <a:r>
              <a:rPr lang="en-US" altLang="zh-CN" sz="1800" dirty="0"/>
              <a:t>leader</a:t>
            </a:r>
            <a:r>
              <a:rPr lang="zh-CN" altLang="en-US" sz="1800" dirty="0"/>
              <a:t>。</a:t>
            </a:r>
            <a:endParaRPr lang="en-US" altLang="zh-CN" sz="1800" dirty="0"/>
          </a:p>
          <a:p>
            <a:pPr indent="0">
              <a:buNone/>
            </a:pPr>
            <a:endParaRPr lang="zh-CN" altLang="en-US" sz="1800" dirty="0"/>
          </a:p>
        </p:txBody>
      </p:sp>
      <p:pic>
        <p:nvPicPr>
          <p:cNvPr id="4" name="图片 3" descr="注册中心数据结构"/>
          <p:cNvPicPr/>
          <p:nvPr/>
        </p:nvPicPr>
        <p:blipFill>
          <a:blip r:embed="rId2">
            <a:extLst>
              <a:ext uri="{28A0092B-C50C-407E-A947-70E740481C1C}">
                <a14:useLocalDpi xmlns:a14="http://schemas.microsoft.com/office/drawing/2010/main" val="0"/>
              </a:ext>
            </a:extLst>
          </a:blip>
          <a:srcRect/>
          <a:stretch>
            <a:fillRect/>
          </a:stretch>
        </p:blipFill>
        <p:spPr bwMode="auto">
          <a:xfrm>
            <a:off x="2043259" y="2007219"/>
            <a:ext cx="2886710" cy="4051610"/>
          </a:xfrm>
          <a:prstGeom prst="rect">
            <a:avLst/>
          </a:prstGeom>
          <a:noFill/>
          <a:ln>
            <a:noFill/>
          </a:ln>
        </p:spPr>
      </p:pic>
    </p:spTree>
    <p:extLst>
      <p:ext uri="{BB962C8B-B14F-4D97-AF65-F5344CB8AC3E}">
        <p14:creationId xmlns:p14="http://schemas.microsoft.com/office/powerpoint/2010/main" val="2170265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爱奇艺最新ppt模板（黑色版）4：3">
  <a:themeElements>
    <a:clrScheme name="自定义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爱奇艺公司PPT模板" id="{95DD2D87-9047-4546-B7CA-66D57F83541F}" vid="{62BFA665-1A21-491F-A1FF-58E62419C6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爱奇艺最新ppt模板（黑色版）4：3</Template>
  <TotalTime>680</TotalTime>
  <Words>2113</Words>
  <Application>Microsoft Office PowerPoint</Application>
  <PresentationFormat>全屏显示(4:3)</PresentationFormat>
  <Paragraphs>143</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Arial</vt:lpstr>
      <vt:lpstr>Calibri</vt:lpstr>
      <vt:lpstr>Wingdings</vt:lpstr>
      <vt:lpstr>爱奇艺最新ppt模板（黑色版）4：3</vt:lpstr>
      <vt:lpstr>Elastic-job入门</vt:lpstr>
      <vt:lpstr>内容摘要</vt:lpstr>
      <vt:lpstr>简介</vt:lpstr>
      <vt:lpstr>简介</vt:lpstr>
      <vt:lpstr>实现原理-架构</vt:lpstr>
      <vt:lpstr>实现原理-弹性分布式</vt:lpstr>
      <vt:lpstr>实现原理-作业启动流程图</vt:lpstr>
      <vt:lpstr>实现原理-作业执行流程图</vt:lpstr>
      <vt:lpstr>实现原理-注册中心数据结构(ZK)</vt:lpstr>
      <vt:lpstr>实现原理-源码目录结构</vt:lpstr>
      <vt:lpstr>功能列表</vt:lpstr>
      <vt:lpstr>弹性分布式</vt:lpstr>
      <vt:lpstr>作业类型</vt:lpstr>
      <vt:lpstr>分片策略</vt:lpstr>
      <vt:lpstr>分片策略</vt:lpstr>
      <vt:lpstr>分片策略</vt:lpstr>
      <vt:lpstr>分片策略</vt:lpstr>
      <vt:lpstr>事件追踪</vt:lpstr>
      <vt:lpstr>自行诊断并修复分布式不稳定造成的问题</vt:lpstr>
      <vt:lpstr>运维平台</vt:lpstr>
      <vt:lpstr>基础配置信息</vt:lpstr>
      <vt:lpstr>基础配置信息—作业任务监听</vt:lpstr>
      <vt:lpstr>快速部署</vt:lpstr>
      <vt:lpstr>相关文档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示意主标题文字(44号粗字)</dc:title>
  <dc:creator>xupeng</dc:creator>
  <cp:lastModifiedBy>杨仕洪</cp:lastModifiedBy>
  <cp:revision>199</cp:revision>
  <dcterms:created xsi:type="dcterms:W3CDTF">2015-09-21T09:18:28Z</dcterms:created>
  <dcterms:modified xsi:type="dcterms:W3CDTF">2017-12-03T11:56:22Z</dcterms:modified>
</cp:coreProperties>
</file>