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embeddedFontLst>
    <p:embeddedFont>
      <p:font typeface="Roboto" panose="02000000000000000000" pitchFamily="2" charset="0"/>
      <p:regular r:id="rId28"/>
      <p:bold r:id="rId29"/>
      <p:italic r:id="rId30"/>
      <p:boldItalic r:id="rId31"/>
    </p:embeddedFont>
    <p:embeddedFont>
      <p:font typeface="Roboto Mono" panose="00000009000000000000" pitchFamily="49" charset="0"/>
      <p:regular r:id="rId32"/>
      <p:bold r:id="rId33"/>
      <p:italic r:id="rId34"/>
      <p:boldItalic r:id="rId35"/>
    </p:embeddedFont>
    <p:embeddedFont>
      <p:font typeface="Roboto Slab" pitchFamily="2"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114" y="1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cb019dbe19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cb019dbe19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ca4255e117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ca4255e11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caa220137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caa220137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caa2201370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caa2201370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caa2201370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caa2201370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cb019dbe19_0_5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cb019dbe19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cb019dbe1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cb019dbe1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cb019dbe19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cb019dbe1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caa2201370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caa2201370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caa2201370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caa2201370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ca07c2b93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ca07c2b9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cb019dbe19_0_6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cb019dbe19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caa2201370_4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caa2201370_4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caa2201370_4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caa2201370_4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caa2201370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caa220137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ca4255e11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ca4255e11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ca07c2b939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ca07c2b93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07c2b93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07c2b93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a07c2b939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a07c2b93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a4255e11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ca4255e1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a4255e11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a4255e1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a4255e11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4255e11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a4255e11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ca4255e11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3"/>
        <p:cNvGrpSpPr/>
        <p:nvPr/>
      </p:nvGrpSpPr>
      <p:grpSpPr>
        <a:xfrm>
          <a:off x="0" y="0"/>
          <a:ext cx="0" cy="0"/>
          <a:chOff x="0" y="0"/>
          <a:chExt cx="0" cy="0"/>
        </a:xfrm>
      </p:grpSpPr>
      <p:sp>
        <p:nvSpPr>
          <p:cNvPr id="64" name="Google Shape;64;p14"/>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65" name="Google Shape;65;p14"/>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66" name="Google Shape;66;p1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67" name="Google Shape;67;p14"/>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68" name="Google Shape;68;p14"/>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69" name="Google Shape;6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cxnSp>
        <p:nvCxnSpPr>
          <p:cNvPr id="71" name="Google Shape;71;p15"/>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72" name="Google Shape;72;p15"/>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73" name="Google Shape;7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cxnSp>
        <p:nvCxnSpPr>
          <p:cNvPr id="79" name="Google Shape;79;p1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80" name="Google Shape;80;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 name="Google Shape;81;p17"/>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2" name="Google Shape;82;p17"/>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3" name="Google Shape;83;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7"/>
        <p:cNvGrpSpPr/>
        <p:nvPr/>
      </p:nvGrpSpPr>
      <p:grpSpPr>
        <a:xfrm>
          <a:off x="0" y="0"/>
          <a:ext cx="0" cy="0"/>
          <a:chOff x="0" y="0"/>
          <a:chExt cx="0" cy="0"/>
        </a:xfrm>
      </p:grpSpPr>
      <p:cxnSp>
        <p:nvCxnSpPr>
          <p:cNvPr id="88" name="Google Shape;88;p19"/>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89" name="Google Shape;89;p19"/>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9"/>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1" name="Google Shape;9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4" name="Google Shape;9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2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 name="Google Shape;97;p2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98" name="Google Shape;98;p21"/>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99" name="Google Shape;99;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100" name="Google Shape;100;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1" name="Google Shape;10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2"/>
        <p:cNvGrpSpPr/>
        <p:nvPr/>
      </p:nvGrpSpPr>
      <p:grpSpPr>
        <a:xfrm>
          <a:off x="0" y="0"/>
          <a:ext cx="0" cy="0"/>
          <a:chOff x="0" y="0"/>
          <a:chExt cx="0" cy="0"/>
        </a:xfrm>
      </p:grpSpPr>
      <p:sp>
        <p:nvSpPr>
          <p:cNvPr id="103" name="Google Shape;103;p22"/>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104" name="Google Shape;10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sp>
        <p:nvSpPr>
          <p:cNvPr id="106" name="Google Shape;106;p2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108" name="Google Shape;108;p23"/>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09" name="Google Shape;10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0"/>
        <p:cNvGrpSpPr/>
        <p:nvPr/>
      </p:nvGrpSpPr>
      <p:grpSpPr>
        <a:xfrm>
          <a:off x="0" y="0"/>
          <a:ext cx="0" cy="0"/>
          <a:chOff x="0" y="0"/>
          <a:chExt cx="0" cy="0"/>
        </a:xfrm>
      </p:grpSpPr>
      <p:sp>
        <p:nvSpPr>
          <p:cNvPr id="111" name="Google Shape;11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61" name="Google Shape;61;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62" name="Google Shape;6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145/858336.858339"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5"/>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5800"/>
              <a:t>Self-Stabilization</a:t>
            </a:r>
            <a:endParaRPr sz="5800"/>
          </a:p>
          <a:p>
            <a:pPr marL="0" lvl="0" indent="0" algn="ctr" rtl="0">
              <a:spcBef>
                <a:spcPts val="0"/>
              </a:spcBef>
              <a:spcAft>
                <a:spcPts val="0"/>
              </a:spcAft>
              <a:buNone/>
            </a:pPr>
            <a:r>
              <a:rPr lang="en" sz="5800"/>
              <a:t>&amp; Fault Tolerance</a:t>
            </a:r>
            <a:endParaRPr sz="5800"/>
          </a:p>
        </p:txBody>
      </p:sp>
      <p:sp>
        <p:nvSpPr>
          <p:cNvPr id="117" name="Google Shape;117;p25"/>
          <p:cNvSpPr txBox="1">
            <a:spLocks noGrp="1"/>
          </p:cNvSpPr>
          <p:nvPr>
            <p:ph type="subTitle" idx="1"/>
          </p:nvPr>
        </p:nvSpPr>
        <p:spPr>
          <a:xfrm>
            <a:off x="311700" y="2834125"/>
            <a:ext cx="8520600" cy="1668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200">
                <a:solidFill>
                  <a:schemeClr val="accent6"/>
                </a:solidFill>
              </a:rPr>
              <a:t>Team Faultless</a:t>
            </a:r>
            <a:endParaRPr sz="3200">
              <a:solidFill>
                <a:schemeClr val="accent6"/>
              </a:solidFill>
            </a:endParaRPr>
          </a:p>
          <a:p>
            <a:pPr marL="0" lvl="0" indent="0" algn="ctr" rtl="0">
              <a:spcBef>
                <a:spcPts val="0"/>
              </a:spcBef>
              <a:spcAft>
                <a:spcPts val="0"/>
              </a:spcAft>
              <a:buNone/>
            </a:pPr>
            <a:r>
              <a:rPr lang="en" sz="2100">
                <a:solidFill>
                  <a:schemeClr val="lt2"/>
                </a:solidFill>
              </a:rPr>
              <a:t>Alexander Dung ○ Thulasiram Duraisamy</a:t>
            </a:r>
            <a:endParaRPr sz="2100">
              <a:solidFill>
                <a:schemeClr val="lt2"/>
              </a:solidFill>
            </a:endParaRPr>
          </a:p>
          <a:p>
            <a:pPr marL="0" lvl="0" indent="0" algn="ctr" rtl="0">
              <a:spcBef>
                <a:spcPts val="0"/>
              </a:spcBef>
              <a:spcAft>
                <a:spcPts val="0"/>
              </a:spcAft>
              <a:buNone/>
            </a:pPr>
            <a:r>
              <a:rPr lang="en" sz="2100">
                <a:solidFill>
                  <a:schemeClr val="lt2"/>
                </a:solidFill>
              </a:rPr>
              <a:t>Samyugdha Radhakrishnan ○ Sai Raj Reddy</a:t>
            </a:r>
            <a:endParaRPr sz="2100">
              <a:solidFill>
                <a:schemeClr val="lt2"/>
              </a:solidFill>
            </a:endParaRPr>
          </a:p>
        </p:txBody>
      </p:sp>
      <p:sp>
        <p:nvSpPr>
          <p:cNvPr id="118" name="Google Shape;11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Roboto"/>
                <a:ea typeface="Roboto"/>
                <a:cs typeface="Roboto"/>
                <a:sym typeface="Roboto"/>
              </a:rPr>
              <a:t>1</a:t>
            </a:fld>
            <a:endParaRPr>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a:spLocks noGrp="1"/>
          </p:cNvSpPr>
          <p:nvPr>
            <p:ph type="body" idx="1"/>
          </p:nvPr>
        </p:nvSpPr>
        <p:spPr>
          <a:xfrm>
            <a:off x="387900" y="472624"/>
            <a:ext cx="8368200" cy="3078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t>Upon noticing a change of the parent state S(p), node v executes the following code:</a:t>
            </a:r>
            <a:endParaRPr/>
          </a:p>
          <a:p>
            <a:pPr marL="0" lvl="0" indent="0" algn="l" rtl="0">
              <a:lnSpc>
                <a:spcPct val="150000"/>
              </a:lnSpc>
              <a:spcBef>
                <a:spcPts val="0"/>
              </a:spcBef>
              <a:spcAft>
                <a:spcPts val="0"/>
              </a:spcAft>
              <a:buNone/>
            </a:pPr>
            <a:r>
              <a:rPr lang="en">
                <a:solidFill>
                  <a:schemeClr val="accent5"/>
                </a:solidFill>
                <a:latin typeface="Roboto Mono"/>
                <a:ea typeface="Roboto Mono"/>
                <a:cs typeface="Roboto Mono"/>
                <a:sym typeface="Roboto Mono"/>
              </a:rPr>
              <a:t>1</a:t>
            </a:r>
            <a:r>
              <a:rPr lang="en">
                <a:solidFill>
                  <a:srgbClr val="000000"/>
                </a:solidFill>
                <a:latin typeface="Roboto Mono"/>
                <a:ea typeface="Roboto Mono"/>
                <a:cs typeface="Roboto Mono"/>
                <a:sym typeface="Roboto Mono"/>
              </a:rPr>
              <a:t>: </a:t>
            </a:r>
            <a:r>
              <a:rPr lang="en" b="1">
                <a:solidFill>
                  <a:schemeClr val="accent6"/>
                </a:solidFill>
                <a:latin typeface="Roboto Mono"/>
                <a:ea typeface="Roboto Mono"/>
                <a:cs typeface="Roboto Mono"/>
                <a:sym typeface="Roboto Mono"/>
              </a:rPr>
              <a:t>if</a:t>
            </a:r>
            <a:r>
              <a:rPr lang="en">
                <a:solidFill>
                  <a:srgbClr val="000000"/>
                </a:solidFill>
                <a:latin typeface="Roboto Mono"/>
                <a:ea typeface="Roboto Mono"/>
                <a:cs typeface="Roboto Mono"/>
                <a:sym typeface="Roboto Mono"/>
              </a:rPr>
              <a:t> </a:t>
            </a:r>
            <a:r>
              <a:rPr lang="en">
                <a:solidFill>
                  <a:srgbClr val="1AB1CD"/>
                </a:solidFill>
                <a:latin typeface="Roboto Mono"/>
                <a:ea typeface="Roboto Mono"/>
                <a:cs typeface="Roboto Mono"/>
                <a:sym typeface="Roboto Mono"/>
              </a:rPr>
              <a:t>v</a:t>
            </a:r>
            <a:r>
              <a:rPr lang="en">
                <a:solidFill>
                  <a:srgbClr val="000000"/>
                </a:solidFill>
                <a:latin typeface="Roboto Mono"/>
                <a:ea typeface="Roboto Mono"/>
                <a:cs typeface="Roboto Mono"/>
                <a:sym typeface="Roboto Mono"/>
              </a:rPr>
              <a:t> </a:t>
            </a:r>
            <a:r>
              <a:rPr lang="en" b="1">
                <a:latin typeface="Roboto Mono"/>
                <a:ea typeface="Roboto Mono"/>
                <a:cs typeface="Roboto Mono"/>
                <a:sym typeface="Roboto Mono"/>
              </a:rPr>
              <a:t>=</a:t>
            </a:r>
            <a:r>
              <a:rPr lang="en">
                <a:solidFill>
                  <a:srgbClr val="000000"/>
                </a:solidFill>
                <a:latin typeface="Roboto Mono"/>
                <a:ea typeface="Roboto Mono"/>
                <a:cs typeface="Roboto Mono"/>
                <a:sym typeface="Roboto Mono"/>
              </a:rPr>
              <a:t> </a:t>
            </a:r>
            <a:r>
              <a:rPr lang="en">
                <a:solidFill>
                  <a:srgbClr val="1AB1CD"/>
                </a:solidFill>
                <a:latin typeface="Roboto Mono"/>
                <a:ea typeface="Roboto Mono"/>
                <a:cs typeface="Roboto Mono"/>
                <a:sym typeface="Roboto Mono"/>
              </a:rPr>
              <a:t>v</a:t>
            </a:r>
            <a:r>
              <a:rPr lang="en" baseline="-25000">
                <a:solidFill>
                  <a:srgbClr val="1AB1CD"/>
                </a:solidFill>
                <a:latin typeface="Roboto Mono"/>
                <a:ea typeface="Roboto Mono"/>
                <a:cs typeface="Roboto Mono"/>
                <a:sym typeface="Roboto Mono"/>
              </a:rPr>
              <a:t>0</a:t>
            </a:r>
            <a:r>
              <a:rPr lang="en">
                <a:solidFill>
                  <a:srgbClr val="000000"/>
                </a:solidFill>
                <a:latin typeface="Roboto Mono"/>
                <a:ea typeface="Roboto Mono"/>
                <a:cs typeface="Roboto Mono"/>
                <a:sym typeface="Roboto Mono"/>
              </a:rPr>
              <a:t> </a:t>
            </a:r>
            <a:r>
              <a:rPr lang="en">
                <a:solidFill>
                  <a:srgbClr val="1AB1CD"/>
                </a:solidFill>
                <a:latin typeface="Roboto Mono"/>
                <a:ea typeface="Roboto Mono"/>
                <a:cs typeface="Roboto Mono"/>
                <a:sym typeface="Roboto Mono"/>
              </a:rPr>
              <a:t>then</a:t>
            </a:r>
            <a:r>
              <a:rPr lang="en">
                <a:solidFill>
                  <a:srgbClr val="000000"/>
                </a:solidFill>
                <a:latin typeface="Roboto Mono"/>
                <a:ea typeface="Roboto Mono"/>
                <a:cs typeface="Roboto Mono"/>
                <a:sym typeface="Roboto Mono"/>
              </a:rPr>
              <a:t> </a:t>
            </a:r>
            <a:endParaRPr>
              <a:solidFill>
                <a:srgbClr val="0000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a:solidFill>
                  <a:schemeClr val="accent5"/>
                </a:solidFill>
                <a:latin typeface="Roboto Mono"/>
                <a:ea typeface="Roboto Mono"/>
                <a:cs typeface="Roboto Mono"/>
                <a:sym typeface="Roboto Mono"/>
              </a:rPr>
              <a:t>2</a:t>
            </a:r>
            <a:r>
              <a:rPr lang="en">
                <a:solidFill>
                  <a:srgbClr val="000000"/>
                </a:solidFill>
                <a:latin typeface="Roboto Mono"/>
                <a:ea typeface="Roboto Mono"/>
                <a:cs typeface="Roboto Mono"/>
                <a:sym typeface="Roboto Mono"/>
              </a:rPr>
              <a:t>:    </a:t>
            </a:r>
            <a:r>
              <a:rPr lang="en" b="1">
                <a:solidFill>
                  <a:schemeClr val="accent6"/>
                </a:solidFill>
                <a:latin typeface="Roboto Mono"/>
                <a:ea typeface="Roboto Mono"/>
                <a:cs typeface="Roboto Mono"/>
                <a:sym typeface="Roboto Mono"/>
              </a:rPr>
              <a:t>if</a:t>
            </a:r>
            <a:r>
              <a:rPr lang="en">
                <a:solidFill>
                  <a:srgbClr val="000000"/>
                </a:solidFill>
                <a:latin typeface="Roboto Mono"/>
                <a:ea typeface="Roboto Mono"/>
                <a:cs typeface="Roboto Mono"/>
                <a:sym typeface="Roboto Mono"/>
              </a:rPr>
              <a:t> </a:t>
            </a:r>
            <a:r>
              <a:rPr lang="en">
                <a:solidFill>
                  <a:srgbClr val="1AB1CD"/>
                </a:solidFill>
                <a:latin typeface="Roboto Mono"/>
                <a:ea typeface="Roboto Mono"/>
                <a:cs typeface="Roboto Mono"/>
                <a:sym typeface="Roboto Mono"/>
              </a:rPr>
              <a:t>S</a:t>
            </a:r>
            <a:r>
              <a:rPr lang="en">
                <a:latin typeface="Roboto Mono"/>
                <a:ea typeface="Roboto Mono"/>
                <a:cs typeface="Roboto Mono"/>
                <a:sym typeface="Roboto Mono"/>
              </a:rPr>
              <a:t>(</a:t>
            </a:r>
            <a:r>
              <a:rPr lang="en">
                <a:solidFill>
                  <a:srgbClr val="1AB1CD"/>
                </a:solidFill>
                <a:latin typeface="Roboto Mono"/>
                <a:ea typeface="Roboto Mono"/>
                <a:cs typeface="Roboto Mono"/>
                <a:sym typeface="Roboto Mono"/>
              </a:rPr>
              <a:t>v</a:t>
            </a:r>
            <a:r>
              <a:rPr lang="en">
                <a:latin typeface="Roboto Mono"/>
                <a:ea typeface="Roboto Mono"/>
                <a:cs typeface="Roboto Mono"/>
                <a:sym typeface="Roboto Mono"/>
              </a:rPr>
              <a:t>)</a:t>
            </a:r>
            <a:r>
              <a:rPr lang="en">
                <a:solidFill>
                  <a:srgbClr val="000000"/>
                </a:solidFill>
                <a:latin typeface="Roboto Mono"/>
                <a:ea typeface="Roboto Mono"/>
                <a:cs typeface="Roboto Mono"/>
                <a:sym typeface="Roboto Mono"/>
              </a:rPr>
              <a:t> </a:t>
            </a:r>
            <a:r>
              <a:rPr lang="en" b="1">
                <a:latin typeface="Roboto Mono"/>
                <a:ea typeface="Roboto Mono"/>
                <a:cs typeface="Roboto Mono"/>
                <a:sym typeface="Roboto Mono"/>
              </a:rPr>
              <a:t>=</a:t>
            </a:r>
            <a:r>
              <a:rPr lang="en">
                <a:solidFill>
                  <a:srgbClr val="000000"/>
                </a:solidFill>
                <a:latin typeface="Roboto Mono"/>
                <a:ea typeface="Roboto Mono"/>
                <a:cs typeface="Roboto Mono"/>
                <a:sym typeface="Roboto Mono"/>
              </a:rPr>
              <a:t> </a:t>
            </a:r>
            <a:r>
              <a:rPr lang="en">
                <a:solidFill>
                  <a:srgbClr val="1AB1CD"/>
                </a:solidFill>
                <a:latin typeface="Roboto Mono"/>
                <a:ea typeface="Roboto Mono"/>
                <a:cs typeface="Roboto Mono"/>
                <a:sym typeface="Roboto Mono"/>
              </a:rPr>
              <a:t>S</a:t>
            </a:r>
            <a:r>
              <a:rPr lang="en">
                <a:latin typeface="Roboto Mono"/>
                <a:ea typeface="Roboto Mono"/>
                <a:cs typeface="Roboto Mono"/>
                <a:sym typeface="Roboto Mono"/>
              </a:rPr>
              <a:t>(</a:t>
            </a:r>
            <a:r>
              <a:rPr lang="en">
                <a:solidFill>
                  <a:srgbClr val="1AB1CD"/>
                </a:solidFill>
                <a:latin typeface="Roboto Mono"/>
                <a:ea typeface="Roboto Mono"/>
                <a:cs typeface="Roboto Mono"/>
                <a:sym typeface="Roboto Mono"/>
              </a:rPr>
              <a:t>p</a:t>
            </a:r>
            <a:r>
              <a:rPr lang="en">
                <a:latin typeface="Roboto Mono"/>
                <a:ea typeface="Roboto Mono"/>
                <a:cs typeface="Roboto Mono"/>
                <a:sym typeface="Roboto Mono"/>
              </a:rPr>
              <a:t>)</a:t>
            </a:r>
            <a:r>
              <a:rPr lang="en">
                <a:solidFill>
                  <a:srgbClr val="000000"/>
                </a:solidFill>
                <a:latin typeface="Roboto Mono"/>
                <a:ea typeface="Roboto Mono"/>
                <a:cs typeface="Roboto Mono"/>
                <a:sym typeface="Roboto Mono"/>
              </a:rPr>
              <a:t> </a:t>
            </a:r>
            <a:r>
              <a:rPr lang="en">
                <a:solidFill>
                  <a:srgbClr val="1AB1CD"/>
                </a:solidFill>
                <a:latin typeface="Roboto Mono"/>
                <a:ea typeface="Roboto Mono"/>
                <a:cs typeface="Roboto Mono"/>
                <a:sym typeface="Roboto Mono"/>
              </a:rPr>
              <a:t>then</a:t>
            </a:r>
            <a:r>
              <a:rPr lang="en">
                <a:solidFill>
                  <a:srgbClr val="000000"/>
                </a:solidFill>
                <a:latin typeface="Roboto Mono"/>
                <a:ea typeface="Roboto Mono"/>
                <a:cs typeface="Roboto Mono"/>
                <a:sym typeface="Roboto Mono"/>
              </a:rPr>
              <a:t> </a:t>
            </a:r>
            <a:endParaRPr>
              <a:solidFill>
                <a:srgbClr val="0000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a:solidFill>
                  <a:schemeClr val="accent5"/>
                </a:solidFill>
                <a:latin typeface="Roboto Mono"/>
                <a:ea typeface="Roboto Mono"/>
                <a:cs typeface="Roboto Mono"/>
                <a:sym typeface="Roboto Mono"/>
              </a:rPr>
              <a:t>3</a:t>
            </a:r>
            <a:r>
              <a:rPr lang="en">
                <a:solidFill>
                  <a:srgbClr val="000000"/>
                </a:solidFill>
                <a:latin typeface="Roboto Mono"/>
                <a:ea typeface="Roboto Mono"/>
                <a:cs typeface="Roboto Mono"/>
                <a:sym typeface="Roboto Mono"/>
              </a:rPr>
              <a:t>:       	</a:t>
            </a:r>
            <a:r>
              <a:rPr lang="en">
                <a:solidFill>
                  <a:srgbClr val="1AB1CD"/>
                </a:solidFill>
                <a:latin typeface="Roboto Mono"/>
                <a:ea typeface="Roboto Mono"/>
                <a:cs typeface="Roboto Mono"/>
                <a:sym typeface="Roboto Mono"/>
              </a:rPr>
              <a:t>S</a:t>
            </a:r>
            <a:r>
              <a:rPr lang="en">
                <a:latin typeface="Roboto Mono"/>
                <a:ea typeface="Roboto Mono"/>
                <a:cs typeface="Roboto Mono"/>
                <a:sym typeface="Roboto Mono"/>
              </a:rPr>
              <a:t>(</a:t>
            </a:r>
            <a:r>
              <a:rPr lang="en">
                <a:solidFill>
                  <a:srgbClr val="1AB1CD"/>
                </a:solidFill>
                <a:latin typeface="Roboto Mono"/>
                <a:ea typeface="Roboto Mono"/>
                <a:cs typeface="Roboto Mono"/>
                <a:sym typeface="Roboto Mono"/>
              </a:rPr>
              <a:t>v</a:t>
            </a:r>
            <a:r>
              <a:rPr lang="en">
                <a:latin typeface="Roboto Mono"/>
                <a:ea typeface="Roboto Mono"/>
                <a:cs typeface="Roboto Mono"/>
                <a:sym typeface="Roboto Mono"/>
              </a:rPr>
              <a:t>)</a:t>
            </a:r>
            <a:r>
              <a:rPr lang="en">
                <a:solidFill>
                  <a:srgbClr val="000000"/>
                </a:solidFill>
                <a:latin typeface="Roboto Mono"/>
                <a:ea typeface="Roboto Mono"/>
                <a:cs typeface="Roboto Mono"/>
                <a:sym typeface="Roboto Mono"/>
              </a:rPr>
              <a:t> </a:t>
            </a:r>
            <a:r>
              <a:rPr lang="en">
                <a:latin typeface="Roboto Mono"/>
                <a:ea typeface="Roboto Mono"/>
                <a:cs typeface="Roboto Mono"/>
                <a:sym typeface="Roboto Mono"/>
              </a:rPr>
              <a:t>:</a:t>
            </a:r>
            <a:r>
              <a:rPr lang="en" b="1">
                <a:latin typeface="Roboto Mono"/>
                <a:ea typeface="Roboto Mono"/>
                <a:cs typeface="Roboto Mono"/>
                <a:sym typeface="Roboto Mono"/>
              </a:rPr>
              <a:t>=</a:t>
            </a:r>
            <a:r>
              <a:rPr lang="en">
                <a:solidFill>
                  <a:srgbClr val="000000"/>
                </a:solidFill>
                <a:latin typeface="Roboto Mono"/>
                <a:ea typeface="Roboto Mono"/>
                <a:cs typeface="Roboto Mono"/>
                <a:sym typeface="Roboto Mono"/>
              </a:rPr>
              <a:t> </a:t>
            </a:r>
            <a:r>
              <a:rPr lang="en">
                <a:solidFill>
                  <a:srgbClr val="1AB1CD"/>
                </a:solidFill>
                <a:latin typeface="Roboto Mono"/>
                <a:ea typeface="Roboto Mono"/>
                <a:cs typeface="Roboto Mono"/>
                <a:sym typeface="Roboto Mono"/>
              </a:rPr>
              <a:t>S</a:t>
            </a:r>
            <a:r>
              <a:rPr lang="en">
                <a:latin typeface="Roboto Mono"/>
                <a:ea typeface="Roboto Mono"/>
                <a:cs typeface="Roboto Mono"/>
                <a:sym typeface="Roboto Mono"/>
              </a:rPr>
              <a:t>(</a:t>
            </a:r>
            <a:r>
              <a:rPr lang="en">
                <a:solidFill>
                  <a:srgbClr val="1AB1CD"/>
                </a:solidFill>
                <a:latin typeface="Roboto Mono"/>
                <a:ea typeface="Roboto Mono"/>
                <a:cs typeface="Roboto Mono"/>
                <a:sym typeface="Roboto Mono"/>
              </a:rPr>
              <a:t>v</a:t>
            </a:r>
            <a:r>
              <a:rPr lang="en">
                <a:latin typeface="Roboto Mono"/>
                <a:ea typeface="Roboto Mono"/>
                <a:cs typeface="Roboto Mono"/>
                <a:sym typeface="Roboto Mono"/>
              </a:rPr>
              <a:t>)</a:t>
            </a:r>
            <a:r>
              <a:rPr lang="en">
                <a:solidFill>
                  <a:srgbClr val="000000"/>
                </a:solidFill>
                <a:latin typeface="Roboto Mono"/>
                <a:ea typeface="Roboto Mono"/>
                <a:cs typeface="Roboto Mono"/>
                <a:sym typeface="Roboto Mono"/>
              </a:rPr>
              <a:t> </a:t>
            </a:r>
            <a:r>
              <a:rPr lang="en" b="1">
                <a:latin typeface="Roboto Mono"/>
                <a:ea typeface="Roboto Mono"/>
                <a:cs typeface="Roboto Mono"/>
                <a:sym typeface="Roboto Mono"/>
              </a:rPr>
              <a:t>+</a:t>
            </a:r>
            <a:r>
              <a:rPr lang="en">
                <a:solidFill>
                  <a:srgbClr val="000000"/>
                </a:solidFill>
                <a:latin typeface="Roboto Mono"/>
                <a:ea typeface="Roboto Mono"/>
                <a:cs typeface="Roboto Mono"/>
                <a:sym typeface="Roboto Mono"/>
              </a:rPr>
              <a:t> </a:t>
            </a:r>
            <a:r>
              <a:rPr lang="en">
                <a:solidFill>
                  <a:schemeClr val="accent5"/>
                </a:solidFill>
                <a:latin typeface="Roboto Mono"/>
                <a:ea typeface="Roboto Mono"/>
                <a:cs typeface="Roboto Mono"/>
                <a:sym typeface="Roboto Mono"/>
              </a:rPr>
              <a:t>1</a:t>
            </a:r>
            <a:r>
              <a:rPr lang="en">
                <a:solidFill>
                  <a:srgbClr val="000000"/>
                </a:solidFill>
                <a:latin typeface="Roboto Mono"/>
                <a:ea typeface="Roboto Mono"/>
                <a:cs typeface="Roboto Mono"/>
                <a:sym typeface="Roboto Mono"/>
              </a:rPr>
              <a:t> </a:t>
            </a:r>
            <a:r>
              <a:rPr lang="en">
                <a:latin typeface="Roboto Mono"/>
                <a:ea typeface="Roboto Mono"/>
                <a:cs typeface="Roboto Mono"/>
                <a:sym typeface="Roboto Mono"/>
              </a:rPr>
              <a:t>(</a:t>
            </a:r>
            <a:r>
              <a:rPr lang="en">
                <a:solidFill>
                  <a:srgbClr val="1AB1CD"/>
                </a:solidFill>
                <a:latin typeface="Roboto Mono"/>
                <a:ea typeface="Roboto Mono"/>
                <a:cs typeface="Roboto Mono"/>
                <a:sym typeface="Roboto Mono"/>
              </a:rPr>
              <a:t>mod</a:t>
            </a:r>
            <a:r>
              <a:rPr lang="en">
                <a:solidFill>
                  <a:srgbClr val="000000"/>
                </a:solidFill>
                <a:latin typeface="Roboto Mono"/>
                <a:ea typeface="Roboto Mono"/>
                <a:cs typeface="Roboto Mono"/>
                <a:sym typeface="Roboto Mono"/>
              </a:rPr>
              <a:t> </a:t>
            </a:r>
            <a:r>
              <a:rPr lang="en">
                <a:solidFill>
                  <a:srgbClr val="1AB1CD"/>
                </a:solidFill>
                <a:latin typeface="Roboto Mono"/>
                <a:ea typeface="Roboto Mono"/>
                <a:cs typeface="Roboto Mono"/>
                <a:sym typeface="Roboto Mono"/>
              </a:rPr>
              <a:t>n</a:t>
            </a:r>
            <a:r>
              <a:rPr lang="en">
                <a:latin typeface="Roboto Mono"/>
                <a:ea typeface="Roboto Mono"/>
                <a:cs typeface="Roboto Mono"/>
                <a:sym typeface="Roboto Mono"/>
              </a:rPr>
              <a:t>)</a:t>
            </a:r>
            <a:r>
              <a:rPr lang="en">
                <a:solidFill>
                  <a:srgbClr val="000000"/>
                </a:solidFill>
                <a:latin typeface="Roboto Mono"/>
                <a:ea typeface="Roboto Mono"/>
                <a:cs typeface="Roboto Mono"/>
                <a:sym typeface="Roboto Mono"/>
              </a:rPr>
              <a:t> </a:t>
            </a:r>
            <a:endParaRPr>
              <a:solidFill>
                <a:srgbClr val="0000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a:solidFill>
                  <a:schemeClr val="accent5"/>
                </a:solidFill>
                <a:latin typeface="Roboto Mono"/>
                <a:ea typeface="Roboto Mono"/>
                <a:cs typeface="Roboto Mono"/>
                <a:sym typeface="Roboto Mono"/>
              </a:rPr>
              <a:t>4</a:t>
            </a:r>
            <a:r>
              <a:rPr lang="en">
                <a:solidFill>
                  <a:srgbClr val="000000"/>
                </a:solidFill>
                <a:latin typeface="Roboto Mono"/>
                <a:ea typeface="Roboto Mono"/>
                <a:cs typeface="Roboto Mono"/>
                <a:sym typeface="Roboto Mono"/>
              </a:rPr>
              <a:t>: 	</a:t>
            </a:r>
            <a:r>
              <a:rPr lang="en">
                <a:solidFill>
                  <a:srgbClr val="1AB1CD"/>
                </a:solidFill>
                <a:latin typeface="Roboto Mono"/>
                <a:ea typeface="Roboto Mono"/>
                <a:cs typeface="Roboto Mono"/>
                <a:sym typeface="Roboto Mono"/>
              </a:rPr>
              <a:t>end</a:t>
            </a:r>
            <a:r>
              <a:rPr lang="en">
                <a:solidFill>
                  <a:srgbClr val="000000"/>
                </a:solidFill>
                <a:latin typeface="Roboto Mono"/>
                <a:ea typeface="Roboto Mono"/>
                <a:cs typeface="Roboto Mono"/>
                <a:sym typeface="Roboto Mono"/>
              </a:rPr>
              <a:t> </a:t>
            </a:r>
            <a:r>
              <a:rPr lang="en" b="1">
                <a:solidFill>
                  <a:schemeClr val="accent6"/>
                </a:solidFill>
                <a:latin typeface="Roboto Mono"/>
                <a:ea typeface="Roboto Mono"/>
                <a:cs typeface="Roboto Mono"/>
                <a:sym typeface="Roboto Mono"/>
              </a:rPr>
              <a:t>if</a:t>
            </a:r>
            <a:r>
              <a:rPr lang="en">
                <a:solidFill>
                  <a:srgbClr val="000000"/>
                </a:solidFill>
                <a:latin typeface="Roboto Mono"/>
                <a:ea typeface="Roboto Mono"/>
                <a:cs typeface="Roboto Mono"/>
                <a:sym typeface="Roboto Mono"/>
              </a:rPr>
              <a:t> </a:t>
            </a:r>
            <a:endParaRPr>
              <a:solidFill>
                <a:srgbClr val="0000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a:solidFill>
                  <a:schemeClr val="accent5"/>
                </a:solidFill>
                <a:latin typeface="Roboto Mono"/>
                <a:ea typeface="Roboto Mono"/>
                <a:cs typeface="Roboto Mono"/>
                <a:sym typeface="Roboto Mono"/>
              </a:rPr>
              <a:t>5</a:t>
            </a:r>
            <a:r>
              <a:rPr lang="en">
                <a:solidFill>
                  <a:srgbClr val="000000"/>
                </a:solidFill>
                <a:latin typeface="Roboto Mono"/>
                <a:ea typeface="Roboto Mono"/>
                <a:cs typeface="Roboto Mono"/>
                <a:sym typeface="Roboto Mono"/>
              </a:rPr>
              <a:t>: </a:t>
            </a:r>
            <a:r>
              <a:rPr lang="en" b="1">
                <a:solidFill>
                  <a:schemeClr val="accent6"/>
                </a:solidFill>
                <a:latin typeface="Roboto Mono"/>
                <a:ea typeface="Roboto Mono"/>
                <a:cs typeface="Roboto Mono"/>
                <a:sym typeface="Roboto Mono"/>
              </a:rPr>
              <a:t>else</a:t>
            </a:r>
            <a:r>
              <a:rPr lang="en">
                <a:solidFill>
                  <a:srgbClr val="000000"/>
                </a:solidFill>
                <a:latin typeface="Roboto Mono"/>
                <a:ea typeface="Roboto Mono"/>
                <a:cs typeface="Roboto Mono"/>
                <a:sym typeface="Roboto Mono"/>
              </a:rPr>
              <a:t> </a:t>
            </a:r>
            <a:endParaRPr>
              <a:solidFill>
                <a:srgbClr val="0000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a:solidFill>
                  <a:schemeClr val="accent5"/>
                </a:solidFill>
                <a:latin typeface="Roboto Mono"/>
                <a:ea typeface="Roboto Mono"/>
                <a:cs typeface="Roboto Mono"/>
                <a:sym typeface="Roboto Mono"/>
              </a:rPr>
              <a:t>6</a:t>
            </a:r>
            <a:r>
              <a:rPr lang="en">
                <a:solidFill>
                  <a:srgbClr val="000000"/>
                </a:solidFill>
                <a:latin typeface="Roboto Mono"/>
                <a:ea typeface="Roboto Mono"/>
                <a:cs typeface="Roboto Mono"/>
                <a:sym typeface="Roboto Mono"/>
              </a:rPr>
              <a:t>: 	</a:t>
            </a:r>
            <a:r>
              <a:rPr lang="en">
                <a:solidFill>
                  <a:srgbClr val="1AB1CD"/>
                </a:solidFill>
                <a:latin typeface="Roboto Mono"/>
                <a:ea typeface="Roboto Mono"/>
                <a:cs typeface="Roboto Mono"/>
                <a:sym typeface="Roboto Mono"/>
              </a:rPr>
              <a:t>S</a:t>
            </a:r>
            <a:r>
              <a:rPr lang="en">
                <a:latin typeface="Roboto Mono"/>
                <a:ea typeface="Roboto Mono"/>
                <a:cs typeface="Roboto Mono"/>
                <a:sym typeface="Roboto Mono"/>
              </a:rPr>
              <a:t>(</a:t>
            </a:r>
            <a:r>
              <a:rPr lang="en">
                <a:solidFill>
                  <a:srgbClr val="1AB1CD"/>
                </a:solidFill>
                <a:latin typeface="Roboto Mono"/>
                <a:ea typeface="Roboto Mono"/>
                <a:cs typeface="Roboto Mono"/>
                <a:sym typeface="Roboto Mono"/>
              </a:rPr>
              <a:t>v</a:t>
            </a:r>
            <a:r>
              <a:rPr lang="en">
                <a:latin typeface="Roboto Mono"/>
                <a:ea typeface="Roboto Mono"/>
                <a:cs typeface="Roboto Mono"/>
                <a:sym typeface="Roboto Mono"/>
              </a:rPr>
              <a:t>)</a:t>
            </a:r>
            <a:r>
              <a:rPr lang="en">
                <a:solidFill>
                  <a:srgbClr val="000000"/>
                </a:solidFill>
                <a:latin typeface="Roboto Mono"/>
                <a:ea typeface="Roboto Mono"/>
                <a:cs typeface="Roboto Mono"/>
                <a:sym typeface="Roboto Mono"/>
              </a:rPr>
              <a:t> </a:t>
            </a:r>
            <a:r>
              <a:rPr lang="en">
                <a:latin typeface="Roboto Mono"/>
                <a:ea typeface="Roboto Mono"/>
                <a:cs typeface="Roboto Mono"/>
                <a:sym typeface="Roboto Mono"/>
              </a:rPr>
              <a:t>:</a:t>
            </a:r>
            <a:r>
              <a:rPr lang="en" b="1">
                <a:latin typeface="Roboto Mono"/>
                <a:ea typeface="Roboto Mono"/>
                <a:cs typeface="Roboto Mono"/>
                <a:sym typeface="Roboto Mono"/>
              </a:rPr>
              <a:t>=</a:t>
            </a:r>
            <a:r>
              <a:rPr lang="en">
                <a:solidFill>
                  <a:srgbClr val="000000"/>
                </a:solidFill>
                <a:latin typeface="Roboto Mono"/>
                <a:ea typeface="Roboto Mono"/>
                <a:cs typeface="Roboto Mono"/>
                <a:sym typeface="Roboto Mono"/>
              </a:rPr>
              <a:t> </a:t>
            </a:r>
            <a:r>
              <a:rPr lang="en">
                <a:solidFill>
                  <a:srgbClr val="1AB1CD"/>
                </a:solidFill>
                <a:latin typeface="Roboto Mono"/>
                <a:ea typeface="Roboto Mono"/>
                <a:cs typeface="Roboto Mono"/>
                <a:sym typeface="Roboto Mono"/>
              </a:rPr>
              <a:t>S</a:t>
            </a:r>
            <a:r>
              <a:rPr lang="en">
                <a:latin typeface="Roboto Mono"/>
                <a:ea typeface="Roboto Mono"/>
                <a:cs typeface="Roboto Mono"/>
                <a:sym typeface="Roboto Mono"/>
              </a:rPr>
              <a:t>(</a:t>
            </a:r>
            <a:r>
              <a:rPr lang="en">
                <a:solidFill>
                  <a:srgbClr val="1AB1CD"/>
                </a:solidFill>
                <a:latin typeface="Roboto Mono"/>
                <a:ea typeface="Roboto Mono"/>
                <a:cs typeface="Roboto Mono"/>
                <a:sym typeface="Roboto Mono"/>
              </a:rPr>
              <a:t>p</a:t>
            </a:r>
            <a:r>
              <a:rPr lang="en">
                <a:latin typeface="Roboto Mono"/>
                <a:ea typeface="Roboto Mono"/>
                <a:cs typeface="Roboto Mono"/>
                <a:sym typeface="Roboto Mono"/>
              </a:rPr>
              <a:t>)</a:t>
            </a:r>
            <a:r>
              <a:rPr lang="en">
                <a:solidFill>
                  <a:srgbClr val="000000"/>
                </a:solidFill>
                <a:latin typeface="Roboto Mono"/>
                <a:ea typeface="Roboto Mono"/>
                <a:cs typeface="Roboto Mono"/>
                <a:sym typeface="Roboto Mono"/>
              </a:rPr>
              <a:t> </a:t>
            </a:r>
            <a:endParaRPr>
              <a:solidFill>
                <a:srgbClr val="0000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a:solidFill>
                  <a:schemeClr val="accent5"/>
                </a:solidFill>
                <a:latin typeface="Roboto Mono"/>
                <a:ea typeface="Roboto Mono"/>
                <a:cs typeface="Roboto Mono"/>
                <a:sym typeface="Roboto Mono"/>
              </a:rPr>
              <a:t>7</a:t>
            </a:r>
            <a:r>
              <a:rPr lang="en">
                <a:solidFill>
                  <a:srgbClr val="000000"/>
                </a:solidFill>
                <a:latin typeface="Roboto Mono"/>
                <a:ea typeface="Roboto Mono"/>
                <a:cs typeface="Roboto Mono"/>
                <a:sym typeface="Roboto Mono"/>
              </a:rPr>
              <a:t>: </a:t>
            </a:r>
            <a:r>
              <a:rPr lang="en">
                <a:solidFill>
                  <a:srgbClr val="1AB1CD"/>
                </a:solidFill>
                <a:latin typeface="Roboto Mono"/>
                <a:ea typeface="Roboto Mono"/>
                <a:cs typeface="Roboto Mono"/>
                <a:sym typeface="Roboto Mono"/>
              </a:rPr>
              <a:t>end</a:t>
            </a:r>
            <a:r>
              <a:rPr lang="en">
                <a:solidFill>
                  <a:srgbClr val="000000"/>
                </a:solidFill>
                <a:latin typeface="Roboto Mono"/>
                <a:ea typeface="Roboto Mono"/>
                <a:cs typeface="Roboto Mono"/>
                <a:sym typeface="Roboto Mono"/>
              </a:rPr>
              <a:t> </a:t>
            </a:r>
            <a:r>
              <a:rPr lang="en" b="1">
                <a:solidFill>
                  <a:schemeClr val="accent6"/>
                </a:solidFill>
                <a:latin typeface="Roboto Mono"/>
                <a:ea typeface="Roboto Mono"/>
                <a:cs typeface="Roboto Mono"/>
                <a:sym typeface="Roboto Mono"/>
              </a:rPr>
              <a:t>if</a:t>
            </a:r>
            <a:endParaRPr b="1">
              <a:solidFill>
                <a:schemeClr val="accent6"/>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b="1"/>
              <a:t>Every node apart from leader v</a:t>
            </a:r>
            <a:r>
              <a:rPr lang="en" b="1" baseline="-25000"/>
              <a:t>0</a:t>
            </a:r>
            <a:r>
              <a:rPr lang="en" b="1"/>
              <a:t> will always attain the state of its parent.</a:t>
            </a:r>
            <a:endParaRPr b="1"/>
          </a:p>
          <a:p>
            <a:pPr marL="0" lvl="0" indent="0" algn="l" rtl="0">
              <a:spcBef>
                <a:spcPts val="0"/>
              </a:spcBef>
              <a:spcAft>
                <a:spcPts val="1200"/>
              </a:spcAft>
              <a:buNone/>
            </a:pPr>
            <a:endParaRPr/>
          </a:p>
        </p:txBody>
      </p:sp>
      <p:sp>
        <p:nvSpPr>
          <p:cNvPr id="184" name="Google Shape;184;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lnSpcReduction="20000"/>
          </a:bodyPr>
          <a:lstStyle/>
          <a:p>
            <a:pPr marL="0" lvl="0" indent="0" algn="l" rtl="0">
              <a:lnSpc>
                <a:spcPct val="150000"/>
              </a:lnSpc>
              <a:spcBef>
                <a:spcPts val="0"/>
              </a:spcBef>
              <a:spcAft>
                <a:spcPts val="0"/>
              </a:spcAft>
              <a:buNone/>
            </a:pPr>
            <a:r>
              <a:rPr lang="en" b="1">
                <a:solidFill>
                  <a:schemeClr val="dk1"/>
                </a:solidFill>
              </a:rPr>
              <a:t>Leader State Propagation: </a:t>
            </a:r>
            <a:r>
              <a:rPr lang="en">
                <a:solidFill>
                  <a:schemeClr val="dk1"/>
                </a:solidFill>
              </a:rPr>
              <a:t>Over time, nodes learn the current state of the leader node v</a:t>
            </a:r>
            <a:r>
              <a:rPr lang="en" baseline="-25000">
                <a:solidFill>
                  <a:schemeClr val="dk1"/>
                </a:solidFill>
              </a:rPr>
              <a:t>0</a:t>
            </a:r>
            <a:r>
              <a:rPr lang="en">
                <a:solidFill>
                  <a:schemeClr val="dk1"/>
                </a:solidFill>
              </a:rPr>
              <a:t> as the token circulates around the ring. This happens sequentially, with one node after the other learning the leader's state.</a:t>
            </a:r>
            <a:endParaRPr>
              <a:solidFill>
                <a:schemeClr val="dk1"/>
              </a:solidFill>
            </a:endParaRPr>
          </a:p>
          <a:p>
            <a:pPr marL="0" lvl="0" indent="0" algn="l" rtl="0">
              <a:lnSpc>
                <a:spcPct val="150000"/>
              </a:lnSpc>
              <a:spcBef>
                <a:spcPts val="0"/>
              </a:spcBef>
              <a:spcAft>
                <a:spcPts val="0"/>
              </a:spcAft>
              <a:buClr>
                <a:schemeClr val="dk1"/>
              </a:buClr>
              <a:buSzPct val="61111"/>
              <a:buFont typeface="Arial"/>
              <a:buNone/>
            </a:pPr>
            <a:endParaRPr>
              <a:solidFill>
                <a:schemeClr val="dk1"/>
              </a:solidFill>
            </a:endParaRPr>
          </a:p>
          <a:p>
            <a:pPr marL="0" lvl="0" indent="0" algn="l" rtl="0">
              <a:lnSpc>
                <a:spcPct val="150000"/>
              </a:lnSpc>
              <a:spcBef>
                <a:spcPts val="0"/>
              </a:spcBef>
              <a:spcAft>
                <a:spcPts val="0"/>
              </a:spcAft>
              <a:buClr>
                <a:schemeClr val="dk1"/>
              </a:buClr>
              <a:buSzPct val="61111"/>
              <a:buFont typeface="Arial"/>
              <a:buNone/>
            </a:pPr>
            <a:r>
              <a:rPr lang="en" b="1">
                <a:solidFill>
                  <a:schemeClr val="dk1"/>
                </a:solidFill>
              </a:rPr>
              <a:t>Leader State Increase:</a:t>
            </a:r>
            <a:r>
              <a:rPr lang="en">
                <a:solidFill>
                  <a:schemeClr val="dk1"/>
                </a:solidFill>
              </a:rPr>
              <a:t> The leader node v</a:t>
            </a:r>
            <a:r>
              <a:rPr lang="en" baseline="-25000">
                <a:solidFill>
                  <a:schemeClr val="dk1"/>
                </a:solidFill>
              </a:rPr>
              <a:t>0</a:t>
            </a:r>
            <a:r>
              <a:rPr lang="en">
                <a:solidFill>
                  <a:schemeClr val="dk1"/>
                </a:solidFill>
              </a:rPr>
              <a:t> may increase its state multiple times without reaching stability. However, at some point, the leader will reach a state ‘s’ that no other node had at time t</a:t>
            </a:r>
            <a:r>
              <a:rPr lang="en" baseline="-25000">
                <a:solidFill>
                  <a:schemeClr val="dk1"/>
                </a:solidFill>
              </a:rPr>
              <a:t>0</a:t>
            </a:r>
            <a:r>
              <a:rPr lang="en">
                <a:solidFill>
                  <a:schemeClr val="dk1"/>
                </a:solidFill>
              </a:rPr>
              <a:t>. This is guaranteed to happen eventually since there are n nodes and n states.</a:t>
            </a:r>
            <a:endParaRPr>
              <a:solidFill>
                <a:schemeClr val="dk1"/>
              </a:solidFill>
            </a:endParaRPr>
          </a:p>
          <a:p>
            <a:pPr marL="0" lvl="0" indent="0" algn="l" rtl="0">
              <a:spcBef>
                <a:spcPts val="0"/>
              </a:spcBef>
              <a:spcAft>
                <a:spcPts val="1200"/>
              </a:spcAft>
              <a:buNone/>
            </a:pPr>
            <a:endParaRPr/>
          </a:p>
        </p:txBody>
      </p:sp>
      <p:sp>
        <p:nvSpPr>
          <p:cNvPr id="190" name="Google Shape;19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 b="1">
                <a:solidFill>
                  <a:schemeClr val="dk1"/>
                </a:solidFill>
              </a:rPr>
              <a:t>Stabilization:</a:t>
            </a:r>
            <a:r>
              <a:rPr lang="en">
                <a:solidFill>
                  <a:schemeClr val="dk1"/>
                </a:solidFill>
              </a:rPr>
              <a:t> Once the leader reaches state s, it cannot push for s + 1 (mod n) until every node (including its parent) has state s. Therefore, the system must stabilize at this point, ensuring that all nodes have synchronized their states.</a:t>
            </a:r>
            <a:br>
              <a:rPr lang="en" sz="1200">
                <a:solidFill>
                  <a:schemeClr val="dk1"/>
                </a:solidFill>
              </a:rPr>
            </a:br>
            <a:endParaRPr sz="12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b="1">
                <a:solidFill>
                  <a:schemeClr val="dk1"/>
                </a:solidFill>
              </a:rPr>
              <a:t>Post-Stabilization:</a:t>
            </a:r>
            <a:r>
              <a:rPr lang="en">
                <a:solidFill>
                  <a:schemeClr val="dk1"/>
                </a:solidFill>
              </a:rPr>
              <a:t> After stabilization, there will always be only one node changing its state at any given time. This ensures that the system remains in a legitimate and stable state, with no conflicting state changes occurring simultaneously.</a:t>
            </a:r>
            <a:endParaRPr>
              <a:solidFill>
                <a:schemeClr val="dk1"/>
              </a:solidFill>
            </a:endParaRPr>
          </a:p>
        </p:txBody>
      </p:sp>
      <p:sp>
        <p:nvSpPr>
          <p:cNvPr id="196" name="Google Shape;196;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50000"/>
              </a:lnSpc>
              <a:spcBef>
                <a:spcPts val="0"/>
              </a:spcBef>
              <a:spcAft>
                <a:spcPts val="0"/>
              </a:spcAft>
              <a:buClr>
                <a:schemeClr val="dk1"/>
              </a:buClr>
              <a:buSzPts val="990"/>
              <a:buFont typeface="Arial"/>
              <a:buNone/>
            </a:pPr>
            <a:r>
              <a:rPr lang="en" dirty="0"/>
              <a:t>Self-stabilizing token circulation protocol  </a:t>
            </a:r>
            <a:endParaRPr dirty="0"/>
          </a:p>
        </p:txBody>
      </p:sp>
      <p:sp>
        <p:nvSpPr>
          <p:cNvPr id="202" name="Google Shape;202;p3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29882" algn="l" rtl="0">
              <a:lnSpc>
                <a:spcPct val="115000"/>
              </a:lnSpc>
              <a:spcBef>
                <a:spcPts val="1000"/>
              </a:spcBef>
              <a:spcAft>
                <a:spcPts val="0"/>
              </a:spcAft>
              <a:buSzPts val="1595"/>
              <a:buChar char="●"/>
            </a:pPr>
            <a:r>
              <a:rPr lang="en" sz="1595"/>
              <a:t>Introduces a deterministic protocol for fair token circulation in prime-sized uniform networks.</a:t>
            </a:r>
            <a:endParaRPr sz="1595"/>
          </a:p>
          <a:p>
            <a:pPr marL="457200" lvl="0" indent="-329882" algn="l" rtl="0">
              <a:lnSpc>
                <a:spcPct val="115000"/>
              </a:lnSpc>
              <a:spcBef>
                <a:spcPts val="1200"/>
              </a:spcBef>
              <a:spcAft>
                <a:spcPts val="0"/>
              </a:spcAft>
              <a:buSzPts val="1595"/>
              <a:buChar char="●"/>
            </a:pPr>
            <a:r>
              <a:rPr lang="en" sz="1595">
                <a:latin typeface="Roboto"/>
                <a:ea typeface="Roboto"/>
                <a:cs typeface="Roboto"/>
                <a:sym typeface="Roboto"/>
              </a:rPr>
              <a:t>Employs a novel three-color scheme to guide the token's path, guaranteeing that each node receives the token in a fair and predictable manner.</a:t>
            </a:r>
            <a:endParaRPr sz="1595"/>
          </a:p>
          <a:p>
            <a:pPr marL="457200" lvl="0" indent="-329882" algn="l" rtl="0">
              <a:lnSpc>
                <a:spcPct val="115000"/>
              </a:lnSpc>
              <a:spcBef>
                <a:spcPts val="1000"/>
              </a:spcBef>
              <a:spcAft>
                <a:spcPts val="0"/>
              </a:spcAft>
              <a:buSzPts val="1595"/>
              <a:buChar char="●"/>
            </a:pPr>
            <a:r>
              <a:rPr lang="en" sz="1595">
                <a:latin typeface="Roboto"/>
                <a:ea typeface="Roboto"/>
                <a:cs typeface="Roboto"/>
                <a:sym typeface="Roboto"/>
              </a:rPr>
              <a:t>Maintains a dynamic spanning tree structure that adapts post-transient faults, showcasing the protocol's resilience and fault tolerance.</a:t>
            </a:r>
            <a:endParaRPr sz="1595"/>
          </a:p>
          <a:p>
            <a:pPr marL="457200" lvl="0" indent="-329882" algn="l" rtl="0">
              <a:lnSpc>
                <a:spcPct val="115000"/>
              </a:lnSpc>
              <a:spcBef>
                <a:spcPts val="1000"/>
              </a:spcBef>
              <a:spcAft>
                <a:spcPts val="0"/>
              </a:spcAft>
              <a:buSzPts val="1595"/>
              <a:buChar char="●"/>
            </a:pPr>
            <a:r>
              <a:rPr lang="en" sz="1595"/>
              <a:t>Applies to fault-tolerant computing and consistent state maintenance in distributed systems.</a:t>
            </a:r>
            <a:endParaRPr sz="1595"/>
          </a:p>
          <a:p>
            <a:pPr marL="0" lvl="0" indent="0" algn="l" rtl="0">
              <a:lnSpc>
                <a:spcPct val="115000"/>
              </a:lnSpc>
              <a:spcBef>
                <a:spcPts val="1200"/>
              </a:spcBef>
              <a:spcAft>
                <a:spcPts val="0"/>
              </a:spcAft>
              <a:buSzPts val="852"/>
              <a:buNone/>
            </a:pPr>
            <a:endParaRPr sz="1595"/>
          </a:p>
          <a:p>
            <a:pPr marL="0" lvl="0" indent="0" algn="l" rtl="0">
              <a:lnSpc>
                <a:spcPct val="115000"/>
              </a:lnSpc>
              <a:spcBef>
                <a:spcPts val="1200"/>
              </a:spcBef>
              <a:spcAft>
                <a:spcPts val="1200"/>
              </a:spcAft>
              <a:buSzPts val="852"/>
              <a:buNone/>
            </a:pPr>
            <a:endParaRPr sz="1595"/>
          </a:p>
        </p:txBody>
      </p:sp>
      <p:sp>
        <p:nvSpPr>
          <p:cNvPr id="203" name="Google Shape;203;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387900" y="86683"/>
            <a:ext cx="8368200" cy="1102836"/>
          </a:xfrm>
          <a:prstGeom prst="rect">
            <a:avLst/>
          </a:prstGeom>
        </p:spPr>
        <p:txBody>
          <a:bodyPr spcFirstLastPara="1" wrap="square" lIns="91425" tIns="91425" rIns="91425" bIns="91425" anchor="b" anchorCtr="0">
            <a:spAutoFit/>
          </a:bodyPr>
          <a:lstStyle/>
          <a:p>
            <a:pPr marL="0" lvl="0" indent="0" algn="l" rtl="0">
              <a:lnSpc>
                <a:spcPct val="160000"/>
              </a:lnSpc>
              <a:spcBef>
                <a:spcPts val="1400"/>
              </a:spcBef>
              <a:spcAft>
                <a:spcPts val="0"/>
              </a:spcAft>
              <a:buClr>
                <a:schemeClr val="dk1"/>
              </a:buClr>
              <a:buSzPts val="1100"/>
              <a:buFont typeface="Arial"/>
              <a:buNone/>
            </a:pPr>
            <a:r>
              <a:rPr lang="en" dirty="0"/>
              <a:t>Key Contributions</a:t>
            </a:r>
            <a:endParaRPr dirty="0"/>
          </a:p>
        </p:txBody>
      </p:sp>
      <p:sp>
        <p:nvSpPr>
          <p:cNvPr id="209" name="Google Shape;209;p3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lnSpcReduction="10000"/>
          </a:bodyPr>
          <a:lstStyle/>
          <a:p>
            <a:pPr marL="457200" lvl="0" indent="0" algn="l" rtl="0">
              <a:spcBef>
                <a:spcPts val="0"/>
              </a:spcBef>
              <a:spcAft>
                <a:spcPts val="0"/>
              </a:spcAft>
              <a:buNone/>
            </a:pPr>
            <a:r>
              <a:rPr lang="en" b="1" dirty="0"/>
              <a:t>Three-color Scheme:</a:t>
            </a:r>
            <a:endParaRPr b="1" dirty="0"/>
          </a:p>
          <a:p>
            <a:pPr marL="914400" lvl="1" indent="-334327" algn="l" rtl="0">
              <a:spcBef>
                <a:spcPts val="1500"/>
              </a:spcBef>
              <a:spcAft>
                <a:spcPts val="0"/>
              </a:spcAft>
              <a:buClr>
                <a:schemeClr val="dk1"/>
              </a:buClr>
              <a:buSzPct val="100000"/>
              <a:buFont typeface="Arial"/>
              <a:buChar char="●"/>
            </a:pPr>
            <a:r>
              <a:rPr lang="en" sz="1800" dirty="0"/>
              <a:t>Novel method for fair token circulation among nodes of a spanning tree.</a:t>
            </a:r>
            <a:endParaRPr sz="1800" dirty="0"/>
          </a:p>
          <a:p>
            <a:pPr marL="914400" lvl="1" indent="-334327" algn="l" rtl="0">
              <a:spcBef>
                <a:spcPts val="0"/>
              </a:spcBef>
              <a:spcAft>
                <a:spcPts val="0"/>
              </a:spcAft>
              <a:buClr>
                <a:schemeClr val="dk1"/>
              </a:buClr>
              <a:buSzPct val="100000"/>
              <a:buFont typeface="Arial"/>
              <a:buChar char="●"/>
            </a:pPr>
            <a:r>
              <a:rPr lang="en" sz="1800" dirty="0"/>
              <a:t>Ensures every node is visited infinitely often by the token.</a:t>
            </a:r>
            <a:endParaRPr sz="1800" dirty="0"/>
          </a:p>
          <a:p>
            <a:pPr marL="457200" lvl="0" indent="0" algn="l" rtl="0">
              <a:spcBef>
                <a:spcPts val="1500"/>
              </a:spcBef>
              <a:spcAft>
                <a:spcPts val="0"/>
              </a:spcAft>
              <a:buNone/>
            </a:pPr>
            <a:r>
              <a:rPr lang="en" b="1" dirty="0"/>
              <a:t>Self-stabilizing Tree Merging Technique:</a:t>
            </a:r>
            <a:endParaRPr b="1" dirty="0"/>
          </a:p>
          <a:p>
            <a:pPr marL="914400" lvl="1" indent="-334327" algn="l" rtl="0">
              <a:spcBef>
                <a:spcPts val="1500"/>
              </a:spcBef>
              <a:spcAft>
                <a:spcPts val="0"/>
              </a:spcAft>
              <a:buClr>
                <a:schemeClr val="dk1"/>
              </a:buClr>
              <a:buSzPct val="100000"/>
              <a:buFont typeface="Arial"/>
              <a:buChar char="●"/>
            </a:pPr>
            <a:r>
              <a:rPr lang="en" sz="1800" dirty="0"/>
              <a:t>Addresses transient faults in pointer variables, merging multiple tree components into a single spanning tree.</a:t>
            </a:r>
            <a:endParaRPr sz="1800" dirty="0"/>
          </a:p>
          <a:p>
            <a:pPr marL="914400" lvl="1" indent="-334327" algn="l" rtl="0">
              <a:spcBef>
                <a:spcPts val="0"/>
              </a:spcBef>
              <a:spcAft>
                <a:spcPts val="0"/>
              </a:spcAft>
              <a:buClr>
                <a:schemeClr val="dk1"/>
              </a:buClr>
              <a:buSzPct val="100000"/>
              <a:buFont typeface="Arial"/>
              <a:buChar char="●"/>
            </a:pPr>
            <a:r>
              <a:rPr lang="en" sz="1800" dirty="0"/>
              <a:t>Critical for reconstructing network topology after disturbances.</a:t>
            </a:r>
            <a:endParaRPr sz="1800" dirty="0"/>
          </a:p>
          <a:p>
            <a:pPr marL="0" lvl="0" indent="0" algn="l" rtl="0">
              <a:spcBef>
                <a:spcPts val="1500"/>
              </a:spcBef>
              <a:spcAft>
                <a:spcPts val="1200"/>
              </a:spcAft>
              <a:buNone/>
            </a:pPr>
            <a:endParaRPr dirty="0"/>
          </a:p>
        </p:txBody>
      </p:sp>
      <p:sp>
        <p:nvSpPr>
          <p:cNvPr id="210" name="Google Shape;210;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a:off x="387900" y="579724"/>
            <a:ext cx="8368200" cy="3078900"/>
          </a:xfrm>
          <a:prstGeom prst="rect">
            <a:avLst/>
          </a:prstGeom>
        </p:spPr>
        <p:txBody>
          <a:bodyPr spcFirstLastPara="1" wrap="square" lIns="91425" tIns="91425" rIns="91425" bIns="91425" anchor="t" anchorCtr="0">
            <a:noAutofit/>
          </a:bodyPr>
          <a:lstStyle/>
          <a:p>
            <a:pPr marL="457200" lvl="0" indent="0" algn="l" rtl="0">
              <a:lnSpc>
                <a:spcPct val="95000"/>
              </a:lnSpc>
              <a:spcBef>
                <a:spcPts val="0"/>
              </a:spcBef>
              <a:spcAft>
                <a:spcPts val="0"/>
              </a:spcAft>
              <a:buClr>
                <a:srgbClr val="000000"/>
              </a:buClr>
              <a:buSzPts val="688"/>
              <a:buFont typeface="Arial"/>
              <a:buNone/>
            </a:pPr>
            <a:r>
              <a:rPr lang="en" b="1"/>
              <a:t>Protocol Mechanics:</a:t>
            </a:r>
            <a:endParaRPr b="1"/>
          </a:p>
          <a:p>
            <a:pPr marL="914400" lvl="1" indent="-342900" algn="l" rtl="0">
              <a:lnSpc>
                <a:spcPct val="95000"/>
              </a:lnSpc>
              <a:spcBef>
                <a:spcPts val="1500"/>
              </a:spcBef>
              <a:spcAft>
                <a:spcPts val="0"/>
              </a:spcAft>
              <a:buClr>
                <a:schemeClr val="dk1"/>
              </a:buClr>
              <a:buSzPts val="1800"/>
              <a:buFont typeface="Arial"/>
              <a:buChar char="●"/>
            </a:pPr>
            <a:r>
              <a:rPr lang="en" sz="1800"/>
              <a:t>Each node maintains a father pointer and a color variable.</a:t>
            </a:r>
            <a:endParaRPr sz="1800"/>
          </a:p>
          <a:p>
            <a:pPr marL="914400" lvl="1" indent="-342900" algn="l" rtl="0">
              <a:lnSpc>
                <a:spcPct val="95000"/>
              </a:lnSpc>
              <a:spcBef>
                <a:spcPts val="0"/>
              </a:spcBef>
              <a:spcAft>
                <a:spcPts val="0"/>
              </a:spcAft>
              <a:buClr>
                <a:schemeClr val="dk1"/>
              </a:buClr>
              <a:buSzPts val="1800"/>
              <a:buFont typeface="Arial"/>
              <a:buChar char="●"/>
            </a:pPr>
            <a:r>
              <a:rPr lang="en" sz="1800"/>
              <a:t>Detailed rules for token passing and tree merging to address cycles and component merging.</a:t>
            </a:r>
            <a:endParaRPr sz="1800"/>
          </a:p>
          <a:p>
            <a:pPr marL="457200" lvl="0" indent="0" algn="l" rtl="0">
              <a:lnSpc>
                <a:spcPct val="95000"/>
              </a:lnSpc>
              <a:spcBef>
                <a:spcPts val="1500"/>
              </a:spcBef>
              <a:spcAft>
                <a:spcPts val="0"/>
              </a:spcAft>
              <a:buClr>
                <a:srgbClr val="000000"/>
              </a:buClr>
              <a:buSzPts val="688"/>
              <a:buFont typeface="Arial"/>
              <a:buNone/>
            </a:pPr>
            <a:r>
              <a:rPr lang="en" b="1"/>
              <a:t>Fault Tolerance:</a:t>
            </a:r>
            <a:endParaRPr b="1"/>
          </a:p>
          <a:p>
            <a:pPr marL="914400" lvl="1" indent="-342900" algn="l" rtl="0">
              <a:lnSpc>
                <a:spcPct val="95000"/>
              </a:lnSpc>
              <a:spcBef>
                <a:spcPts val="1500"/>
              </a:spcBef>
              <a:spcAft>
                <a:spcPts val="0"/>
              </a:spcAft>
              <a:buClr>
                <a:schemeClr val="dk1"/>
              </a:buClr>
              <a:buSzPts val="1800"/>
              <a:buFont typeface="Arial"/>
              <a:buChar char="●"/>
            </a:pPr>
            <a:r>
              <a:rPr lang="en" sz="1800"/>
              <a:t>The protocol can handle arbitrary initial states, including those with cycles or disjoint components.</a:t>
            </a:r>
            <a:endParaRPr sz="1800"/>
          </a:p>
          <a:p>
            <a:pPr marL="457200" lvl="0" indent="0" algn="l" rtl="0">
              <a:lnSpc>
                <a:spcPct val="95000"/>
              </a:lnSpc>
              <a:spcBef>
                <a:spcPts val="1500"/>
              </a:spcBef>
              <a:spcAft>
                <a:spcPts val="0"/>
              </a:spcAft>
              <a:buClr>
                <a:srgbClr val="000000"/>
              </a:buClr>
              <a:buSzPts val="688"/>
              <a:buFont typeface="Arial"/>
              <a:buNone/>
            </a:pPr>
            <a:r>
              <a:rPr lang="en" b="1"/>
              <a:t>Fairness and Determinism:</a:t>
            </a:r>
            <a:endParaRPr b="1"/>
          </a:p>
          <a:p>
            <a:pPr marL="914400" lvl="1" indent="-342900" algn="l" rtl="0">
              <a:lnSpc>
                <a:spcPct val="95000"/>
              </a:lnSpc>
              <a:spcBef>
                <a:spcPts val="1500"/>
              </a:spcBef>
              <a:spcAft>
                <a:spcPts val="0"/>
              </a:spcAft>
              <a:buClr>
                <a:schemeClr val="dk1"/>
              </a:buClr>
              <a:buSzPts val="1800"/>
              <a:buFont typeface="Arial"/>
              <a:buChar char="●"/>
            </a:pPr>
            <a:r>
              <a:rPr lang="en" sz="1800"/>
              <a:t>Fair token circulation ensured through the three-color scheme, with a deterministic approach for tree merging.</a:t>
            </a:r>
            <a:endParaRPr sz="1800"/>
          </a:p>
          <a:p>
            <a:pPr marL="0" lvl="0" indent="0" algn="l" rtl="0">
              <a:lnSpc>
                <a:spcPct val="95000"/>
              </a:lnSpc>
              <a:spcBef>
                <a:spcPts val="1500"/>
              </a:spcBef>
              <a:spcAft>
                <a:spcPts val="0"/>
              </a:spcAft>
              <a:buClr>
                <a:srgbClr val="000000"/>
              </a:buClr>
              <a:buSzPts val="688"/>
              <a:buFont typeface="Arial"/>
              <a:buNone/>
            </a:pPr>
            <a:endParaRPr/>
          </a:p>
          <a:p>
            <a:pPr marL="0" lvl="0" indent="0" algn="l" rtl="0">
              <a:lnSpc>
                <a:spcPct val="95000"/>
              </a:lnSpc>
              <a:spcBef>
                <a:spcPts val="1200"/>
              </a:spcBef>
              <a:spcAft>
                <a:spcPts val="0"/>
              </a:spcAft>
              <a:buClr>
                <a:srgbClr val="000000"/>
              </a:buClr>
              <a:buSzPts val="688"/>
              <a:buFont typeface="Arial"/>
              <a:buNone/>
            </a:pPr>
            <a:endParaRPr/>
          </a:p>
          <a:p>
            <a:pPr marL="0" lvl="0" indent="0" algn="l" rtl="0">
              <a:spcBef>
                <a:spcPts val="1200"/>
              </a:spcBef>
              <a:spcAft>
                <a:spcPts val="1200"/>
              </a:spcAft>
              <a:buNone/>
            </a:pPr>
            <a:endParaRPr/>
          </a:p>
        </p:txBody>
      </p:sp>
      <p:sp>
        <p:nvSpPr>
          <p:cNvPr id="216" name="Google Shape;216;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387900" y="86683"/>
            <a:ext cx="8368200" cy="1154132"/>
          </a:xfrm>
          <a:prstGeom prst="rect">
            <a:avLst/>
          </a:prstGeom>
        </p:spPr>
        <p:txBody>
          <a:bodyPr spcFirstLastPara="1" wrap="square" lIns="91425" tIns="91425" rIns="91425" bIns="91425" anchor="b" anchorCtr="0">
            <a:spAutoFit/>
          </a:bodyPr>
          <a:lstStyle/>
          <a:p>
            <a:pPr marL="0" lvl="0" indent="0" algn="l" rtl="0">
              <a:lnSpc>
                <a:spcPct val="160000"/>
              </a:lnSpc>
              <a:spcBef>
                <a:spcPts val="1400"/>
              </a:spcBef>
              <a:spcAft>
                <a:spcPts val="400"/>
              </a:spcAft>
              <a:buSzPts val="990"/>
              <a:buNone/>
            </a:pPr>
            <a:r>
              <a:rPr lang="en" dirty="0"/>
              <a:t>Fault Tolerance and Recovery</a:t>
            </a:r>
            <a:endParaRPr dirty="0"/>
          </a:p>
        </p:txBody>
      </p:sp>
      <p:sp>
        <p:nvSpPr>
          <p:cNvPr id="222" name="Google Shape;222;p4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Font typeface="Arial"/>
              <a:buChar char="●"/>
            </a:pPr>
            <a:r>
              <a:rPr lang="en" b="1"/>
              <a:t>Handling Transient Faults:</a:t>
            </a:r>
            <a:endParaRPr b="1"/>
          </a:p>
          <a:p>
            <a:pPr marL="914400" lvl="0" indent="0" algn="l" rtl="0">
              <a:lnSpc>
                <a:spcPct val="100000"/>
              </a:lnSpc>
              <a:spcBef>
                <a:spcPts val="0"/>
              </a:spcBef>
              <a:spcAft>
                <a:spcPts val="0"/>
              </a:spcAft>
              <a:buNone/>
            </a:pPr>
            <a:r>
              <a:rPr lang="en"/>
              <a:t>Explanation of the protocol's ability to self-correct after faults disturb the network's state.</a:t>
            </a:r>
            <a:endParaRPr/>
          </a:p>
          <a:p>
            <a:pPr marL="457200" lvl="0" indent="-342900" algn="l" rtl="0">
              <a:lnSpc>
                <a:spcPct val="100000"/>
              </a:lnSpc>
              <a:spcBef>
                <a:spcPts val="0"/>
              </a:spcBef>
              <a:spcAft>
                <a:spcPts val="0"/>
              </a:spcAft>
              <a:buClr>
                <a:schemeClr val="dk1"/>
              </a:buClr>
              <a:buSzPts val="1800"/>
              <a:buFont typeface="Arial"/>
              <a:buChar char="●"/>
            </a:pPr>
            <a:r>
              <a:rPr lang="en" b="1"/>
              <a:t>Spanning Tree Reconstruction:</a:t>
            </a:r>
            <a:endParaRPr b="1"/>
          </a:p>
          <a:p>
            <a:pPr marL="914400" lvl="0" indent="0" algn="l" rtl="0">
              <a:lnSpc>
                <a:spcPct val="100000"/>
              </a:lnSpc>
              <a:spcBef>
                <a:spcPts val="0"/>
              </a:spcBef>
              <a:spcAft>
                <a:spcPts val="0"/>
              </a:spcAft>
              <a:buNone/>
            </a:pPr>
            <a:r>
              <a:rPr lang="en"/>
              <a:t>Insights into the algorithm's process for re-establishing the spanning tree to resume normal operations.</a:t>
            </a:r>
            <a:endParaRPr/>
          </a:p>
          <a:p>
            <a:pPr marL="457200" lvl="0" indent="-342900" algn="l" rtl="0">
              <a:lnSpc>
                <a:spcPct val="100000"/>
              </a:lnSpc>
              <a:spcBef>
                <a:spcPts val="0"/>
              </a:spcBef>
              <a:spcAft>
                <a:spcPts val="0"/>
              </a:spcAft>
              <a:buClr>
                <a:schemeClr val="dk1"/>
              </a:buClr>
              <a:buSzPts val="1800"/>
              <a:buFont typeface="Arial"/>
              <a:buChar char="●"/>
            </a:pPr>
            <a:r>
              <a:rPr lang="en" b="1"/>
              <a:t>Cycle Detection and Resolution:</a:t>
            </a:r>
            <a:endParaRPr b="1"/>
          </a:p>
          <a:p>
            <a:pPr marL="914400" lvl="0" indent="0" algn="l" rtl="0">
              <a:lnSpc>
                <a:spcPct val="100000"/>
              </a:lnSpc>
              <a:spcBef>
                <a:spcPts val="0"/>
              </a:spcBef>
              <a:spcAft>
                <a:spcPts val="0"/>
              </a:spcAft>
              <a:buNone/>
            </a:pPr>
            <a:r>
              <a:rPr lang="en"/>
              <a:t>Outline the protocol's capability to identify and eliminate cycles within the network, facilitating the swift and efficient reconstruction of the spanning tree, thus preventing deadlock scenarios and ensuring continuous token circulation.</a:t>
            </a:r>
            <a:endParaRPr/>
          </a:p>
          <a:p>
            <a:pPr marL="0" lvl="0" indent="0" algn="l" rtl="0">
              <a:lnSpc>
                <a:spcPct val="100000"/>
              </a:lnSpc>
              <a:spcBef>
                <a:spcPts val="0"/>
              </a:spcBef>
              <a:spcAft>
                <a:spcPts val="0"/>
              </a:spcAft>
              <a:buNone/>
            </a:pPr>
            <a:endParaRPr/>
          </a:p>
        </p:txBody>
      </p:sp>
      <p:sp>
        <p:nvSpPr>
          <p:cNvPr id="223" name="Google Shape;223;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body" idx="1"/>
          </p:nvPr>
        </p:nvSpPr>
        <p:spPr>
          <a:xfrm>
            <a:off x="387900" y="603999"/>
            <a:ext cx="8368200" cy="307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35"/>
              <a:buFont typeface="Arial"/>
              <a:buNone/>
            </a:pPr>
            <a:r>
              <a:rPr lang="en" sz="1829" b="1"/>
              <a:t>Relevance to Distributed Systems:</a:t>
            </a:r>
            <a:endParaRPr sz="1829" b="1"/>
          </a:p>
          <a:p>
            <a:pPr marL="457200" lvl="0" indent="-344805" algn="l" rtl="0">
              <a:lnSpc>
                <a:spcPct val="115000"/>
              </a:lnSpc>
              <a:spcBef>
                <a:spcPts val="0"/>
              </a:spcBef>
              <a:spcAft>
                <a:spcPts val="0"/>
              </a:spcAft>
              <a:buClr>
                <a:schemeClr val="dk1"/>
              </a:buClr>
              <a:buSzPts val="1830"/>
              <a:buFont typeface="Arial"/>
              <a:buChar char="●"/>
            </a:pPr>
            <a:r>
              <a:rPr lang="en" sz="1829"/>
              <a:t>The deterministic nature of the protocol, devoid of randomness, ensures predictable behavior, crucial for system reliability.</a:t>
            </a:r>
            <a:endParaRPr sz="1829"/>
          </a:p>
          <a:p>
            <a:pPr marL="457200" lvl="0" indent="-344805" algn="l" rtl="0">
              <a:lnSpc>
                <a:spcPct val="115000"/>
              </a:lnSpc>
              <a:spcBef>
                <a:spcPts val="0"/>
              </a:spcBef>
              <a:spcAft>
                <a:spcPts val="0"/>
              </a:spcAft>
              <a:buClr>
                <a:schemeClr val="dk1"/>
              </a:buClr>
              <a:buSzPts val="1830"/>
              <a:buFont typeface="Arial"/>
              <a:buChar char="●"/>
            </a:pPr>
            <a:r>
              <a:rPr lang="en" sz="1829"/>
              <a:t>Demonstrates practical application in constructing fault-tolerant distributed systems, potentially serving as a foundational building block for more complex protocols.</a:t>
            </a:r>
            <a:endParaRPr sz="1829"/>
          </a:p>
          <a:p>
            <a:pPr marL="0" lvl="0" indent="0" algn="l" rtl="0">
              <a:lnSpc>
                <a:spcPct val="115000"/>
              </a:lnSpc>
              <a:spcBef>
                <a:spcPts val="0"/>
              </a:spcBef>
              <a:spcAft>
                <a:spcPts val="0"/>
              </a:spcAft>
              <a:buSzPts val="935"/>
              <a:buNone/>
            </a:pPr>
            <a:r>
              <a:rPr lang="en" sz="1829" b="1"/>
              <a:t>Academic and Practical Implications:</a:t>
            </a:r>
            <a:endParaRPr sz="1829" b="1"/>
          </a:p>
          <a:p>
            <a:pPr marL="457200" lvl="0" indent="-344805" algn="l" rtl="0">
              <a:lnSpc>
                <a:spcPct val="115000"/>
              </a:lnSpc>
              <a:spcBef>
                <a:spcPts val="0"/>
              </a:spcBef>
              <a:spcAft>
                <a:spcPts val="0"/>
              </a:spcAft>
              <a:buClr>
                <a:schemeClr val="dk1"/>
              </a:buClr>
              <a:buSzPts val="1830"/>
              <a:buFont typeface="Arial"/>
              <a:buChar char="●"/>
            </a:pPr>
            <a:r>
              <a:rPr lang="en" sz="1829"/>
              <a:t>Sets a new standard for research in self-stabilizing systems within distributed computing.</a:t>
            </a:r>
            <a:endParaRPr sz="1829"/>
          </a:p>
          <a:p>
            <a:pPr marL="457200" lvl="0" indent="-344805" algn="l" rtl="0">
              <a:lnSpc>
                <a:spcPct val="115000"/>
              </a:lnSpc>
              <a:spcBef>
                <a:spcPts val="0"/>
              </a:spcBef>
              <a:spcAft>
                <a:spcPts val="0"/>
              </a:spcAft>
              <a:buClr>
                <a:schemeClr val="dk1"/>
              </a:buClr>
              <a:buSzPts val="1830"/>
              <a:buFont typeface="Arial"/>
              <a:buChar char="●"/>
            </a:pPr>
            <a:r>
              <a:rPr lang="en" sz="1829"/>
              <a:t>Offers a protocol that could be directly applied to improve the robustness of critical infrastructure systems, such as distributed databases, networked control systems, and blockchain networks.</a:t>
            </a:r>
            <a:endParaRPr sz="1829"/>
          </a:p>
          <a:p>
            <a:pPr marL="0" lvl="0" indent="0" algn="l" rtl="0">
              <a:lnSpc>
                <a:spcPct val="115000"/>
              </a:lnSpc>
              <a:spcBef>
                <a:spcPts val="0"/>
              </a:spcBef>
              <a:spcAft>
                <a:spcPts val="0"/>
              </a:spcAft>
              <a:buSzPts val="935"/>
              <a:buNone/>
            </a:pPr>
            <a:endParaRPr sz="1829"/>
          </a:p>
          <a:p>
            <a:pPr marL="0" lvl="0" indent="0" algn="l" rtl="0">
              <a:lnSpc>
                <a:spcPct val="115000"/>
              </a:lnSpc>
              <a:spcBef>
                <a:spcPts val="1200"/>
              </a:spcBef>
              <a:spcAft>
                <a:spcPts val="1200"/>
              </a:spcAft>
              <a:buSzPts val="935"/>
              <a:buNone/>
            </a:pPr>
            <a:endParaRPr sz="1829"/>
          </a:p>
        </p:txBody>
      </p:sp>
      <p:sp>
        <p:nvSpPr>
          <p:cNvPr id="229" name="Google Shape;229;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700" dirty="0"/>
              <a:t>Uniform Dynamic Self-Stabilizing Leader Election</a:t>
            </a:r>
            <a:endParaRPr sz="2700" dirty="0"/>
          </a:p>
        </p:txBody>
      </p:sp>
      <p:sp>
        <p:nvSpPr>
          <p:cNvPr id="235" name="Google Shape;235;p4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1500"/>
              </a:spcBef>
              <a:spcAft>
                <a:spcPts val="0"/>
              </a:spcAft>
              <a:buClr>
                <a:schemeClr val="dk1"/>
              </a:buClr>
              <a:buSzPts val="1800"/>
              <a:buFont typeface="Roboto"/>
              <a:buChar char="●"/>
            </a:pPr>
            <a:r>
              <a:rPr lang="en" b="1"/>
              <a:t>Uniform Systems:</a:t>
            </a:r>
            <a:r>
              <a:rPr lang="en"/>
              <a:t> Systems where all processors with the same number of neighbors are identical, crucial for environments with uniform processor fabrication without unique identifiers.</a:t>
            </a:r>
            <a:endParaRPr/>
          </a:p>
          <a:p>
            <a:pPr marL="457200" lvl="0" indent="-342900" algn="l" rtl="0">
              <a:spcBef>
                <a:spcPts val="0"/>
              </a:spcBef>
              <a:spcAft>
                <a:spcPts val="0"/>
              </a:spcAft>
              <a:buClr>
                <a:schemeClr val="dk1"/>
              </a:buClr>
              <a:buSzPts val="1800"/>
              <a:buFont typeface="Roboto"/>
              <a:buChar char="●"/>
            </a:pPr>
            <a:r>
              <a:rPr lang="en" b="1"/>
              <a:t>Dynamic Systems:</a:t>
            </a:r>
            <a:r>
              <a:rPr lang="en"/>
              <a:t> Capable of handling the addition or deletion of processors and links without requiring reinitialization.</a:t>
            </a:r>
            <a:endParaRPr/>
          </a:p>
          <a:p>
            <a:pPr marL="457200" lvl="0" indent="-342900" algn="l" rtl="0">
              <a:spcBef>
                <a:spcPts val="0"/>
              </a:spcBef>
              <a:spcAft>
                <a:spcPts val="0"/>
              </a:spcAft>
              <a:buClr>
                <a:schemeClr val="dk1"/>
              </a:buClr>
              <a:buSzPts val="1800"/>
              <a:buFont typeface="Roboto"/>
              <a:buChar char="●"/>
            </a:pPr>
            <a:r>
              <a:rPr lang="en" b="1"/>
              <a:t>Role of Randomization:</a:t>
            </a:r>
            <a:r>
              <a:rPr lang="en"/>
              <a:t> Essential for breaking symmetry among processors to elect a leader.</a:t>
            </a:r>
            <a:endParaRPr/>
          </a:p>
          <a:p>
            <a:pPr marL="0" lvl="0" indent="0" algn="l" rtl="0">
              <a:spcBef>
                <a:spcPts val="1500"/>
              </a:spcBef>
              <a:spcAft>
                <a:spcPts val="1200"/>
              </a:spcAft>
              <a:buNone/>
            </a:pPr>
            <a:endParaRPr/>
          </a:p>
        </p:txBody>
      </p:sp>
      <p:sp>
        <p:nvSpPr>
          <p:cNvPr id="236" name="Google Shape;236;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Protocol Overview			</a:t>
            </a:r>
            <a:endParaRPr dirty="0"/>
          </a:p>
        </p:txBody>
      </p:sp>
      <p:sp>
        <p:nvSpPr>
          <p:cNvPr id="242" name="Google Shape;242;p4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1500"/>
              </a:spcBef>
              <a:spcAft>
                <a:spcPts val="0"/>
              </a:spcAft>
              <a:buClr>
                <a:schemeClr val="dk1"/>
              </a:buClr>
              <a:buSzPts val="1800"/>
              <a:buFont typeface="Arial"/>
              <a:buChar char="●"/>
            </a:pPr>
            <a:r>
              <a:rPr lang="en" b="1"/>
              <a:t>Objective:</a:t>
            </a:r>
            <a:r>
              <a:rPr lang="en"/>
              <a:t> Election of a single leader in a distributed system under read-write atomicity conditions.</a:t>
            </a:r>
            <a:endParaRPr/>
          </a:p>
          <a:p>
            <a:pPr marL="457200" lvl="0" indent="-342900" algn="l" rtl="0">
              <a:lnSpc>
                <a:spcPct val="100000"/>
              </a:lnSpc>
              <a:spcBef>
                <a:spcPts val="0"/>
              </a:spcBef>
              <a:spcAft>
                <a:spcPts val="0"/>
              </a:spcAft>
              <a:buClr>
                <a:schemeClr val="dk1"/>
              </a:buClr>
              <a:buSzPts val="1800"/>
              <a:buFont typeface="Roboto"/>
              <a:buChar char="●"/>
            </a:pPr>
            <a:r>
              <a:rPr lang="en" b="1"/>
              <a:t>Stabilization Time: </a:t>
            </a:r>
            <a:r>
              <a:rPr lang="en"/>
              <a:t>The protocol stabilizes inO(</a:t>
            </a:r>
            <a:r>
              <a:rPr lang="en" i="1"/>
              <a:t>AD </a:t>
            </a:r>
            <a:r>
              <a:rPr lang="en"/>
              <a:t>log </a:t>
            </a:r>
            <a:r>
              <a:rPr lang="en" i="1"/>
              <a:t>n</a:t>
            </a:r>
            <a:r>
              <a:rPr lang="en"/>
              <a:t>) time for unknown processor count, and O(</a:t>
            </a:r>
            <a:r>
              <a:rPr lang="en" i="1"/>
              <a:t>AD</a:t>
            </a:r>
            <a:r>
              <a:rPr lang="en"/>
              <a:t>)for known count,where</a:t>
            </a:r>
            <a:endParaRPr/>
          </a:p>
          <a:p>
            <a:pPr marL="914400" lvl="0" indent="-304800" algn="l" rtl="0">
              <a:lnSpc>
                <a:spcPct val="100000"/>
              </a:lnSpc>
              <a:spcBef>
                <a:spcPts val="0"/>
              </a:spcBef>
              <a:spcAft>
                <a:spcPts val="0"/>
              </a:spcAft>
              <a:buClr>
                <a:schemeClr val="dk1"/>
              </a:buClr>
              <a:buSzPts val="1200"/>
              <a:buFont typeface="Roboto"/>
              <a:buChar char="●"/>
            </a:pPr>
            <a:r>
              <a:rPr lang="en" i="1"/>
              <a:t>A</a:t>
            </a:r>
            <a:r>
              <a:rPr lang="en"/>
              <a:t> is the maximal node degree,</a:t>
            </a:r>
            <a:endParaRPr/>
          </a:p>
          <a:p>
            <a:pPr marL="914400" lvl="0" indent="-304800" algn="l" rtl="0">
              <a:lnSpc>
                <a:spcPct val="100000"/>
              </a:lnSpc>
              <a:spcBef>
                <a:spcPts val="0"/>
              </a:spcBef>
              <a:spcAft>
                <a:spcPts val="0"/>
              </a:spcAft>
              <a:buClr>
                <a:schemeClr val="dk1"/>
              </a:buClr>
              <a:buSzPts val="1200"/>
              <a:buFont typeface="Roboto"/>
              <a:buChar char="●"/>
            </a:pPr>
            <a:r>
              <a:rPr lang="en" i="1"/>
              <a:t>D</a:t>
            </a:r>
            <a:r>
              <a:rPr lang="en"/>
              <a:t> is the network diameter, and</a:t>
            </a:r>
            <a:endParaRPr/>
          </a:p>
          <a:p>
            <a:pPr marL="914400" lvl="0" indent="-304800" algn="l" rtl="0">
              <a:lnSpc>
                <a:spcPct val="100000"/>
              </a:lnSpc>
              <a:spcBef>
                <a:spcPts val="0"/>
              </a:spcBef>
              <a:spcAft>
                <a:spcPts val="0"/>
              </a:spcAft>
              <a:buClr>
                <a:schemeClr val="dk1"/>
              </a:buClr>
              <a:buSzPts val="1200"/>
              <a:buFont typeface="Roboto"/>
              <a:buChar char="●"/>
            </a:pPr>
            <a:r>
              <a:rPr lang="en" i="1"/>
              <a:t>n</a:t>
            </a:r>
            <a:r>
              <a:rPr lang="en"/>
              <a:t> is the number of processors.</a:t>
            </a:r>
            <a:endParaRPr/>
          </a:p>
          <a:p>
            <a:pPr marL="457200" lvl="0" indent="0" algn="l" rtl="0">
              <a:spcBef>
                <a:spcPts val="1500"/>
              </a:spcBef>
              <a:spcAft>
                <a:spcPts val="0"/>
              </a:spcAft>
              <a:buNone/>
            </a:pPr>
            <a:endParaRPr/>
          </a:p>
          <a:p>
            <a:pPr marL="0" lvl="0" indent="0" algn="l" rtl="0">
              <a:spcBef>
                <a:spcPts val="1500"/>
              </a:spcBef>
              <a:spcAft>
                <a:spcPts val="1200"/>
              </a:spcAft>
              <a:buNone/>
            </a:pPr>
            <a:endParaRPr/>
          </a:p>
        </p:txBody>
      </p:sp>
      <p:sp>
        <p:nvSpPr>
          <p:cNvPr id="243" name="Google Shape;243;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124" name="Google Shape;124;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000"/>
              <a:t>This presentation will cover:</a:t>
            </a:r>
            <a:endParaRPr sz="2000"/>
          </a:p>
          <a:p>
            <a:pPr marL="457200" lvl="0" indent="-355600" algn="l" rtl="0">
              <a:spcBef>
                <a:spcPts val="1200"/>
              </a:spcBef>
              <a:spcAft>
                <a:spcPts val="0"/>
              </a:spcAft>
              <a:buSzPts val="2000"/>
              <a:buChar char="●"/>
            </a:pPr>
            <a:r>
              <a:rPr lang="en" sz="2000"/>
              <a:t>What is self-stabilization?</a:t>
            </a:r>
            <a:endParaRPr sz="2000"/>
          </a:p>
          <a:p>
            <a:pPr marL="914400" lvl="1" indent="-330200" algn="l" rtl="0">
              <a:spcBef>
                <a:spcPts val="0"/>
              </a:spcBef>
              <a:spcAft>
                <a:spcPts val="0"/>
              </a:spcAft>
              <a:buSzPts val="1600"/>
              <a:buChar char="○"/>
            </a:pPr>
            <a:r>
              <a:rPr lang="en" sz="1600"/>
              <a:t>Benefits and limitations</a:t>
            </a:r>
            <a:endParaRPr sz="1600"/>
          </a:p>
          <a:p>
            <a:pPr marL="914400" lvl="1" indent="-330200" algn="l" rtl="0">
              <a:spcBef>
                <a:spcPts val="0"/>
              </a:spcBef>
              <a:spcAft>
                <a:spcPts val="0"/>
              </a:spcAft>
              <a:buSzPts val="1600"/>
              <a:buChar char="○"/>
            </a:pPr>
            <a:r>
              <a:rPr lang="en" sz="1600"/>
              <a:t>Relation to fault tolerance</a:t>
            </a:r>
            <a:endParaRPr sz="1600"/>
          </a:p>
          <a:p>
            <a:pPr marL="457200" lvl="0" indent="-355600" algn="l" rtl="0">
              <a:spcBef>
                <a:spcPts val="0"/>
              </a:spcBef>
              <a:spcAft>
                <a:spcPts val="0"/>
              </a:spcAft>
              <a:buSzPts val="2000"/>
              <a:buChar char="●"/>
            </a:pPr>
            <a:r>
              <a:rPr lang="en" sz="2000"/>
              <a:t>Examples of self-stabilizing algorithms</a:t>
            </a:r>
            <a:endParaRPr sz="2000"/>
          </a:p>
          <a:p>
            <a:pPr marL="914400" lvl="1" indent="-330200" algn="l" rtl="0">
              <a:spcBef>
                <a:spcPts val="0"/>
              </a:spcBef>
              <a:spcAft>
                <a:spcPts val="0"/>
              </a:spcAft>
              <a:buSzPts val="1600"/>
              <a:buChar char="○"/>
            </a:pPr>
            <a:r>
              <a:rPr lang="en" sz="1600"/>
              <a:t>Dijkstra’s Token Ring algorithm</a:t>
            </a:r>
            <a:endParaRPr sz="1600"/>
          </a:p>
          <a:p>
            <a:pPr marL="914400" lvl="1" indent="-330200" algn="l" rtl="0">
              <a:spcBef>
                <a:spcPts val="0"/>
              </a:spcBef>
              <a:spcAft>
                <a:spcPts val="0"/>
              </a:spcAft>
              <a:buSzPts val="1600"/>
              <a:buChar char="○"/>
            </a:pPr>
            <a:r>
              <a:rPr lang="en" sz="1600"/>
              <a:t>Contemporary Token Ring algorithm</a:t>
            </a:r>
            <a:endParaRPr sz="1600"/>
          </a:p>
          <a:p>
            <a:pPr marL="914400" lvl="1" indent="-330200" algn="l" rtl="0">
              <a:spcBef>
                <a:spcPts val="0"/>
              </a:spcBef>
              <a:spcAft>
                <a:spcPts val="0"/>
              </a:spcAft>
              <a:buSzPts val="1600"/>
              <a:buChar char="○"/>
            </a:pPr>
            <a:r>
              <a:rPr lang="en" sz="1600"/>
              <a:t>Leader Election algorithm</a:t>
            </a:r>
            <a:endParaRPr sz="1600"/>
          </a:p>
          <a:p>
            <a:pPr marL="0" lvl="0" indent="0" algn="l" rtl="0">
              <a:spcBef>
                <a:spcPts val="1200"/>
              </a:spcBef>
              <a:spcAft>
                <a:spcPts val="1200"/>
              </a:spcAft>
              <a:buNone/>
            </a:pPr>
            <a:endParaRPr/>
          </a:p>
        </p:txBody>
      </p:sp>
      <p:sp>
        <p:nvSpPr>
          <p:cNvPr id="125" name="Google Shape;12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4"/>
          <p:cNvSpPr txBox="1">
            <a:spLocks noGrp="1"/>
          </p:cNvSpPr>
          <p:nvPr>
            <p:ph type="body" idx="1"/>
          </p:nvPr>
        </p:nvSpPr>
        <p:spPr>
          <a:xfrm>
            <a:off x="345050" y="622549"/>
            <a:ext cx="8368200" cy="3078900"/>
          </a:xfrm>
          <a:prstGeom prst="rect">
            <a:avLst/>
          </a:prstGeom>
        </p:spPr>
        <p:txBody>
          <a:bodyPr spcFirstLastPara="1" wrap="square" lIns="91425" tIns="91425" rIns="91425" bIns="91425" anchor="t" anchorCtr="0">
            <a:noAutofit/>
          </a:bodyPr>
          <a:lstStyle/>
          <a:p>
            <a:pPr marL="457200" lvl="0" indent="-344487" algn="l" rtl="0">
              <a:lnSpc>
                <a:spcPct val="105000"/>
              </a:lnSpc>
              <a:spcBef>
                <a:spcPts val="0"/>
              </a:spcBef>
              <a:spcAft>
                <a:spcPts val="0"/>
              </a:spcAft>
              <a:buSzPts val="1825"/>
              <a:buChar char="●"/>
            </a:pPr>
            <a:r>
              <a:rPr lang="en" sz="1825" b="1"/>
              <a:t>The Leader Election Protocol</a:t>
            </a:r>
            <a:endParaRPr sz="1825" b="1"/>
          </a:p>
          <a:p>
            <a:pPr marL="914400" lvl="1" indent="-344487" algn="l" rtl="0">
              <a:lnSpc>
                <a:spcPct val="105000"/>
              </a:lnSpc>
              <a:spcBef>
                <a:spcPts val="0"/>
              </a:spcBef>
              <a:spcAft>
                <a:spcPts val="0"/>
              </a:spcAft>
              <a:buSzPts val="1825"/>
              <a:buChar char="○"/>
            </a:pPr>
            <a:r>
              <a:rPr lang="en" sz="1825" b="1"/>
              <a:t>Phase 1: </a:t>
            </a:r>
            <a:r>
              <a:rPr lang="en" sz="1825"/>
              <a:t>Cycle Elimination - Ensuring that all cycles in the Father-Son Graph (FSG) are removed to prevent loops.</a:t>
            </a:r>
            <a:endParaRPr sz="1825"/>
          </a:p>
          <a:p>
            <a:pPr marL="914400" lvl="1" indent="-344487" algn="l" rtl="0">
              <a:lnSpc>
                <a:spcPct val="105000"/>
              </a:lnSpc>
              <a:spcBef>
                <a:spcPts val="0"/>
              </a:spcBef>
              <a:spcAft>
                <a:spcPts val="0"/>
              </a:spcAft>
              <a:buSzPts val="1825"/>
              <a:buChar char="○"/>
            </a:pPr>
            <a:r>
              <a:rPr lang="en" sz="1825" b="1"/>
              <a:t>Phase 2:</a:t>
            </a:r>
            <a:r>
              <a:rPr lang="en" sz="1825"/>
              <a:t> Tree Fusion - Merging of multiple trees into a single tree, using randomization to resolve conflicts between trees with identical identifiers.</a:t>
            </a:r>
            <a:endParaRPr sz="1825"/>
          </a:p>
          <a:p>
            <a:pPr marL="50800" lvl="0" indent="0" algn="l" rtl="0">
              <a:lnSpc>
                <a:spcPct val="105000"/>
              </a:lnSpc>
              <a:spcBef>
                <a:spcPts val="0"/>
              </a:spcBef>
              <a:spcAft>
                <a:spcPts val="0"/>
              </a:spcAft>
              <a:buClr>
                <a:srgbClr val="0D0D0D"/>
              </a:buClr>
              <a:buSzPts val="688"/>
              <a:buFont typeface="Roboto"/>
              <a:buNone/>
            </a:pPr>
            <a:endParaRPr sz="1825"/>
          </a:p>
          <a:p>
            <a:pPr marL="457200" lvl="0" indent="-344487" algn="l" rtl="0">
              <a:lnSpc>
                <a:spcPct val="105000"/>
              </a:lnSpc>
              <a:spcBef>
                <a:spcPts val="0"/>
              </a:spcBef>
              <a:spcAft>
                <a:spcPts val="0"/>
              </a:spcAft>
              <a:buSzPts val="1825"/>
              <a:buChar char="●"/>
            </a:pPr>
            <a:r>
              <a:rPr lang="en" sz="1825" b="1"/>
              <a:t>Building Blocks and Complexity</a:t>
            </a:r>
            <a:endParaRPr sz="1825" b="1"/>
          </a:p>
          <a:p>
            <a:pPr marL="914400" lvl="1" indent="-344487" algn="l" rtl="0">
              <a:lnSpc>
                <a:spcPct val="105000"/>
              </a:lnSpc>
              <a:spcBef>
                <a:spcPts val="0"/>
              </a:spcBef>
              <a:spcAft>
                <a:spcPts val="0"/>
              </a:spcAft>
              <a:buSzPts val="1825"/>
              <a:buChar char="○"/>
            </a:pPr>
            <a:r>
              <a:rPr lang="en" sz="1825" b="1"/>
              <a:t>Self-Stabilizing Synchronization Protocols: </a:t>
            </a:r>
            <a:r>
              <a:rPr lang="en" sz="1825"/>
              <a:t>Utilized for both cycle elimination and tree fusion phases, fundamental for achieving the desired stabilization time.</a:t>
            </a:r>
            <a:endParaRPr sz="1825"/>
          </a:p>
          <a:p>
            <a:pPr marL="914400" lvl="1" indent="-344487" algn="l" rtl="0">
              <a:lnSpc>
                <a:spcPct val="110000"/>
              </a:lnSpc>
              <a:spcBef>
                <a:spcPts val="0"/>
              </a:spcBef>
              <a:spcAft>
                <a:spcPts val="0"/>
              </a:spcAft>
              <a:buSzPts val="1825"/>
              <a:buChar char="○"/>
            </a:pPr>
            <a:r>
              <a:rPr lang="en" sz="1825" b="1"/>
              <a:t>Space Complexity: </a:t>
            </a:r>
            <a:r>
              <a:rPr lang="en" sz="1825" i="1"/>
              <a:t>O</a:t>
            </a:r>
            <a:r>
              <a:rPr lang="en" sz="1825"/>
              <a:t>(log</a:t>
            </a:r>
            <a:r>
              <a:rPr lang="en" sz="1825" i="1"/>
              <a:t>n</a:t>
            </a:r>
            <a:r>
              <a:rPr lang="en" sz="1825"/>
              <a:t>) for processor memory usage, emphasizing the efficiency of the protocol in terms of resource consumption.</a:t>
            </a:r>
            <a:endParaRPr sz="1825"/>
          </a:p>
          <a:p>
            <a:pPr marL="50800" lvl="0" indent="0" algn="l" rtl="0">
              <a:lnSpc>
                <a:spcPct val="105000"/>
              </a:lnSpc>
              <a:spcBef>
                <a:spcPts val="1500"/>
              </a:spcBef>
              <a:spcAft>
                <a:spcPts val="0"/>
              </a:spcAft>
              <a:buClr>
                <a:srgbClr val="0D0D0D"/>
              </a:buClr>
              <a:buSzPts val="688"/>
              <a:buFont typeface="Roboto"/>
              <a:buNone/>
            </a:pPr>
            <a:endParaRPr sz="1825"/>
          </a:p>
          <a:p>
            <a:pPr marL="0" lvl="0" indent="0" algn="l" rtl="0">
              <a:lnSpc>
                <a:spcPct val="105000"/>
              </a:lnSpc>
              <a:spcBef>
                <a:spcPts val="0"/>
              </a:spcBef>
              <a:spcAft>
                <a:spcPts val="0"/>
              </a:spcAft>
              <a:buSzPts val="688"/>
              <a:buNone/>
            </a:pPr>
            <a:endParaRPr sz="1825"/>
          </a:p>
          <a:p>
            <a:pPr marL="0" lvl="0" indent="0" algn="l" rtl="0">
              <a:lnSpc>
                <a:spcPct val="105000"/>
              </a:lnSpc>
              <a:spcBef>
                <a:spcPts val="1200"/>
              </a:spcBef>
              <a:spcAft>
                <a:spcPts val="1200"/>
              </a:spcAft>
              <a:buSzPts val="688"/>
              <a:buNone/>
            </a:pPr>
            <a:endParaRPr sz="1825"/>
          </a:p>
        </p:txBody>
      </p:sp>
      <p:sp>
        <p:nvSpPr>
          <p:cNvPr id="249" name="Google Shape;249;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5"/>
          <p:cNvSpPr txBox="1">
            <a:spLocks noGrp="1"/>
          </p:cNvSpPr>
          <p:nvPr>
            <p:ph type="title"/>
          </p:nvPr>
        </p:nvSpPr>
        <p:spPr>
          <a:xfrm>
            <a:off x="387900" y="574776"/>
            <a:ext cx="8368200" cy="686100"/>
          </a:xfrm>
          <a:prstGeom prst="rect">
            <a:avLst/>
          </a:prstGeom>
        </p:spPr>
        <p:txBody>
          <a:bodyPr spcFirstLastPara="1" wrap="square" lIns="91425" tIns="91425" rIns="91425" bIns="91425" anchor="b" anchorCtr="0">
            <a:noAutofit/>
          </a:bodyPr>
          <a:lstStyle/>
          <a:p>
            <a:pPr marL="0" lvl="0" indent="0" algn="l" rtl="0">
              <a:lnSpc>
                <a:spcPct val="105000"/>
              </a:lnSpc>
              <a:spcBef>
                <a:spcPts val="0"/>
              </a:spcBef>
              <a:spcAft>
                <a:spcPts val="1200"/>
              </a:spcAft>
              <a:buNone/>
            </a:pPr>
            <a:r>
              <a:rPr lang="en" dirty="0"/>
              <a:t>Randomization in Uniform Systems</a:t>
            </a:r>
            <a:endParaRPr dirty="0"/>
          </a:p>
        </p:txBody>
      </p:sp>
      <p:sp>
        <p:nvSpPr>
          <p:cNvPr id="255" name="Google Shape;255;p4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lnSpc>
                <a:spcPct val="105000"/>
              </a:lnSpc>
              <a:spcBef>
                <a:spcPts val="1500"/>
              </a:spcBef>
              <a:spcAft>
                <a:spcPts val="0"/>
              </a:spcAft>
              <a:buClr>
                <a:schemeClr val="dk1"/>
              </a:buClr>
              <a:buSzPts val="1800"/>
              <a:buFont typeface="Arial"/>
              <a:buChar char="●"/>
            </a:pPr>
            <a:r>
              <a:rPr lang="en"/>
              <a:t>Randomization introduces unpredictability in convergence times but allows for statistical predictability of system behavior, aiding in planning and optimization.</a:t>
            </a:r>
            <a:endParaRPr/>
          </a:p>
          <a:p>
            <a:pPr marL="457200" lvl="0" indent="-342900" algn="l" rtl="0">
              <a:lnSpc>
                <a:spcPct val="105000"/>
              </a:lnSpc>
              <a:spcBef>
                <a:spcPts val="0"/>
              </a:spcBef>
              <a:spcAft>
                <a:spcPts val="0"/>
              </a:spcAft>
              <a:buClr>
                <a:schemeClr val="dk1"/>
              </a:buClr>
              <a:buSzPts val="1800"/>
              <a:buFont typeface="Arial"/>
              <a:buChar char="●"/>
            </a:pPr>
            <a:r>
              <a:rPr lang="en"/>
              <a:t>Mechanics of Randomization: Dive deeper into how randomization is implemented and why it is effective in breaking symmetry among uniform nodes, including examples of random number generation and distribution techniques.</a:t>
            </a:r>
            <a:endParaRPr/>
          </a:p>
          <a:p>
            <a:pPr marL="457200" lvl="0" indent="-342900" algn="l" rtl="0">
              <a:lnSpc>
                <a:spcPct val="105000"/>
              </a:lnSpc>
              <a:spcBef>
                <a:spcPts val="0"/>
              </a:spcBef>
              <a:spcAft>
                <a:spcPts val="0"/>
              </a:spcAft>
              <a:buClr>
                <a:schemeClr val="dk1"/>
              </a:buClr>
              <a:buSzPts val="1800"/>
              <a:buFont typeface="Arial"/>
              <a:buChar char="●"/>
            </a:pPr>
            <a:r>
              <a:rPr lang="en"/>
              <a:t>Benefits and Limitations: Discuss the benefits of using randomization, such as simplicity and fairness, and address its limitations, including unpredictability in convergence time.</a:t>
            </a:r>
            <a:endParaRPr/>
          </a:p>
          <a:p>
            <a:pPr marL="0" lvl="0" indent="0" algn="l" rtl="0">
              <a:lnSpc>
                <a:spcPct val="105000"/>
              </a:lnSpc>
              <a:spcBef>
                <a:spcPts val="1500"/>
              </a:spcBef>
              <a:spcAft>
                <a:spcPts val="1200"/>
              </a:spcAft>
              <a:buNone/>
            </a:pPr>
            <a:endParaRPr/>
          </a:p>
        </p:txBody>
      </p:sp>
      <p:sp>
        <p:nvSpPr>
          <p:cNvPr id="256" name="Google Shape;256;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6"/>
          <p:cNvSpPr txBox="1">
            <a:spLocks noGrp="1"/>
          </p:cNvSpPr>
          <p:nvPr>
            <p:ph type="title"/>
          </p:nvPr>
        </p:nvSpPr>
        <p:spPr>
          <a:xfrm>
            <a:off x="387900" y="574776"/>
            <a:ext cx="8368200" cy="686100"/>
          </a:xfrm>
          <a:prstGeom prst="rect">
            <a:avLst/>
          </a:prstGeom>
        </p:spPr>
        <p:txBody>
          <a:bodyPr spcFirstLastPara="1" wrap="square" lIns="91425" tIns="91425" rIns="91425" bIns="91425" anchor="b" anchorCtr="0">
            <a:noAutofit/>
          </a:bodyPr>
          <a:lstStyle/>
          <a:p>
            <a:pPr marL="0" lvl="0" indent="0" algn="l" rtl="0">
              <a:lnSpc>
                <a:spcPct val="105000"/>
              </a:lnSpc>
              <a:spcBef>
                <a:spcPts val="0"/>
              </a:spcBef>
              <a:spcAft>
                <a:spcPts val="1500"/>
              </a:spcAft>
              <a:buClr>
                <a:schemeClr val="dk1"/>
              </a:buClr>
              <a:buSzPts val="1100"/>
              <a:buFont typeface="Arial"/>
              <a:buNone/>
            </a:pPr>
            <a:r>
              <a:rPr lang="en" dirty="0"/>
              <a:t>Comparative Analysis with Other Protocols</a:t>
            </a:r>
            <a:endParaRPr dirty="0"/>
          </a:p>
        </p:txBody>
      </p:sp>
      <p:sp>
        <p:nvSpPr>
          <p:cNvPr id="262" name="Google Shape;262;p4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10000"/>
          </a:bodyPr>
          <a:lstStyle/>
          <a:p>
            <a:pPr marL="457200" lvl="0" indent="-342900" algn="l" rtl="0">
              <a:lnSpc>
                <a:spcPct val="105000"/>
              </a:lnSpc>
              <a:spcBef>
                <a:spcPts val="1500"/>
              </a:spcBef>
              <a:spcAft>
                <a:spcPts val="0"/>
              </a:spcAft>
              <a:buClr>
                <a:schemeClr val="dk1"/>
              </a:buClr>
              <a:buSzPts val="1800"/>
              <a:buFont typeface="Arial"/>
              <a:buChar char="●"/>
            </a:pPr>
            <a:r>
              <a:rPr lang="en"/>
              <a:t>Benchmark Comparisons: Offer a comparative analysis between this uniform dynamic self-stabilizing leader election protocol and other existing protocols, focusing on metrics like convergence time, message complexity, and fault tolerance.</a:t>
            </a:r>
            <a:endParaRPr/>
          </a:p>
          <a:p>
            <a:pPr marL="457200" lvl="0" indent="-342900" algn="l" rtl="0">
              <a:lnSpc>
                <a:spcPct val="105000"/>
              </a:lnSpc>
              <a:spcBef>
                <a:spcPts val="0"/>
              </a:spcBef>
              <a:spcAft>
                <a:spcPts val="0"/>
              </a:spcAft>
              <a:buClr>
                <a:schemeClr val="dk1"/>
              </a:buClr>
              <a:buSzPts val="1800"/>
              <a:buFont typeface="Arial"/>
              <a:buChar char="●"/>
            </a:pPr>
            <a:r>
              <a:rPr lang="en"/>
              <a:t>Unique Advantages: Highlight the unique advantages of this protocol over others, particularly in uniform and dynamic environments.</a:t>
            </a:r>
            <a:endParaRPr/>
          </a:p>
          <a:p>
            <a:pPr marL="457200" lvl="0" indent="-342900" algn="l" rtl="0">
              <a:lnSpc>
                <a:spcPct val="105000"/>
              </a:lnSpc>
              <a:spcBef>
                <a:spcPts val="0"/>
              </a:spcBef>
              <a:spcAft>
                <a:spcPts val="0"/>
              </a:spcAft>
              <a:buClr>
                <a:schemeClr val="dk1"/>
              </a:buClr>
              <a:buSzPts val="1800"/>
              <a:buFont typeface="Arial"/>
              <a:buChar char="●"/>
            </a:pPr>
            <a:r>
              <a:rPr lang="en"/>
              <a:t>Adaptability to Network Conditions: This protocol excels in adapting to changing network conditions, showcasing superior robustness in dynamic environments compared to others.</a:t>
            </a:r>
            <a:endParaRPr/>
          </a:p>
          <a:p>
            <a:pPr marL="0" lvl="0" indent="0" algn="l" rtl="0">
              <a:spcBef>
                <a:spcPts val="1500"/>
              </a:spcBef>
              <a:spcAft>
                <a:spcPts val="1200"/>
              </a:spcAft>
              <a:buNone/>
            </a:pPr>
            <a:endParaRPr/>
          </a:p>
        </p:txBody>
      </p:sp>
      <p:sp>
        <p:nvSpPr>
          <p:cNvPr id="263" name="Google Shape;263;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Roboto"/>
                <a:ea typeface="Roboto"/>
                <a:cs typeface="Roboto"/>
                <a:sym typeface="Roboto"/>
              </a:rPr>
              <a:t>22</a:t>
            </a:fld>
            <a:endParaRPr>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7"/>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Thank you for listening.</a:t>
            </a:r>
            <a:endParaRPr/>
          </a:p>
        </p:txBody>
      </p:sp>
      <p:sp>
        <p:nvSpPr>
          <p:cNvPr id="269" name="Google Shape;269;p47"/>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accent6"/>
                </a:solidFill>
              </a:rPr>
              <a:t>Any questions?</a:t>
            </a:r>
            <a:endParaRPr>
              <a:solidFill>
                <a:schemeClr val="accent6"/>
              </a:solidFill>
            </a:endParaRPr>
          </a:p>
        </p:txBody>
      </p:sp>
      <p:sp>
        <p:nvSpPr>
          <p:cNvPr id="270" name="Google Shape;270;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Roboto"/>
                <a:ea typeface="Roboto"/>
                <a:cs typeface="Roboto"/>
                <a:sym typeface="Roboto"/>
              </a:rPr>
              <a:t>23</a:t>
            </a:fld>
            <a:endParaRPr>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References</a:t>
            </a:r>
            <a:endParaRPr/>
          </a:p>
        </p:txBody>
      </p:sp>
      <p:sp>
        <p:nvSpPr>
          <p:cNvPr id="276" name="Google Shape;276;p4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chemeClr val="dk1"/>
                </a:solidFill>
              </a:rPr>
              <a:t>Leslie Lamport. 1985. Solved problems, unsolved problems and non-problems in concurrency. SIGOPS Oper. Syst. Rev. 19, 4 (October 1985), 34–44. </a:t>
            </a:r>
            <a:r>
              <a:rPr lang="en" sz="1200" u="sng">
                <a:solidFill>
                  <a:schemeClr val="dk1"/>
                </a:solidFill>
                <a:hlinkClick r:id="rId3">
                  <a:extLst>
                    <a:ext uri="{A12FA001-AC4F-418D-AE19-62706E023703}">
                      <ahyp:hlinkClr xmlns:ahyp="http://schemas.microsoft.com/office/drawing/2018/hyperlinkcolor" val="tx"/>
                    </a:ext>
                  </a:extLst>
                </a:hlinkClick>
              </a:rPr>
              <a:t>https://doi.org/10.1145/858336.85833</a:t>
            </a:r>
            <a:r>
              <a:rPr lang="en" sz="1100">
                <a:solidFill>
                  <a:schemeClr val="dk1"/>
                </a:solidFill>
              </a:rPr>
              <a:t>9 </a:t>
            </a:r>
            <a:endParaRPr sz="1100">
              <a:solidFill>
                <a:schemeClr val="dk1"/>
              </a:solidFill>
            </a:endParaRPr>
          </a:p>
          <a:p>
            <a:pPr marL="0" lvl="0" indent="0" algn="l" rtl="0">
              <a:spcBef>
                <a:spcPts val="1200"/>
              </a:spcBef>
              <a:spcAft>
                <a:spcPts val="0"/>
              </a:spcAft>
              <a:buClr>
                <a:schemeClr val="dk1"/>
              </a:buClr>
              <a:buSzPts val="1100"/>
              <a:buFont typeface="Arial"/>
              <a:buNone/>
            </a:pPr>
            <a:r>
              <a:rPr lang="en" sz="1200">
                <a:solidFill>
                  <a:schemeClr val="dk1"/>
                </a:solidFill>
              </a:rPr>
              <a:t>Afek Y, Kutten S, Yung M: Memory-efficient self-stabilizing protocols for general networks. Proc 4th Workshop on Distrib- uted Algorithms (LNCS 486). Springer, Berlin Heidelberg New York, pp 15—28, 1990</a:t>
            </a:r>
            <a:r>
              <a:rPr lang="en" sz="1100">
                <a:solidFill>
                  <a:schemeClr val="dk1"/>
                </a:solidFill>
                <a:highlight>
                  <a:srgbClr val="FFFFFF"/>
                </a:highlight>
              </a:rPr>
              <a:t>			</a:t>
            </a:r>
            <a:endParaRPr sz="110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200">
                <a:solidFill>
                  <a:schemeClr val="dk1"/>
                </a:solidFill>
              </a:rPr>
              <a:t>K. Abrahamson, A. Adler, L. Higham, and D. Kirkpatrick, "Probabilistic Solitude Verification on a Ring," </a:t>
            </a:r>
            <a:r>
              <a:rPr lang="en" sz="1200" i="1">
                <a:solidFill>
                  <a:schemeClr val="dk1"/>
                </a:solidFill>
              </a:rPr>
              <a:t>Proc. Fifth Ann. ACM Symp. Principles of Distributed Computing, </a:t>
            </a:r>
            <a:r>
              <a:rPr lang="en" sz="1200">
                <a:solidFill>
                  <a:schemeClr val="dk1"/>
                </a:solidFill>
              </a:rPr>
              <a:t>Quebec City, pp. 161-173, Aug. 1986. </a:t>
            </a:r>
            <a:endParaRPr sz="1200">
              <a:solidFill>
                <a:schemeClr val="dk1"/>
              </a:solidFill>
            </a:endParaRPr>
          </a:p>
          <a:p>
            <a:pPr marL="0" lvl="0" indent="0" algn="l" rtl="0">
              <a:spcBef>
                <a:spcPts val="1200"/>
              </a:spcBef>
              <a:spcAft>
                <a:spcPts val="0"/>
              </a:spcAft>
              <a:buClr>
                <a:schemeClr val="dk1"/>
              </a:buClr>
              <a:buSzPts val="1100"/>
              <a:buFont typeface="Arial"/>
              <a:buNone/>
            </a:pPr>
            <a:endParaRPr sz="1200"/>
          </a:p>
          <a:p>
            <a:pPr marL="0" lvl="0" indent="0" algn="l" rtl="0">
              <a:spcBef>
                <a:spcPts val="1200"/>
              </a:spcBef>
              <a:spcAft>
                <a:spcPts val="1200"/>
              </a:spcAft>
              <a:buNone/>
            </a:pPr>
            <a:endParaRPr/>
          </a:p>
        </p:txBody>
      </p:sp>
      <p:sp>
        <p:nvSpPr>
          <p:cNvPr id="277" name="Google Shape;277;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History of Self-Stabilization</a:t>
            </a:r>
            <a:endParaRPr/>
          </a:p>
        </p:txBody>
      </p:sp>
      <p:sp>
        <p:nvSpPr>
          <p:cNvPr id="131" name="Google Shape;131;p27"/>
          <p:cNvSpPr txBox="1">
            <a:spLocks noGrp="1"/>
          </p:cNvSpPr>
          <p:nvPr>
            <p:ph type="body" idx="1"/>
          </p:nvPr>
        </p:nvSpPr>
        <p:spPr>
          <a:xfrm>
            <a:off x="387900" y="1489825"/>
            <a:ext cx="6154500" cy="3078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Concept and first example presented by Dijkstra in 1973.</a:t>
            </a:r>
            <a:endParaRPr/>
          </a:p>
          <a:p>
            <a:pPr marL="457200" lvl="0" indent="-310832" algn="l" rtl="0">
              <a:spcBef>
                <a:spcPts val="1200"/>
              </a:spcBef>
              <a:spcAft>
                <a:spcPts val="0"/>
              </a:spcAft>
              <a:buClr>
                <a:schemeClr val="lt2"/>
              </a:buClr>
              <a:buSzPct val="100000"/>
              <a:buChar char="●"/>
            </a:pPr>
            <a:r>
              <a:rPr lang="en" sz="1400" i="1">
                <a:solidFill>
                  <a:schemeClr val="lt2"/>
                </a:solidFill>
              </a:rPr>
              <a:t>Self-stabilizing systems in spite of distributed control</a:t>
            </a:r>
            <a:endParaRPr sz="1400" i="1">
              <a:solidFill>
                <a:schemeClr val="lt2"/>
              </a:solidFill>
            </a:endParaRPr>
          </a:p>
          <a:p>
            <a:pPr marL="457200" lvl="0" indent="-310832" algn="l" rtl="0">
              <a:spcBef>
                <a:spcPts val="0"/>
              </a:spcBef>
              <a:spcAft>
                <a:spcPts val="0"/>
              </a:spcAft>
              <a:buClr>
                <a:schemeClr val="lt2"/>
              </a:buClr>
              <a:buSzPct val="100000"/>
              <a:buChar char="●"/>
            </a:pPr>
            <a:r>
              <a:rPr lang="en" sz="1400">
                <a:solidFill>
                  <a:schemeClr val="lt2"/>
                </a:solidFill>
              </a:rPr>
              <a:t>In </a:t>
            </a:r>
            <a:r>
              <a:rPr lang="en" sz="1400" i="1">
                <a:solidFill>
                  <a:schemeClr val="lt2"/>
                </a:solidFill>
              </a:rPr>
              <a:t>Communications of the ACM Vol. 17</a:t>
            </a:r>
            <a:r>
              <a:rPr lang="en" sz="1400">
                <a:solidFill>
                  <a:schemeClr val="lt2"/>
                </a:solidFill>
              </a:rPr>
              <a:t>, 1974</a:t>
            </a:r>
            <a:endParaRPr sz="1400">
              <a:solidFill>
                <a:schemeClr val="lt2"/>
              </a:solidFill>
            </a:endParaRPr>
          </a:p>
          <a:p>
            <a:pPr marL="0" lvl="0" indent="0" algn="l" rtl="0">
              <a:lnSpc>
                <a:spcPct val="100000"/>
              </a:lnSpc>
              <a:spcBef>
                <a:spcPts val="1200"/>
              </a:spcBef>
              <a:spcAft>
                <a:spcPts val="0"/>
              </a:spcAft>
              <a:buNone/>
            </a:pPr>
            <a:endParaRPr/>
          </a:p>
          <a:p>
            <a:pPr marL="0" lvl="0" indent="0" algn="l" rtl="0">
              <a:spcBef>
                <a:spcPts val="1200"/>
              </a:spcBef>
              <a:spcAft>
                <a:spcPts val="0"/>
              </a:spcAft>
              <a:buNone/>
            </a:pPr>
            <a:r>
              <a:rPr lang="en"/>
              <a:t>It went ignored until years later.</a:t>
            </a:r>
            <a:endParaRPr/>
          </a:p>
          <a:p>
            <a:pPr marL="457200" lvl="0" indent="-310832" algn="l" rtl="0">
              <a:spcBef>
                <a:spcPts val="1200"/>
              </a:spcBef>
              <a:spcAft>
                <a:spcPts val="0"/>
              </a:spcAft>
              <a:buClr>
                <a:schemeClr val="lt2"/>
              </a:buClr>
              <a:buSzPct val="100000"/>
              <a:buChar char="●"/>
            </a:pPr>
            <a:r>
              <a:rPr lang="en" sz="1400">
                <a:solidFill>
                  <a:schemeClr val="lt2"/>
                </a:solidFill>
              </a:rPr>
              <a:t>Leslie Lamport [1985] regards the paper “as Dijkstra’s most brilliant work… It’s almost completely unknown.”</a:t>
            </a:r>
            <a:endParaRPr sz="1400">
              <a:solidFill>
                <a:schemeClr val="lt2"/>
              </a:solidFill>
            </a:endParaRPr>
          </a:p>
          <a:p>
            <a:pPr marL="0" lvl="0" indent="0" algn="l" rtl="0">
              <a:lnSpc>
                <a:spcPct val="100000"/>
              </a:lnSpc>
              <a:spcBef>
                <a:spcPts val="1200"/>
              </a:spcBef>
              <a:spcAft>
                <a:spcPts val="0"/>
              </a:spcAft>
              <a:buNone/>
            </a:pPr>
            <a:endParaRPr/>
          </a:p>
          <a:p>
            <a:pPr marL="0" lvl="0" indent="0" algn="l" rtl="0">
              <a:lnSpc>
                <a:spcPct val="115000"/>
              </a:lnSpc>
              <a:spcBef>
                <a:spcPts val="1200"/>
              </a:spcBef>
              <a:spcAft>
                <a:spcPts val="1200"/>
              </a:spcAft>
              <a:buNone/>
            </a:pPr>
            <a:r>
              <a:rPr lang="en"/>
              <a:t>It is now an active topic of research in distributed computing.</a:t>
            </a:r>
            <a:endParaRPr/>
          </a:p>
        </p:txBody>
      </p:sp>
      <p:pic>
        <p:nvPicPr>
          <p:cNvPr id="132" name="Google Shape;132;p27"/>
          <p:cNvPicPr preferRelativeResize="0"/>
          <p:nvPr/>
        </p:nvPicPr>
        <p:blipFill>
          <a:blip r:embed="rId3">
            <a:alphaModFix/>
          </a:blip>
          <a:stretch>
            <a:fillRect/>
          </a:stretch>
        </p:blipFill>
        <p:spPr>
          <a:xfrm>
            <a:off x="6884700" y="1213825"/>
            <a:ext cx="1954500" cy="2606814"/>
          </a:xfrm>
          <a:prstGeom prst="rect">
            <a:avLst/>
          </a:prstGeom>
          <a:noFill/>
          <a:ln>
            <a:noFill/>
          </a:ln>
        </p:spPr>
      </p:pic>
      <p:sp>
        <p:nvSpPr>
          <p:cNvPr id="133" name="Google Shape;133;p27"/>
          <p:cNvSpPr txBox="1"/>
          <p:nvPr/>
        </p:nvSpPr>
        <p:spPr>
          <a:xfrm>
            <a:off x="6741000" y="3751950"/>
            <a:ext cx="2241900" cy="28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999999"/>
                </a:solidFill>
              </a:rPr>
              <a:t>Edsger W. Dijkstra, 2002</a:t>
            </a:r>
            <a:endParaRPr sz="1100">
              <a:solidFill>
                <a:srgbClr val="999999"/>
              </a:solidFill>
            </a:endParaRPr>
          </a:p>
        </p:txBody>
      </p:sp>
      <p:sp>
        <p:nvSpPr>
          <p:cNvPr id="134" name="Google Shape;13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is Self-Stabilization?</a:t>
            </a:r>
            <a:endParaRPr/>
          </a:p>
        </p:txBody>
      </p:sp>
      <p:sp>
        <p:nvSpPr>
          <p:cNvPr id="140" name="Google Shape;140;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pair of properties of algorithms for distributed systems:</a:t>
            </a:r>
            <a:endParaRPr/>
          </a:p>
          <a:p>
            <a:pPr marL="457200" lvl="0" indent="-342900" algn="l" rtl="0">
              <a:spcBef>
                <a:spcPts val="1200"/>
              </a:spcBef>
              <a:spcAft>
                <a:spcPts val="0"/>
              </a:spcAft>
              <a:buSzPts val="1800"/>
              <a:buAutoNum type="arabicPeriod"/>
            </a:pPr>
            <a:r>
              <a:rPr lang="en"/>
              <a:t>the system can transition from any arbitrary state to a valid configuration in a finite number of steps</a:t>
            </a:r>
            <a:endParaRPr/>
          </a:p>
          <a:p>
            <a:pPr marL="457200" lvl="0" indent="-342900" algn="l" rtl="0">
              <a:spcBef>
                <a:spcPts val="0"/>
              </a:spcBef>
              <a:spcAft>
                <a:spcPts val="0"/>
              </a:spcAft>
              <a:buSzPts val="1800"/>
              <a:buAutoNum type="arabicPeriod"/>
            </a:pPr>
            <a:r>
              <a:rPr lang="en"/>
              <a:t>once the system reaches a valid configuration, any further steps taken cannot make it invalid</a:t>
            </a:r>
            <a:endParaRPr/>
          </a:p>
          <a:p>
            <a:pPr marL="0" lvl="0" indent="0" algn="l" rtl="0">
              <a:spcBef>
                <a:spcPts val="1200"/>
              </a:spcBef>
              <a:spcAft>
                <a:spcPts val="0"/>
              </a:spcAft>
              <a:buNone/>
            </a:pPr>
            <a:endParaRPr/>
          </a:p>
          <a:p>
            <a:pPr marL="0" lvl="0" indent="0" algn="l" rtl="0">
              <a:spcBef>
                <a:spcPts val="1200"/>
              </a:spcBef>
              <a:spcAft>
                <a:spcPts val="1200"/>
              </a:spcAft>
              <a:buNone/>
            </a:pPr>
            <a:r>
              <a:rPr lang="en" b="1">
                <a:solidFill>
                  <a:schemeClr val="accent5"/>
                </a:solidFill>
              </a:rPr>
              <a:t>No matter the initial state, the system will eventually converge to a solution.</a:t>
            </a:r>
            <a:endParaRPr b="1">
              <a:solidFill>
                <a:schemeClr val="accent5"/>
              </a:solidFill>
            </a:endParaRPr>
          </a:p>
        </p:txBody>
      </p:sp>
      <p:sp>
        <p:nvSpPr>
          <p:cNvPr id="141" name="Google Shape;141;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Effects &amp; Limitations</a:t>
            </a:r>
            <a:endParaRPr/>
          </a:p>
        </p:txBody>
      </p:sp>
      <p:sp>
        <p:nvSpPr>
          <p:cNvPr id="147" name="Google Shape;147;p2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 need for initialization procedures</a:t>
            </a:r>
            <a:endParaRPr/>
          </a:p>
          <a:p>
            <a:pPr marL="457200" lvl="0" indent="-342900" algn="l" rtl="0">
              <a:spcBef>
                <a:spcPts val="0"/>
              </a:spcBef>
              <a:spcAft>
                <a:spcPts val="0"/>
              </a:spcAft>
              <a:buSzPts val="1800"/>
              <a:buChar char="●"/>
            </a:pPr>
            <a:r>
              <a:rPr lang="en"/>
              <a:t>Guarantees eventual system stabilization</a:t>
            </a:r>
            <a:endParaRPr/>
          </a:p>
          <a:p>
            <a:pPr marL="457200" lvl="0" indent="-342900" algn="l" rtl="0">
              <a:spcBef>
                <a:spcPts val="0"/>
              </a:spcBef>
              <a:spcAft>
                <a:spcPts val="0"/>
              </a:spcAft>
              <a:buSzPts val="1800"/>
              <a:buChar char="●"/>
            </a:pPr>
            <a:r>
              <a:rPr lang="en"/>
              <a:t>Convergence continues</a:t>
            </a:r>
            <a:r>
              <a:rPr lang="en" i="1"/>
              <a:t> </a:t>
            </a:r>
            <a:r>
              <a:rPr lang="en"/>
              <a:t>after state is changed</a:t>
            </a:r>
            <a:r>
              <a:rPr lang="en" i="1"/>
              <a:t> at any time in execution</a:t>
            </a:r>
            <a:endParaRPr i="1"/>
          </a:p>
          <a:p>
            <a:pPr marL="0" lvl="0" indent="0" algn="l" rtl="0">
              <a:lnSpc>
                <a:spcPct val="100000"/>
              </a:lnSpc>
              <a:spcBef>
                <a:spcPts val="1200"/>
              </a:spcBef>
              <a:spcAft>
                <a:spcPts val="0"/>
              </a:spcAft>
              <a:buNone/>
            </a:pPr>
            <a:r>
              <a:rPr lang="en" b="1"/>
              <a:t>However…</a:t>
            </a:r>
            <a:endParaRPr b="1"/>
          </a:p>
          <a:p>
            <a:pPr marL="457200" lvl="0" indent="-342900" algn="l" rtl="0">
              <a:spcBef>
                <a:spcPts val="1200"/>
              </a:spcBef>
              <a:spcAft>
                <a:spcPts val="0"/>
              </a:spcAft>
              <a:buSzPts val="1800"/>
              <a:buChar char="●"/>
            </a:pPr>
            <a:r>
              <a:rPr lang="en"/>
              <a:t>No guarantee of convergence if system topology is affected</a:t>
            </a:r>
            <a:endParaRPr/>
          </a:p>
          <a:p>
            <a:pPr marL="457200" lvl="0" indent="-342900" algn="l" rtl="0">
              <a:spcBef>
                <a:spcPts val="0"/>
              </a:spcBef>
              <a:spcAft>
                <a:spcPts val="0"/>
              </a:spcAft>
              <a:buSzPts val="1800"/>
              <a:buChar char="●"/>
            </a:pPr>
            <a:r>
              <a:rPr lang="en"/>
              <a:t>No guarantee of convergence if state is constantly being affected</a:t>
            </a:r>
            <a:endParaRPr/>
          </a:p>
          <a:p>
            <a:pPr marL="457200" lvl="0" indent="-342900" algn="l" rtl="0">
              <a:spcBef>
                <a:spcPts val="0"/>
              </a:spcBef>
              <a:spcAft>
                <a:spcPts val="0"/>
              </a:spcAft>
              <a:buSzPts val="1800"/>
              <a:buChar char="●"/>
            </a:pPr>
            <a:r>
              <a:rPr lang="en"/>
              <a:t>No limit on the number of steps needed for convergence</a:t>
            </a:r>
            <a:endParaRPr/>
          </a:p>
        </p:txBody>
      </p:sp>
      <p:sp>
        <p:nvSpPr>
          <p:cNvPr id="148" name="Google Shape;14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Relation to Fault Tolerance</a:t>
            </a:r>
            <a:endParaRPr/>
          </a:p>
        </p:txBody>
      </p:sp>
      <p:sp>
        <p:nvSpPr>
          <p:cNvPr id="154" name="Google Shape;154;p3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Self-stabilization is a form of fault tolerance.</a:t>
            </a:r>
            <a:endParaRPr/>
          </a:p>
          <a:p>
            <a:pPr marL="457200" lvl="0" indent="-317500" algn="l" rtl="0">
              <a:spcBef>
                <a:spcPts val="1200"/>
              </a:spcBef>
              <a:spcAft>
                <a:spcPts val="0"/>
              </a:spcAft>
              <a:buClr>
                <a:schemeClr val="lt2"/>
              </a:buClr>
              <a:buSzPts val="1400"/>
              <a:buChar char="●"/>
            </a:pPr>
            <a:r>
              <a:rPr lang="en" sz="1400">
                <a:solidFill>
                  <a:schemeClr val="lt2"/>
                </a:solidFill>
              </a:rPr>
              <a:t>“...I regard it to be a milestone in work on fault tolerance.” [Lamport 1985]</a:t>
            </a:r>
            <a:endParaRPr sz="1400">
              <a:solidFill>
                <a:schemeClr val="lt2"/>
              </a:solidFill>
            </a:endParaRPr>
          </a:p>
          <a:p>
            <a:pPr marL="0" lvl="0" indent="0" algn="l" rtl="0">
              <a:spcBef>
                <a:spcPts val="1200"/>
              </a:spcBef>
              <a:spcAft>
                <a:spcPts val="0"/>
              </a:spcAft>
              <a:buNone/>
            </a:pPr>
            <a:endParaRPr/>
          </a:p>
          <a:p>
            <a:pPr marL="0" lvl="0" indent="0" algn="l" rtl="0">
              <a:spcBef>
                <a:spcPts val="1200"/>
              </a:spcBef>
              <a:spcAft>
                <a:spcPts val="0"/>
              </a:spcAft>
              <a:buNone/>
            </a:pPr>
            <a:r>
              <a:rPr lang="en"/>
              <a:t>If a system node experiences an error and transitions to another state in the program, that results in a global configuration that can eventually converge.</a:t>
            </a:r>
            <a:endParaRPr/>
          </a:p>
          <a:p>
            <a:pPr marL="0" lvl="0" indent="0" algn="l" rtl="0">
              <a:spcBef>
                <a:spcPts val="1200"/>
              </a:spcBef>
              <a:spcAft>
                <a:spcPts val="1200"/>
              </a:spcAft>
              <a:buNone/>
            </a:pPr>
            <a:endParaRPr/>
          </a:p>
        </p:txBody>
      </p:sp>
      <p:sp>
        <p:nvSpPr>
          <p:cNvPr id="155" name="Google Shape;15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Relation to Fault Tolerance</a:t>
            </a:r>
            <a:endParaRPr/>
          </a:p>
        </p:txBody>
      </p:sp>
      <p:sp>
        <p:nvSpPr>
          <p:cNvPr id="161" name="Google Shape;161;p3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Self-stabilizing algorithms can handle </a:t>
            </a:r>
            <a:r>
              <a:rPr lang="en" i="1"/>
              <a:t>transient failures</a:t>
            </a:r>
            <a:r>
              <a:rPr lang="en"/>
              <a:t>.</a:t>
            </a:r>
            <a:endParaRPr/>
          </a:p>
          <a:p>
            <a:pPr marL="0" lvl="0" indent="0" algn="l" rtl="0">
              <a:spcBef>
                <a:spcPts val="1200"/>
              </a:spcBef>
              <a:spcAft>
                <a:spcPts val="0"/>
              </a:spcAft>
              <a:buNone/>
            </a:pPr>
            <a:r>
              <a:rPr lang="en"/>
              <a:t>Transient failures affect the state of the program, but not the behavior.</a:t>
            </a:r>
            <a:endParaRPr/>
          </a:p>
          <a:p>
            <a:pPr marL="0" lvl="0" indent="0" algn="l" rtl="0">
              <a:spcBef>
                <a:spcPts val="1200"/>
              </a:spcBef>
              <a:spcAft>
                <a:spcPts val="0"/>
              </a:spcAft>
              <a:buNone/>
            </a:pPr>
            <a:r>
              <a:rPr lang="en"/>
              <a:t>e.g. transmission failures/corruption, memory corruption.</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Because transient failures only affect the state of the program, convergence guarantees that the system can recover to a valid state.</a:t>
            </a:r>
            <a:endParaRPr/>
          </a:p>
        </p:txBody>
      </p:sp>
      <p:sp>
        <p:nvSpPr>
          <p:cNvPr id="162" name="Google Shape;16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Self-Stabilization vs Other Fault Tolerance</a:t>
            </a:r>
            <a:endParaRPr dirty="0"/>
          </a:p>
        </p:txBody>
      </p:sp>
      <p:sp>
        <p:nvSpPr>
          <p:cNvPr id="168" name="Google Shape;168;p32"/>
          <p:cNvSpPr txBox="1">
            <a:spLocks noGrp="1"/>
          </p:cNvSpPr>
          <p:nvPr>
            <p:ph type="body" idx="1"/>
          </p:nvPr>
        </p:nvSpPr>
        <p:spPr>
          <a:xfrm>
            <a:off x="311700" y="1967050"/>
            <a:ext cx="3999900" cy="260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Traditional fault tolerance:</a:t>
            </a:r>
            <a:endParaRPr sz="1600"/>
          </a:p>
          <a:p>
            <a:pPr marL="457200" lvl="0" indent="-330200" algn="l" rtl="0">
              <a:spcBef>
                <a:spcPts val="1200"/>
              </a:spcBef>
              <a:spcAft>
                <a:spcPts val="0"/>
              </a:spcAft>
              <a:buSzPts val="1600"/>
              <a:buChar char="-"/>
            </a:pPr>
            <a:r>
              <a:rPr lang="en" sz="1600"/>
              <a:t>prevents errors before they occur</a:t>
            </a:r>
            <a:endParaRPr sz="1600"/>
          </a:p>
          <a:p>
            <a:pPr marL="457200" lvl="0" indent="-330200" algn="l" rtl="0">
              <a:spcBef>
                <a:spcPts val="0"/>
              </a:spcBef>
              <a:spcAft>
                <a:spcPts val="0"/>
              </a:spcAft>
              <a:buSzPts val="1600"/>
              <a:buChar char="-"/>
            </a:pPr>
            <a:r>
              <a:rPr lang="en" sz="1600"/>
              <a:t>has specific procedures for specific errors</a:t>
            </a:r>
            <a:endParaRPr sz="1600"/>
          </a:p>
        </p:txBody>
      </p:sp>
      <p:sp>
        <p:nvSpPr>
          <p:cNvPr id="169" name="Google Shape;169;p32"/>
          <p:cNvSpPr txBox="1">
            <a:spLocks noGrp="1"/>
          </p:cNvSpPr>
          <p:nvPr>
            <p:ph type="body" idx="2"/>
          </p:nvPr>
        </p:nvSpPr>
        <p:spPr>
          <a:xfrm>
            <a:off x="4832400" y="1966975"/>
            <a:ext cx="3999900" cy="260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Self-stabilization:</a:t>
            </a:r>
            <a:endParaRPr sz="1600"/>
          </a:p>
          <a:p>
            <a:pPr marL="457200" lvl="0" indent="-330200" algn="l" rtl="0">
              <a:spcBef>
                <a:spcPts val="1200"/>
              </a:spcBef>
              <a:spcAft>
                <a:spcPts val="0"/>
              </a:spcAft>
              <a:buSzPts val="1600"/>
              <a:buChar char="-"/>
            </a:pPr>
            <a:r>
              <a:rPr lang="en" sz="1600"/>
              <a:t>guarantees recovery after an error occurs</a:t>
            </a:r>
            <a:endParaRPr sz="1600"/>
          </a:p>
          <a:p>
            <a:pPr marL="457200" lvl="0" indent="-330200" algn="l" rtl="0">
              <a:spcBef>
                <a:spcPts val="0"/>
              </a:spcBef>
              <a:spcAft>
                <a:spcPts val="0"/>
              </a:spcAft>
              <a:buSzPts val="1600"/>
              <a:buChar char="-"/>
            </a:pPr>
            <a:r>
              <a:rPr lang="en" sz="1600"/>
              <a:t>handles all transient faults similarly</a:t>
            </a:r>
            <a:endParaRPr sz="1600"/>
          </a:p>
        </p:txBody>
      </p:sp>
      <p:sp>
        <p:nvSpPr>
          <p:cNvPr id="170" name="Google Shape;170;p32"/>
          <p:cNvSpPr txBox="1"/>
          <p:nvPr/>
        </p:nvSpPr>
        <p:spPr>
          <a:xfrm>
            <a:off x="387900" y="1269200"/>
            <a:ext cx="82491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chemeClr val="dk1"/>
                </a:solidFill>
                <a:latin typeface="Roboto"/>
                <a:ea typeface="Roboto"/>
                <a:cs typeface="Roboto"/>
                <a:sym typeface="Roboto"/>
              </a:rPr>
              <a:t>Self-stabilization is different from other forms of fault tolerance.</a:t>
            </a:r>
            <a:endParaRPr sz="1800">
              <a:solidFill>
                <a:schemeClr val="dk1"/>
              </a:solidFill>
              <a:latin typeface="Roboto"/>
              <a:ea typeface="Roboto"/>
              <a:cs typeface="Roboto"/>
              <a:sym typeface="Roboto"/>
            </a:endParaRPr>
          </a:p>
        </p:txBody>
      </p:sp>
      <p:sp>
        <p:nvSpPr>
          <p:cNvPr id="171" name="Google Shape;17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Roboto"/>
                <a:ea typeface="Roboto"/>
                <a:cs typeface="Roboto"/>
                <a:sym typeface="Roboto"/>
              </a:rPr>
              <a:t>8</a:t>
            </a:fld>
            <a:endParaRPr>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lnSpc>
                <a:spcPct val="150000"/>
              </a:lnSpc>
              <a:spcBef>
                <a:spcPts val="0"/>
              </a:spcBef>
              <a:spcAft>
                <a:spcPts val="0"/>
              </a:spcAft>
              <a:buClr>
                <a:schemeClr val="dk1"/>
              </a:buClr>
              <a:buSzPts val="1100"/>
              <a:buFont typeface="Arial"/>
              <a:buNone/>
            </a:pPr>
            <a:r>
              <a:rPr lang="en" dirty="0"/>
              <a:t>Dijkstra's Self-stabilizing Token Ring</a:t>
            </a:r>
            <a:endParaRPr dirty="0"/>
          </a:p>
        </p:txBody>
      </p:sp>
      <p:sp>
        <p:nvSpPr>
          <p:cNvPr id="177" name="Google Shape;177;p3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10000"/>
          </a:bodyPr>
          <a:lstStyle/>
          <a:p>
            <a:pPr marL="0" lvl="0" indent="0" algn="just" rtl="0">
              <a:lnSpc>
                <a:spcPct val="150000"/>
              </a:lnSpc>
              <a:spcBef>
                <a:spcPts val="0"/>
              </a:spcBef>
              <a:spcAft>
                <a:spcPts val="0"/>
              </a:spcAft>
              <a:buNone/>
            </a:pPr>
            <a:r>
              <a:rPr lang="en"/>
              <a:t>One of the first self-stabilizing algorithms was Dijkstra’s token ring network. A token ring is an early form of a local area network where nodes are arranged in a ring, communicating by a token. The system is correct if there is exactly one token in the ring.</a:t>
            </a:r>
            <a:endParaRPr/>
          </a:p>
          <a:p>
            <a:pPr marL="0" lvl="0" indent="0" algn="just"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a:t>Given an oriented ring, we simply call the clockwise neighbor parent (p), and the counterclockwise neighbor child (c). Also, there is a leader node v</a:t>
            </a:r>
            <a:r>
              <a:rPr lang="en" baseline="-25000"/>
              <a:t>0</a:t>
            </a:r>
            <a:r>
              <a:rPr lang="en"/>
              <a:t>. Every node v is in a state S(v) ∈ {0, 1, . . . , n}, perpetually informing its child about its state. The token is implicitly passed on by nodes switching state.</a:t>
            </a:r>
            <a:endParaRPr/>
          </a:p>
          <a:p>
            <a:pPr marL="0" lvl="0" indent="0" algn="just" rtl="0">
              <a:lnSpc>
                <a:spcPct val="150000"/>
              </a:lnSpc>
              <a:spcBef>
                <a:spcPts val="0"/>
              </a:spcBef>
              <a:spcAft>
                <a:spcPts val="0"/>
              </a:spcAft>
              <a:buClr>
                <a:schemeClr val="dk1"/>
              </a:buClr>
              <a:buSzPct val="61111"/>
              <a:buFont typeface="Arial"/>
              <a:buNone/>
            </a:pPr>
            <a:endParaRPr/>
          </a:p>
        </p:txBody>
      </p:sp>
      <p:sp>
        <p:nvSpPr>
          <p:cNvPr id="178" name="Google Shape;17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1760</Words>
  <Application>Microsoft Office PowerPoint</Application>
  <PresentationFormat>On-screen Show (16:9)</PresentationFormat>
  <Paragraphs>164</Paragraphs>
  <Slides>24</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Roboto</vt:lpstr>
      <vt:lpstr>Roboto Slab</vt:lpstr>
      <vt:lpstr>Arial</vt:lpstr>
      <vt:lpstr>Roboto Mono</vt:lpstr>
      <vt:lpstr>Marina</vt:lpstr>
      <vt:lpstr>Marina</vt:lpstr>
      <vt:lpstr>Self-Stabilization &amp; Fault Tolerance</vt:lpstr>
      <vt:lpstr>Introduction</vt:lpstr>
      <vt:lpstr>History of Self-Stabilization</vt:lpstr>
      <vt:lpstr>What is Self-Stabilization?</vt:lpstr>
      <vt:lpstr>Effects &amp; Limitations</vt:lpstr>
      <vt:lpstr>Relation to Fault Tolerance</vt:lpstr>
      <vt:lpstr>Relation to Fault Tolerance</vt:lpstr>
      <vt:lpstr>Self-Stabilization vs Other Fault Tolerance</vt:lpstr>
      <vt:lpstr>Dijkstra's Self-stabilizing Token Ring</vt:lpstr>
      <vt:lpstr>PowerPoint Presentation</vt:lpstr>
      <vt:lpstr>PowerPoint Presentation</vt:lpstr>
      <vt:lpstr>PowerPoint Presentation</vt:lpstr>
      <vt:lpstr>Self-stabilizing token circulation protocol  </vt:lpstr>
      <vt:lpstr>Key Contributions</vt:lpstr>
      <vt:lpstr>PowerPoint Presentation</vt:lpstr>
      <vt:lpstr>Fault Tolerance and Recovery</vt:lpstr>
      <vt:lpstr>PowerPoint Presentation</vt:lpstr>
      <vt:lpstr>Uniform Dynamic Self-Stabilizing Leader Election</vt:lpstr>
      <vt:lpstr>Protocol Overview   </vt:lpstr>
      <vt:lpstr>PowerPoint Presentation</vt:lpstr>
      <vt:lpstr>Randomization in Uniform Systems</vt:lpstr>
      <vt:lpstr>Comparative Analysis with Other Protocols</vt:lpstr>
      <vt:lpstr>Thank you for listening.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Self-Stabilization &amp; Fault Tolerance</dc:title>
  <cp:lastModifiedBy>Alexander Dung</cp:lastModifiedBy>
  <cp:revision>2</cp:revision>
  <dcterms:modified xsi:type="dcterms:W3CDTF">2024-04-11T04:33:26Z</dcterms:modified>
</cp:coreProperties>
</file>