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21"/>
  </p:notesMasterIdLst>
  <p:sldIdLst>
    <p:sldId id="256" r:id="rId3"/>
    <p:sldId id="268" r:id="rId4"/>
    <p:sldId id="257" r:id="rId5"/>
    <p:sldId id="280" r:id="rId6"/>
    <p:sldId id="278" r:id="rId7"/>
    <p:sldId id="279" r:id="rId8"/>
    <p:sldId id="282" r:id="rId9"/>
    <p:sldId id="285" r:id="rId10"/>
    <p:sldId id="281" r:id="rId11"/>
    <p:sldId id="276" r:id="rId12"/>
    <p:sldId id="277" r:id="rId13"/>
    <p:sldId id="258" r:id="rId14"/>
    <p:sldId id="283" r:id="rId15"/>
    <p:sldId id="272" r:id="rId16"/>
    <p:sldId id="274" r:id="rId17"/>
    <p:sldId id="273" r:id="rId18"/>
    <p:sldId id="271" r:id="rId19"/>
    <p:sldId id="284" r:id="rId20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33"/>
    <a:srgbClr val="FF9900"/>
    <a:srgbClr val="FF00FF"/>
    <a:srgbClr val="FF9999"/>
    <a:srgbClr val="FF0066"/>
    <a:srgbClr val="CC99FF"/>
    <a:srgbClr val="B808B0"/>
    <a:srgbClr val="00B0F0"/>
    <a:srgbClr val="2D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bb6932f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bb6932fc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8bb6932fc_1_15:notes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-1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/>
          </p:nvPr>
        </p:nvSpPr>
        <p:spPr>
          <a:xfrm>
            <a:off x="2273300" y="1821593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841632" y="-213326"/>
            <a:ext cx="5585400" cy="5585400"/>
          </a:xfrm>
          <a:prstGeom prst="ellipse">
            <a:avLst/>
          </a:prstGeom>
          <a:noFill/>
          <a:ln w="635000" cap="flat" cmpd="sng">
            <a:solidFill>
              <a:srgbClr val="00B7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 sz="1100"/>
          </a:p>
        </p:txBody>
      </p:sp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1205345" y="2144810"/>
            <a:ext cx="6858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7F0"/>
              </a:buClr>
              <a:buSzPts val="4500"/>
              <a:buFont typeface="Arial"/>
              <a:buNone/>
              <a:defRPr sz="4500" b="1" i="0">
                <a:solidFill>
                  <a:srgbClr val="00B7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111182" y="4513334"/>
            <a:ext cx="7886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567257" y="361129"/>
            <a:ext cx="43647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4597400" y="-1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ctrTitle"/>
          </p:nvPr>
        </p:nvSpPr>
        <p:spPr>
          <a:xfrm>
            <a:off x="4642338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li/" TargetMode="External"/><Relationship Id="rId2" Type="http://schemas.openxmlformats.org/officeDocument/2006/relationships/hyperlink" Target="https://github.com/wsargent/docker-cheat-shee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README.md" TargetMode="External"/><Relationship Id="rId4" Type="http://schemas.openxmlformats.org/officeDocument/2006/relationships/hyperlink" Target="Docker.m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overview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gtrollers/Swapfiets.Dock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4843.pdf" TargetMode="External"/><Relationship Id="rId7" Type="http://schemas.openxmlformats.org/officeDocument/2006/relationships/hyperlink" Target="https://vmblog.com/archive/2019/01/15/docker-2019-predictions-the-year-container-platforms-are-run-at-scale-within-the-enterprise.aspx#.XSME4OgzaHs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ocker.com/resources/report/the-forrester-wave-enterprise-container-platform-software-suites-2018" TargetMode="External"/><Relationship Id="rId5" Type="http://schemas.openxmlformats.org/officeDocument/2006/relationships/hyperlink" Target="https://app.pluralsight.com/library/courses/docker-deep-dive-update/table-of-contents" TargetMode="External"/><Relationship Id="rId4" Type="http://schemas.openxmlformats.org/officeDocument/2006/relationships/hyperlink" Target="https://app.pluralsight.com/library/courses/docker-web-development/table-of-cont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www.youtube.com/watch?v=Wt9TnN3ua_Y" TargetMode="External"/><Relationship Id="rId3" Type="http://schemas.openxmlformats.org/officeDocument/2006/relationships/hyperlink" Target="https://www.datadoghq.com/docker-adoption/" TargetMode="External"/><Relationship Id="rId7" Type="http://schemas.openxmlformats.org/officeDocument/2006/relationships/hyperlink" Target="https://www.youtube.com/watch?v=Bwt3xigvlj0" TargetMode="External"/><Relationship Id="rId12" Type="http://schemas.openxmlformats.org/officeDocument/2006/relationships/image" Target="../media/image9.jpg"/><Relationship Id="rId2" Type="http://schemas.openxmlformats.org/officeDocument/2006/relationships/hyperlink" Target="https://451research.com/images/Marketing/press_releases/Application-container-market-will-reach-2-7bn-in-2020_final_graphic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hyperlink" Target="https://www.youtube.com/watch?v=g7B-A618idQ" TargetMode="External"/><Relationship Id="rId5" Type="http://schemas.openxmlformats.org/officeDocument/2006/relationships/hyperlink" Target="https://www.youtube.com/watch?v=eTK7zER2SDQ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wf4Jg-9gv9Q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ocker.com/2016/04/the-modern-software-supply-chain-runs-on-docker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5722-E5B2-4BB3-8D80-DDDAD002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12" y="3694066"/>
            <a:ext cx="4357255" cy="233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Images &amp; Containers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8044"/>
            <a:ext cx="7199538" cy="320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Container and Images are often called as only Container, it’s because and image is just a blueprint </a:t>
            </a:r>
            <a:r>
              <a:rPr lang="en-US" sz="1100" dirty="0">
                <a:latin typeface="Montserrat" panose="020B0604020202020204" charset="0"/>
              </a:rPr>
              <a:t>of a container. The container itself is the runtime isolation.</a:t>
            </a:r>
          </a:p>
          <a:p>
            <a:pPr marL="0" indent="0">
              <a:lnSpc>
                <a:spcPct val="140000"/>
              </a:lnSpc>
            </a:pPr>
            <a:r>
              <a:rPr lang="en-US" sz="1100" i="1" dirty="0">
                <a:latin typeface="Montserrat" panose="020B0604020202020204" charset="0"/>
              </a:rPr>
              <a:t>Containers are secure as they are isolated from external access by default, if access to a container is required (E.g.: WebApp on port 80) it must be configured and exposed to the external world.</a:t>
            </a:r>
            <a:endParaRPr lang="en-GB" sz="1100" i="1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</a:rPr>
              <a:t>Image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An image contains all the files needed to run an isolated application as a container. Imagine an Image as an application package.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</a:t>
            </a:r>
            <a:r>
              <a:rPr lang="en-GB" sz="1000" i="1" dirty="0">
                <a:latin typeface="Montserrat" panose="020B0604020202020204" charset="0"/>
              </a:rPr>
              <a:t>read-only template</a:t>
            </a:r>
            <a:r>
              <a:rPr lang="en-GB" sz="1000" dirty="0">
                <a:latin typeface="Montserrat" panose="020B0604020202020204" charset="0"/>
              </a:rPr>
              <a:t> composed of layered filesystems.</a:t>
            </a: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</a:rPr>
              <a:t>Container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running instance of an Image, it’s a running application with its own runtime, filesystem (R/W) and network.</a:t>
            </a:r>
            <a:endParaRPr lang="en-US" sz="10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Volumes &amp; Network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1"/>
            <a:ext cx="7597054" cy="376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Volumes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are mechanisms for persisting data generated by and used by containers.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They are easy to back up or migrate and can be managed by Docker CLI or Kubernetes/Swarm dashboard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Works both on Linux or Windows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drivers allows us to store data on remote hosts or cloud providers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Networks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Networks are used to enable cross container communication in the same Docker host or in different hosts, it also allows container isolation.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It allows container to appear as a physical device on a private network.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There are five default network types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Bridge: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Default network driver, usually used for standalone containers and we can create custom bridge networks.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Host: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For standalone containers, remove network isolation between the container and the Docker host, and use the host’s networking directly.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Overlay: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Enables container communication across multiples Docker hosts. E.g.: Containers in AWS and in Azure could communicate with each other.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Macvlan</a:t>
            </a: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Allows assigning MAC address to containers, provisioning them as a physical device on a network.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None: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Disables all networking.</a:t>
            </a:r>
          </a:p>
        </p:txBody>
      </p:sp>
    </p:spTree>
    <p:extLst>
      <p:ext uri="{BB962C8B-B14F-4D97-AF65-F5344CB8AC3E}">
        <p14:creationId xmlns:p14="http://schemas.microsoft.com/office/powerpoint/2010/main" val="273114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7498"/>
            <a:ext cx="7199538" cy="36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2"/>
              </a:rPr>
              <a:t>Docker Toolbox</a:t>
            </a:r>
            <a:r>
              <a:rPr lang="en-GB" sz="1100" dirty="0">
                <a:latin typeface="Montserrat" panose="020B0604020202020204" charset="0"/>
              </a:rPr>
              <a:t> is a docker tool to run on old version of Windows or Mac (Windows 7/8 or 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Provides images and container 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Virtual machine (for Windows/Mac)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Works on Windows, Mac, and Linux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3"/>
              </a:rPr>
              <a:t>Docker Desktop</a:t>
            </a:r>
            <a:r>
              <a:rPr lang="en-GB" sz="1100" dirty="0">
                <a:latin typeface="Montserrat" panose="020B0604020202020204" charset="0"/>
              </a:rPr>
              <a:t> is a toolbox which provider images and container tools. However we’ll need to have </a:t>
            </a:r>
            <a:r>
              <a:rPr lang="en-GB" sz="1100" i="1" dirty="0" err="1">
                <a:latin typeface="Montserrat" panose="020B0604020202020204" charset="0"/>
              </a:rPr>
              <a:t>HyperV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i="1" dirty="0">
                <a:latin typeface="Montserrat" panose="020B0604020202020204" charset="0"/>
              </a:rPr>
              <a:t>Virtual Box </a:t>
            </a:r>
            <a:r>
              <a:rPr lang="en-GB" sz="1100" dirty="0">
                <a:latin typeface="Montserrat" panose="020B0604020202020204" charset="0"/>
              </a:rPr>
              <a:t>installed.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Client (CLI)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Compose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Machine (Used for managing Docker hosts)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</a:t>
            </a:r>
            <a:r>
              <a:rPr lang="en-GB" sz="10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Kitematic</a:t>
            </a: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 (UI tool for managing images and containers)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VirtualBox (only when using Docker Toolbox – Docker VM)</a:t>
            </a:r>
            <a:endParaRPr lang="en-US" sz="10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CLI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47620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 Client (CLI) is the docker tool to manage images, containers, volumes and networks, manage deployments and a few other things. 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details on Docker CLI, see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 Cheat-Sheet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dirty="0">
                <a:latin typeface="Montserrat" panose="020B0604020202020204" charset="0"/>
                <a:hlinkClick r:id="rId3"/>
              </a:rPr>
              <a:t>Docker CLI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Ok, so let’s try Docker CLI now!</a:t>
            </a:r>
            <a:endParaRPr lang="en-GB" sz="1100" dirty="0">
              <a:latin typeface="Montserrat" panose="020B060402020202020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  <a:hlinkClick r:id="rId4" action="ppaction://hlinkfile"/>
              </a:rPr>
              <a:t>Docker.md</a:t>
            </a:r>
            <a:endParaRPr lang="en-GB" sz="1200" dirty="0">
              <a:solidFill>
                <a:srgbClr val="00B0F0"/>
              </a:solidFill>
              <a:cs typeface="Arial"/>
              <a:sym typeface="Arial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latin typeface="Montserrat" panose="020B0604020202020204" charset="0"/>
                <a:cs typeface="Arial"/>
                <a:sym typeface="Arial"/>
                <a:hlinkClick r:id="rId5" action="ppaction://hlinkfile"/>
              </a:rPr>
              <a:t>README.md</a:t>
            </a:r>
            <a:r>
              <a:rPr lang="en-GB" sz="12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 (Samples)</a:t>
            </a:r>
            <a:endParaRPr lang="en-GB" sz="12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-Compose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40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Compose is a tool for defining and running multi-container Docker applications. It’s based in a declarative way where we express the images to download and the containers, volumes and networks to provision in a Docker host. We also can set ENVIRONMENT variables or ARGUMENTS that our containers will have access to.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FF0000"/>
                </a:solidFill>
                <a:latin typeface="Montserrat" panose="020B0604020202020204" charset="0"/>
              </a:rPr>
              <a:t>IMPORTANT:</a:t>
            </a:r>
            <a:r>
              <a:rPr lang="en-GB" sz="1100" dirty="0">
                <a:latin typeface="Montserrat" panose="020B0604020202020204" charset="0"/>
              </a:rPr>
              <a:t> Do not set any secrets on Environment variables or Arguments as they can be found in a container inspection, for examples running </a:t>
            </a:r>
            <a:r>
              <a:rPr lang="en-GB" sz="1100" i="1" dirty="0">
                <a:latin typeface="Montserrat" panose="020B0604020202020204" charset="0"/>
              </a:rPr>
              <a:t>docker history </a:t>
            </a:r>
            <a:r>
              <a:rPr lang="en-GB" sz="1100" dirty="0">
                <a:latin typeface="Montserrat" panose="020B0604020202020204" charset="0"/>
              </a:rPr>
              <a:t>command in an image.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Nice, time to play with Docker-Compose!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latin typeface="Montserrat" panose="020B0604020202020204" charset="0"/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Docker-Compose</a:t>
            </a:r>
            <a:r>
              <a:rPr lang="en-GB" sz="1100" dirty="0">
                <a:latin typeface="Montserrat" panose="020B0604020202020204" charset="0"/>
              </a:rPr>
              <a:t> page.</a:t>
            </a:r>
          </a:p>
          <a:p>
            <a:pPr marL="0" indent="0">
              <a:lnSpc>
                <a:spcPct val="140000"/>
              </a:lnSpc>
            </a:pP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6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ockefile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Dockerfile is a text document which contains all the commands for creating of a Docker Image.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It can simple be a file called </a:t>
            </a:r>
            <a:r>
              <a:rPr lang="en-GB" sz="1100" i="1" dirty="0">
                <a:latin typeface="Montserrat" panose="020B0604020202020204" charset="0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or a file with </a:t>
            </a:r>
            <a:r>
              <a:rPr lang="en-GB" sz="1100" i="1" dirty="0">
                <a:latin typeface="Montserrat" panose="020B0604020202020204" charset="0"/>
              </a:rPr>
              <a:t>.Dockerfile </a:t>
            </a:r>
            <a:r>
              <a:rPr lang="en-GB" sz="1100" dirty="0">
                <a:latin typeface="Montserrat" panose="020B0604020202020204" charset="0"/>
              </a:rPr>
              <a:t>extension, E.g.: </a:t>
            </a:r>
            <a:r>
              <a:rPr lang="en-GB" sz="1100" b="0" i="1" dirty="0" err="1">
                <a:solidFill>
                  <a:srgbClr val="00B0F0"/>
                </a:solidFill>
                <a:latin typeface="Montserrat" panose="020B0604020202020204" charset="0"/>
              </a:rPr>
              <a:t>MyWebApi.Dockerfile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page.</a:t>
            </a: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9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US" sz="3200" b="1" dirty="0">
                <a:solidFill>
                  <a:srgbClr val="00B0F0"/>
                </a:solidFill>
                <a:latin typeface="Montserrat"/>
              </a:rPr>
              <a:t>Hands-On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5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Some Sample Apps on GitHub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https://github.com/higtrollers/Swapfiets.Docker</a:t>
            </a:r>
            <a:endParaRPr lang="en-GB" sz="10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Creating Images and spinning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build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run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Images and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image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container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</a:t>
            </a:r>
            <a:r>
              <a:rPr lang="en-GB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rmi</a:t>
            </a: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{image-id}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rm {container-id}</a:t>
            </a:r>
            <a:endParaRPr lang="en-GB" sz="9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Volumes and Networks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03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FF23382-5ABC-4C4C-9997-A4ED2824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Montserrat"/>
              </a:rPr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2A1E82-379A-4A67-A417-93E6E9445937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01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About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What’s a Container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Borg, Omega and Kubernetes Lessons Learned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Training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4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4"/>
              </a:rPr>
              <a:t>Pluralsight Docker for Developer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5"/>
              </a:rPr>
              <a:t>Pluralsight Docker Deep Dive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Reports &amp; Articles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6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6"/>
              </a:rPr>
              <a:t>The Forrest New Wave Q4 2018 Report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hlinkClick r:id="rId7"/>
              </a:rPr>
              <a:t>The Year Container Platforms Are Run At Scale Within the Enterprise</a:t>
            </a: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7"/>
              </a:rPr>
              <a:t>s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7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5BC-D27D-49C4-B6EB-0ED984BEF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124" name="Picture 4" descr="avatar (200Ã219)">
            <a:extLst>
              <a:ext uri="{FF2B5EF4-FFF2-40B4-BE49-F238E27FC236}">
                <a16:creationId xmlns:a16="http://schemas.microsoft.com/office/drawing/2014/main" id="{515B14F9-A093-472C-A6C1-9223E41D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78" y="1528733"/>
            <a:ext cx="1905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6E6FD3-B7EE-4DBF-99F5-3E0196CC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300" y="1264024"/>
            <a:ext cx="4597500" cy="1312369"/>
          </a:xfrm>
        </p:spPr>
        <p:txBody>
          <a:bodyPr/>
          <a:lstStyle/>
          <a:p>
            <a:r>
              <a:rPr lang="pt-BR" sz="4000" dirty="0">
                <a:latin typeface="Montserrat" panose="020B0604020202020204" charset="0"/>
              </a:rPr>
              <a:t>Docker Training</a:t>
            </a:r>
            <a:endParaRPr lang="en-US" sz="4000" dirty="0">
              <a:latin typeface="Montserra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CE1C1-2DB9-447C-8DEA-4F582F413363}"/>
              </a:ext>
            </a:extLst>
          </p:cNvPr>
          <p:cNvSpPr/>
          <p:nvPr/>
        </p:nvSpPr>
        <p:spPr>
          <a:xfrm>
            <a:off x="3017728" y="3143786"/>
            <a:ext cx="3108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Montserrat" panose="020B0604020202020204" charset="0"/>
              </a:rPr>
              <a:t>Getting Started with Docker</a:t>
            </a:r>
            <a:endParaRPr lang="en-US" sz="1600" i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2C98E-6EE0-4F8C-BBFC-46638F7A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86" y="3143786"/>
            <a:ext cx="3352800" cy="17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What’s Docker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It’s a lightweight, open-source and secure platform to simplify building, shipping and running apps in the cloud.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cloud and OS agnostic.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Runs natively on Windows or Linux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can run on Azure, AWS, Google Cloud, IBM and others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allows developers to have a very similar environment to Production.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not a Virtual Machine as it does not hold any Guest OS filesystem.</a:t>
            </a:r>
          </a:p>
        </p:txBody>
      </p:sp>
    </p:spTree>
    <p:extLst>
      <p:ext uri="{BB962C8B-B14F-4D97-AF65-F5344CB8AC3E}">
        <p14:creationId xmlns:p14="http://schemas.microsoft.com/office/powerpoint/2010/main" val="32003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Docker vs Virtual Machine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pic>
        <p:nvPicPr>
          <p:cNvPr id="1026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DA4DCBD8-D3AD-4213-817D-73778C15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07" y="1521707"/>
            <a:ext cx="3367574" cy="26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F3AC5D5E-5FCE-46FF-9519-EC9CC28E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18" y="1521707"/>
            <a:ext cx="3367575" cy="269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98B1B-936D-40A3-9740-5D67A9396FEF}"/>
              </a:ext>
            </a:extLst>
          </p:cNvPr>
          <p:cNvSpPr txBox="1"/>
          <p:nvPr/>
        </p:nvSpPr>
        <p:spPr>
          <a:xfrm>
            <a:off x="3539836" y="4407991"/>
            <a:ext cx="497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Lightweight: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Containers share the machine’s OS system kernel and therefore do not require an OS per application, driving higher server efficiencies and reducing server and licensing costs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6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Adoption &amp; Predictions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2019 is the year enterprises take a container-first approach and it's no surprise containers are expected to be a </a:t>
            </a:r>
            <a:r>
              <a:rPr lang="en-GB" sz="1200" b="0" dirty="0">
                <a:solidFill>
                  <a:srgbClr val="00B050"/>
                </a:solidFill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$2.7 billion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market by 2020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DATADOG (monitoring service for cloud-scale applications)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has reported that 23.4% of its customers have adopted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Docker at the beginning of 2018. </a:t>
            </a: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(Report)</a:t>
            </a:r>
            <a:endParaRPr lang="en-US" sz="11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1200" dirty="0">
                <a:solidFill>
                  <a:srgbClr val="00B0F0"/>
                </a:solidFill>
                <a:cs typeface="Arial"/>
              </a:rPr>
              <a:t>Some Adopters</a:t>
            </a:r>
          </a:p>
        </p:txBody>
      </p:sp>
      <p:pic>
        <p:nvPicPr>
          <p:cNvPr id="7" name="Picture 2" descr="docker-2018-1-final.png">
            <a:extLst>
              <a:ext uri="{FF2B5EF4-FFF2-40B4-BE49-F238E27FC236}">
                <a16:creationId xmlns:a16="http://schemas.microsoft.com/office/drawing/2014/main" id="{A552E7CE-D0A3-4BBF-B330-EA9601A4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7" y="1714932"/>
            <a:ext cx="3619278" cy="22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EA4550B-20E8-4F56-8AED-02A2307E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654" y="3394157"/>
            <a:ext cx="1242309" cy="542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id="{0E37C687-97F5-47A7-81F5-E4D1DB4C1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493" y="4311170"/>
            <a:ext cx="1185194" cy="5171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clipar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0489C51-35C0-475F-AE40-5E8701281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64" y="3367449"/>
            <a:ext cx="1364723" cy="5955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drawing of a face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A8E8BADF-8D66-4C2D-A300-71E8153602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5708" y="4295568"/>
            <a:ext cx="1169124" cy="5101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picture containing clipart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9997B22D-5896-41C4-9D4A-1B8640C829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2266" y="4047565"/>
            <a:ext cx="1360581" cy="5937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1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Google Use Case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26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has all its main services running on Docker, from Gmail to YouTube to Search.</a:t>
            </a:r>
          </a:p>
          <a:p>
            <a:pPr marL="0" indent="0" algn="r">
              <a:lnSpc>
                <a:spcPct val="250000"/>
              </a:lnSpc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Containerization allows our development teams to move fast, deploy software efficiently, and operate at an unprecedented scale.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initially started with Borg, then evolved to Omega than Kubernetes and they’ve been managing Linux containers at scale for more than I decade.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was Google who actually created </a:t>
            </a:r>
            <a:r>
              <a:rPr lang="en-GB" sz="1100" b="0" dirty="0" err="1">
                <a:latin typeface="Montserrat" panose="020B0604020202020204" charset="0"/>
                <a:cs typeface="Calibri" panose="020F0502020204030204" pitchFamily="34" charset="0"/>
              </a:rPr>
              <a:t>Kuberbetes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donated it to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CNCF (Cloud Native Computing Foundation)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also contributed on developing container code to Linux kernel. They kept Borg (primary container orchestrator) and Omega (Borg’s sibling) as internal container orchestrators.</a:t>
            </a:r>
          </a:p>
          <a:p>
            <a:pPr marL="0" indent="0" algn="ctr">
              <a:lnSpc>
                <a:spcPct val="150000"/>
              </a:lnSpc>
            </a:pPr>
            <a:r>
              <a:rPr lang="en-US" sz="1100" b="0" i="1" dirty="0">
                <a:latin typeface="Montserrat" panose="020B0604020202020204" charset="0"/>
                <a:cs typeface="Calibri" panose="020F0502020204030204" pitchFamily="34" charset="0"/>
              </a:rPr>
              <a:t>It’s known that Google runs billions of containers daily.</a:t>
            </a:r>
          </a:p>
        </p:txBody>
      </p:sp>
    </p:spTree>
    <p:extLst>
      <p:ext uri="{BB962C8B-B14F-4D97-AF65-F5344CB8AC3E}">
        <p14:creationId xmlns:p14="http://schemas.microsoft.com/office/powerpoint/2010/main" val="19545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2962"/>
            <a:ext cx="4597500" cy="1301515"/>
          </a:xfrm>
        </p:spPr>
        <p:txBody>
          <a:bodyPr/>
          <a:lstStyle/>
          <a:p>
            <a:r>
              <a:rPr lang="en-US" dirty="0"/>
              <a:t>Some of </a:t>
            </a:r>
            <a:br>
              <a:rPr lang="en-US" dirty="0"/>
            </a:br>
            <a:r>
              <a:rPr lang="en-US" dirty="0"/>
              <a:t>the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5987305" y="715075"/>
            <a:ext cx="247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 panose="020B0604020202020204" charset="0"/>
              </a:rPr>
              <a:t>Accelerate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Developer Onboarding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7A5B3-9358-4CFF-A920-D433F5394209}"/>
              </a:ext>
            </a:extLst>
          </p:cNvPr>
          <p:cNvSpPr txBox="1"/>
          <p:nvPr/>
        </p:nvSpPr>
        <p:spPr>
          <a:xfrm>
            <a:off x="5987305" y="1870500"/>
            <a:ext cx="20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D00"/>
                </a:solidFill>
                <a:latin typeface="Montserrat" panose="020B0604020202020204" charset="0"/>
              </a:rPr>
              <a:t>Eliminates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App Conflicts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CD88-2F06-415F-9B72-C5A4F7AB31B6}"/>
              </a:ext>
            </a:extLst>
          </p:cNvPr>
          <p:cNvSpPr txBox="1"/>
          <p:nvPr/>
        </p:nvSpPr>
        <p:spPr>
          <a:xfrm>
            <a:off x="5987305" y="3025925"/>
            <a:ext cx="218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1C057"/>
                </a:solidFill>
                <a:latin typeface="Montserrat" panose="020B0604020202020204" charset="0"/>
              </a:rPr>
              <a:t>Environment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Consistency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BF062-28C7-49C9-AFD6-C4D24453CCA5}"/>
              </a:ext>
            </a:extLst>
          </p:cNvPr>
          <p:cNvSpPr txBox="1"/>
          <p:nvPr/>
        </p:nvSpPr>
        <p:spPr>
          <a:xfrm>
            <a:off x="5987305" y="4043054"/>
            <a:ext cx="226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4045"/>
                </a:solidFill>
                <a:latin typeface="Montserrat" panose="020B0604020202020204" charset="0"/>
              </a:rPr>
              <a:t>Speed up </a:t>
            </a:r>
          </a:p>
          <a:p>
            <a:r>
              <a:rPr lang="en-US" dirty="0">
                <a:latin typeface="Montserrat" panose="020B0604020202020204" charset="0"/>
              </a:rPr>
              <a:t>Software Shipping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3DB23-89B7-4905-A008-2AF6F1E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81" y="573354"/>
            <a:ext cx="1089724" cy="806662"/>
          </a:xfrm>
          <a:prstGeom prst="rect">
            <a:avLst/>
          </a:prstGeom>
        </p:spPr>
      </p:pic>
      <p:pic>
        <p:nvPicPr>
          <p:cNvPr id="4104" name="Picture 8" descr="https://upload.wikimedia.org/wikipedia/commons/thumb/3/3b/OOjs_UI_icon_alert-warning.svg/1024px-OOjs_UI_icon_alert-warning.svg.png">
            <a:extLst>
              <a:ext uri="{FF2B5EF4-FFF2-40B4-BE49-F238E27FC236}">
                <a16:creationId xmlns:a16="http://schemas.microsoft.com/office/drawing/2014/main" id="{51E1FF02-8CD8-4BD4-854F-54A6B353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6" y="1749370"/>
            <a:ext cx="844923" cy="8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BB822B2-AE8C-4478-8936-B97D7AB9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67" y="2963648"/>
            <a:ext cx="844923" cy="64777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797455-A2B6-4151-A4CD-B9A1321E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980" y="3980777"/>
            <a:ext cx="840209" cy="6477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FB309E-9DCE-416C-9791-438A8233A19A}"/>
              </a:ext>
            </a:extLst>
          </p:cNvPr>
          <p:cNvSpPr txBox="1"/>
          <p:nvPr/>
        </p:nvSpPr>
        <p:spPr>
          <a:xfrm>
            <a:off x="699658" y="4484280"/>
            <a:ext cx="377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Montserrat" panose="020B0604020202020204" charset="0"/>
              </a:rPr>
              <a:t>Docker Blog:</a:t>
            </a:r>
            <a:endParaRPr lang="en-GB" sz="1200" dirty="0">
              <a:solidFill>
                <a:schemeClr val="bg1"/>
              </a:solidFill>
              <a:latin typeface="Montserrat" panose="020B060402020202020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Modern Software Supply Chain Runs on Docker</a:t>
            </a:r>
            <a:endParaRPr lang="en-GB" sz="1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130" y="1777736"/>
            <a:ext cx="4597500" cy="1329899"/>
          </a:xfrm>
        </p:spPr>
        <p:txBody>
          <a:bodyPr/>
          <a:lstStyle/>
          <a:p>
            <a:r>
              <a:rPr lang="en-US" dirty="0"/>
              <a:t>Benefits at </a:t>
            </a:r>
            <a:r>
              <a:rPr lang="en-US" dirty="0" err="1"/>
              <a:t>Swapfiets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351182" y="317509"/>
            <a:ext cx="3896139" cy="449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Montserrat" panose="020B0604020202020204" charset="0"/>
              </a:rPr>
              <a:t>Speed up</a:t>
            </a:r>
            <a:r>
              <a:rPr lang="en-US" sz="1200" dirty="0">
                <a:latin typeface="Montserrat" panose="020B0604020202020204" charset="0"/>
              </a:rPr>
              <a:t> App development and release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Montserrat" panose="020B0604020202020204" charset="0"/>
              </a:rPr>
              <a:t>Fast release </a:t>
            </a:r>
            <a:r>
              <a:rPr lang="en-US" sz="1200" dirty="0">
                <a:latin typeface="Montserrat" panose="020B0604020202020204" charset="0"/>
              </a:rPr>
              <a:t>of new Apps and versions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  <a:latin typeface="Montserrat" panose="020B0604020202020204" charset="0"/>
              </a:rPr>
              <a:t>No downtime </a:t>
            </a:r>
            <a:r>
              <a:rPr lang="en-US" sz="1200" dirty="0">
                <a:latin typeface="Montserrat" panose="020B0604020202020204" charset="0"/>
              </a:rPr>
              <a:t>releases with Canary deployment and some container orchestrator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66"/>
                </a:solidFill>
                <a:latin typeface="Montserrat" panose="020B0604020202020204" charset="0"/>
              </a:rPr>
              <a:t>Keep up </a:t>
            </a:r>
            <a:r>
              <a:rPr lang="en-US" sz="1200" dirty="0">
                <a:latin typeface="Montserrat" panose="020B0604020202020204" charset="0"/>
              </a:rPr>
              <a:t>with Cloud providers evolution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CC33"/>
                </a:solidFill>
                <a:latin typeface="Montserrat" panose="020B0604020202020204" charset="0"/>
              </a:rPr>
              <a:t>Cleaner build </a:t>
            </a:r>
            <a:r>
              <a:rPr lang="en-US" sz="1200" dirty="0">
                <a:latin typeface="Montserrat" panose="020B0604020202020204" charset="0"/>
              </a:rPr>
              <a:t>and release pipeline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C99FF"/>
                </a:solidFill>
                <a:latin typeface="Montserrat" panose="020B0604020202020204" charset="0"/>
              </a:rPr>
              <a:t>Developer </a:t>
            </a:r>
            <a:r>
              <a:rPr lang="en-US" sz="1200" dirty="0">
                <a:solidFill>
                  <a:schemeClr val="tx1"/>
                </a:solidFill>
                <a:latin typeface="Montserrat" panose="020B0604020202020204" charset="0"/>
              </a:rPr>
              <a:t>machine </a:t>
            </a:r>
            <a:r>
              <a:rPr lang="en-US" sz="1200" dirty="0">
                <a:latin typeface="Montserrat" panose="020B0604020202020204" charset="0"/>
              </a:rPr>
              <a:t>similar to other environment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FF"/>
                </a:solidFill>
                <a:latin typeface="Montserrat" panose="020B0604020202020204" charset="0"/>
              </a:rPr>
              <a:t>Facilitate cloud </a:t>
            </a:r>
            <a:r>
              <a:rPr lang="en-US" sz="1200" dirty="0">
                <a:latin typeface="Montserrat" panose="020B0604020202020204" charset="0"/>
              </a:rPr>
              <a:t>provider migration (E.g.: Reducing costs)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9900"/>
                </a:solidFill>
                <a:latin typeface="Montserrat" panose="020B0604020202020204" charset="0"/>
              </a:rPr>
              <a:t>Enables deployment </a:t>
            </a:r>
            <a:r>
              <a:rPr lang="en-US" sz="1200" dirty="0">
                <a:latin typeface="Montserrat" panose="020B0604020202020204" charset="0"/>
              </a:rPr>
              <a:t>to different Cloud providers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ontserrat" panose="020B0604020202020204" charset="0"/>
              </a:rPr>
              <a:t>Run automated </a:t>
            </a:r>
            <a:r>
              <a:rPr lang="en-US" sz="1200" dirty="0">
                <a:latin typeface="Montserrat" panose="020B0604020202020204" charset="0"/>
              </a:rPr>
              <a:t>test on temporary Apps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Montserr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tserrat" panose="020B0604020202020204" charset="0"/>
              </a:rPr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21167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9C6-B6EC-4A9A-BF65-BFAD2CC7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5" y="1468586"/>
            <a:ext cx="6858000" cy="1880972"/>
          </a:xfrm>
        </p:spPr>
        <p:txBody>
          <a:bodyPr/>
          <a:lstStyle/>
          <a:p>
            <a:r>
              <a:rPr lang="en-US" sz="4200" dirty="0"/>
              <a:t>Interesting facts, </a:t>
            </a:r>
            <a:br>
              <a:rPr lang="en-US" sz="4200" dirty="0"/>
            </a:br>
            <a:r>
              <a:rPr lang="en-US" sz="4200" dirty="0"/>
              <a:t>right?</a:t>
            </a:r>
            <a:br>
              <a:rPr lang="en-US" sz="4200" dirty="0"/>
            </a:br>
            <a:r>
              <a:rPr lang="en-US" sz="4200" dirty="0"/>
              <a:t>Let’s try it than!</a:t>
            </a:r>
          </a:p>
        </p:txBody>
      </p:sp>
      <p:pic>
        <p:nvPicPr>
          <p:cNvPr id="3074" name="Picture 2" descr="https://www.whitesourcesoftware.com/wp-content/uploads/2016/01/docker-friends.png">
            <a:extLst>
              <a:ext uri="{FF2B5EF4-FFF2-40B4-BE49-F238E27FC236}">
                <a16:creationId xmlns:a16="http://schemas.microsoft.com/office/drawing/2014/main" id="{07BD194E-8838-43A9-9744-0D479533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66" y="3363410"/>
            <a:ext cx="2231593" cy="15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1130</Words>
  <Application>Microsoft Office PowerPoint</Application>
  <PresentationFormat>On-screen Show (16:9)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Calibri</vt:lpstr>
      <vt:lpstr>AngsanaUPC</vt:lpstr>
      <vt:lpstr>Arial</vt:lpstr>
      <vt:lpstr>Office Theme</vt:lpstr>
      <vt:lpstr>Office Theme</vt:lpstr>
      <vt:lpstr>PowerPoint Presentation</vt:lpstr>
      <vt:lpstr>Docker Training</vt:lpstr>
      <vt:lpstr>What’s Docker</vt:lpstr>
      <vt:lpstr>Docker vs Virtual Machine</vt:lpstr>
      <vt:lpstr>Adoption &amp; Predictions</vt:lpstr>
      <vt:lpstr>Google Use Case</vt:lpstr>
      <vt:lpstr>Some of  the Benefits</vt:lpstr>
      <vt:lpstr>Benefits at Swapfiets</vt:lpstr>
      <vt:lpstr>Interesting facts,  right? Let’s try it than!</vt:lpstr>
      <vt:lpstr>Images &amp; Containers</vt:lpstr>
      <vt:lpstr>Volumes &amp; Network</vt:lpstr>
      <vt:lpstr>Docker Tools</vt:lpstr>
      <vt:lpstr>Docker CLI</vt:lpstr>
      <vt:lpstr>Docker-Compose</vt:lpstr>
      <vt:lpstr>Dockefile</vt:lpstr>
      <vt:lpstr>Hands-On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Alexandre Souza</cp:lastModifiedBy>
  <cp:revision>538</cp:revision>
  <dcterms:modified xsi:type="dcterms:W3CDTF">2019-07-09T09:07:26Z</dcterms:modified>
</cp:coreProperties>
</file>