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1" r:id="rId1"/>
    <p:sldMasterId id="2147483692" r:id="rId2"/>
  </p:sldMasterIdLst>
  <p:notesMasterIdLst>
    <p:notesMasterId r:id="rId21"/>
  </p:notesMasterIdLst>
  <p:sldIdLst>
    <p:sldId id="256" r:id="rId3"/>
    <p:sldId id="268" r:id="rId4"/>
    <p:sldId id="257" r:id="rId5"/>
    <p:sldId id="280" r:id="rId6"/>
    <p:sldId id="278" r:id="rId7"/>
    <p:sldId id="279" r:id="rId8"/>
    <p:sldId id="282" r:id="rId9"/>
    <p:sldId id="285" r:id="rId10"/>
    <p:sldId id="281" r:id="rId11"/>
    <p:sldId id="276" r:id="rId12"/>
    <p:sldId id="277" r:id="rId13"/>
    <p:sldId id="258" r:id="rId14"/>
    <p:sldId id="283" r:id="rId15"/>
    <p:sldId id="272" r:id="rId16"/>
    <p:sldId id="274" r:id="rId17"/>
    <p:sldId id="273" r:id="rId18"/>
    <p:sldId id="271" r:id="rId19"/>
    <p:sldId id="284" r:id="rId20"/>
  </p:sldIdLst>
  <p:sldSz cx="9144000" cy="5143500" type="screen16x9"/>
  <p:notesSz cx="6858000" cy="9144000"/>
  <p:embeddedFontLst>
    <p:embeddedFont>
      <p:font typeface="AngsanaUPC" panose="02020603050405020304" pitchFamily="18" charset="-34"/>
      <p:regular r:id="rId22"/>
      <p:bold r:id="rId23"/>
      <p:italic r:id="rId24"/>
      <p:boldItalic r:id="rId25"/>
    </p:embeddedFont>
    <p:embeddedFont>
      <p:font typeface="Calibri" panose="020F0502020204030204" pitchFamily="34" charset="0"/>
      <p:regular r:id="rId26"/>
      <p:bold r:id="rId27"/>
      <p:italic r:id="rId28"/>
      <p:boldItalic r:id="rId29"/>
    </p:embeddedFont>
    <p:embeddedFont>
      <p:font typeface="Montserrat" panose="020B0604020202020204" charset="0"/>
      <p:bold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FF"/>
    <a:srgbClr val="33CC33"/>
    <a:srgbClr val="FF9900"/>
    <a:srgbClr val="FF00FF"/>
    <a:srgbClr val="FF9999"/>
    <a:srgbClr val="FF0066"/>
    <a:srgbClr val="CC99FF"/>
    <a:srgbClr val="B808B0"/>
    <a:srgbClr val="00B0F0"/>
    <a:srgbClr val="2D40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4" d="100"/>
          <a:sy n="144" d="100"/>
        </p:scale>
        <p:origin x="65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5.fntdata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4.fntdata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3.fntdata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10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58bb6932fc_1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58bb6932fc_1_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g58bb6932fc_1_15:notes"/>
          <p:cNvSpPr txBox="1">
            <a:spLocks noGrp="1"/>
          </p:cNvSpPr>
          <p:nvPr>
            <p:ph type="sldNum" idx="12"/>
          </p:nvPr>
        </p:nvSpPr>
        <p:spPr>
          <a:xfrm>
            <a:off x="3884614" y="8685213"/>
            <a:ext cx="2971800" cy="4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nl"/>
              <a:t>1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B7F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8" name="Google Shape;58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943100" y="1495425"/>
            <a:ext cx="5243513" cy="21502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5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5"/>
          <p:cNvSpPr txBox="1">
            <a:spLocks noGrp="1"/>
          </p:cNvSpPr>
          <p:nvPr>
            <p:ph type="body" idx="1"/>
          </p:nvPr>
        </p:nvSpPr>
        <p:spPr>
          <a:xfrm>
            <a:off x="623888" y="3442097"/>
            <a:ext cx="7886700" cy="11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98" name="Google Shape;98;p2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2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2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2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8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8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lvl="0" indent="-3810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118" name="Google Shape;118;p28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19" name="Google Shape;119;p2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2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9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9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25" name="Google Shape;125;p29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26" name="Google Shape;126;p2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2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2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0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30"/>
          <p:cNvSpPr txBox="1">
            <a:spLocks noGrp="1"/>
          </p:cNvSpPr>
          <p:nvPr>
            <p:ph type="body" idx="1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32" name="Google Shape;132;p3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3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3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1"/>
          <p:cNvSpPr txBox="1">
            <a:spLocks noGrp="1"/>
          </p:cNvSpPr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31"/>
          <p:cNvSpPr txBox="1">
            <a:spLocks noGrp="1"/>
          </p:cNvSpPr>
          <p:nvPr>
            <p:ph type="body" idx="1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38" name="Google Shape;138;p3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3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3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Title Slide" type="title">
  <p:cSld name="TITLE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2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32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lvl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44" name="Google Shape;144;p3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3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3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B7F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5" name="Google Shape;155;p3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943100" y="1495425"/>
            <a:ext cx="5243513" cy="21502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3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59" name="Google Shape;159;p3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3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3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  <p:transition spd="slow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6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Calibri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36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lvl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1pPr>
            <a:lvl2pPr lvl="1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/>
            </a:lvl2pPr>
            <a:lvl3pPr lvl="2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3pPr>
            <a:lvl4pPr lvl="3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4pPr>
            <a:lvl5pPr lvl="4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5pPr>
            <a:lvl6pPr lvl="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6pPr>
            <a:lvl7pPr lvl="6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7pPr>
            <a:lvl8pPr lvl="7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8pPr>
            <a:lvl9pPr lvl="8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65" name="Google Shape;165;p3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3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3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/>
          <p:nvPr/>
        </p:nvSpPr>
        <p:spPr>
          <a:xfrm>
            <a:off x="0" y="0"/>
            <a:ext cx="4597500" cy="5143500"/>
          </a:xfrm>
          <a:prstGeom prst="rect">
            <a:avLst/>
          </a:prstGeom>
          <a:solidFill>
            <a:srgbClr val="00B7F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1" name="Google Shape;61;p15"/>
          <p:cNvSpPr txBox="1">
            <a:spLocks noGrp="1"/>
          </p:cNvSpPr>
          <p:nvPr>
            <p:ph type="ctrTitle"/>
          </p:nvPr>
        </p:nvSpPr>
        <p:spPr>
          <a:xfrm>
            <a:off x="-1" y="2194321"/>
            <a:ext cx="4597500" cy="7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"/>
              <a:buNone/>
              <a:defRPr sz="4500" b="1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7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Calibri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37"/>
          <p:cNvSpPr txBox="1">
            <a:spLocks noGrp="1"/>
          </p:cNvSpPr>
          <p:nvPr>
            <p:ph type="body" idx="1"/>
          </p:nvPr>
        </p:nvSpPr>
        <p:spPr>
          <a:xfrm>
            <a:off x="623888" y="3442097"/>
            <a:ext cx="7886700" cy="11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1" name="Google Shape;171;p3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p3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3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  <p:transition spd="slow"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8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38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77" name="Google Shape;177;p38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78" name="Google Shape;178;p3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79" name="Google Shape;179;p3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3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  <p:transition spd="slow"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9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p39"/>
          <p:cNvSpPr txBox="1">
            <a:spLocks noGrp="1"/>
          </p:cNvSpPr>
          <p:nvPr>
            <p:ph type="body" idx="1"/>
          </p:nvPr>
        </p:nvSpPr>
        <p:spPr>
          <a:xfrm>
            <a:off x="629841" y="1260872"/>
            <a:ext cx="38685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 b="1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 b="1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184" name="Google Shape;184;p39"/>
          <p:cNvSpPr txBox="1">
            <a:spLocks noGrp="1"/>
          </p:cNvSpPr>
          <p:nvPr>
            <p:ph type="body" idx="2"/>
          </p:nvPr>
        </p:nvSpPr>
        <p:spPr>
          <a:xfrm>
            <a:off x="629841" y="1878806"/>
            <a:ext cx="3868500" cy="27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85" name="Google Shape;185;p39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 b="1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 b="1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186" name="Google Shape;186;p39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400" cy="27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87" name="Google Shape;187;p3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88" name="Google Shape;188;p3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89" name="Google Shape;189;p3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  <p:transition spd="slow"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40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4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3" name="Google Shape;193;p4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4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  <p:transition spd="slow"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4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7" name="Google Shape;197;p4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8" name="Google Shape;198;p4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  <p:transition spd="slow"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42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01" name="Google Shape;201;p42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lvl="0" indent="-3810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/>
            </a:lvl1pPr>
            <a:lvl2pPr marL="914400" lvl="1" indent="-3619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100"/>
              <a:buChar char="•"/>
              <a:defRPr sz="2100"/>
            </a:lvl2pPr>
            <a:lvl3pPr marL="1371600" lvl="2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/>
            </a:lvl3pPr>
            <a:lvl4pPr marL="1828800" lvl="3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  <a:defRPr sz="1500"/>
            </a:lvl4pPr>
            <a:lvl5pPr marL="2286000" lvl="4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  <a:defRPr sz="1500"/>
            </a:lvl5pPr>
            <a:lvl6pPr marL="2743200" lvl="5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  <a:defRPr sz="1500"/>
            </a:lvl6pPr>
            <a:lvl7pPr marL="3200400" lvl="6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  <a:defRPr sz="1500"/>
            </a:lvl7pPr>
            <a:lvl8pPr marL="3657600" lvl="7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  <a:defRPr sz="1500"/>
            </a:lvl8pPr>
            <a:lvl9pPr marL="4114800" lvl="8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202" name="Google Shape;202;p42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203" name="Google Shape;203;p4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04" name="Google Shape;204;p4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4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  <p:transition spd="slow"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43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08" name="Google Shape;208;p43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9" name="Google Shape;209;p43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210" name="Google Shape;210;p4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11" name="Google Shape;211;p4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12" name="Google Shape;212;p4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  <p:transition spd="slow"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4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15" name="Google Shape;215;p44"/>
          <p:cNvSpPr txBox="1">
            <a:spLocks noGrp="1"/>
          </p:cNvSpPr>
          <p:nvPr>
            <p:ph type="body" idx="1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16" name="Google Shape;216;p4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17" name="Google Shape;217;p4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18" name="Google Shape;218;p4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  <p:transition spd="slow"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45"/>
          <p:cNvSpPr txBox="1">
            <a:spLocks noGrp="1"/>
          </p:cNvSpPr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21" name="Google Shape;221;p45"/>
          <p:cNvSpPr txBox="1">
            <a:spLocks noGrp="1"/>
          </p:cNvSpPr>
          <p:nvPr>
            <p:ph type="body" idx="1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22" name="Google Shape;222;p4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23" name="Google Shape;223;p4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24" name="Google Shape;224;p4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1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Title Slide">
  <p:cSld name="6_Title Slide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B7F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" name="Google Shape;70;p17"/>
          <p:cNvSpPr txBox="1">
            <a:spLocks noGrp="1"/>
          </p:cNvSpPr>
          <p:nvPr>
            <p:ph type="ctrTitle"/>
          </p:nvPr>
        </p:nvSpPr>
        <p:spPr>
          <a:xfrm>
            <a:off x="2273300" y="1821593"/>
            <a:ext cx="4597500" cy="7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"/>
              <a:buNone/>
              <a:defRPr sz="4500" b="1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Title Slide">
  <p:cSld name="3_Title Slide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8"/>
          <p:cNvSpPr/>
          <p:nvPr/>
        </p:nvSpPr>
        <p:spPr>
          <a:xfrm>
            <a:off x="1841632" y="-213326"/>
            <a:ext cx="5585400" cy="5585400"/>
          </a:xfrm>
          <a:prstGeom prst="ellipse">
            <a:avLst/>
          </a:prstGeom>
          <a:noFill/>
          <a:ln w="635000" cap="flat" cmpd="sng">
            <a:solidFill>
              <a:srgbClr val="00B7F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14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v</a:t>
            </a:r>
            <a:endParaRPr sz="1100"/>
          </a:p>
        </p:txBody>
      </p:sp>
      <p:sp>
        <p:nvSpPr>
          <p:cNvPr id="73" name="Google Shape;73;p18"/>
          <p:cNvSpPr txBox="1">
            <a:spLocks noGrp="1"/>
          </p:cNvSpPr>
          <p:nvPr>
            <p:ph type="ctrTitle"/>
          </p:nvPr>
        </p:nvSpPr>
        <p:spPr>
          <a:xfrm>
            <a:off x="1205345" y="2144810"/>
            <a:ext cx="6858000" cy="7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7F0"/>
              </a:buClr>
              <a:buSzPts val="4500"/>
              <a:buFont typeface="Arial"/>
              <a:buNone/>
              <a:defRPr sz="4500" b="1" i="0">
                <a:solidFill>
                  <a:srgbClr val="00B7F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Slide">
  <p:cSld name="2_Title Slide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Title Slide">
  <p:cSld name="7_Title Slide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B7F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</a:pPr>
            <a:endParaRPr sz="1400" b="1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1" name="Google Shape;81;p21"/>
          <p:cNvSpPr txBox="1">
            <a:spLocks noGrp="1"/>
          </p:cNvSpPr>
          <p:nvPr>
            <p:ph type="title"/>
          </p:nvPr>
        </p:nvSpPr>
        <p:spPr>
          <a:xfrm>
            <a:off x="111182" y="4513334"/>
            <a:ext cx="7886700" cy="6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body" idx="1"/>
          </p:nvPr>
        </p:nvSpPr>
        <p:spPr>
          <a:xfrm>
            <a:off x="567257" y="361129"/>
            <a:ext cx="4364700" cy="248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100"/>
              <a:buChar char="•"/>
              <a:defRPr>
                <a:solidFill>
                  <a:schemeClr val="lt1"/>
                </a:solidFill>
              </a:defRPr>
            </a:lvl1pPr>
            <a:lvl2pPr marL="91440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2pPr>
            <a:lvl3pPr marL="137160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  <a:defRPr>
                <a:solidFill>
                  <a:schemeClr val="lt1"/>
                </a:solidFill>
              </a:defRPr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>
                <a:solidFill>
                  <a:schemeClr val="lt1"/>
                </a:solidFill>
              </a:defRPr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>
                <a:solidFill>
                  <a:schemeClr val="lt1"/>
                </a:solidFill>
              </a:defRPr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Title Slide">
  <p:cSld name="4_Title Slide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4"/>
          <p:cNvSpPr/>
          <p:nvPr/>
        </p:nvSpPr>
        <p:spPr>
          <a:xfrm>
            <a:off x="4597400" y="-1"/>
            <a:ext cx="4597500" cy="5143500"/>
          </a:xfrm>
          <a:prstGeom prst="rect">
            <a:avLst/>
          </a:prstGeom>
          <a:solidFill>
            <a:srgbClr val="00B7F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4" name="Google Shape;94;p24"/>
          <p:cNvSpPr txBox="1">
            <a:spLocks noGrp="1"/>
          </p:cNvSpPr>
          <p:nvPr>
            <p:ph type="ctrTitle"/>
          </p:nvPr>
        </p:nvSpPr>
        <p:spPr>
          <a:xfrm>
            <a:off x="4642338" y="2194321"/>
            <a:ext cx="4597500" cy="7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"/>
              <a:buNone/>
              <a:defRPr sz="4500" b="1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1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1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1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1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1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1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1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1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1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1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1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9" r:id="rId9"/>
    <p:sldLayoutId id="2147483670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149" name="Google Shape;149;p3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0" name="Google Shape;150;p3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1" name="Google Shape;151;p3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2" name="Google Shape;152;p3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</p:sldLayoutIdLst>
  <p:transition spd="slow">
    <p:fade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ocker.com/products/docker-desktop" TargetMode="External"/><Relationship Id="rId2" Type="http://schemas.openxmlformats.org/officeDocument/2006/relationships/hyperlink" Target="https://docs.docker.com/toolbox/toolbox_install_windows/" TargetMode="Externa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ocker.com/engine/reference/commandline/cli/" TargetMode="External"/><Relationship Id="rId2" Type="http://schemas.openxmlformats.org/officeDocument/2006/relationships/hyperlink" Target="https://github.com/wsargent/docker-cheat-sheet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.samples/HelloWorld.Docker/SAMPLES.md" TargetMode="External"/><Relationship Id="rId4" Type="http://schemas.openxmlformats.org/officeDocument/2006/relationships/hyperlink" Target="Docker.md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docker.com/compose/overview/" TargetMode="Externa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docker.com/engine/reference/builder/" TargetMode="Externa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igtrollers/Swapfiets.Docker" TargetMode="Externa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torage.googleapis.com/pub-tools-public-publication-data/pdf/44843.pdf" TargetMode="External"/><Relationship Id="rId7" Type="http://schemas.openxmlformats.org/officeDocument/2006/relationships/hyperlink" Target="https://vmblog.com/archive/2019/01/15/docker-2019-predictions-the-year-container-platforms-are-run-at-scale-within-the-enterprise.aspx#.XSME4OgzaHs" TargetMode="External"/><Relationship Id="rId2" Type="http://schemas.openxmlformats.org/officeDocument/2006/relationships/hyperlink" Target="https://www.docker.com/resources/what-container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docker.com/resources/report/the-forrester-wave-enterprise-container-platform-software-suites-2018" TargetMode="External"/><Relationship Id="rId5" Type="http://schemas.openxmlformats.org/officeDocument/2006/relationships/hyperlink" Target="https://app.pluralsight.com/library/courses/docker-deep-dive-update/table-of-contents" TargetMode="External"/><Relationship Id="rId4" Type="http://schemas.openxmlformats.org/officeDocument/2006/relationships/hyperlink" Target="https://app.pluralsight.com/library/courses/docker-web-development/table-of-contents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13" Type="http://schemas.openxmlformats.org/officeDocument/2006/relationships/hyperlink" Target="https://www.youtube.com/watch?v=Wt9TnN3ua_Y" TargetMode="External"/><Relationship Id="rId3" Type="http://schemas.openxmlformats.org/officeDocument/2006/relationships/hyperlink" Target="https://www.datadoghq.com/docker-adoption/" TargetMode="External"/><Relationship Id="rId7" Type="http://schemas.openxmlformats.org/officeDocument/2006/relationships/hyperlink" Target="https://www.youtube.com/watch?v=Bwt3xigvlj0" TargetMode="External"/><Relationship Id="rId12" Type="http://schemas.openxmlformats.org/officeDocument/2006/relationships/image" Target="../media/image9.jpg"/><Relationship Id="rId2" Type="http://schemas.openxmlformats.org/officeDocument/2006/relationships/hyperlink" Target="https://451research.com/images/Marketing/press_releases/Application-container-market-will-reach-2-7bn-in-2020_final_graphic.pdf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jpg"/><Relationship Id="rId11" Type="http://schemas.openxmlformats.org/officeDocument/2006/relationships/hyperlink" Target="https://www.youtube.com/watch?v=g7B-A618idQ" TargetMode="External"/><Relationship Id="rId5" Type="http://schemas.openxmlformats.org/officeDocument/2006/relationships/hyperlink" Target="https://www.youtube.com/watch?v=eTK7zER2SDQ" TargetMode="External"/><Relationship Id="rId10" Type="http://schemas.openxmlformats.org/officeDocument/2006/relationships/image" Target="../media/image8.jpg"/><Relationship Id="rId4" Type="http://schemas.openxmlformats.org/officeDocument/2006/relationships/image" Target="../media/image5.png"/><Relationship Id="rId9" Type="http://schemas.openxmlformats.org/officeDocument/2006/relationships/hyperlink" Target="https://www.youtube.com/watch?v=wf4Jg-9gv9Q" TargetMode="External"/><Relationship Id="rId14" Type="http://schemas.openxmlformats.org/officeDocument/2006/relationships/image" Target="../media/image10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ncf.io/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log.docker.com/2016/04/the-modern-software-supply-chain-runs-on-docker/" TargetMode="Externa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F755722-E5B2-4BB3-8D80-DDDAD002C8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9712" y="3694066"/>
            <a:ext cx="4357255" cy="23307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1255D-24E2-4347-8DA7-1DCBA24BA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Clr>
                <a:srgbClr val="00B0F0"/>
              </a:buClr>
              <a:buSzPts val="3200"/>
            </a:pPr>
            <a:r>
              <a:rPr lang="en-GB" sz="3200" b="1" dirty="0">
                <a:solidFill>
                  <a:srgbClr val="00B0F0"/>
                </a:solidFill>
                <a:latin typeface="Montserrat"/>
              </a:rPr>
              <a:t>Images &amp; Containers</a:t>
            </a:r>
            <a:endParaRPr lang="en-US" sz="3200" b="1" dirty="0">
              <a:solidFill>
                <a:srgbClr val="00B0F0"/>
              </a:solidFill>
              <a:latin typeface="Montserrat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0580E91-BA0B-42F2-A8CE-7732CDE14DCE}"/>
              </a:ext>
            </a:extLst>
          </p:cNvPr>
          <p:cNvSpPr txBox="1">
            <a:spLocks/>
          </p:cNvSpPr>
          <p:nvPr/>
        </p:nvSpPr>
        <p:spPr>
          <a:xfrm>
            <a:off x="851207" y="1268044"/>
            <a:ext cx="7199538" cy="3206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lnSpc>
                <a:spcPct val="140000"/>
              </a:lnSpc>
            </a:pPr>
            <a:r>
              <a:rPr lang="en-GB" sz="1100" dirty="0">
                <a:latin typeface="Montserrat" panose="020B0604020202020204" charset="0"/>
              </a:rPr>
              <a:t>Container and Images are often called as only Container, it’s because and image is just a blueprint </a:t>
            </a:r>
            <a:r>
              <a:rPr lang="en-US" sz="1100" dirty="0">
                <a:latin typeface="Montserrat" panose="020B0604020202020204" charset="0"/>
              </a:rPr>
              <a:t>of a container. The container itself is the runtime isolation.</a:t>
            </a:r>
          </a:p>
          <a:p>
            <a:pPr marL="0" indent="0">
              <a:lnSpc>
                <a:spcPct val="140000"/>
              </a:lnSpc>
            </a:pPr>
            <a:r>
              <a:rPr lang="en-US" sz="1100" i="1" dirty="0">
                <a:latin typeface="Montserrat" panose="020B0604020202020204" charset="0"/>
              </a:rPr>
              <a:t>Containers are secure as they are isolated from external access by default, if access to a container is required (E.g.: WebApp on port 80) it must be configured and exposed to the external world.</a:t>
            </a:r>
            <a:endParaRPr lang="en-GB" sz="1100" i="1" dirty="0">
              <a:latin typeface="Montserrat" panose="020B0604020202020204" charset="0"/>
            </a:endParaRPr>
          </a:p>
          <a:p>
            <a:pPr marL="0" indent="0">
              <a:lnSpc>
                <a:spcPct val="140000"/>
              </a:lnSpc>
            </a:pPr>
            <a:r>
              <a:rPr lang="en-GB" sz="1200" dirty="0">
                <a:solidFill>
                  <a:srgbClr val="00B0F0"/>
                </a:solidFill>
                <a:cs typeface="Arial"/>
                <a:sym typeface="Arial"/>
              </a:rPr>
              <a:t>Image</a:t>
            </a:r>
          </a:p>
          <a:p>
            <a:pPr marL="628650" lvl="1" indent="-1714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GB" sz="1000" dirty="0">
                <a:latin typeface="Montserrat" panose="020B0604020202020204" charset="0"/>
              </a:rPr>
              <a:t>An image contains all the files needed to run an isolated application as a container. Imagine an Image as an application package.</a:t>
            </a:r>
          </a:p>
          <a:p>
            <a:pPr marL="628650" lvl="1" indent="-1714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GB" sz="1000" dirty="0">
                <a:latin typeface="Montserrat" panose="020B0604020202020204" charset="0"/>
              </a:rPr>
              <a:t>It’s a </a:t>
            </a:r>
            <a:r>
              <a:rPr lang="en-GB" sz="1000" i="1" dirty="0">
                <a:latin typeface="Montserrat" panose="020B0604020202020204" charset="0"/>
              </a:rPr>
              <a:t>read-only template</a:t>
            </a:r>
            <a:r>
              <a:rPr lang="en-GB" sz="1000" dirty="0">
                <a:latin typeface="Montserrat" panose="020B0604020202020204" charset="0"/>
              </a:rPr>
              <a:t> composed of layered filesystems.</a:t>
            </a:r>
          </a:p>
          <a:p>
            <a:pPr marL="0" indent="0">
              <a:lnSpc>
                <a:spcPct val="140000"/>
              </a:lnSpc>
            </a:pPr>
            <a:r>
              <a:rPr lang="en-GB" sz="1200" dirty="0">
                <a:solidFill>
                  <a:srgbClr val="00B0F0"/>
                </a:solidFill>
                <a:cs typeface="Arial"/>
              </a:rPr>
              <a:t>Container</a:t>
            </a:r>
          </a:p>
          <a:p>
            <a:pPr marL="628650" lvl="1" indent="-1714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GB" sz="1000" dirty="0">
                <a:latin typeface="Montserrat" panose="020B0604020202020204" charset="0"/>
              </a:rPr>
              <a:t>It’s a running instance of an Image, it’s a running application with its own runtime, filesystem (R/W) and network.</a:t>
            </a:r>
            <a:endParaRPr lang="en-US" sz="1000" dirty="0">
              <a:latin typeface="Montserrat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4018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1255D-24E2-4347-8DA7-1DCBA24BA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Clr>
                <a:srgbClr val="00B0F0"/>
              </a:buClr>
              <a:buSzPts val="3200"/>
            </a:pPr>
            <a:r>
              <a:rPr lang="en-GB" sz="3200" b="1" dirty="0">
                <a:solidFill>
                  <a:srgbClr val="00B0F0"/>
                </a:solidFill>
                <a:latin typeface="Montserrat"/>
              </a:rPr>
              <a:t>Volumes &amp; Network</a:t>
            </a:r>
            <a:endParaRPr lang="en-US" sz="3200" b="1" dirty="0">
              <a:solidFill>
                <a:srgbClr val="00B0F0"/>
              </a:solidFill>
              <a:latin typeface="Montserrat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0580E91-BA0B-42F2-A8CE-7732CDE14DCE}"/>
              </a:ext>
            </a:extLst>
          </p:cNvPr>
          <p:cNvSpPr txBox="1">
            <a:spLocks/>
          </p:cNvSpPr>
          <p:nvPr/>
        </p:nvSpPr>
        <p:spPr>
          <a:xfrm>
            <a:off x="851207" y="1260871"/>
            <a:ext cx="7597054" cy="37617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 fontScale="92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lnSpc>
                <a:spcPct val="140000"/>
              </a:lnSpc>
            </a:pPr>
            <a:r>
              <a:rPr lang="en-GB" sz="1100" dirty="0">
                <a:solidFill>
                  <a:srgbClr val="00B0F0"/>
                </a:solidFill>
                <a:cs typeface="Arial"/>
                <a:sym typeface="Arial"/>
              </a:rPr>
              <a:t>Volumes</a:t>
            </a:r>
          </a:p>
          <a:p>
            <a:pPr marL="628650" lvl="1" indent="-1714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GB" sz="1000" dirty="0">
                <a:solidFill>
                  <a:schemeClr val="tx1"/>
                </a:solidFill>
                <a:latin typeface="Montserrat" panose="020B0604020202020204" charset="0"/>
                <a:cs typeface="Arial"/>
                <a:sym typeface="Arial"/>
              </a:rPr>
              <a:t>Volumes are mechanisms for persisting data generated by and used by containers.</a:t>
            </a:r>
          </a:p>
          <a:p>
            <a:pPr marL="628650" lvl="1" indent="-1714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GB" sz="1000" dirty="0">
                <a:solidFill>
                  <a:schemeClr val="tx1"/>
                </a:solidFill>
                <a:latin typeface="Montserrat" panose="020B0604020202020204" charset="0"/>
                <a:cs typeface="Arial"/>
                <a:sym typeface="Arial"/>
              </a:rPr>
              <a:t>They are easy to back up or migrate and can be managed by Docker CLI or Kubernetes/Swarm dashboard</a:t>
            </a:r>
          </a:p>
          <a:p>
            <a:pPr marL="628650" lvl="1" indent="-1714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GB" sz="1000" dirty="0">
                <a:solidFill>
                  <a:schemeClr val="tx1"/>
                </a:solidFill>
                <a:latin typeface="Montserrat" panose="020B0604020202020204" charset="0"/>
                <a:cs typeface="Arial"/>
                <a:sym typeface="Arial"/>
              </a:rPr>
              <a:t>Works both on Linux or Windows</a:t>
            </a:r>
          </a:p>
          <a:p>
            <a:pPr marL="628650" lvl="1" indent="-1714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GB" sz="1000" dirty="0">
                <a:solidFill>
                  <a:schemeClr val="tx1"/>
                </a:solidFill>
                <a:latin typeface="Montserrat" panose="020B0604020202020204" charset="0"/>
                <a:cs typeface="Arial"/>
                <a:sym typeface="Arial"/>
              </a:rPr>
              <a:t>Volumes drivers allows us to store data on remote hosts or cloud providers</a:t>
            </a:r>
          </a:p>
          <a:p>
            <a:pPr marL="0" indent="0">
              <a:lnSpc>
                <a:spcPct val="140000"/>
              </a:lnSpc>
            </a:pPr>
            <a:r>
              <a:rPr lang="en-GB" sz="1100" dirty="0">
                <a:solidFill>
                  <a:srgbClr val="00B0F0"/>
                </a:solidFill>
                <a:cs typeface="Arial"/>
                <a:sym typeface="Arial"/>
              </a:rPr>
              <a:t>Networks</a:t>
            </a:r>
          </a:p>
          <a:p>
            <a:pPr marL="628650" lvl="1" indent="-1714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GB" sz="1000" dirty="0">
                <a:solidFill>
                  <a:schemeClr val="tx1"/>
                </a:solidFill>
                <a:latin typeface="Montserrat" panose="020B0604020202020204" charset="0"/>
                <a:cs typeface="Arial"/>
                <a:sym typeface="Arial"/>
              </a:rPr>
              <a:t>Networks are used to enable cross container communication in the same Docker host or in different hosts, it also allows container isolation.</a:t>
            </a:r>
          </a:p>
          <a:p>
            <a:pPr marL="628650" lvl="1" indent="-1714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GB" sz="1000" dirty="0">
                <a:solidFill>
                  <a:schemeClr val="tx1"/>
                </a:solidFill>
                <a:latin typeface="Montserrat" panose="020B0604020202020204" charset="0"/>
                <a:cs typeface="Arial"/>
                <a:sym typeface="Arial"/>
              </a:rPr>
              <a:t>It allows container to appear as a physical device on a private network.</a:t>
            </a:r>
          </a:p>
          <a:p>
            <a:pPr marL="628650" lvl="1" indent="-1714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GB" sz="1000" dirty="0">
                <a:solidFill>
                  <a:schemeClr val="tx1"/>
                </a:solidFill>
                <a:latin typeface="Montserrat" panose="020B0604020202020204" charset="0"/>
                <a:cs typeface="Arial"/>
                <a:sym typeface="Arial"/>
              </a:rPr>
              <a:t>There are five default network types</a:t>
            </a:r>
          </a:p>
          <a:p>
            <a:pPr marL="1085850" lvl="2" indent="-1714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GB" sz="900" dirty="0">
                <a:solidFill>
                  <a:schemeClr val="tx1"/>
                </a:solidFill>
                <a:latin typeface="Montserrat" panose="020B0604020202020204" charset="0"/>
                <a:cs typeface="Arial"/>
                <a:sym typeface="Arial"/>
              </a:rPr>
              <a:t>Bridge: </a:t>
            </a:r>
            <a:r>
              <a:rPr lang="en-GB" sz="900" i="1" dirty="0">
                <a:solidFill>
                  <a:schemeClr val="tx1"/>
                </a:solidFill>
                <a:latin typeface="Montserrat" panose="020B0604020202020204" charset="0"/>
                <a:cs typeface="Arial"/>
                <a:sym typeface="Arial"/>
              </a:rPr>
              <a:t>Default network driver, usually used for standalone containers and we can create custom bridge networks.</a:t>
            </a:r>
          </a:p>
          <a:p>
            <a:pPr marL="1085850" lvl="2" indent="-1714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GB" sz="900" dirty="0">
                <a:solidFill>
                  <a:schemeClr val="tx1"/>
                </a:solidFill>
                <a:latin typeface="Montserrat" panose="020B0604020202020204" charset="0"/>
                <a:cs typeface="Arial"/>
                <a:sym typeface="Arial"/>
              </a:rPr>
              <a:t>Host: </a:t>
            </a:r>
            <a:r>
              <a:rPr lang="en-GB" sz="900" i="1" dirty="0">
                <a:solidFill>
                  <a:schemeClr val="tx1"/>
                </a:solidFill>
                <a:latin typeface="Montserrat" panose="020B0604020202020204" charset="0"/>
                <a:cs typeface="Arial"/>
                <a:sym typeface="Arial"/>
              </a:rPr>
              <a:t>For standalone containers, remove network isolation between the container and the Docker host, and use the host’s networking directly.</a:t>
            </a:r>
          </a:p>
          <a:p>
            <a:pPr marL="1085850" lvl="2" indent="-1714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GB" sz="900" dirty="0">
                <a:solidFill>
                  <a:schemeClr val="tx1"/>
                </a:solidFill>
                <a:latin typeface="Montserrat" panose="020B0604020202020204" charset="0"/>
                <a:cs typeface="Arial"/>
                <a:sym typeface="Arial"/>
              </a:rPr>
              <a:t>Overlay: </a:t>
            </a:r>
            <a:r>
              <a:rPr lang="en-GB" sz="900" i="1" dirty="0">
                <a:solidFill>
                  <a:schemeClr val="tx1"/>
                </a:solidFill>
                <a:latin typeface="Montserrat" panose="020B0604020202020204" charset="0"/>
                <a:cs typeface="Arial"/>
                <a:sym typeface="Arial"/>
              </a:rPr>
              <a:t>Enables container communication across multiples Docker hosts. E.g.: Containers in AWS and in Azure could communicate with each other.</a:t>
            </a:r>
          </a:p>
          <a:p>
            <a:pPr marL="1085850" lvl="2" indent="-1714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GB" sz="900" dirty="0" err="1">
                <a:solidFill>
                  <a:schemeClr val="tx1"/>
                </a:solidFill>
                <a:latin typeface="Montserrat" panose="020B0604020202020204" charset="0"/>
                <a:cs typeface="Arial"/>
                <a:sym typeface="Arial"/>
              </a:rPr>
              <a:t>Macvlan</a:t>
            </a:r>
            <a:r>
              <a:rPr lang="en-GB" sz="900" dirty="0">
                <a:solidFill>
                  <a:schemeClr val="tx1"/>
                </a:solidFill>
                <a:latin typeface="Montserrat" panose="020B0604020202020204" charset="0"/>
                <a:cs typeface="Arial"/>
                <a:sym typeface="Arial"/>
              </a:rPr>
              <a:t>: </a:t>
            </a:r>
            <a:r>
              <a:rPr lang="en-GB" sz="900" i="1" dirty="0">
                <a:solidFill>
                  <a:schemeClr val="tx1"/>
                </a:solidFill>
                <a:latin typeface="Montserrat" panose="020B0604020202020204" charset="0"/>
                <a:cs typeface="Arial"/>
                <a:sym typeface="Arial"/>
              </a:rPr>
              <a:t>Allows assigning MAC address to containers, provisioning them as a physical device on a network.</a:t>
            </a:r>
          </a:p>
          <a:p>
            <a:pPr marL="1085850" lvl="2" indent="-1714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GB" sz="900" dirty="0">
                <a:solidFill>
                  <a:schemeClr val="tx1"/>
                </a:solidFill>
                <a:latin typeface="Montserrat" panose="020B0604020202020204" charset="0"/>
                <a:cs typeface="Arial"/>
                <a:sym typeface="Arial"/>
              </a:rPr>
              <a:t>None: </a:t>
            </a:r>
            <a:r>
              <a:rPr lang="en-GB" sz="900" i="1" dirty="0">
                <a:solidFill>
                  <a:schemeClr val="tx1"/>
                </a:solidFill>
                <a:latin typeface="Montserrat" panose="020B0604020202020204" charset="0"/>
                <a:cs typeface="Arial"/>
                <a:sym typeface="Arial"/>
              </a:rPr>
              <a:t>Disables all networking.</a:t>
            </a:r>
          </a:p>
        </p:txBody>
      </p:sp>
    </p:spTree>
    <p:extLst>
      <p:ext uri="{BB962C8B-B14F-4D97-AF65-F5344CB8AC3E}">
        <p14:creationId xmlns:p14="http://schemas.microsoft.com/office/powerpoint/2010/main" val="27311410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1255D-24E2-4347-8DA7-1DCBA24BA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Clr>
                <a:srgbClr val="00B0F0"/>
              </a:buClr>
              <a:buSzPts val="3200"/>
            </a:pPr>
            <a:r>
              <a:rPr lang="en-GB" sz="3200" b="1" dirty="0">
                <a:solidFill>
                  <a:srgbClr val="00B0F0"/>
                </a:solidFill>
                <a:latin typeface="Montserrat"/>
              </a:rPr>
              <a:t>D</a:t>
            </a:r>
            <a:r>
              <a:rPr lang="en-US" sz="3200" b="1" dirty="0" err="1">
                <a:solidFill>
                  <a:srgbClr val="00B0F0"/>
                </a:solidFill>
                <a:latin typeface="Montserrat"/>
              </a:rPr>
              <a:t>ocker</a:t>
            </a:r>
            <a:r>
              <a:rPr lang="en-US" sz="3200" b="1" dirty="0">
                <a:solidFill>
                  <a:srgbClr val="00B0F0"/>
                </a:solidFill>
                <a:latin typeface="Montserrat"/>
              </a:rPr>
              <a:t> Tools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0580E91-BA0B-42F2-A8CE-7732CDE14DCE}"/>
              </a:ext>
            </a:extLst>
          </p:cNvPr>
          <p:cNvSpPr txBox="1">
            <a:spLocks/>
          </p:cNvSpPr>
          <p:nvPr/>
        </p:nvSpPr>
        <p:spPr>
          <a:xfrm>
            <a:off x="851207" y="1267498"/>
            <a:ext cx="7199538" cy="367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lnSpc>
                <a:spcPct val="140000"/>
              </a:lnSpc>
            </a:pPr>
            <a:r>
              <a:rPr lang="en-GB" sz="1100" dirty="0">
                <a:latin typeface="Montserrat" panose="020B0604020202020204" charset="0"/>
                <a:hlinkClick r:id="rId2"/>
              </a:rPr>
              <a:t>Docker Toolbox</a:t>
            </a:r>
            <a:r>
              <a:rPr lang="en-GB" sz="1100" dirty="0">
                <a:latin typeface="Montserrat" panose="020B0604020202020204" charset="0"/>
              </a:rPr>
              <a:t> is a docker tool to run on old version of Windows or Mac (Windows 7/8 or Mac)</a:t>
            </a:r>
          </a:p>
          <a:p>
            <a:pPr marL="628650" lvl="1" indent="-1714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GB" sz="1000" dirty="0">
                <a:latin typeface="Montserrat" panose="020B0604020202020204" charset="0"/>
              </a:rPr>
              <a:t>Provides images and container tools</a:t>
            </a:r>
          </a:p>
          <a:p>
            <a:pPr marL="628650" lvl="1" indent="-1714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GB" sz="1000" dirty="0">
                <a:latin typeface="Montserrat" panose="020B0604020202020204" charset="0"/>
              </a:rPr>
              <a:t>Virtual machine (for Windows/Mac)</a:t>
            </a:r>
          </a:p>
          <a:p>
            <a:pPr marL="628650" lvl="1" indent="-1714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GB" sz="1000" dirty="0">
                <a:latin typeface="Montserrat" panose="020B0604020202020204" charset="0"/>
              </a:rPr>
              <a:t>Works on Windows, Mac, and Linux</a:t>
            </a:r>
          </a:p>
          <a:p>
            <a:pPr marL="0" indent="0">
              <a:lnSpc>
                <a:spcPct val="140000"/>
              </a:lnSpc>
            </a:pPr>
            <a:r>
              <a:rPr lang="en-GB" sz="1100" dirty="0">
                <a:latin typeface="Montserrat" panose="020B0604020202020204" charset="0"/>
                <a:hlinkClick r:id="rId3"/>
              </a:rPr>
              <a:t>Docker Desktop</a:t>
            </a:r>
            <a:r>
              <a:rPr lang="en-GB" sz="1100" dirty="0">
                <a:latin typeface="Montserrat" panose="020B0604020202020204" charset="0"/>
              </a:rPr>
              <a:t> is a toolbox which provider images and container tools. However we’ll need to have </a:t>
            </a:r>
            <a:r>
              <a:rPr lang="en-GB" sz="1100" i="1" dirty="0" err="1">
                <a:latin typeface="Montserrat" panose="020B0604020202020204" charset="0"/>
              </a:rPr>
              <a:t>HyperV</a:t>
            </a:r>
            <a:r>
              <a:rPr lang="en-GB" sz="1100" dirty="0">
                <a:latin typeface="Montserrat" panose="020B0604020202020204" charset="0"/>
              </a:rPr>
              <a:t> or </a:t>
            </a:r>
            <a:r>
              <a:rPr lang="en-GB" sz="1100" i="1" dirty="0">
                <a:latin typeface="Montserrat" panose="020B0604020202020204" charset="0"/>
              </a:rPr>
              <a:t>Virtual Box </a:t>
            </a:r>
            <a:r>
              <a:rPr lang="en-GB" sz="1100" dirty="0">
                <a:latin typeface="Montserrat" panose="020B0604020202020204" charset="0"/>
              </a:rPr>
              <a:t>installed.</a:t>
            </a:r>
          </a:p>
          <a:p>
            <a:pPr marL="0" indent="0">
              <a:lnSpc>
                <a:spcPct val="140000"/>
              </a:lnSpc>
            </a:pPr>
            <a:r>
              <a:rPr lang="en-GB" sz="1100" dirty="0">
                <a:solidFill>
                  <a:srgbClr val="00B0F0"/>
                </a:solidFill>
                <a:cs typeface="Arial"/>
                <a:sym typeface="Arial"/>
              </a:rPr>
              <a:t>Tools</a:t>
            </a:r>
          </a:p>
          <a:p>
            <a:pPr marL="628650" lvl="1" indent="-1714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GB" sz="1000" dirty="0">
                <a:solidFill>
                  <a:schemeClr val="tx1"/>
                </a:solidFill>
                <a:latin typeface="Montserrat" panose="020B0604020202020204" charset="0"/>
                <a:cs typeface="Arial"/>
                <a:sym typeface="Arial"/>
              </a:rPr>
              <a:t>Docker Client (CLI)</a:t>
            </a:r>
          </a:p>
          <a:p>
            <a:pPr marL="628650" lvl="1" indent="-1714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GB" sz="1000" dirty="0">
                <a:solidFill>
                  <a:schemeClr val="tx1"/>
                </a:solidFill>
                <a:latin typeface="Montserrat" panose="020B0604020202020204" charset="0"/>
                <a:cs typeface="Arial"/>
                <a:sym typeface="Arial"/>
              </a:rPr>
              <a:t>Docker Compose</a:t>
            </a:r>
          </a:p>
          <a:p>
            <a:pPr marL="628650" lvl="1" indent="-1714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GB" sz="1000" dirty="0">
                <a:solidFill>
                  <a:schemeClr val="tx1"/>
                </a:solidFill>
                <a:latin typeface="Montserrat" panose="020B0604020202020204" charset="0"/>
                <a:cs typeface="Arial"/>
                <a:sym typeface="Arial"/>
              </a:rPr>
              <a:t>Docker Machine (Used for managing Docker hosts)</a:t>
            </a:r>
          </a:p>
          <a:p>
            <a:pPr marL="628650" lvl="1" indent="-1714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GB" sz="1000" dirty="0">
                <a:solidFill>
                  <a:schemeClr val="tx1"/>
                </a:solidFill>
                <a:latin typeface="Montserrat" panose="020B0604020202020204" charset="0"/>
                <a:cs typeface="Arial"/>
                <a:sym typeface="Arial"/>
              </a:rPr>
              <a:t>Docker </a:t>
            </a:r>
            <a:r>
              <a:rPr lang="en-GB" sz="1000" dirty="0" err="1">
                <a:solidFill>
                  <a:schemeClr val="tx1"/>
                </a:solidFill>
                <a:latin typeface="Montserrat" panose="020B0604020202020204" charset="0"/>
                <a:cs typeface="Arial"/>
                <a:sym typeface="Arial"/>
              </a:rPr>
              <a:t>Kitematic</a:t>
            </a:r>
            <a:r>
              <a:rPr lang="en-GB" sz="1000" dirty="0">
                <a:solidFill>
                  <a:schemeClr val="tx1"/>
                </a:solidFill>
                <a:latin typeface="Montserrat" panose="020B0604020202020204" charset="0"/>
                <a:cs typeface="Arial"/>
                <a:sym typeface="Arial"/>
              </a:rPr>
              <a:t> (UI tool for managing images and containers)</a:t>
            </a:r>
          </a:p>
          <a:p>
            <a:pPr marL="628650" lvl="1" indent="-1714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GB" sz="1000" dirty="0">
                <a:solidFill>
                  <a:schemeClr val="tx1"/>
                </a:solidFill>
                <a:latin typeface="Montserrat" panose="020B0604020202020204" charset="0"/>
                <a:cs typeface="Arial"/>
                <a:sym typeface="Arial"/>
              </a:rPr>
              <a:t>VirtualBox (only when using Docker Toolbox – Docker VM)</a:t>
            </a:r>
            <a:endParaRPr lang="en-US" sz="1000" dirty="0">
              <a:solidFill>
                <a:schemeClr val="tx1"/>
              </a:solidFill>
              <a:latin typeface="Montserrat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11329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1255D-24E2-4347-8DA7-1DCBA24BA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Clr>
                <a:srgbClr val="00B0F0"/>
              </a:buClr>
              <a:buSzPts val="3200"/>
            </a:pPr>
            <a:r>
              <a:rPr lang="en-GB" sz="3200" b="1" dirty="0">
                <a:solidFill>
                  <a:srgbClr val="00B0F0"/>
                </a:solidFill>
                <a:latin typeface="Montserrat"/>
              </a:rPr>
              <a:t>D</a:t>
            </a:r>
            <a:r>
              <a:rPr lang="en-US" sz="3200" b="1" dirty="0" err="1">
                <a:solidFill>
                  <a:srgbClr val="00B0F0"/>
                </a:solidFill>
                <a:latin typeface="Montserrat"/>
              </a:rPr>
              <a:t>ocker</a:t>
            </a:r>
            <a:r>
              <a:rPr lang="en-US" sz="3200" b="1" dirty="0">
                <a:solidFill>
                  <a:srgbClr val="00B0F0"/>
                </a:solidFill>
                <a:latin typeface="Montserrat"/>
              </a:rPr>
              <a:t> CLI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0580E91-BA0B-42F2-A8CE-7732CDE14DCE}"/>
              </a:ext>
            </a:extLst>
          </p:cNvPr>
          <p:cNvSpPr txBox="1">
            <a:spLocks/>
          </p:cNvSpPr>
          <p:nvPr/>
        </p:nvSpPr>
        <p:spPr>
          <a:xfrm>
            <a:off x="851207" y="1247620"/>
            <a:ext cx="7199538" cy="27866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lnSpc>
                <a:spcPct val="140000"/>
              </a:lnSpc>
            </a:pPr>
            <a:r>
              <a:rPr lang="en-GB" sz="1100" dirty="0">
                <a:latin typeface="Montserrat" panose="020B0604020202020204" charset="0"/>
              </a:rPr>
              <a:t>Docker Client (CLI) is the docker tool to manage images, containers, volumes and networks, manage deployments and a few other things. </a:t>
            </a:r>
          </a:p>
          <a:p>
            <a:pPr marL="0" indent="0">
              <a:lnSpc>
                <a:spcPct val="140000"/>
              </a:lnSpc>
            </a:pPr>
            <a:r>
              <a:rPr lang="en-GB" sz="1100" dirty="0">
                <a:latin typeface="Montserrat" panose="020B0604020202020204" charset="0"/>
              </a:rPr>
              <a:t>For more details on Docker CLI, see </a:t>
            </a:r>
            <a:r>
              <a:rPr lang="en-GB" sz="1100" dirty="0">
                <a:latin typeface="Montserrat" panose="020B0604020202020204" charset="0"/>
                <a:hlinkClick r:id="rId2"/>
              </a:rPr>
              <a:t>Docker Cheat-Sheet</a:t>
            </a:r>
            <a:r>
              <a:rPr lang="en-GB" sz="1100" dirty="0">
                <a:latin typeface="Montserrat" panose="020B0604020202020204" charset="0"/>
              </a:rPr>
              <a:t> or </a:t>
            </a:r>
            <a:r>
              <a:rPr lang="en-GB" sz="1100" dirty="0">
                <a:latin typeface="Montserrat" panose="020B0604020202020204" charset="0"/>
                <a:hlinkClick r:id="rId3"/>
              </a:rPr>
              <a:t>Docker CLI</a:t>
            </a:r>
            <a:r>
              <a:rPr lang="en-GB" sz="1100" dirty="0">
                <a:latin typeface="Montserrat" panose="020B0604020202020204" charset="0"/>
              </a:rPr>
              <a:t>.</a:t>
            </a:r>
          </a:p>
          <a:p>
            <a:pPr marL="0" indent="0">
              <a:lnSpc>
                <a:spcPct val="140000"/>
              </a:lnSpc>
            </a:pPr>
            <a:endParaRPr lang="en-GB" sz="1100" dirty="0">
              <a:latin typeface="Montserrat" panose="020B0604020202020204" charset="0"/>
            </a:endParaRPr>
          </a:p>
          <a:p>
            <a:pPr marL="0" indent="0">
              <a:lnSpc>
                <a:spcPct val="140000"/>
              </a:lnSpc>
            </a:pPr>
            <a:r>
              <a:rPr lang="en-GB" sz="1100" dirty="0">
                <a:solidFill>
                  <a:srgbClr val="00B0F0"/>
                </a:solidFill>
                <a:cs typeface="Arial"/>
                <a:sym typeface="Arial"/>
              </a:rPr>
              <a:t>Ok, so let’s try Docker CLI now!</a:t>
            </a:r>
            <a:endParaRPr lang="en-GB" sz="1100" dirty="0">
              <a:latin typeface="Montserrat" panose="020B0604020202020204" charset="0"/>
            </a:endParaRPr>
          </a:p>
          <a:p>
            <a:pPr marL="171450" indent="-1714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rgbClr val="00B0F0"/>
                </a:solidFill>
                <a:cs typeface="Arial"/>
                <a:sym typeface="Arial"/>
                <a:hlinkClick r:id="rId4" action="ppaction://hlinkfile"/>
              </a:rPr>
              <a:t>Docker.md</a:t>
            </a:r>
            <a:endParaRPr lang="en-GB" sz="1200" dirty="0">
              <a:solidFill>
                <a:srgbClr val="00B0F0"/>
              </a:solidFill>
              <a:cs typeface="Arial"/>
              <a:sym typeface="Arial"/>
            </a:endParaRPr>
          </a:p>
          <a:p>
            <a:pPr marL="171450" indent="-1714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rgbClr val="00B0F0"/>
                </a:solidFill>
                <a:latin typeface="Montserrat" panose="020B0604020202020204" charset="0"/>
                <a:cs typeface="Arial"/>
                <a:sym typeface="Arial"/>
                <a:hlinkClick r:id="rId5" action="ppaction://hlinkfile"/>
              </a:rPr>
              <a:t>Samples.md</a:t>
            </a:r>
            <a:endParaRPr lang="en-GB" sz="1200" dirty="0">
              <a:latin typeface="Montserrat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62491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1255D-24E2-4347-8DA7-1DCBA24BA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Clr>
                <a:srgbClr val="00B0F0"/>
              </a:buClr>
              <a:buSzPts val="3200"/>
            </a:pPr>
            <a:r>
              <a:rPr lang="en-GB" sz="3200" b="1" dirty="0">
                <a:solidFill>
                  <a:srgbClr val="00B0F0"/>
                </a:solidFill>
                <a:latin typeface="Montserrat"/>
              </a:rPr>
              <a:t>D</a:t>
            </a:r>
            <a:r>
              <a:rPr lang="en-US" sz="3200" b="1" dirty="0" err="1">
                <a:solidFill>
                  <a:srgbClr val="00B0F0"/>
                </a:solidFill>
                <a:latin typeface="Montserrat"/>
              </a:rPr>
              <a:t>ocker</a:t>
            </a:r>
            <a:r>
              <a:rPr lang="en-US" sz="3200" b="1" dirty="0">
                <a:solidFill>
                  <a:srgbClr val="00B0F0"/>
                </a:solidFill>
                <a:latin typeface="Montserrat"/>
              </a:rPr>
              <a:t>-Compose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0580E91-BA0B-42F2-A8CE-7732CDE14DCE}"/>
              </a:ext>
            </a:extLst>
          </p:cNvPr>
          <p:cNvSpPr txBox="1">
            <a:spLocks/>
          </p:cNvSpPr>
          <p:nvPr/>
        </p:nvSpPr>
        <p:spPr>
          <a:xfrm>
            <a:off x="851207" y="1260872"/>
            <a:ext cx="7199538" cy="34038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lnSpc>
                <a:spcPct val="140000"/>
              </a:lnSpc>
            </a:pPr>
            <a:r>
              <a:rPr lang="en-GB" sz="1100" dirty="0">
                <a:latin typeface="Montserrat" panose="020B0604020202020204" charset="0"/>
              </a:rPr>
              <a:t>Compose is a tool for defining and running multi-container Docker applications. It’s based in a declarative way where we express the images to download and the containers, volumes and networks to provision in a Docker host. We also can set ENVIRONMENT variables or ARGUMENTS that our containers will have access to.</a:t>
            </a:r>
          </a:p>
          <a:p>
            <a:pPr marL="0" indent="0">
              <a:lnSpc>
                <a:spcPct val="140000"/>
              </a:lnSpc>
            </a:pPr>
            <a:r>
              <a:rPr lang="en-GB" sz="1100" dirty="0">
                <a:solidFill>
                  <a:srgbClr val="FF0000"/>
                </a:solidFill>
                <a:latin typeface="Montserrat" panose="020B0604020202020204" charset="0"/>
              </a:rPr>
              <a:t>IMPORTANT:</a:t>
            </a:r>
            <a:r>
              <a:rPr lang="en-GB" sz="1100" dirty="0">
                <a:latin typeface="Montserrat" panose="020B0604020202020204" charset="0"/>
              </a:rPr>
              <a:t> Do not set any secrets on Environment variables or Arguments as they can be found in a container inspection, for examples running </a:t>
            </a:r>
            <a:r>
              <a:rPr lang="en-GB" sz="1100" i="1" dirty="0">
                <a:latin typeface="Montserrat" panose="020B0604020202020204" charset="0"/>
              </a:rPr>
              <a:t>docker history </a:t>
            </a:r>
            <a:r>
              <a:rPr lang="en-GB" sz="1100" dirty="0">
                <a:latin typeface="Montserrat" panose="020B0604020202020204" charset="0"/>
              </a:rPr>
              <a:t>command in an image.</a:t>
            </a:r>
          </a:p>
          <a:p>
            <a:pPr marL="0" indent="0">
              <a:lnSpc>
                <a:spcPct val="140000"/>
              </a:lnSpc>
            </a:pPr>
            <a:endParaRPr lang="en-GB" sz="1100" dirty="0">
              <a:solidFill>
                <a:srgbClr val="00B0F0"/>
              </a:solidFill>
              <a:cs typeface="Arial"/>
              <a:sym typeface="Arial"/>
            </a:endParaRPr>
          </a:p>
          <a:p>
            <a:pPr marL="0" indent="0">
              <a:lnSpc>
                <a:spcPct val="140000"/>
              </a:lnSpc>
            </a:pPr>
            <a:r>
              <a:rPr lang="en-GB" sz="1100" dirty="0">
                <a:solidFill>
                  <a:srgbClr val="00B0F0"/>
                </a:solidFill>
                <a:cs typeface="Arial"/>
                <a:sym typeface="Arial"/>
              </a:rPr>
              <a:t>Nice, time to play with Docker-Compose!</a:t>
            </a:r>
          </a:p>
          <a:p>
            <a:pPr marL="0" indent="0">
              <a:lnSpc>
                <a:spcPct val="140000"/>
              </a:lnSpc>
            </a:pPr>
            <a:endParaRPr lang="en-GB" sz="1100" dirty="0">
              <a:solidFill>
                <a:srgbClr val="00B0F0"/>
              </a:solidFill>
              <a:latin typeface="Montserrat" panose="020B0604020202020204" charset="0"/>
              <a:cs typeface="Arial"/>
              <a:sym typeface="Arial"/>
            </a:endParaRPr>
          </a:p>
          <a:p>
            <a:pPr marL="0" indent="0">
              <a:lnSpc>
                <a:spcPct val="140000"/>
              </a:lnSpc>
            </a:pPr>
            <a:r>
              <a:rPr lang="en-GB" sz="1100" dirty="0">
                <a:latin typeface="Montserrat" panose="020B0604020202020204" charset="0"/>
              </a:rPr>
              <a:t>For more information, visit </a:t>
            </a:r>
            <a:r>
              <a:rPr lang="en-GB" sz="1100" dirty="0">
                <a:latin typeface="Montserrat" panose="020B0604020202020204" charset="0"/>
                <a:hlinkClick r:id="rId2"/>
              </a:rPr>
              <a:t>Docker-Compose</a:t>
            </a:r>
            <a:r>
              <a:rPr lang="en-GB" sz="1100" dirty="0">
                <a:latin typeface="Montserrat" panose="020B0604020202020204" charset="0"/>
              </a:rPr>
              <a:t> page.</a:t>
            </a:r>
          </a:p>
          <a:p>
            <a:pPr marL="0" indent="0">
              <a:lnSpc>
                <a:spcPct val="140000"/>
              </a:lnSpc>
            </a:pPr>
            <a:endParaRPr lang="en-US" sz="1100" dirty="0">
              <a:latin typeface="Montserrat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57646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1255D-24E2-4347-8DA7-1DCBA24BA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Clr>
                <a:srgbClr val="00B0F0"/>
              </a:buClr>
              <a:buSzPts val="3200"/>
            </a:pPr>
            <a:r>
              <a:rPr lang="en-GB" sz="3200" b="1" dirty="0">
                <a:solidFill>
                  <a:srgbClr val="00B0F0"/>
                </a:solidFill>
                <a:latin typeface="Montserrat"/>
              </a:rPr>
              <a:t>D</a:t>
            </a:r>
            <a:r>
              <a:rPr lang="en-US" sz="3200" b="1" dirty="0" err="1">
                <a:solidFill>
                  <a:srgbClr val="00B0F0"/>
                </a:solidFill>
                <a:latin typeface="Montserrat"/>
              </a:rPr>
              <a:t>ockefile</a:t>
            </a:r>
            <a:endParaRPr lang="en-US" sz="3200" b="1" dirty="0">
              <a:solidFill>
                <a:srgbClr val="00B0F0"/>
              </a:solidFill>
              <a:latin typeface="Montserrat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0580E91-BA0B-42F2-A8CE-7732CDE14DCE}"/>
              </a:ext>
            </a:extLst>
          </p:cNvPr>
          <p:cNvSpPr txBox="1">
            <a:spLocks/>
          </p:cNvSpPr>
          <p:nvPr/>
        </p:nvSpPr>
        <p:spPr>
          <a:xfrm>
            <a:off x="851207" y="1260872"/>
            <a:ext cx="7199538" cy="27866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lnSpc>
                <a:spcPct val="140000"/>
              </a:lnSpc>
            </a:pPr>
            <a:r>
              <a:rPr lang="en-GB" sz="1100" dirty="0">
                <a:latin typeface="Montserrat" panose="020B0604020202020204" charset="0"/>
              </a:rPr>
              <a:t>Dockerfile is a text document which contains all the commands for creating of a Docker Image.</a:t>
            </a:r>
          </a:p>
          <a:p>
            <a:pPr marL="0" indent="0">
              <a:lnSpc>
                <a:spcPct val="140000"/>
              </a:lnSpc>
            </a:pPr>
            <a:r>
              <a:rPr lang="en-GB" sz="1100" dirty="0">
                <a:latin typeface="Montserrat" panose="020B0604020202020204" charset="0"/>
              </a:rPr>
              <a:t>It can simple be a file called </a:t>
            </a:r>
            <a:r>
              <a:rPr lang="en-GB" sz="1100" i="1" dirty="0">
                <a:latin typeface="Montserrat" panose="020B0604020202020204" charset="0"/>
              </a:rPr>
              <a:t>Dockerfile</a:t>
            </a:r>
            <a:r>
              <a:rPr lang="en-GB" sz="1100" dirty="0">
                <a:latin typeface="Montserrat" panose="020B0604020202020204" charset="0"/>
              </a:rPr>
              <a:t> or a file with </a:t>
            </a:r>
            <a:r>
              <a:rPr lang="en-GB" sz="1100" i="1" dirty="0">
                <a:latin typeface="Montserrat" panose="020B0604020202020204" charset="0"/>
              </a:rPr>
              <a:t>.Dockerfile </a:t>
            </a:r>
            <a:r>
              <a:rPr lang="en-GB" sz="1100" dirty="0">
                <a:latin typeface="Montserrat" panose="020B0604020202020204" charset="0"/>
              </a:rPr>
              <a:t>extension, E.g.: </a:t>
            </a:r>
            <a:r>
              <a:rPr lang="en-GB" sz="1100" b="0" i="1" dirty="0" err="1">
                <a:solidFill>
                  <a:srgbClr val="00B0F0"/>
                </a:solidFill>
                <a:latin typeface="Montserrat" panose="020B0604020202020204" charset="0"/>
              </a:rPr>
              <a:t>MyWebApi.Dockerfile</a:t>
            </a:r>
            <a:r>
              <a:rPr lang="en-GB" sz="1100" dirty="0">
                <a:latin typeface="Montserrat" panose="020B0604020202020204" charset="0"/>
              </a:rPr>
              <a:t>.</a:t>
            </a:r>
          </a:p>
          <a:p>
            <a:pPr marL="0" indent="0">
              <a:lnSpc>
                <a:spcPct val="140000"/>
              </a:lnSpc>
            </a:pPr>
            <a:endParaRPr lang="en-GB" sz="1100" dirty="0">
              <a:latin typeface="Montserrat" panose="020B0604020202020204" charset="0"/>
            </a:endParaRPr>
          </a:p>
          <a:p>
            <a:pPr marL="0" indent="0">
              <a:lnSpc>
                <a:spcPct val="140000"/>
              </a:lnSpc>
            </a:pPr>
            <a:r>
              <a:rPr lang="en-GB" sz="1100" dirty="0">
                <a:latin typeface="Montserrat" panose="020B0604020202020204" charset="0"/>
              </a:rPr>
              <a:t>For more information, visit </a:t>
            </a:r>
            <a:r>
              <a:rPr lang="en-GB" sz="1100" dirty="0">
                <a:latin typeface="Montserrat" panose="020B0604020202020204" charset="0"/>
                <a:hlinkClick r:id="rId2"/>
              </a:rPr>
              <a:t>Dockerfile</a:t>
            </a:r>
            <a:r>
              <a:rPr lang="en-GB" sz="1100" dirty="0">
                <a:latin typeface="Montserrat" panose="020B0604020202020204" charset="0"/>
              </a:rPr>
              <a:t> page.</a:t>
            </a:r>
            <a:endParaRPr lang="en-US" sz="1100" dirty="0">
              <a:latin typeface="Montserrat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60925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1255D-24E2-4347-8DA7-1DCBA24BA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Clr>
                <a:srgbClr val="00B0F0"/>
              </a:buClr>
              <a:buSzPts val="3200"/>
            </a:pPr>
            <a:r>
              <a:rPr lang="en-US" sz="3200" b="1" dirty="0">
                <a:solidFill>
                  <a:srgbClr val="00B0F0"/>
                </a:solidFill>
                <a:latin typeface="Montserrat"/>
              </a:rPr>
              <a:t>Hands-On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0580E91-BA0B-42F2-A8CE-7732CDE14DCE}"/>
              </a:ext>
            </a:extLst>
          </p:cNvPr>
          <p:cNvSpPr txBox="1">
            <a:spLocks/>
          </p:cNvSpPr>
          <p:nvPr/>
        </p:nvSpPr>
        <p:spPr>
          <a:xfrm>
            <a:off x="851207" y="1260872"/>
            <a:ext cx="7199538" cy="3529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171450" indent="-1714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rgbClr val="00B0F0"/>
                </a:solidFill>
              </a:rPr>
              <a:t>Some Sample Apps on GitHub</a:t>
            </a:r>
          </a:p>
          <a:p>
            <a:pPr marL="628650" lvl="1" indent="-1714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sz="1000" dirty="0">
                <a:hlinkClick r:id="rId2"/>
              </a:rPr>
              <a:t>https://github.com/higtrollers/Swapfiets.Docker</a:t>
            </a:r>
            <a:endParaRPr lang="en-GB" sz="1000" dirty="0">
              <a:solidFill>
                <a:srgbClr val="00B0F0"/>
              </a:solidFill>
            </a:endParaRPr>
          </a:p>
          <a:p>
            <a:pPr marL="171450" indent="-1714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rgbClr val="00B0F0"/>
                </a:solidFill>
              </a:rPr>
              <a:t>Creating Images and spinning Containers</a:t>
            </a:r>
          </a:p>
          <a:p>
            <a:pPr marL="628650" lvl="1" indent="-1714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GB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docker build</a:t>
            </a:r>
          </a:p>
          <a:p>
            <a:pPr marL="628650" lvl="1" indent="-1714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GB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docker run</a:t>
            </a:r>
          </a:p>
          <a:p>
            <a:pPr marL="171450" indent="-1714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rgbClr val="00B0F0"/>
                </a:solidFill>
              </a:rPr>
              <a:t>Managing Images and Containers</a:t>
            </a:r>
          </a:p>
          <a:p>
            <a:pPr marL="628650" lvl="1" indent="-1714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GB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docker image ls</a:t>
            </a:r>
          </a:p>
          <a:p>
            <a:pPr marL="628650" lvl="1" indent="-1714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GB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docker container ls</a:t>
            </a:r>
          </a:p>
          <a:p>
            <a:pPr marL="628650" lvl="1" indent="-1714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GB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docker </a:t>
            </a:r>
            <a:r>
              <a:rPr lang="en-GB" sz="9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rmi</a:t>
            </a:r>
            <a:r>
              <a:rPr lang="en-GB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{image-id}</a:t>
            </a:r>
          </a:p>
          <a:p>
            <a:pPr marL="628650" lvl="1" indent="-1714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GB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docker rm {container-id}</a:t>
            </a:r>
            <a:endParaRPr lang="en-GB" sz="900" dirty="0">
              <a:solidFill>
                <a:srgbClr val="00B0F0"/>
              </a:solidFill>
            </a:endParaRPr>
          </a:p>
          <a:p>
            <a:pPr marL="171450" indent="-1714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rgbClr val="00B0F0"/>
                </a:solidFill>
              </a:rPr>
              <a:t>Managing Volumes and Networks</a:t>
            </a:r>
          </a:p>
          <a:p>
            <a:pPr marL="171450" indent="-171450">
              <a:lnSpc>
                <a:spcPct val="140000"/>
              </a:lnSpc>
              <a:buFont typeface="Arial" panose="020B0604020202020204" pitchFamily="34" charset="0"/>
              <a:buChar char="•"/>
            </a:pPr>
            <a:endParaRPr lang="en-US" sz="11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850344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3">
            <a:extLst>
              <a:ext uri="{FF2B5EF4-FFF2-40B4-BE49-F238E27FC236}">
                <a16:creationId xmlns:a16="http://schemas.microsoft.com/office/drawing/2014/main" id="{6FF23382-5ABC-4C4C-9997-A4ED28243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200"/>
          </a:xfrm>
        </p:spPr>
        <p:txBody>
          <a:bodyPr/>
          <a:lstStyle/>
          <a:p>
            <a:r>
              <a:rPr lang="en-US" sz="3200" b="1" dirty="0">
                <a:solidFill>
                  <a:srgbClr val="00B0F0"/>
                </a:solidFill>
                <a:latin typeface="Montserrat"/>
              </a:rPr>
              <a:t>References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FE2A1E82-379A-4A67-A417-93E6E9445937}"/>
              </a:ext>
            </a:extLst>
          </p:cNvPr>
          <p:cNvSpPr txBox="1">
            <a:spLocks/>
          </p:cNvSpPr>
          <p:nvPr/>
        </p:nvSpPr>
        <p:spPr>
          <a:xfrm>
            <a:off x="851207" y="1260872"/>
            <a:ext cx="7199538" cy="3015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171450" indent="-1714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GB" sz="1100" b="0" dirty="0">
                <a:latin typeface="Montserrat" panose="020B0604020202020204" charset="0"/>
                <a:cs typeface="Calibri" panose="020F0502020204030204" pitchFamily="34" charset="0"/>
              </a:rPr>
              <a:t>About</a:t>
            </a:r>
          </a:p>
          <a:p>
            <a:pPr marL="628650" lvl="1" indent="-1714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GB" sz="1000" b="0" dirty="0">
                <a:latin typeface="Montserrat" panose="020B0604020202020204" charset="0"/>
                <a:cs typeface="Calibri" panose="020F0502020204030204" pitchFamily="34" charset="0"/>
                <a:hlinkClick r:id="rId2"/>
              </a:rPr>
              <a:t>What’s a Container</a:t>
            </a:r>
            <a:endParaRPr lang="en-GB" sz="1000" b="0" dirty="0">
              <a:latin typeface="Montserrat" panose="020B0604020202020204" charset="0"/>
              <a:cs typeface="Calibri" panose="020F0502020204030204" pitchFamily="34" charset="0"/>
            </a:endParaRPr>
          </a:p>
          <a:p>
            <a:pPr marL="628650" lvl="1" indent="-1714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sz="1000" b="0" dirty="0">
                <a:latin typeface="Montserrat" panose="020B0604020202020204" charset="0"/>
                <a:cs typeface="Calibri" panose="020F0502020204030204" pitchFamily="34" charset="0"/>
                <a:hlinkClick r:id="rId3"/>
              </a:rPr>
              <a:t>Borg, Omega and Kubernetes Lessons Learned</a:t>
            </a:r>
            <a:endParaRPr lang="en-GB" sz="1000" b="0" dirty="0">
              <a:latin typeface="Montserrat" panose="020B0604020202020204" charset="0"/>
              <a:cs typeface="Calibri" panose="020F0502020204030204" pitchFamily="34" charset="0"/>
            </a:endParaRPr>
          </a:p>
          <a:p>
            <a:pPr marL="171450" indent="-1714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GB" sz="1100" b="0" dirty="0">
                <a:latin typeface="Montserrat" panose="020B0604020202020204" charset="0"/>
                <a:cs typeface="Calibri" panose="020F0502020204030204" pitchFamily="34" charset="0"/>
              </a:rPr>
              <a:t>Training</a:t>
            </a:r>
            <a:endParaRPr lang="en-GB" sz="1100" b="0" dirty="0">
              <a:latin typeface="Montserrat" panose="020B0604020202020204" charset="0"/>
              <a:cs typeface="Calibri" panose="020F0502020204030204" pitchFamily="34" charset="0"/>
              <a:hlinkClick r:id="rId4"/>
            </a:endParaRPr>
          </a:p>
          <a:p>
            <a:pPr marL="628650" lvl="1" indent="-1714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GB" sz="1000" b="0" dirty="0">
                <a:latin typeface="Montserrat" panose="020B0604020202020204" charset="0"/>
                <a:cs typeface="Calibri" panose="020F0502020204030204" pitchFamily="34" charset="0"/>
                <a:hlinkClick r:id="rId4"/>
              </a:rPr>
              <a:t>Pluralsight Docker for Developer</a:t>
            </a:r>
            <a:endParaRPr lang="en-GB" sz="1000" b="0" dirty="0">
              <a:latin typeface="Montserrat" panose="020B0604020202020204" charset="0"/>
              <a:cs typeface="Calibri" panose="020F0502020204030204" pitchFamily="34" charset="0"/>
            </a:endParaRPr>
          </a:p>
          <a:p>
            <a:pPr marL="628650" lvl="1" indent="-1714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GB" sz="1000" b="0" dirty="0">
                <a:latin typeface="Montserrat" panose="020B0604020202020204" charset="0"/>
                <a:cs typeface="Calibri" panose="020F0502020204030204" pitchFamily="34" charset="0"/>
                <a:hlinkClick r:id="rId5"/>
              </a:rPr>
              <a:t>Pluralsight Docker Deep Dive</a:t>
            </a:r>
            <a:endParaRPr lang="en-GB" sz="1000" b="0" dirty="0">
              <a:latin typeface="Montserrat" panose="020B0604020202020204" charset="0"/>
              <a:cs typeface="Calibri" panose="020F0502020204030204" pitchFamily="34" charset="0"/>
            </a:endParaRPr>
          </a:p>
          <a:p>
            <a:pPr marL="171450" indent="-1714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GB" sz="1100" b="0" dirty="0">
                <a:latin typeface="Montserrat" panose="020B0604020202020204" charset="0"/>
                <a:cs typeface="Calibri" panose="020F0502020204030204" pitchFamily="34" charset="0"/>
              </a:rPr>
              <a:t>Reports &amp; Articles</a:t>
            </a:r>
            <a:endParaRPr lang="en-GB" sz="1100" b="0" dirty="0">
              <a:latin typeface="Montserrat" panose="020B0604020202020204" charset="0"/>
              <a:cs typeface="Calibri" panose="020F0502020204030204" pitchFamily="34" charset="0"/>
              <a:hlinkClick r:id="rId6"/>
            </a:endParaRPr>
          </a:p>
          <a:p>
            <a:pPr marL="628650" lvl="1" indent="-1714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GB" sz="1000" b="0" dirty="0">
                <a:latin typeface="Montserrat" panose="020B0604020202020204" charset="0"/>
                <a:cs typeface="Calibri" panose="020F0502020204030204" pitchFamily="34" charset="0"/>
                <a:hlinkClick r:id="rId6"/>
              </a:rPr>
              <a:t>The Forrest New Wave Q4 2018 Report</a:t>
            </a:r>
            <a:endParaRPr lang="en-GB" sz="1000" b="0" dirty="0">
              <a:latin typeface="Montserrat" panose="020B0604020202020204" charset="0"/>
              <a:cs typeface="Calibri" panose="020F0502020204030204" pitchFamily="34" charset="0"/>
            </a:endParaRPr>
          </a:p>
          <a:p>
            <a:pPr marL="628650" lvl="1" indent="-1714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GB" sz="1000" dirty="0">
                <a:hlinkClick r:id="rId7"/>
              </a:rPr>
              <a:t>The Year Container Platforms Are Run At Scale Within the Enterprise</a:t>
            </a:r>
            <a:r>
              <a:rPr lang="en-GB" sz="1000" b="0" dirty="0">
                <a:latin typeface="Montserrat" panose="020B0604020202020204" charset="0"/>
                <a:cs typeface="Calibri" panose="020F0502020204030204" pitchFamily="34" charset="0"/>
                <a:hlinkClick r:id="rId7"/>
              </a:rPr>
              <a:t>s</a:t>
            </a:r>
            <a:endParaRPr lang="en-GB" sz="1000" b="0" dirty="0">
              <a:latin typeface="Montserrat" panose="020B060402020202020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61749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055BC-D27D-49C4-B6EB-0ED984BEF5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pic>
        <p:nvPicPr>
          <p:cNvPr id="5124" name="Picture 4" descr="avatar (200Ã219)">
            <a:extLst>
              <a:ext uri="{FF2B5EF4-FFF2-40B4-BE49-F238E27FC236}">
                <a16:creationId xmlns:a16="http://schemas.microsoft.com/office/drawing/2014/main" id="{515B14F9-A093-472C-A6C1-9223E41D4C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3378" y="1528733"/>
            <a:ext cx="1905000" cy="2085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9607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C6E6FD3-B7EE-4DBF-99F5-3E0196CC86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73300" y="1264024"/>
            <a:ext cx="4597500" cy="1312369"/>
          </a:xfrm>
        </p:spPr>
        <p:txBody>
          <a:bodyPr/>
          <a:lstStyle/>
          <a:p>
            <a:r>
              <a:rPr lang="pt-BR" sz="4000" dirty="0">
                <a:latin typeface="Montserrat" panose="020B0604020202020204" charset="0"/>
              </a:rPr>
              <a:t>Docker Training</a:t>
            </a:r>
            <a:endParaRPr lang="en-US" sz="4000" dirty="0">
              <a:latin typeface="Montserrat" panose="020B060402020202020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F8CE1C1-2DB9-447C-8DEA-4F582F413363}"/>
              </a:ext>
            </a:extLst>
          </p:cNvPr>
          <p:cNvSpPr/>
          <p:nvPr/>
        </p:nvSpPr>
        <p:spPr>
          <a:xfrm>
            <a:off x="3017728" y="3143786"/>
            <a:ext cx="310854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600" i="1" dirty="0">
                <a:solidFill>
                  <a:schemeClr val="bg1"/>
                </a:solidFill>
                <a:latin typeface="Montserrat" panose="020B0604020202020204" charset="0"/>
              </a:rPr>
              <a:t>Getting Started with Docker</a:t>
            </a:r>
            <a:endParaRPr lang="en-US" sz="1600" i="1" dirty="0">
              <a:solidFill>
                <a:schemeClr val="bg1"/>
              </a:solidFill>
              <a:latin typeface="Montserrat" panose="020B060402020202020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F92C98E-6EE0-4F8C-BBFC-46638F7A63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9286" y="3143786"/>
            <a:ext cx="3352800" cy="1793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476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75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5" accel="100000" fill="hold">
                                          <p:stCondLst>
                                            <p:cond delay="675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23780-598E-4A02-91EB-E60601B1F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Clr>
                <a:srgbClr val="00B0F0"/>
              </a:buClr>
              <a:buSzPts val="3200"/>
            </a:pPr>
            <a:r>
              <a:rPr lang="en-GB" sz="3200" b="1" dirty="0">
                <a:solidFill>
                  <a:srgbClr val="00B0F0"/>
                </a:solidFill>
                <a:latin typeface="Montserrat"/>
              </a:rPr>
              <a:t>What’s Docker</a:t>
            </a:r>
            <a:endParaRPr lang="en-US" sz="3200" b="1" dirty="0">
              <a:solidFill>
                <a:srgbClr val="00B0F0"/>
              </a:solidFill>
              <a:latin typeface="Montserrat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7DBDE43-D2B0-41DE-958E-0BB2ECF110FB}"/>
              </a:ext>
            </a:extLst>
          </p:cNvPr>
          <p:cNvSpPr txBox="1">
            <a:spLocks/>
          </p:cNvSpPr>
          <p:nvPr/>
        </p:nvSpPr>
        <p:spPr>
          <a:xfrm>
            <a:off x="851207" y="1260872"/>
            <a:ext cx="7199538" cy="27866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lnSpc>
                <a:spcPct val="150000"/>
              </a:lnSpc>
            </a:pPr>
            <a:r>
              <a:rPr lang="en-GB" sz="1100" b="0" dirty="0">
                <a:latin typeface="Montserrat" panose="020B0604020202020204" charset="0"/>
                <a:cs typeface="Calibri" panose="020F0502020204030204" pitchFamily="34" charset="0"/>
              </a:rPr>
              <a:t>It’s a lightweight, open-source and secure platform to simplify building, shipping and running apps in the cloud.</a:t>
            </a:r>
          </a:p>
          <a:p>
            <a:pPr marL="0" indent="0">
              <a:lnSpc>
                <a:spcPct val="150000"/>
              </a:lnSpc>
            </a:pPr>
            <a:r>
              <a:rPr lang="en-GB" sz="1100" b="0" dirty="0">
                <a:latin typeface="Montserrat" panose="020B0604020202020204" charset="0"/>
                <a:cs typeface="Calibri" panose="020F0502020204030204" pitchFamily="34" charset="0"/>
              </a:rPr>
              <a:t>Docker is cloud and OS agnostic. </a:t>
            </a: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100" b="0" dirty="0">
                <a:latin typeface="Montserrat" panose="020B0604020202020204" charset="0"/>
                <a:cs typeface="Calibri" panose="020F0502020204030204" pitchFamily="34" charset="0"/>
              </a:rPr>
              <a:t>Runs natively on Windows or Linux</a:t>
            </a: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100" b="0" dirty="0">
                <a:latin typeface="Montserrat" panose="020B0604020202020204" charset="0"/>
                <a:cs typeface="Calibri" panose="020F0502020204030204" pitchFamily="34" charset="0"/>
              </a:rPr>
              <a:t>It can run on Azure, AWS, Google Cloud</a:t>
            </a:r>
          </a:p>
          <a:p>
            <a:pPr marL="0" indent="0">
              <a:lnSpc>
                <a:spcPct val="150000"/>
              </a:lnSpc>
            </a:pPr>
            <a:r>
              <a:rPr lang="en-GB" sz="1100" b="0" dirty="0">
                <a:latin typeface="Montserrat" panose="020B0604020202020204" charset="0"/>
                <a:cs typeface="Calibri" panose="020F0502020204030204" pitchFamily="34" charset="0"/>
              </a:rPr>
              <a:t>Docker allows developers to have a very similar environment to Production.</a:t>
            </a:r>
          </a:p>
          <a:p>
            <a:pPr marL="0" indent="0">
              <a:lnSpc>
                <a:spcPct val="150000"/>
              </a:lnSpc>
            </a:pPr>
            <a:r>
              <a:rPr lang="en-GB" sz="1100" b="0" dirty="0">
                <a:latin typeface="Montserrat" panose="020B0604020202020204" charset="0"/>
                <a:cs typeface="Calibri" panose="020F0502020204030204" pitchFamily="34" charset="0"/>
              </a:rPr>
              <a:t>Docker is not a Virtual Machine as it does not hold any Guest OS file.</a:t>
            </a:r>
          </a:p>
        </p:txBody>
      </p:sp>
    </p:spTree>
    <p:extLst>
      <p:ext uri="{BB962C8B-B14F-4D97-AF65-F5344CB8AC3E}">
        <p14:creationId xmlns:p14="http://schemas.microsoft.com/office/powerpoint/2010/main" val="3200304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23780-598E-4A02-91EB-E60601B1F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Clr>
                <a:srgbClr val="00B0F0"/>
              </a:buClr>
              <a:buSzPts val="3200"/>
            </a:pPr>
            <a:r>
              <a:rPr lang="en-GB" sz="3200" b="1" dirty="0">
                <a:solidFill>
                  <a:srgbClr val="00B0F0"/>
                </a:solidFill>
                <a:latin typeface="Montserrat"/>
              </a:rPr>
              <a:t>Docker vs Virtual Machine</a:t>
            </a:r>
            <a:endParaRPr lang="en-US" sz="3200" b="1" dirty="0">
              <a:solidFill>
                <a:srgbClr val="00B0F0"/>
              </a:solidFill>
              <a:latin typeface="Montserrat"/>
            </a:endParaRPr>
          </a:p>
        </p:txBody>
      </p:sp>
      <p:pic>
        <p:nvPicPr>
          <p:cNvPr id="1026" name="Picture 2" descr="https://www.docker.com/sites/default/files/d8/2018-11/docker-containerized-appliction-blue-border_2.png">
            <a:extLst>
              <a:ext uri="{FF2B5EF4-FFF2-40B4-BE49-F238E27FC236}">
                <a16:creationId xmlns:a16="http://schemas.microsoft.com/office/drawing/2014/main" id="{DA4DCBD8-D3AD-4213-817D-73778C15C2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207" y="1521707"/>
            <a:ext cx="3367574" cy="2690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www.docker.com/sites/default/files/d8/2018-11/container-vm-whatcontainer_2.png">
            <a:extLst>
              <a:ext uri="{FF2B5EF4-FFF2-40B4-BE49-F238E27FC236}">
                <a16:creationId xmlns:a16="http://schemas.microsoft.com/office/drawing/2014/main" id="{F3AC5D5E-5FCE-46FF-9519-EC9CC28E67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5218" y="1521707"/>
            <a:ext cx="3367575" cy="2690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D698B1B-936D-40A3-9740-5D67A9396FEF}"/>
              </a:ext>
            </a:extLst>
          </p:cNvPr>
          <p:cNvSpPr txBox="1"/>
          <p:nvPr/>
        </p:nvSpPr>
        <p:spPr>
          <a:xfrm>
            <a:off x="3539836" y="4407991"/>
            <a:ext cx="49755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“</a:t>
            </a:r>
            <a:r>
              <a:rPr lang="en-GB" sz="1200" b="1" dirty="0">
                <a:solidFill>
                  <a:schemeClr val="bg1">
                    <a:lumMod val="50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Lightweight:</a:t>
            </a:r>
            <a:r>
              <a:rPr lang="en-GB" sz="1200" dirty="0">
                <a:solidFill>
                  <a:schemeClr val="bg1">
                    <a:lumMod val="50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 Containers share the machine’s OS system kernel and therefore do not require an OS per application, driving higher server efficiencies and reducing server and licensing costs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19699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23780-598E-4A02-91EB-E60601B1F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Clr>
                <a:srgbClr val="00B0F0"/>
              </a:buClr>
              <a:buSzPts val="3200"/>
            </a:pPr>
            <a:r>
              <a:rPr lang="en-GB" sz="3200" b="1" dirty="0">
                <a:solidFill>
                  <a:srgbClr val="00B0F0"/>
                </a:solidFill>
                <a:latin typeface="Montserrat"/>
              </a:rPr>
              <a:t>Adoption &amp; Predictions</a:t>
            </a:r>
            <a:endParaRPr lang="en-US" sz="3200" b="1" dirty="0">
              <a:solidFill>
                <a:srgbClr val="00B0F0"/>
              </a:solidFill>
              <a:latin typeface="Montserrat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7DBDE43-D2B0-41DE-958E-0BB2ECF110FB}"/>
              </a:ext>
            </a:extLst>
          </p:cNvPr>
          <p:cNvSpPr txBox="1">
            <a:spLocks/>
          </p:cNvSpPr>
          <p:nvPr/>
        </p:nvSpPr>
        <p:spPr>
          <a:xfrm>
            <a:off x="851207" y="1260872"/>
            <a:ext cx="7199538" cy="27866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lnSpc>
                <a:spcPct val="150000"/>
              </a:lnSpc>
            </a:pPr>
            <a:r>
              <a:rPr lang="en-GB" sz="1100" b="0" dirty="0">
                <a:latin typeface="Montserrat" panose="020B0604020202020204" charset="0"/>
                <a:cs typeface="Calibri" panose="020F0502020204030204" pitchFamily="34" charset="0"/>
              </a:rPr>
              <a:t>2019 is the year enterprises take a container-first approach and it's no surprise containers are expected to be a </a:t>
            </a:r>
            <a:r>
              <a:rPr lang="en-GB" sz="1200" b="0" dirty="0">
                <a:solidFill>
                  <a:srgbClr val="00B050"/>
                </a:solidFill>
                <a:latin typeface="Montserrat" panose="020B0604020202020204" charset="0"/>
                <a:cs typeface="Calibri" panose="020F0502020204030204" pitchFamily="34" charset="0"/>
                <a:hlinkClick r:id="rId2"/>
              </a:rPr>
              <a:t>$2.7 billion </a:t>
            </a:r>
            <a:r>
              <a:rPr lang="en-GB" sz="1100" b="0" dirty="0">
                <a:latin typeface="Montserrat" panose="020B0604020202020204" charset="0"/>
                <a:cs typeface="Calibri" panose="020F0502020204030204" pitchFamily="34" charset="0"/>
                <a:hlinkClick r:id="rId2"/>
              </a:rPr>
              <a:t>market by 2020</a:t>
            </a:r>
            <a:r>
              <a:rPr lang="en-GB" sz="1100" b="0" dirty="0">
                <a:latin typeface="Montserrat" panose="020B0604020202020204" charset="0"/>
                <a:cs typeface="Calibri" panose="020F0502020204030204" pitchFamily="34" charset="0"/>
              </a:rPr>
              <a:t>.</a:t>
            </a:r>
          </a:p>
          <a:p>
            <a:pPr marL="0" indent="0">
              <a:lnSpc>
                <a:spcPct val="150000"/>
              </a:lnSpc>
            </a:pPr>
            <a:r>
              <a:rPr lang="en-US" sz="1100" b="0" dirty="0">
                <a:latin typeface="Montserrat" panose="020B0604020202020204" charset="0"/>
                <a:cs typeface="Calibri" panose="020F0502020204030204" pitchFamily="34" charset="0"/>
              </a:rPr>
              <a:t>DATADOG (monitoring service for cloud-scale applications) </a:t>
            </a:r>
            <a:br>
              <a:rPr lang="en-US" sz="1100" b="0" dirty="0">
                <a:latin typeface="Montserrat" panose="020B0604020202020204" charset="0"/>
                <a:cs typeface="Calibri" panose="020F0502020204030204" pitchFamily="34" charset="0"/>
              </a:rPr>
            </a:br>
            <a:r>
              <a:rPr lang="en-US" sz="1100" b="0" dirty="0">
                <a:latin typeface="Montserrat" panose="020B0604020202020204" charset="0"/>
                <a:cs typeface="Calibri" panose="020F0502020204030204" pitchFamily="34" charset="0"/>
              </a:rPr>
              <a:t>has reported that 23.4% of its customers have adopted </a:t>
            </a:r>
            <a:br>
              <a:rPr lang="en-US" sz="1100" b="0" dirty="0">
                <a:latin typeface="Montserrat" panose="020B0604020202020204" charset="0"/>
                <a:cs typeface="Calibri" panose="020F0502020204030204" pitchFamily="34" charset="0"/>
              </a:rPr>
            </a:br>
            <a:r>
              <a:rPr lang="en-US" sz="1100" b="0" dirty="0">
                <a:latin typeface="Montserrat" panose="020B0604020202020204" charset="0"/>
                <a:cs typeface="Calibri" panose="020F0502020204030204" pitchFamily="34" charset="0"/>
              </a:rPr>
              <a:t>Docker at the beginning of 2018. </a:t>
            </a:r>
            <a:r>
              <a:rPr lang="en-US" sz="1100" b="0" dirty="0">
                <a:latin typeface="Montserrat" panose="020B0604020202020204" charset="0"/>
                <a:cs typeface="Calibri" panose="020F0502020204030204" pitchFamily="34" charset="0"/>
                <a:hlinkClick r:id="rId3"/>
              </a:rPr>
              <a:t>(Report)</a:t>
            </a:r>
            <a:endParaRPr lang="en-US" sz="1100" b="0" dirty="0">
              <a:latin typeface="Montserrat" panose="020B0604020202020204" charset="0"/>
              <a:cs typeface="Calibri" panose="020F0502020204030204" pitchFamily="34" charset="0"/>
            </a:endParaRPr>
          </a:p>
          <a:p>
            <a:pPr marL="0" indent="0">
              <a:lnSpc>
                <a:spcPct val="150000"/>
              </a:lnSpc>
            </a:pPr>
            <a:r>
              <a:rPr lang="en-US" sz="1200" dirty="0">
                <a:solidFill>
                  <a:srgbClr val="00B0F0"/>
                </a:solidFill>
                <a:cs typeface="Arial"/>
              </a:rPr>
              <a:t>Some Adopters</a:t>
            </a:r>
          </a:p>
        </p:txBody>
      </p:sp>
      <p:pic>
        <p:nvPicPr>
          <p:cNvPr id="7" name="Picture 2" descr="docker-2018-1-final.png">
            <a:extLst>
              <a:ext uri="{FF2B5EF4-FFF2-40B4-BE49-F238E27FC236}">
                <a16:creationId xmlns:a16="http://schemas.microsoft.com/office/drawing/2014/main" id="{A552E7CE-D0A3-4BBF-B330-EA9601A4DB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2557" y="1714932"/>
            <a:ext cx="3619278" cy="2242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A close up of a sign&#10;&#10;Description automatically generated">
            <a:hlinkClick r:id="rId5"/>
            <a:extLst>
              <a:ext uri="{FF2B5EF4-FFF2-40B4-BE49-F238E27FC236}">
                <a16:creationId xmlns:a16="http://schemas.microsoft.com/office/drawing/2014/main" id="{5EA4550B-20E8-4F56-8AED-02A2307E6FA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85654" y="3394157"/>
            <a:ext cx="1242309" cy="542098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9">
            <a:hlinkClick r:id="rId7"/>
            <a:extLst>
              <a:ext uri="{FF2B5EF4-FFF2-40B4-BE49-F238E27FC236}">
                <a16:creationId xmlns:a16="http://schemas.microsoft.com/office/drawing/2014/main" id="{0E37C687-97F5-47A7-81F5-E4D1DB4C179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35493" y="4311170"/>
            <a:ext cx="1185194" cy="517176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12" name="Picture 11" descr="A picture containing clipart&#10;&#10;Description automatically generated">
            <a:hlinkClick r:id="rId9"/>
            <a:extLst>
              <a:ext uri="{FF2B5EF4-FFF2-40B4-BE49-F238E27FC236}">
                <a16:creationId xmlns:a16="http://schemas.microsoft.com/office/drawing/2014/main" id="{A0489C51-35C0-475F-AE40-5E870128101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55964" y="3367449"/>
            <a:ext cx="1364723" cy="59551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14" name="Picture 13" descr="A drawing of a face&#10;&#10;Description automatically generated">
            <a:hlinkClick r:id="rId11"/>
            <a:extLst>
              <a:ext uri="{FF2B5EF4-FFF2-40B4-BE49-F238E27FC236}">
                <a16:creationId xmlns:a16="http://schemas.microsoft.com/office/drawing/2014/main" id="{A8E8BADF-8D66-4C2D-A300-71E81536025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815708" y="4295568"/>
            <a:ext cx="1169124" cy="51016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16" name="Picture 15" descr="A picture containing clipart&#10;&#10;Description automatically generated">
            <a:hlinkClick r:id="rId13"/>
            <a:extLst>
              <a:ext uri="{FF2B5EF4-FFF2-40B4-BE49-F238E27FC236}">
                <a16:creationId xmlns:a16="http://schemas.microsoft.com/office/drawing/2014/main" id="{9997B22D-5896-41C4-9D4A-1B8640C82929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602266" y="4047565"/>
            <a:ext cx="1360581" cy="593708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24617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23780-598E-4A02-91EB-E60601B1F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Clr>
                <a:srgbClr val="00B0F0"/>
              </a:buClr>
              <a:buSzPts val="3200"/>
            </a:pPr>
            <a:r>
              <a:rPr lang="en-GB" sz="3200" b="1" dirty="0">
                <a:solidFill>
                  <a:srgbClr val="00B0F0"/>
                </a:solidFill>
                <a:latin typeface="Montserrat"/>
              </a:rPr>
              <a:t>Google Use Case</a:t>
            </a:r>
            <a:endParaRPr lang="en-US" sz="3200" b="1" dirty="0">
              <a:solidFill>
                <a:srgbClr val="00B0F0"/>
              </a:solidFill>
              <a:latin typeface="Montserrat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7DBDE43-D2B0-41DE-958E-0BB2ECF110FB}"/>
              </a:ext>
            </a:extLst>
          </p:cNvPr>
          <p:cNvSpPr txBox="1">
            <a:spLocks/>
          </p:cNvSpPr>
          <p:nvPr/>
        </p:nvSpPr>
        <p:spPr>
          <a:xfrm>
            <a:off x="851207" y="1260872"/>
            <a:ext cx="7199538" cy="3269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lnSpc>
                <a:spcPct val="150000"/>
              </a:lnSpc>
            </a:pPr>
            <a:r>
              <a:rPr lang="en-GB" sz="1100" b="0" dirty="0">
                <a:latin typeface="Montserrat" panose="020B0604020202020204" charset="0"/>
                <a:cs typeface="Calibri" panose="020F0502020204030204" pitchFamily="34" charset="0"/>
              </a:rPr>
              <a:t>Google has all its main services running on Docker, from Gmail to YouTube to Search.</a:t>
            </a:r>
          </a:p>
          <a:p>
            <a:pPr marL="0" indent="0" algn="r">
              <a:lnSpc>
                <a:spcPct val="250000"/>
              </a:lnSpc>
            </a:pPr>
            <a:r>
              <a:rPr lang="en-US" sz="1200" b="0" dirty="0">
                <a:solidFill>
                  <a:schemeClr val="bg1">
                    <a:lumMod val="50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“</a:t>
            </a:r>
            <a:r>
              <a:rPr lang="en-GB" sz="1200" b="0" dirty="0">
                <a:solidFill>
                  <a:schemeClr val="bg1">
                    <a:lumMod val="50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Containerization allows our development teams to move fast, deploy software efficiently, and operate at an unprecedented scale.</a:t>
            </a:r>
            <a:r>
              <a:rPr lang="en-US" sz="1200" b="0" dirty="0">
                <a:solidFill>
                  <a:schemeClr val="bg1">
                    <a:lumMod val="50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”</a:t>
            </a:r>
          </a:p>
          <a:p>
            <a:pPr marL="0" indent="0">
              <a:lnSpc>
                <a:spcPct val="150000"/>
              </a:lnSpc>
            </a:pPr>
            <a:r>
              <a:rPr lang="en-GB" sz="1100" b="0" dirty="0">
                <a:latin typeface="Montserrat" panose="020B0604020202020204" charset="0"/>
                <a:cs typeface="Calibri" panose="020F0502020204030204" pitchFamily="34" charset="0"/>
              </a:rPr>
              <a:t>Google initially started with Borg, then evolved to Omega than Kubernetes and they’ve been managing Linux containers at scale for more than I decade.</a:t>
            </a:r>
          </a:p>
          <a:p>
            <a:pPr marL="0" indent="0">
              <a:lnSpc>
                <a:spcPct val="150000"/>
              </a:lnSpc>
            </a:pPr>
            <a:r>
              <a:rPr lang="en-GB" sz="1100" b="0" dirty="0">
                <a:latin typeface="Montserrat" panose="020B0604020202020204" charset="0"/>
                <a:cs typeface="Calibri" panose="020F0502020204030204" pitchFamily="34" charset="0"/>
              </a:rPr>
              <a:t>It was Google who actually created </a:t>
            </a:r>
            <a:r>
              <a:rPr lang="en-GB" sz="1100" b="0" dirty="0" err="1">
                <a:latin typeface="Montserrat" panose="020B0604020202020204" charset="0"/>
                <a:cs typeface="Calibri" panose="020F0502020204030204" pitchFamily="34" charset="0"/>
              </a:rPr>
              <a:t>Kuberbetes</a:t>
            </a:r>
            <a:r>
              <a:rPr lang="en-GB" sz="1100" b="0" dirty="0">
                <a:latin typeface="Montserrat" panose="020B0604020202020204" charset="0"/>
                <a:cs typeface="Calibri" panose="020F0502020204030204" pitchFamily="34" charset="0"/>
              </a:rPr>
              <a:t> and donated it to </a:t>
            </a:r>
            <a:r>
              <a:rPr lang="en-GB" sz="1100" b="0" dirty="0">
                <a:latin typeface="Montserrat" panose="020B0604020202020204" charset="0"/>
                <a:cs typeface="Calibri" panose="020F0502020204030204" pitchFamily="34" charset="0"/>
                <a:hlinkClick r:id="rId2"/>
              </a:rPr>
              <a:t>CNCF (Cloud Native Computing Foundation)</a:t>
            </a:r>
            <a:r>
              <a:rPr lang="en-GB" sz="1100" b="0" dirty="0">
                <a:latin typeface="Montserrat" panose="020B0604020202020204" charset="0"/>
                <a:cs typeface="Calibri" panose="020F0502020204030204" pitchFamily="34" charset="0"/>
              </a:rPr>
              <a:t> and also contributed on developing container code to Linux kernel. They kept Borg (primary container orchestrator) and Omega (Borg’s sibling) as internal container orchestrators.</a:t>
            </a:r>
          </a:p>
          <a:p>
            <a:pPr marL="0" indent="0" algn="ctr">
              <a:lnSpc>
                <a:spcPct val="150000"/>
              </a:lnSpc>
            </a:pPr>
            <a:r>
              <a:rPr lang="en-US" sz="1100" b="0" i="1" dirty="0">
                <a:latin typeface="Montserrat" panose="020B0604020202020204" charset="0"/>
                <a:cs typeface="Calibri" panose="020F0502020204030204" pitchFamily="34" charset="0"/>
              </a:rPr>
              <a:t>It’s known that Google runs billions of containers daily.</a:t>
            </a:r>
          </a:p>
        </p:txBody>
      </p:sp>
    </p:spTree>
    <p:extLst>
      <p:ext uri="{BB962C8B-B14F-4D97-AF65-F5344CB8AC3E}">
        <p14:creationId xmlns:p14="http://schemas.microsoft.com/office/powerpoint/2010/main" val="19545417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45769-3CCA-4A62-8775-08ADA30CFB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742962"/>
            <a:ext cx="4597500" cy="1301515"/>
          </a:xfrm>
        </p:spPr>
        <p:txBody>
          <a:bodyPr/>
          <a:lstStyle/>
          <a:p>
            <a:r>
              <a:rPr lang="en-US" dirty="0"/>
              <a:t>Some of </a:t>
            </a:r>
            <a:br>
              <a:rPr lang="en-US" dirty="0"/>
            </a:br>
            <a:r>
              <a:rPr lang="en-US" dirty="0"/>
              <a:t>the Benefits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085D3A-8CC9-4894-8546-C621C12CA24D}"/>
              </a:ext>
            </a:extLst>
          </p:cNvPr>
          <p:cNvSpPr txBox="1"/>
          <p:nvPr/>
        </p:nvSpPr>
        <p:spPr>
          <a:xfrm>
            <a:off x="5987305" y="715075"/>
            <a:ext cx="24778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  <a:latin typeface="Montserrat" panose="020B0604020202020204" charset="0"/>
              </a:rPr>
              <a:t>Accelerate</a:t>
            </a:r>
            <a:r>
              <a:rPr lang="en-US" dirty="0">
                <a:latin typeface="Montserrat" panose="020B0604020202020204" charset="0"/>
              </a:rPr>
              <a:t> </a:t>
            </a:r>
          </a:p>
          <a:p>
            <a:r>
              <a:rPr lang="en-US" dirty="0">
                <a:latin typeface="Montserrat" panose="020B0604020202020204" charset="0"/>
              </a:rPr>
              <a:t>Developer Onboarding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B7A5B3-9358-4CFF-A920-D433F5394209}"/>
              </a:ext>
            </a:extLst>
          </p:cNvPr>
          <p:cNvSpPr txBox="1"/>
          <p:nvPr/>
        </p:nvSpPr>
        <p:spPr>
          <a:xfrm>
            <a:off x="5987305" y="1870500"/>
            <a:ext cx="20920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5D00"/>
                </a:solidFill>
                <a:latin typeface="Montserrat" panose="020B0604020202020204" charset="0"/>
              </a:rPr>
              <a:t>Eliminates</a:t>
            </a:r>
            <a:r>
              <a:rPr lang="en-US" dirty="0">
                <a:latin typeface="Montserrat" panose="020B0604020202020204" charset="0"/>
              </a:rPr>
              <a:t> </a:t>
            </a:r>
          </a:p>
          <a:p>
            <a:r>
              <a:rPr lang="en-US" dirty="0">
                <a:latin typeface="Montserrat" panose="020B0604020202020204" charset="0"/>
              </a:rPr>
              <a:t>App Conflicts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4ACD88-2F06-415F-9B72-C5A4F7AB31B6}"/>
              </a:ext>
            </a:extLst>
          </p:cNvPr>
          <p:cNvSpPr txBox="1"/>
          <p:nvPr/>
        </p:nvSpPr>
        <p:spPr>
          <a:xfrm>
            <a:off x="5987305" y="3025925"/>
            <a:ext cx="21890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A1C057"/>
                </a:solidFill>
                <a:latin typeface="Montserrat" panose="020B0604020202020204" charset="0"/>
              </a:rPr>
              <a:t>Environment</a:t>
            </a:r>
            <a:r>
              <a:rPr lang="en-US" dirty="0">
                <a:latin typeface="Montserrat" panose="020B0604020202020204" charset="0"/>
              </a:rPr>
              <a:t> </a:t>
            </a:r>
          </a:p>
          <a:p>
            <a:r>
              <a:rPr lang="en-US" dirty="0">
                <a:latin typeface="Montserrat" panose="020B0604020202020204" charset="0"/>
              </a:rPr>
              <a:t>Consistency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5BF062-28C7-49C9-AFD6-C4D24453CCA5}"/>
              </a:ext>
            </a:extLst>
          </p:cNvPr>
          <p:cNvSpPr txBox="1"/>
          <p:nvPr/>
        </p:nvSpPr>
        <p:spPr>
          <a:xfrm>
            <a:off x="5987305" y="4043054"/>
            <a:ext cx="22652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2D4045"/>
                </a:solidFill>
                <a:latin typeface="Montserrat" panose="020B0604020202020204" charset="0"/>
              </a:rPr>
              <a:t>Speed up </a:t>
            </a:r>
          </a:p>
          <a:p>
            <a:r>
              <a:rPr lang="en-US" dirty="0">
                <a:latin typeface="Montserrat" panose="020B0604020202020204" charset="0"/>
              </a:rPr>
              <a:t>Software Shipping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C83DB23-89B7-4905-A008-2AF6F1EBEC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7581" y="573354"/>
            <a:ext cx="1089724" cy="806662"/>
          </a:xfrm>
          <a:prstGeom prst="rect">
            <a:avLst/>
          </a:prstGeom>
        </p:spPr>
      </p:pic>
      <p:pic>
        <p:nvPicPr>
          <p:cNvPr id="4104" name="Picture 8" descr="https://upload.wikimedia.org/wikipedia/commons/thumb/3/3b/OOjs_UI_icon_alert-warning.svg/1024px-OOjs_UI_icon_alert-warning.svg.png">
            <a:extLst>
              <a:ext uri="{FF2B5EF4-FFF2-40B4-BE49-F238E27FC236}">
                <a16:creationId xmlns:a16="http://schemas.microsoft.com/office/drawing/2014/main" id="{51E1FF02-8CD8-4BD4-854F-54A6B35359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5266" y="1749370"/>
            <a:ext cx="844923" cy="844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2BB822B2-AE8C-4478-8936-B97D7AB988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5267" y="2963648"/>
            <a:ext cx="844923" cy="647774"/>
          </a:xfrm>
          <a:prstGeom prst="rect">
            <a:avLst/>
          </a:prstGeom>
        </p:spPr>
      </p:pic>
      <p:pic>
        <p:nvPicPr>
          <p:cNvPr id="12" name="Picture 11" descr="A close up of a sign&#10;&#10;Description automatically generated">
            <a:extLst>
              <a:ext uri="{FF2B5EF4-FFF2-40B4-BE49-F238E27FC236}">
                <a16:creationId xmlns:a16="http://schemas.microsoft.com/office/drawing/2014/main" id="{D1797455-A2B6-4151-A4CD-B9A1321EC3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19980" y="3980777"/>
            <a:ext cx="840209" cy="64777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FFB309E-9DCE-416C-9791-438A8233A19A}"/>
              </a:ext>
            </a:extLst>
          </p:cNvPr>
          <p:cNvSpPr txBox="1"/>
          <p:nvPr/>
        </p:nvSpPr>
        <p:spPr>
          <a:xfrm>
            <a:off x="699658" y="4484280"/>
            <a:ext cx="377536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200" dirty="0">
                <a:solidFill>
                  <a:schemeClr val="bg1"/>
                </a:solidFill>
                <a:latin typeface="Montserrat" panose="020B0604020202020204" charset="0"/>
              </a:rPr>
              <a:t>Docker Blog:</a:t>
            </a:r>
            <a:endParaRPr lang="en-GB" sz="1200" dirty="0">
              <a:solidFill>
                <a:schemeClr val="bg1"/>
              </a:solidFill>
              <a:latin typeface="Montserrat" panose="020B0604020202020204" charset="0"/>
              <a:hlinkClick r:id="rId6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algn="r"/>
            <a:r>
              <a:rPr lang="en-GB" sz="1000" dirty="0">
                <a:solidFill>
                  <a:schemeClr val="bg1"/>
                </a:solidFill>
                <a:latin typeface="Montserrat" panose="020B060402020202020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The Modern Software Supply Chain Runs on Docker</a:t>
            </a:r>
            <a:endParaRPr lang="en-GB" sz="1000" dirty="0">
              <a:solidFill>
                <a:schemeClr val="bg1"/>
              </a:solidFill>
              <a:latin typeface="Montserrat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1180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45769-3CCA-4A62-8775-08ADA30CFB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05130" y="1777736"/>
            <a:ext cx="4597500" cy="1329899"/>
          </a:xfrm>
        </p:spPr>
        <p:txBody>
          <a:bodyPr/>
          <a:lstStyle/>
          <a:p>
            <a:r>
              <a:rPr lang="en-US" dirty="0"/>
              <a:t>Benefits at </a:t>
            </a:r>
            <a:r>
              <a:rPr lang="en-US" dirty="0" err="1"/>
              <a:t>Swapfiets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085D3A-8CC9-4894-8546-C621C12CA24D}"/>
              </a:ext>
            </a:extLst>
          </p:cNvPr>
          <p:cNvSpPr txBox="1"/>
          <p:nvPr/>
        </p:nvSpPr>
        <p:spPr>
          <a:xfrm>
            <a:off x="351182" y="317509"/>
            <a:ext cx="3896139" cy="45802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F0"/>
                </a:solidFill>
                <a:latin typeface="Montserrat" panose="020B0604020202020204" charset="0"/>
              </a:rPr>
              <a:t>Speed up</a:t>
            </a:r>
            <a:r>
              <a:rPr lang="en-US" dirty="0">
                <a:latin typeface="Montserrat" panose="020B0604020202020204" charset="0"/>
              </a:rPr>
              <a:t> App development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C000"/>
                </a:solidFill>
                <a:latin typeface="Montserrat" panose="020B0604020202020204" charset="0"/>
              </a:rPr>
              <a:t>Speed up</a:t>
            </a:r>
            <a:r>
              <a:rPr lang="en-US" dirty="0">
                <a:latin typeface="Montserrat" panose="020B0604020202020204" charset="0"/>
              </a:rPr>
              <a:t> App release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66"/>
                </a:solidFill>
                <a:latin typeface="Montserrat" panose="020B0604020202020204" charset="0"/>
              </a:rPr>
              <a:t>Keep up </a:t>
            </a:r>
            <a:r>
              <a:rPr lang="en-US" dirty="0">
                <a:latin typeface="Montserrat" panose="020B0604020202020204" charset="0"/>
              </a:rPr>
              <a:t>with Cloud providers evolution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3CC33"/>
                </a:solidFill>
                <a:latin typeface="Montserrat" panose="020B0604020202020204" charset="0"/>
              </a:rPr>
              <a:t>Cleaner build </a:t>
            </a:r>
            <a:r>
              <a:rPr lang="en-US" dirty="0">
                <a:latin typeface="Montserrat" panose="020B0604020202020204" charset="0"/>
              </a:rPr>
              <a:t>and release pipeline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C99FF"/>
                </a:solidFill>
                <a:latin typeface="Montserrat" panose="020B0604020202020204" charset="0"/>
              </a:rPr>
              <a:t>Developer </a:t>
            </a:r>
            <a:r>
              <a:rPr lang="en-US" dirty="0">
                <a:solidFill>
                  <a:schemeClr val="tx1"/>
                </a:solidFill>
                <a:latin typeface="Montserrat" panose="020B0604020202020204" charset="0"/>
              </a:rPr>
              <a:t>machine </a:t>
            </a:r>
            <a:r>
              <a:rPr lang="en-US" dirty="0">
                <a:latin typeface="Montserrat" panose="020B0604020202020204" charset="0"/>
              </a:rPr>
              <a:t>similar to other environment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FF"/>
                </a:solidFill>
                <a:latin typeface="Montserrat" panose="020B0604020202020204" charset="0"/>
              </a:rPr>
              <a:t>Facilitate cloud </a:t>
            </a:r>
            <a:r>
              <a:rPr lang="en-US" dirty="0">
                <a:latin typeface="Montserrat" panose="020B0604020202020204" charset="0"/>
              </a:rPr>
              <a:t>provider migration (E.g.: Reducing costs)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9900"/>
                </a:solidFill>
                <a:latin typeface="Montserrat" panose="020B0604020202020204" charset="0"/>
              </a:rPr>
              <a:t>Enables deployment </a:t>
            </a:r>
            <a:r>
              <a:rPr lang="en-US" dirty="0">
                <a:latin typeface="Montserrat" panose="020B0604020202020204" charset="0"/>
              </a:rPr>
              <a:t>to different Cloud providers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99FF"/>
                </a:solidFill>
                <a:latin typeface="Montserrat" panose="020B0604020202020204" charset="0"/>
              </a:rPr>
              <a:t>Fast release </a:t>
            </a:r>
            <a:r>
              <a:rPr lang="en-US" dirty="0">
                <a:latin typeface="Montserrat" panose="020B0604020202020204" charset="0"/>
              </a:rPr>
              <a:t>of new App versions</a:t>
            </a:r>
          </a:p>
          <a:p>
            <a:pPr>
              <a:lnSpc>
                <a:spcPct val="150000"/>
              </a:lnSpc>
            </a:pPr>
            <a:endParaRPr lang="en-US" dirty="0">
              <a:latin typeface="Montserrat" panose="020B0604020202020204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Montserrat" panose="020B0604020202020204" charset="0"/>
              </a:rPr>
              <a:t>And much more…</a:t>
            </a:r>
          </a:p>
        </p:txBody>
      </p:sp>
    </p:spTree>
    <p:extLst>
      <p:ext uri="{BB962C8B-B14F-4D97-AF65-F5344CB8AC3E}">
        <p14:creationId xmlns:p14="http://schemas.microsoft.com/office/powerpoint/2010/main" val="2116715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5E9C6-B6EC-4A9A-BF65-BFAD2CC754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5345" y="1468586"/>
            <a:ext cx="6858000" cy="1880972"/>
          </a:xfrm>
        </p:spPr>
        <p:txBody>
          <a:bodyPr/>
          <a:lstStyle/>
          <a:p>
            <a:r>
              <a:rPr lang="en-US" sz="4200" dirty="0"/>
              <a:t>Interesting facts, </a:t>
            </a:r>
            <a:br>
              <a:rPr lang="en-US" sz="4200" dirty="0"/>
            </a:br>
            <a:r>
              <a:rPr lang="en-US" sz="4200" dirty="0"/>
              <a:t>right?</a:t>
            </a:r>
            <a:br>
              <a:rPr lang="en-US" sz="4200" dirty="0"/>
            </a:br>
            <a:r>
              <a:rPr lang="en-US" sz="4200" dirty="0"/>
              <a:t>Let’s try it than!</a:t>
            </a:r>
          </a:p>
        </p:txBody>
      </p:sp>
      <p:pic>
        <p:nvPicPr>
          <p:cNvPr id="3074" name="Picture 2" descr="https://www.whitesourcesoftware.com/wp-content/uploads/2016/01/docker-friends.png">
            <a:extLst>
              <a:ext uri="{FF2B5EF4-FFF2-40B4-BE49-F238E27FC236}">
                <a16:creationId xmlns:a16="http://schemas.microsoft.com/office/drawing/2014/main" id="{07BD194E-8838-43A9-9744-0D479533CA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2966" y="3363410"/>
            <a:ext cx="2231593" cy="156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96791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3091</TotalTime>
  <Words>1108</Words>
  <Application>Microsoft Office PowerPoint</Application>
  <PresentationFormat>On-screen Show (16:9)</PresentationFormat>
  <Paragraphs>122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AngsanaUPC</vt:lpstr>
      <vt:lpstr>Calibri</vt:lpstr>
      <vt:lpstr>Montserrat</vt:lpstr>
      <vt:lpstr>Arial</vt:lpstr>
      <vt:lpstr>Office Theme</vt:lpstr>
      <vt:lpstr>Office Theme</vt:lpstr>
      <vt:lpstr>PowerPoint Presentation</vt:lpstr>
      <vt:lpstr>Docker Training</vt:lpstr>
      <vt:lpstr>What’s Docker</vt:lpstr>
      <vt:lpstr>Docker vs Virtual Machine</vt:lpstr>
      <vt:lpstr>Adoption &amp; Predictions</vt:lpstr>
      <vt:lpstr>Google Use Case</vt:lpstr>
      <vt:lpstr>Some of  the Benefits</vt:lpstr>
      <vt:lpstr>Benefits at Swapfiets</vt:lpstr>
      <vt:lpstr>Interesting facts,  right? Let’s try it than!</vt:lpstr>
      <vt:lpstr>Images &amp; Containers</vt:lpstr>
      <vt:lpstr>Volumes &amp; Network</vt:lpstr>
      <vt:lpstr>Docker Tools</vt:lpstr>
      <vt:lpstr>Docker CLI</vt:lpstr>
      <vt:lpstr>Docker-Compose</vt:lpstr>
      <vt:lpstr>Dockefile</vt:lpstr>
      <vt:lpstr>Hands-On</vt:lpstr>
      <vt:lpstr>References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Alexandre Souza</cp:lastModifiedBy>
  <cp:revision>521</cp:revision>
  <dcterms:modified xsi:type="dcterms:W3CDTF">2019-07-09T08:40:07Z</dcterms:modified>
</cp:coreProperties>
</file>