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63" r:id="rId4"/>
    <p:sldId id="264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1619B-246C-3DBF-1D5C-0391D20D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158BCA-F9BF-3810-629B-69F6A3B94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F9FC1-47FB-2E93-6FBC-0654A63D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74296-E6C5-756F-78C8-22A2337F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35B59-97DD-F9C6-BC8A-BECD0E7B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25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3828B-4CA7-140D-AD16-07CC324E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6CA8FC-0E21-3585-3EF2-2AF3B1E3B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D18C7-2BB4-44E6-171B-28C2020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1F7E0-269E-C0DE-F32F-75B4F161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21CC4-1543-0720-91DC-7A427F1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86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6E4C75-49D3-AF54-5704-6FCCF39F1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5CACF1-470A-EA20-ED1A-1D25639F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87970-FB3B-A352-F12D-CBE6A186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6EA0F-A96E-4FCD-9653-271207AF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BB0FF-4468-E94E-7993-860E23FC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8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51AD-17A9-BD18-A935-AE28021C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320B2-B183-B15B-2996-A181B6CC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330C0-DB4A-E5FF-C4DF-29407EF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6EF46-4E3E-79A9-9A34-9596A19F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3BE4E-C5EA-AE7D-C6C2-A69582B4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601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11212-F15B-5BD8-13E0-1CA4BCC6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5C998D-C159-05AE-8AEB-7BD80E2B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108505-A55D-4499-5797-E73DA8BA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E3A2C-C295-EEBA-3407-ABF271B7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42694-270C-7537-FB03-FB9E2778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831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EFD8-7BD0-B172-2E71-8FD61EF4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FE007-1DDA-4945-0570-04E0DE772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B72F3E-76C3-00DB-0929-E5251B0A8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58E358-FB33-3651-673C-CE6CB3C6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C6531-EA0F-79A6-449C-88375FD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E9656B-9AD7-4F1D-CF38-7D39353F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29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EF824-ADC0-7CEE-B4BE-78A12D7E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C3617-81C1-A0B2-BFD4-87222283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77A92-C477-EAFC-875B-2C879FB4B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64E6E-1E19-DEE3-E56F-A33133CE7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971B1C-F172-B27B-2615-50DEE1044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F1DDFA-0A60-B9F8-06F3-5EE9E784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F2262B-AF2F-1178-09B4-3F409147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5AB9CB-58CC-6FBD-C7CA-06B989EE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60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80C4-7217-3EAB-4B21-EAFB2A9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0D10DA-C5F0-6B5D-E63C-EE0AF7F4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886A79-C685-3928-0B06-ABC6F075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E3D15-E823-B7C6-FF28-C1DC1F94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69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CA36FA-FA38-494E-F32D-6B2CE76E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8AFD7B-89A4-9804-65A6-457D1F85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2C043B-DC8F-351B-F4DE-C23B3AA8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05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802FF-CAAE-AC98-5A6D-38683EF4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07A47-7C1F-5B7F-737E-E794025F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09DBFE-DE33-44EE-8BFE-C80A12285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6447E2-F164-DDD3-7765-A2DAF754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DC875B-5E5E-2C15-1FFA-E8D3A354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56BD9-511F-FC87-134A-4F86F383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5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D5259-4978-6624-25D6-9F6F3AC1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43E3E2-D749-4C6E-0ACE-03BCE3F70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D6CFBF-49C8-2BA1-CB12-1715F7E8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5AD4C3-9999-CAA9-DD85-94B9E38D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58D5B3-8177-A544-8484-5C1B0D7F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234EC6-0E25-E85D-8E84-827C23FB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8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C1ECD3-82BD-E182-3E2A-D2DD93AD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89488D-11DA-4771-A617-E9AECB56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07400-DB24-F52D-5375-BE3557D48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1617-48A1-0540-BFC7-60A8096372EA}" type="datetimeFigureOut">
              <a:rPr lang="es-ES_tradnl" smtClean="0"/>
              <a:t>16/3/23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F166F-6B23-A628-2C2C-9D1CD90AF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2A5B4-ED3C-1902-14B3-BFE4469D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76D9-8BAC-6945-9995-CDB4BBB8D4C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7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96CF16-76CC-DEB6-B48F-FC0909ABA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5" b="23021"/>
          <a:stretch/>
        </p:blipFill>
        <p:spPr>
          <a:xfrm>
            <a:off x="575732" y="194733"/>
            <a:ext cx="10691387" cy="64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FB0989-3E60-8BB5-43D1-E6A3FC25CE20}"/>
              </a:ext>
            </a:extLst>
          </p:cNvPr>
          <p:cNvSpPr txBox="1"/>
          <p:nvPr/>
        </p:nvSpPr>
        <p:spPr>
          <a:xfrm>
            <a:off x="609745" y="582304"/>
            <a:ext cx="5751226" cy="477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7000" b="1" dirty="0"/>
              <a:t>ANÁLISIS </a:t>
            </a:r>
          </a:p>
          <a:p>
            <a:pPr algn="ctr">
              <a:lnSpc>
                <a:spcPct val="150000"/>
              </a:lnSpc>
            </a:pPr>
            <a:r>
              <a:rPr lang="es-MX" sz="7000" b="1" dirty="0"/>
              <a:t>DE </a:t>
            </a:r>
          </a:p>
          <a:p>
            <a:pPr algn="ctr">
              <a:lnSpc>
                <a:spcPct val="150000"/>
              </a:lnSpc>
            </a:pPr>
            <a:r>
              <a:rPr lang="es-MX" sz="7000" b="1" dirty="0"/>
              <a:t>POBLACIONES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D956E3-F4A3-5AA2-2800-0902A2434858}"/>
              </a:ext>
            </a:extLst>
          </p:cNvPr>
          <p:cNvSpPr txBox="1"/>
          <p:nvPr/>
        </p:nvSpPr>
        <p:spPr>
          <a:xfrm>
            <a:off x="7405353" y="780115"/>
            <a:ext cx="4391695" cy="457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Proporción de sexo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Proporción de edades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Densidad poblacional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Tamaño mínimo de muestra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Prevalencias ponderadas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Esfuerzo de muestreo</a:t>
            </a:r>
          </a:p>
        </p:txBody>
      </p:sp>
    </p:spTree>
    <p:extLst>
      <p:ext uri="{BB962C8B-B14F-4D97-AF65-F5344CB8AC3E}">
        <p14:creationId xmlns:p14="http://schemas.microsoft.com/office/powerpoint/2010/main" val="260522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2C6C23A-7131-C89F-DDCC-5E84B89B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60"/>
          <a:stretch/>
        </p:blipFill>
        <p:spPr>
          <a:xfrm>
            <a:off x="-1" y="685799"/>
            <a:ext cx="11826643" cy="2743201"/>
          </a:xfrm>
          <a:prstGeom prst="rect">
            <a:avLst/>
          </a:prstGeom>
        </p:spPr>
      </p:pic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3E5318A3-7D97-157A-69C2-5570747D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54314"/>
              </p:ext>
            </p:extLst>
          </p:nvPr>
        </p:nvGraphicFramePr>
        <p:xfrm>
          <a:off x="4217114" y="2849926"/>
          <a:ext cx="5184462" cy="422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76">
                  <a:extLst>
                    <a:ext uri="{9D8B030D-6E8A-4147-A177-3AD203B41FA5}">
                      <a16:colId xmlns:a16="http://schemas.microsoft.com/office/drawing/2014/main" val="3181048491"/>
                    </a:ext>
                  </a:extLst>
                </a:gridCol>
                <a:gridCol w="1148511">
                  <a:extLst>
                    <a:ext uri="{9D8B030D-6E8A-4147-A177-3AD203B41FA5}">
                      <a16:colId xmlns:a16="http://schemas.microsoft.com/office/drawing/2014/main" val="1468476221"/>
                    </a:ext>
                  </a:extLst>
                </a:gridCol>
                <a:gridCol w="1439467">
                  <a:extLst>
                    <a:ext uri="{9D8B030D-6E8A-4147-A177-3AD203B41FA5}">
                      <a16:colId xmlns:a16="http://schemas.microsoft.com/office/drawing/2014/main" val="385254131"/>
                    </a:ext>
                  </a:extLst>
                </a:gridCol>
                <a:gridCol w="1715108">
                  <a:extLst>
                    <a:ext uri="{9D8B030D-6E8A-4147-A177-3AD203B41FA5}">
                      <a16:colId xmlns:a16="http://schemas.microsoft.com/office/drawing/2014/main" val="2210127660"/>
                    </a:ext>
                  </a:extLst>
                </a:gridCol>
              </a:tblGrid>
              <a:tr h="281372">
                <a:tc>
                  <a:txBody>
                    <a:bodyPr/>
                    <a:lstStyle/>
                    <a:p>
                      <a:r>
                        <a:rPr lang="es-ES_tradnl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19609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83334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89473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61246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77594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58191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29981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57612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87112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62353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3536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4708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5809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913355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28516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048663D3-3055-C880-997F-4EC56677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7" y="1437215"/>
            <a:ext cx="3835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2C6C23A-7131-C89F-DDCC-5E84B89B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60"/>
          <a:stretch/>
        </p:blipFill>
        <p:spPr>
          <a:xfrm>
            <a:off x="-1" y="685799"/>
            <a:ext cx="11826643" cy="2743201"/>
          </a:xfrm>
          <a:prstGeom prst="rect">
            <a:avLst/>
          </a:prstGeom>
        </p:spPr>
      </p:pic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3E5318A3-7D97-157A-69C2-5570747DE044}"/>
              </a:ext>
            </a:extLst>
          </p:cNvPr>
          <p:cNvGraphicFramePr>
            <a:graphicFrameLocks noGrp="1"/>
          </p:cNvGraphicFramePr>
          <p:nvPr/>
        </p:nvGraphicFramePr>
        <p:xfrm>
          <a:off x="4217114" y="2849926"/>
          <a:ext cx="5184462" cy="422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76">
                  <a:extLst>
                    <a:ext uri="{9D8B030D-6E8A-4147-A177-3AD203B41FA5}">
                      <a16:colId xmlns:a16="http://schemas.microsoft.com/office/drawing/2014/main" val="3181048491"/>
                    </a:ext>
                  </a:extLst>
                </a:gridCol>
                <a:gridCol w="1148511">
                  <a:extLst>
                    <a:ext uri="{9D8B030D-6E8A-4147-A177-3AD203B41FA5}">
                      <a16:colId xmlns:a16="http://schemas.microsoft.com/office/drawing/2014/main" val="1468476221"/>
                    </a:ext>
                  </a:extLst>
                </a:gridCol>
                <a:gridCol w="1439467">
                  <a:extLst>
                    <a:ext uri="{9D8B030D-6E8A-4147-A177-3AD203B41FA5}">
                      <a16:colId xmlns:a16="http://schemas.microsoft.com/office/drawing/2014/main" val="385254131"/>
                    </a:ext>
                  </a:extLst>
                </a:gridCol>
                <a:gridCol w="1715108">
                  <a:extLst>
                    <a:ext uri="{9D8B030D-6E8A-4147-A177-3AD203B41FA5}">
                      <a16:colId xmlns:a16="http://schemas.microsoft.com/office/drawing/2014/main" val="2210127660"/>
                    </a:ext>
                  </a:extLst>
                </a:gridCol>
              </a:tblGrid>
              <a:tr h="281372">
                <a:tc>
                  <a:txBody>
                    <a:bodyPr/>
                    <a:lstStyle/>
                    <a:p>
                      <a:r>
                        <a:rPr lang="es-ES_tradnl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19609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83334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89473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61246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77594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58191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29981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57612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87112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62353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3536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4708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5809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joven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913355"/>
                  </a:ext>
                </a:extLst>
              </a:tr>
              <a:tr h="281372"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28516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048663D3-3055-C880-997F-4EC56677C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9"/>
          <a:stretch/>
        </p:blipFill>
        <p:spPr>
          <a:xfrm>
            <a:off x="190857" y="1437215"/>
            <a:ext cx="3835400" cy="199178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C66705B-D800-7054-8D79-B6DA844A7C91}"/>
              </a:ext>
            </a:extLst>
          </p:cNvPr>
          <p:cNvSpPr txBox="1"/>
          <p:nvPr/>
        </p:nvSpPr>
        <p:spPr>
          <a:xfrm>
            <a:off x="6378820" y="1490063"/>
            <a:ext cx="838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cálculo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227187-57C4-6AB3-6C2E-101BE6B5A6C6}"/>
              </a:ext>
            </a:extLst>
          </p:cNvPr>
          <p:cNvSpPr txBox="1"/>
          <p:nvPr/>
        </p:nvSpPr>
        <p:spPr>
          <a:xfrm>
            <a:off x="7398003" y="1530726"/>
            <a:ext cx="5581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 err="1"/>
              <a:t>plot</a:t>
            </a:r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D86048-10BD-D41D-658E-279C39290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67" b="22646"/>
          <a:stretch/>
        </p:blipFill>
        <p:spPr>
          <a:xfrm>
            <a:off x="190857" y="3706697"/>
            <a:ext cx="3835400" cy="1212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D7A54C-4E79-1F75-39D5-23C3D0B4BE00}"/>
              </a:ext>
            </a:extLst>
          </p:cNvPr>
          <p:cNvSpPr txBox="1"/>
          <p:nvPr/>
        </p:nvSpPr>
        <p:spPr>
          <a:xfrm>
            <a:off x="743203" y="4180416"/>
            <a:ext cx="13053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Poblaciones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D15AE0-67C1-F54F-8FAD-151A258C7C00}"/>
              </a:ext>
            </a:extLst>
          </p:cNvPr>
          <p:cNvSpPr txBox="1"/>
          <p:nvPr/>
        </p:nvSpPr>
        <p:spPr>
          <a:xfrm>
            <a:off x="715648" y="4549748"/>
            <a:ext cx="1442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comunidades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190B9B3-586A-884F-C926-02C5D3B2A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331" y="1494366"/>
            <a:ext cx="1155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2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2C6C23A-7131-C89F-DDCC-5E84B89B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60"/>
          <a:stretch/>
        </p:blipFill>
        <p:spPr>
          <a:xfrm>
            <a:off x="-1" y="685799"/>
            <a:ext cx="11826643" cy="27432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48663D3-3055-C880-997F-4EC56677C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9"/>
          <a:stretch/>
        </p:blipFill>
        <p:spPr>
          <a:xfrm>
            <a:off x="190857" y="1437215"/>
            <a:ext cx="3835400" cy="19917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D86048-10BD-D41D-658E-279C39290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67" b="22646"/>
          <a:stretch/>
        </p:blipFill>
        <p:spPr>
          <a:xfrm>
            <a:off x="190857" y="3706697"/>
            <a:ext cx="3835400" cy="1212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D7A54C-4E79-1F75-39D5-23C3D0B4BE00}"/>
              </a:ext>
            </a:extLst>
          </p:cNvPr>
          <p:cNvSpPr txBox="1"/>
          <p:nvPr/>
        </p:nvSpPr>
        <p:spPr>
          <a:xfrm>
            <a:off x="743203" y="4180416"/>
            <a:ext cx="13053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Poblaciones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D15AE0-67C1-F54F-8FAD-151A258C7C00}"/>
              </a:ext>
            </a:extLst>
          </p:cNvPr>
          <p:cNvSpPr txBox="1"/>
          <p:nvPr/>
        </p:nvSpPr>
        <p:spPr>
          <a:xfrm>
            <a:off x="732581" y="4532815"/>
            <a:ext cx="1442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comunidades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190B9B3-586A-884F-C926-02C5D3B2A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331" y="1494366"/>
            <a:ext cx="1155700" cy="469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B1BB86-73B4-E16A-A30E-37636020B8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829" b="29828"/>
          <a:stretch/>
        </p:blipFill>
        <p:spPr>
          <a:xfrm>
            <a:off x="4217115" y="2252133"/>
            <a:ext cx="7772400" cy="266694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130C60-564B-C948-766D-CE95B03DD4A3}"/>
              </a:ext>
            </a:extLst>
          </p:cNvPr>
          <p:cNvSpPr txBox="1"/>
          <p:nvPr/>
        </p:nvSpPr>
        <p:spPr>
          <a:xfrm>
            <a:off x="4217115" y="2316341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Proporción de sexo </a:t>
            </a:r>
            <a:endParaRPr lang="es-ES_tradn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7BEEBF-9924-0839-A9D5-2316556C6CB2}"/>
              </a:ext>
            </a:extLst>
          </p:cNvPr>
          <p:cNvSpPr txBox="1"/>
          <p:nvPr/>
        </p:nvSpPr>
        <p:spPr>
          <a:xfrm>
            <a:off x="4217115" y="3532201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Proporción de edad </a:t>
            </a:r>
            <a:endParaRPr lang="es-ES_tradn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B543CD-0DB9-BA14-5013-3F1727DE24E6}"/>
              </a:ext>
            </a:extLst>
          </p:cNvPr>
          <p:cNvSpPr txBox="1"/>
          <p:nvPr/>
        </p:nvSpPr>
        <p:spPr>
          <a:xfrm>
            <a:off x="4301782" y="2811272"/>
            <a:ext cx="179421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Machos 14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B3EFAC-5775-5E28-6BCD-19878063B82B}"/>
              </a:ext>
            </a:extLst>
          </p:cNvPr>
          <p:cNvSpPr txBox="1"/>
          <p:nvPr/>
        </p:nvSpPr>
        <p:spPr>
          <a:xfrm>
            <a:off x="6949639" y="2788874"/>
            <a:ext cx="20130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Hembras 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BDB6F4-3374-C715-A1B0-EFD0DCE0C1B2}"/>
              </a:ext>
            </a:extLst>
          </p:cNvPr>
          <p:cNvSpPr txBox="1"/>
          <p:nvPr/>
        </p:nvSpPr>
        <p:spPr>
          <a:xfrm>
            <a:off x="9411589" y="2768380"/>
            <a:ext cx="2013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Relación 1 a 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811D974-CCAA-C990-16A1-E50D56C87FE1}"/>
              </a:ext>
            </a:extLst>
          </p:cNvPr>
          <p:cNvSpPr txBox="1"/>
          <p:nvPr/>
        </p:nvSpPr>
        <p:spPr>
          <a:xfrm>
            <a:off x="4305369" y="4040974"/>
            <a:ext cx="179421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adultos 14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98F199-4C4E-FF5E-2EC7-E11F83217C63}"/>
              </a:ext>
            </a:extLst>
          </p:cNvPr>
          <p:cNvSpPr txBox="1"/>
          <p:nvPr/>
        </p:nvSpPr>
        <p:spPr>
          <a:xfrm>
            <a:off x="6853853" y="4048598"/>
            <a:ext cx="179421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jóvenes 14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1C1FE5-7969-31FF-8721-1681813D95CA}"/>
              </a:ext>
            </a:extLst>
          </p:cNvPr>
          <p:cNvSpPr txBox="1"/>
          <p:nvPr/>
        </p:nvSpPr>
        <p:spPr>
          <a:xfrm>
            <a:off x="9435737" y="4004734"/>
            <a:ext cx="2013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Relación 1 a 1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A138489-A69F-AA53-035A-8D4AFE6485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359" r="67497" b="29827"/>
          <a:stretch/>
        </p:blipFill>
        <p:spPr>
          <a:xfrm>
            <a:off x="4217115" y="5044679"/>
            <a:ext cx="2526269" cy="1457922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B733C71-5B6A-4C7C-E6EA-BB1949AA5B5C}"/>
              </a:ext>
            </a:extLst>
          </p:cNvPr>
          <p:cNvSpPr txBox="1"/>
          <p:nvPr/>
        </p:nvSpPr>
        <p:spPr>
          <a:xfrm>
            <a:off x="4169191" y="5124412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dirty="0"/>
              <a:t>Densidad poblacional</a:t>
            </a:r>
          </a:p>
        </p:txBody>
      </p:sp>
    </p:spTree>
    <p:extLst>
      <p:ext uri="{BB962C8B-B14F-4D97-AF65-F5344CB8AC3E}">
        <p14:creationId xmlns:p14="http://schemas.microsoft.com/office/powerpoint/2010/main" val="21947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3A0434A-EA43-995B-BFEA-3AD6BF81DDCE}"/>
              </a:ext>
            </a:extLst>
          </p:cNvPr>
          <p:cNvSpPr txBox="1"/>
          <p:nvPr/>
        </p:nvSpPr>
        <p:spPr>
          <a:xfrm>
            <a:off x="244709" y="117699"/>
            <a:ext cx="10899431" cy="55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300" dirty="0">
                <a:latin typeface="Arial" panose="020B0604020202020204" pitchFamily="34" charset="0"/>
                <a:cs typeface="Arial" panose="020B0604020202020204" pitchFamily="34" charset="0"/>
              </a:rPr>
              <a:t>Tamaño mínimo de muestra </a:t>
            </a:r>
            <a:r>
              <a:rPr lang="es-MX" sz="23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endParaRPr lang="es-MX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0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3A0434A-EA43-995B-BFEA-3AD6BF81DDCE}"/>
              </a:ext>
            </a:extLst>
          </p:cNvPr>
          <p:cNvSpPr txBox="1"/>
          <p:nvPr/>
        </p:nvSpPr>
        <p:spPr>
          <a:xfrm>
            <a:off x="244709" y="117699"/>
            <a:ext cx="10899431" cy="55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300" dirty="0">
                <a:latin typeface="Arial" panose="020B0604020202020204" pitchFamily="34" charset="0"/>
                <a:cs typeface="Arial" panose="020B0604020202020204" pitchFamily="34" charset="0"/>
              </a:rPr>
              <a:t>Prevalencias ponderadas </a:t>
            </a:r>
            <a:r>
              <a:rPr lang="es-MX" sz="23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endParaRPr lang="es-MX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3A0434A-EA43-995B-BFEA-3AD6BF81DDCE}"/>
              </a:ext>
            </a:extLst>
          </p:cNvPr>
          <p:cNvSpPr txBox="1"/>
          <p:nvPr/>
        </p:nvSpPr>
        <p:spPr>
          <a:xfrm>
            <a:off x="244709" y="117699"/>
            <a:ext cx="10899431" cy="55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3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Esfuerzo de muestreo </a:t>
            </a:r>
            <a:endParaRPr lang="es-MX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9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154</Words>
  <Application>Microsoft Macintosh PowerPoint</Application>
  <PresentationFormat>Panorámica</PresentationFormat>
  <Paragraphs>119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HEREDIA TOLUMES</dc:creator>
  <cp:lastModifiedBy>DANIELA HEREDIA TOLUMES</cp:lastModifiedBy>
  <cp:revision>1</cp:revision>
  <dcterms:created xsi:type="dcterms:W3CDTF">2023-03-16T13:58:07Z</dcterms:created>
  <dcterms:modified xsi:type="dcterms:W3CDTF">2023-03-16T15:29:23Z</dcterms:modified>
</cp:coreProperties>
</file>