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67" r:id="rId8"/>
    <p:sldId id="262" r:id="rId9"/>
    <p:sldId id="263" r:id="rId10"/>
    <p:sldId id="279" r:id="rId11"/>
    <p:sldId id="264" r:id="rId12"/>
    <p:sldId id="280" r:id="rId13"/>
    <p:sldId id="274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60"/>
  </p:normalViewPr>
  <p:slideViewPr>
    <p:cSldViewPr snapToGrid="0">
      <p:cViewPr>
        <p:scale>
          <a:sx n="71" d="100"/>
          <a:sy n="71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3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40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35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73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77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7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5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2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1330BE-7E05-41CF-88E1-F083030B664F}" type="datetimeFigureOut">
              <a:rPr lang="es-MX" smtClean="0"/>
              <a:t>09/11/2017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150143-E9B6-4300-ABE3-588FA4DB1F76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7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B19425-C5C9-4097-860C-49D28690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Agencia de viajes</a:t>
            </a:r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70D7081B-165B-4DFA-BDAE-FA63A6BA43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490" b="12490"/>
          <a:stretch>
            <a:fillRect/>
          </a:stretch>
        </p:blipFill>
        <p:spPr>
          <a:xfrm>
            <a:off x="0" y="-1"/>
            <a:ext cx="12188952" cy="457200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352437D-A2F8-470F-9D2B-7A4F8F2C8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MX" dirty="0"/>
              <a:t>Base de datos</a:t>
            </a:r>
          </a:p>
          <a:p>
            <a:pPr algn="ctr"/>
            <a:r>
              <a:rPr lang="es-MX" dirty="0"/>
              <a:t>Equipo 5</a:t>
            </a:r>
          </a:p>
        </p:txBody>
      </p:sp>
    </p:spTree>
    <p:extLst>
      <p:ext uri="{BB962C8B-B14F-4D97-AF65-F5344CB8AC3E}">
        <p14:creationId xmlns:p14="http://schemas.microsoft.com/office/powerpoint/2010/main" val="165015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1657BD-3333-446A-A16A-CBDC77C8E5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AFF06-4D3A-42A5-8614-B1FA47EA0F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7368E5-BC03-41D9-B5AF-266F23F41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00"/>
          <a:stretch/>
        </p:blipFill>
        <p:spPr>
          <a:xfrm>
            <a:off x="2084294" y="643467"/>
            <a:ext cx="85274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1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828E-CBE9-452D-B7D3-981C8D0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chemeClr val="tx1"/>
                </a:solidFill>
              </a:rPr>
              <a:t>Diagrama</a:t>
            </a:r>
            <a:r>
              <a:rPr lang="en-US" spc="200">
                <a:solidFill>
                  <a:schemeClr val="tx1"/>
                </a:solidFill>
              </a:rPr>
              <a:t> de Proceso</a:t>
            </a:r>
            <a:r>
              <a:rPr lang="en-US" spc="200" dirty="0">
                <a:solidFill>
                  <a:schemeClr val="tx1"/>
                </a:solidFill>
              </a:rPr>
              <a:t> (</a:t>
            </a:r>
            <a:r>
              <a:rPr lang="en-US" spc="200" dirty="0" err="1">
                <a:solidFill>
                  <a:schemeClr val="tx1"/>
                </a:solidFill>
              </a:rPr>
              <a:t>Mejora</a:t>
            </a:r>
            <a:r>
              <a:rPr lang="en-US" spc="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925CB9B2-FBE8-4254-B76D-E95B908365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322" b="832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F06F5A2-FA12-404A-B23C-0A3B0840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DC86AA-23D0-42CA-8B10-E8E493E8C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06" y="4918814"/>
            <a:ext cx="2353235" cy="15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6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1657BD-3333-446A-A16A-CBDC77C8E5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AFF06-4D3A-42A5-8614-B1FA47EA0F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5B69ED-76DC-4FE5-9D6C-7AD28EA35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57"/>
          <a:stretch/>
        </p:blipFill>
        <p:spPr>
          <a:xfrm>
            <a:off x="1615208" y="643468"/>
            <a:ext cx="84722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7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828E-CBE9-452D-B7D3-981C8D0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chemeClr val="tx1"/>
                </a:solidFill>
              </a:rPr>
              <a:t>Diagrama</a:t>
            </a:r>
            <a:r>
              <a:rPr lang="en-US" spc="200" dirty="0">
                <a:solidFill>
                  <a:schemeClr val="tx1"/>
                </a:solidFill>
              </a:rPr>
              <a:t> </a:t>
            </a:r>
            <a:r>
              <a:rPr lang="en-US" spc="200" dirty="0" err="1">
                <a:solidFill>
                  <a:schemeClr val="tx1"/>
                </a:solidFill>
              </a:rPr>
              <a:t>Entidad</a:t>
            </a:r>
            <a:r>
              <a:rPr lang="en-US" spc="200" dirty="0">
                <a:solidFill>
                  <a:schemeClr val="tx1"/>
                </a:solidFill>
              </a:rPr>
              <a:t> / </a:t>
            </a:r>
            <a:r>
              <a:rPr lang="en-US" spc="200" dirty="0" err="1">
                <a:solidFill>
                  <a:schemeClr val="tx1"/>
                </a:solidFill>
              </a:rPr>
              <a:t>Relacion</a:t>
            </a:r>
            <a:endParaRPr lang="en-US" spc="200" dirty="0">
              <a:solidFill>
                <a:schemeClr val="tx1"/>
              </a:solidFill>
            </a:endParaRP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72338BCD-DF60-4A21-A63E-7CEF0B02B7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322" b="832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F8FE150-8F95-4498-B00F-8FACC9DB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4277AB-A50E-4C74-9BF4-8B3F9515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368" y="4777520"/>
            <a:ext cx="3698631" cy="20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4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DAAE570-188E-484C-8FD7-74CADB6D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5CD33C49-A7E3-41DF-A47A-6A1F382E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2" y="5787218"/>
            <a:ext cx="2370377" cy="1070782"/>
          </a:xfrm>
          <a:prstGeom prst="rect">
            <a:avLst/>
          </a:prstGeom>
        </p:spPr>
      </p:pic>
      <p:sp>
        <p:nvSpPr>
          <p:cNvPr id="41" name="Rombo 40">
            <a:extLst>
              <a:ext uri="{FF2B5EF4-FFF2-40B4-BE49-F238E27FC236}">
                <a16:creationId xmlns:a16="http://schemas.microsoft.com/office/drawing/2014/main" id="{A82359E0-3D9E-41EC-B10B-FD5C27BAD530}"/>
              </a:ext>
            </a:extLst>
          </p:cNvPr>
          <p:cNvSpPr/>
          <p:nvPr/>
        </p:nvSpPr>
        <p:spPr>
          <a:xfrm>
            <a:off x="2583239" y="198389"/>
            <a:ext cx="1156692" cy="76926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Tiene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E0422AD8-7069-412D-8F4D-F216186D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59" y="-6851"/>
            <a:ext cx="2466361" cy="83026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64D78160-7A14-4E53-8086-B82F24664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946" y="50308"/>
            <a:ext cx="3449054" cy="794467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256359B3-C6C2-465C-B9F3-DF24B220D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23089" cy="705853"/>
          </a:xfrm>
          <a:prstGeom prst="rect">
            <a:avLst/>
          </a:prstGeom>
        </p:spPr>
      </p:pic>
      <p:sp>
        <p:nvSpPr>
          <p:cNvPr id="47" name="Rombo 46">
            <a:extLst>
              <a:ext uri="{FF2B5EF4-FFF2-40B4-BE49-F238E27FC236}">
                <a16:creationId xmlns:a16="http://schemas.microsoft.com/office/drawing/2014/main" id="{DEC0DB4A-C2B9-40AB-97A3-CBDD86FE468C}"/>
              </a:ext>
            </a:extLst>
          </p:cNvPr>
          <p:cNvSpPr/>
          <p:nvPr/>
        </p:nvSpPr>
        <p:spPr>
          <a:xfrm>
            <a:off x="4924793" y="1854417"/>
            <a:ext cx="1315586" cy="76926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Realiza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8" name="Rombo 47">
            <a:extLst>
              <a:ext uri="{FF2B5EF4-FFF2-40B4-BE49-F238E27FC236}">
                <a16:creationId xmlns:a16="http://schemas.microsoft.com/office/drawing/2014/main" id="{5FCFE829-2421-4121-8047-FFE2FD0298DF}"/>
              </a:ext>
            </a:extLst>
          </p:cNvPr>
          <p:cNvSpPr/>
          <p:nvPr/>
        </p:nvSpPr>
        <p:spPr>
          <a:xfrm>
            <a:off x="4924793" y="5553341"/>
            <a:ext cx="1315586" cy="76926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Tiene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FEAB9B13-D7BE-400B-9880-051C39305AE2}"/>
              </a:ext>
            </a:extLst>
          </p:cNvPr>
          <p:cNvSpPr/>
          <p:nvPr/>
        </p:nvSpPr>
        <p:spPr>
          <a:xfrm>
            <a:off x="7266348" y="313198"/>
            <a:ext cx="1171799" cy="65446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Tiene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AFCBBA1-0C8A-44EA-A881-80B8C181A24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793414" y="583023"/>
            <a:ext cx="78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F896109-BC54-4253-9E78-F6696D01BE8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739931" y="583023"/>
            <a:ext cx="13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40975A7-0018-4044-827D-09E045175238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031832" y="640428"/>
            <a:ext cx="1234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37C3958-825A-4AF6-821C-147679D5D622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438147" y="640428"/>
            <a:ext cx="139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9C8EE5E-01ED-4139-B824-5C4785BC2C49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582586" y="705853"/>
            <a:ext cx="0" cy="114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50F61A1-FDE7-418D-96A2-229837CEBAA7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582586" y="2623685"/>
            <a:ext cx="0" cy="103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82B2D1A-09DC-4A55-89BD-5F35BD70FAD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582586" y="3962400"/>
            <a:ext cx="0" cy="159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3283214-DAC9-4F6B-9D8F-6DDEC204B24A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83239" y="5937975"/>
            <a:ext cx="2341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1C254CC7-C074-469E-8A19-B3B140FA8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045" y="3654692"/>
            <a:ext cx="4168188" cy="6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4267DD-B38D-42DD-BD82-59BC0754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25395" cy="8891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CC15B08-BE17-49DC-A0D5-4245BBCA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889" y="941484"/>
            <a:ext cx="5157692" cy="1223860"/>
          </a:xfrm>
          <a:prstGeom prst="rect">
            <a:avLst/>
          </a:prstGeom>
        </p:spPr>
      </p:pic>
      <p:sp>
        <p:nvSpPr>
          <p:cNvPr id="6" name="Rombo 5">
            <a:extLst>
              <a:ext uri="{FF2B5EF4-FFF2-40B4-BE49-F238E27FC236}">
                <a16:creationId xmlns:a16="http://schemas.microsoft.com/office/drawing/2014/main" id="{ADE2DF95-503A-4CD1-AA36-3897760D7DCB}"/>
              </a:ext>
            </a:extLst>
          </p:cNvPr>
          <p:cNvSpPr/>
          <p:nvPr/>
        </p:nvSpPr>
        <p:spPr>
          <a:xfrm>
            <a:off x="7841514" y="2947515"/>
            <a:ext cx="1692442" cy="68096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Tiene</a:t>
            </a:r>
            <a:r>
              <a:rPr lang="es-ES" dirty="0">
                <a:solidFill>
                  <a:schemeClr val="tx1"/>
                </a:solidFill>
              </a:rPr>
              <a:t> 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F004A6D-6932-493E-AB5C-3E0DF9D49E9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687735" y="1876926"/>
            <a:ext cx="0" cy="1070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0F01912-5740-45BB-98BC-5D6F4DFA842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462697" y="3287997"/>
            <a:ext cx="537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950573D-E8B2-43CC-A86C-97E979A08786}"/>
              </a:ext>
            </a:extLst>
          </p:cNvPr>
          <p:cNvCxnSpPr>
            <a:cxnSpLocks/>
          </p:cNvCxnSpPr>
          <p:nvPr/>
        </p:nvCxnSpPr>
        <p:spPr>
          <a:xfrm flipV="1">
            <a:off x="2462697" y="719309"/>
            <a:ext cx="0" cy="256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1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60B610-CF06-4B58-9692-BEDACAE2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38"/>
            <a:ext cx="3323492" cy="9656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C1EB66E-BE39-48A6-A81D-45357EE6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752" y="90711"/>
            <a:ext cx="3579248" cy="12660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8647600-CF93-47C5-9FC4-D3049F3CB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877"/>
          <a:stretch/>
        </p:blipFill>
        <p:spPr>
          <a:xfrm>
            <a:off x="6707366" y="5561964"/>
            <a:ext cx="4764176" cy="623684"/>
          </a:xfrm>
          <a:prstGeom prst="rect">
            <a:avLst/>
          </a:prstGeom>
        </p:spPr>
      </p:pic>
      <p:sp>
        <p:nvSpPr>
          <p:cNvPr id="16" name="Rombo 15">
            <a:extLst>
              <a:ext uri="{FF2B5EF4-FFF2-40B4-BE49-F238E27FC236}">
                <a16:creationId xmlns:a16="http://schemas.microsoft.com/office/drawing/2014/main" id="{6BC95F0D-E825-4B31-AAA9-0013522BB4EC}"/>
              </a:ext>
            </a:extLst>
          </p:cNvPr>
          <p:cNvSpPr/>
          <p:nvPr/>
        </p:nvSpPr>
        <p:spPr>
          <a:xfrm>
            <a:off x="8697222" y="3948461"/>
            <a:ext cx="1315586" cy="76926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Tiene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CAEB022E-06F2-4B67-9C11-DC0C0F00323B}"/>
              </a:ext>
            </a:extLst>
          </p:cNvPr>
          <p:cNvSpPr/>
          <p:nvPr/>
        </p:nvSpPr>
        <p:spPr>
          <a:xfrm>
            <a:off x="5540013" y="499613"/>
            <a:ext cx="1315586" cy="76926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Tiene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92BC504-CB20-470A-BC78-A629AFF2E9B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54415" y="869451"/>
            <a:ext cx="2385598" cy="14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297FAAF-4806-4379-9742-480777643AC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855599" y="884247"/>
            <a:ext cx="1838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D2F0C6F-4AD9-4CD8-A99B-F25207A0905C}"/>
              </a:ext>
            </a:extLst>
          </p:cNvPr>
          <p:cNvCxnSpPr>
            <a:cxnSpLocks/>
          </p:cNvCxnSpPr>
          <p:nvPr/>
        </p:nvCxnSpPr>
        <p:spPr>
          <a:xfrm>
            <a:off x="9355015" y="1090246"/>
            <a:ext cx="0" cy="285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54CF2CF-5629-4F28-8965-4B61D75EDD4E}"/>
              </a:ext>
            </a:extLst>
          </p:cNvPr>
          <p:cNvCxnSpPr>
            <a:cxnSpLocks/>
          </p:cNvCxnSpPr>
          <p:nvPr/>
        </p:nvCxnSpPr>
        <p:spPr>
          <a:xfrm>
            <a:off x="9355015" y="4717729"/>
            <a:ext cx="0" cy="112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ACA6286-7AFE-412A-88CB-609681F4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1896" cy="112851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189C2F7-D2E9-43C1-9968-9AF2A9A4F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80" y="1237116"/>
            <a:ext cx="1341236" cy="792549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C1E8C3E-99D1-411E-BC10-C4A3FE79280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824516" y="1633391"/>
            <a:ext cx="1967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23960A0-5F8C-439F-9935-2A4C21342B9C}"/>
              </a:ext>
            </a:extLst>
          </p:cNvPr>
          <p:cNvCxnSpPr>
            <a:cxnSpLocks/>
          </p:cNvCxnSpPr>
          <p:nvPr/>
        </p:nvCxnSpPr>
        <p:spPr>
          <a:xfrm>
            <a:off x="3270737" y="1633389"/>
            <a:ext cx="22345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72A4CF8-2746-4A31-82C1-8123F8A7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98" y="22552"/>
            <a:ext cx="6038102" cy="147710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CD5338F-C668-4D4F-BDFA-1327A92C9518}"/>
              </a:ext>
            </a:extLst>
          </p:cNvPr>
          <p:cNvCxnSpPr>
            <a:cxnSpLocks/>
          </p:cNvCxnSpPr>
          <p:nvPr/>
        </p:nvCxnSpPr>
        <p:spPr>
          <a:xfrm flipV="1">
            <a:off x="8792308" y="1128512"/>
            <a:ext cx="0" cy="50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E5D982D-8939-4859-B318-8056A7AE882D}"/>
              </a:ext>
            </a:extLst>
          </p:cNvPr>
          <p:cNvCxnSpPr>
            <a:cxnSpLocks/>
          </p:cNvCxnSpPr>
          <p:nvPr/>
        </p:nvCxnSpPr>
        <p:spPr>
          <a:xfrm>
            <a:off x="3270738" y="1128512"/>
            <a:ext cx="0" cy="50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8E6A87D-D9F6-487F-893F-68BB48AF33A3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1831426" y="1017360"/>
            <a:ext cx="1022454" cy="73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EA898034-A0C7-468F-98A9-277619B00C05}"/>
              </a:ext>
            </a:extLst>
          </p:cNvPr>
          <p:cNvSpPr/>
          <p:nvPr/>
        </p:nvSpPr>
        <p:spPr>
          <a:xfrm>
            <a:off x="52369" y="1703360"/>
            <a:ext cx="2084295" cy="326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MontoFinal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6109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D36ADCE-9518-436E-AA9D-26268FC4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495947" cy="11254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5D2015-C16F-4151-B83B-04969EDD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579" y="0"/>
            <a:ext cx="4936747" cy="2468374"/>
          </a:xfrm>
          <a:prstGeom prst="rect">
            <a:avLst/>
          </a:prstGeom>
        </p:spPr>
      </p:pic>
      <p:sp>
        <p:nvSpPr>
          <p:cNvPr id="6" name="Rombo 5">
            <a:extLst>
              <a:ext uri="{FF2B5EF4-FFF2-40B4-BE49-F238E27FC236}">
                <a16:creationId xmlns:a16="http://schemas.microsoft.com/office/drawing/2014/main" id="{3AE7AA70-335D-41A4-A0AC-3B4AD2BF26B0}"/>
              </a:ext>
            </a:extLst>
          </p:cNvPr>
          <p:cNvSpPr/>
          <p:nvPr/>
        </p:nvSpPr>
        <p:spPr>
          <a:xfrm>
            <a:off x="3832830" y="2078171"/>
            <a:ext cx="1876926" cy="7804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Solicita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7E41F89-27A7-4E81-998D-2E6D5E01E18F}"/>
              </a:ext>
            </a:extLst>
          </p:cNvPr>
          <p:cNvCxnSpPr>
            <a:cxnSpLocks/>
          </p:cNvCxnSpPr>
          <p:nvPr/>
        </p:nvCxnSpPr>
        <p:spPr>
          <a:xfrm>
            <a:off x="3217984" y="2468374"/>
            <a:ext cx="61484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D41CFD2-3F6C-49EA-9215-7634129DCA35}"/>
              </a:ext>
            </a:extLst>
          </p:cNvPr>
          <p:cNvCxnSpPr>
            <a:cxnSpLocks/>
          </p:cNvCxnSpPr>
          <p:nvPr/>
        </p:nvCxnSpPr>
        <p:spPr>
          <a:xfrm>
            <a:off x="5709756" y="2468374"/>
            <a:ext cx="954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2E65B1C-6F7D-4907-B014-ACDF5F5D65D9}"/>
              </a:ext>
            </a:extLst>
          </p:cNvPr>
          <p:cNvCxnSpPr>
            <a:cxnSpLocks/>
          </p:cNvCxnSpPr>
          <p:nvPr/>
        </p:nvCxnSpPr>
        <p:spPr>
          <a:xfrm>
            <a:off x="6664569" y="773721"/>
            <a:ext cx="1899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764FA5D-0C7F-4B78-B9B9-A194A41646AA}"/>
              </a:ext>
            </a:extLst>
          </p:cNvPr>
          <p:cNvCxnSpPr>
            <a:cxnSpLocks/>
          </p:cNvCxnSpPr>
          <p:nvPr/>
        </p:nvCxnSpPr>
        <p:spPr>
          <a:xfrm>
            <a:off x="6664569" y="773721"/>
            <a:ext cx="0" cy="169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D7EEF06-C6E6-441C-AC0F-A43A1049D35A}"/>
              </a:ext>
            </a:extLst>
          </p:cNvPr>
          <p:cNvCxnSpPr>
            <a:cxnSpLocks/>
          </p:cNvCxnSpPr>
          <p:nvPr/>
        </p:nvCxnSpPr>
        <p:spPr>
          <a:xfrm>
            <a:off x="3217984" y="1002321"/>
            <a:ext cx="0" cy="1466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44E54-F43F-4F69-92F8-2E96263F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Alumnos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4D329-668E-4179-8DE2-10E51392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Daniela Alexandra Zapata Briones	</a:t>
            </a:r>
            <a:r>
              <a:rPr lang="es-MX" dirty="0">
                <a:solidFill>
                  <a:schemeClr val="accent2"/>
                </a:solidFill>
              </a:rPr>
              <a:t>1725850</a:t>
            </a:r>
          </a:p>
          <a:p>
            <a:r>
              <a:rPr lang="es-MX" dirty="0"/>
              <a:t>Brando Francisco Vargas </a:t>
            </a:r>
            <a:r>
              <a:rPr lang="es-MX" dirty="0">
                <a:solidFill>
                  <a:schemeClr val="accent2"/>
                </a:solidFill>
              </a:rPr>
              <a:t>		1671986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66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828E-CBE9-452D-B7D3-981C8D0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Esquema Relacional</a:t>
            </a:r>
            <a:endParaRPr lang="en-US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675A2CD8-4B82-48B6-93BA-7AEC25EB1F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" r="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6D174C4-D87D-43EC-8CE3-7FD61D065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4AD03E-7A12-47E4-B6E1-F0C4A815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956" y="4721165"/>
            <a:ext cx="3386582" cy="19409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E6C543-F5A0-4541-B7F5-620761579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6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4D33965-338A-444F-8868-5D6CB5D9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9" y="211016"/>
            <a:ext cx="11127718" cy="63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93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ACFC7B6-C3F4-40E1-A5D0-78BE281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s-MX" sz="4600" dirty="0">
                <a:solidFill>
                  <a:srgbClr val="FFFFFF"/>
                </a:solidFill>
              </a:rPr>
              <a:t>Carta de confidencialidad </a:t>
            </a:r>
          </a:p>
        </p:txBody>
      </p:sp>
      <p:pic>
        <p:nvPicPr>
          <p:cNvPr id="22" name="Marcador de contenido 3">
            <a:extLst>
              <a:ext uri="{FF2B5EF4-FFF2-40B4-BE49-F238E27FC236}">
                <a16:creationId xmlns:a16="http://schemas.microsoft.com/office/drawing/2014/main" id="{2F91C4DD-49BE-43AB-A835-BD2743D70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5" t="10645" r="31013" b="5288"/>
          <a:stretch/>
        </p:blipFill>
        <p:spPr>
          <a:xfrm>
            <a:off x="5848376" y="0"/>
            <a:ext cx="5546455" cy="68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A4D39DB-AFA4-47BA-A7F2-13A71D210C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Resultado de imagen para proceso">
            <a:extLst>
              <a:ext uri="{FF2B5EF4-FFF2-40B4-BE49-F238E27FC236}">
                <a16:creationId xmlns:a16="http://schemas.microsoft.com/office/drawing/2014/main" id="{0271581D-6F9A-456C-912B-F168DBC92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 t="333" r="13001"/>
          <a:stretch/>
        </p:blipFill>
        <p:spPr bwMode="auto">
          <a:xfrm>
            <a:off x="1024128" y="2288541"/>
            <a:ext cx="5867061" cy="38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78DDDA0-0B84-4B5D-AC61-96E877EC7D2C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586706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 err="1"/>
              <a:t>Situacion</a:t>
            </a:r>
            <a:r>
              <a:rPr lang="en-US" dirty="0"/>
              <a:t> Actual  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8C84F9C-BBB3-443D-8AF4-00E51F38EE51}"/>
              </a:ext>
            </a:extLst>
          </p:cNvPr>
          <p:cNvSpPr txBox="1">
            <a:spLocks/>
          </p:cNvSpPr>
          <p:nvPr/>
        </p:nvSpPr>
        <p:spPr>
          <a:xfrm>
            <a:off x="8021490" y="585216"/>
            <a:ext cx="3527043" cy="558698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El </a:t>
            </a:r>
            <a:r>
              <a:rPr lang="en-US" sz="2000" dirty="0" err="1">
                <a:solidFill>
                  <a:srgbClr val="FFFFFF"/>
                </a:solidFill>
              </a:rPr>
              <a:t>proceso</a:t>
            </a:r>
            <a:r>
              <a:rPr lang="en-US" sz="2000" dirty="0">
                <a:solidFill>
                  <a:srgbClr val="FFFFFF"/>
                </a:solidFill>
              </a:rPr>
              <a:t> que se </a:t>
            </a:r>
            <a:r>
              <a:rPr lang="en-US" sz="2000" dirty="0" err="1">
                <a:solidFill>
                  <a:srgbClr val="FFFFFF"/>
                </a:solidFill>
              </a:rPr>
              <a:t>lleva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cabo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esta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agencia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viajes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</a:t>
            </a:r>
            <a:r>
              <a:rPr lang="en-US" sz="2000" dirty="0">
                <a:solidFill>
                  <a:srgbClr val="FFFFFF"/>
                </a:solidFill>
              </a:rPr>
              <a:t> el </a:t>
            </a:r>
            <a:r>
              <a:rPr lang="en-US" sz="2000" dirty="0" err="1">
                <a:solidFill>
                  <a:srgbClr val="FFFFFF"/>
                </a:solidFill>
              </a:rPr>
              <a:t>siguiente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rgbClr val="FFFFFF"/>
                </a:solidFill>
              </a:rPr>
              <a:t>Cliente-Viaje</a:t>
            </a:r>
            <a:endParaRPr lang="en-US" sz="2000" b="1" dirty="0">
              <a:solidFill>
                <a:srgbClr val="FFFFFF"/>
              </a:solidFill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000" dirty="0">
                <a:solidFill>
                  <a:srgbClr val="FFFFFF"/>
                </a:solidFill>
              </a:rPr>
              <a:t>El </a:t>
            </a:r>
            <a:r>
              <a:rPr lang="en-US" sz="2000" dirty="0" err="1">
                <a:solidFill>
                  <a:srgbClr val="FFFFFF"/>
                </a:solidFill>
              </a:rPr>
              <a:t>cliente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establece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donde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quiere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viajar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donde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tiene</a:t>
            </a:r>
            <a:r>
              <a:rPr lang="en-US" sz="2000" dirty="0">
                <a:solidFill>
                  <a:srgbClr val="FFFFFF"/>
                </a:solidFill>
              </a:rPr>
              <a:t> que </a:t>
            </a:r>
            <a:r>
              <a:rPr lang="en-US" sz="2000" dirty="0" err="1">
                <a:solidFill>
                  <a:srgbClr val="FFFFFF"/>
                </a:solidFill>
              </a:rPr>
              <a:t>proporcionar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Origen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Destino</a:t>
            </a:r>
            <a:endParaRPr lang="en-US" sz="20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Fecha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salida</a:t>
            </a:r>
            <a:r>
              <a:rPr lang="en-US" sz="2000" dirty="0">
                <a:solidFill>
                  <a:srgbClr val="FFFFFF"/>
                </a:solidFill>
              </a:rPr>
              <a:t> y </a:t>
            </a:r>
            <a:r>
              <a:rPr lang="en-US" sz="2000" dirty="0" err="1">
                <a:solidFill>
                  <a:srgbClr val="FFFFFF"/>
                </a:solidFill>
              </a:rPr>
              <a:t>regreso</a:t>
            </a:r>
            <a:endParaRPr lang="en-US" sz="20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Cantidad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adultos</a:t>
            </a:r>
            <a:r>
              <a:rPr lang="en-US" sz="2000" dirty="0">
                <a:solidFill>
                  <a:srgbClr val="FFFFFF"/>
                </a:solidFill>
              </a:rPr>
              <a:t> y </a:t>
            </a:r>
            <a:r>
              <a:rPr lang="en-US" sz="2000" dirty="0" err="1">
                <a:solidFill>
                  <a:srgbClr val="FFFFFF"/>
                </a:solidFill>
              </a:rPr>
              <a:t>niños</a:t>
            </a:r>
            <a:endParaRPr lang="en-US" sz="2000" dirty="0">
              <a:solidFill>
                <a:srgbClr val="FFFFFF"/>
              </a:solidFill>
            </a:endParaRPr>
          </a:p>
          <a:p>
            <a:pPr marL="128016" lvl="1" indent="0">
              <a:buFont typeface="Wingdings 3" pitchFamily="18" charset="2"/>
              <a:buNone/>
            </a:pPr>
            <a:r>
              <a:rPr lang="en-US" sz="2000" dirty="0" err="1">
                <a:solidFill>
                  <a:srgbClr val="FFFFFF"/>
                </a:solidFill>
              </a:rPr>
              <a:t>Después</a:t>
            </a:r>
            <a:r>
              <a:rPr lang="en-US" sz="2000" dirty="0">
                <a:solidFill>
                  <a:srgbClr val="FFFFFF"/>
                </a:solidFill>
              </a:rPr>
              <a:t> el </a:t>
            </a:r>
            <a:r>
              <a:rPr lang="en-US" sz="2000" dirty="0" err="1">
                <a:solidFill>
                  <a:srgbClr val="FFFFFF"/>
                </a:solidFill>
              </a:rPr>
              <a:t>empleado</a:t>
            </a:r>
            <a:r>
              <a:rPr lang="en-US" sz="2000" dirty="0">
                <a:solidFill>
                  <a:srgbClr val="FFFFFF"/>
                </a:solidFill>
              </a:rPr>
              <a:t> le </a:t>
            </a:r>
            <a:r>
              <a:rPr lang="en-US" sz="2000" dirty="0" err="1">
                <a:solidFill>
                  <a:srgbClr val="FFFFFF"/>
                </a:solidFill>
              </a:rPr>
              <a:t>ayuda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buscar</a:t>
            </a:r>
            <a:r>
              <a:rPr lang="en-US" sz="2000" dirty="0">
                <a:solidFill>
                  <a:srgbClr val="FFFFFF"/>
                </a:solidFill>
              </a:rPr>
              <a:t> el </a:t>
            </a:r>
            <a:r>
              <a:rPr lang="en-US" sz="2000" dirty="0" err="1">
                <a:solidFill>
                  <a:srgbClr val="FFFFFF"/>
                </a:solidFill>
              </a:rPr>
              <a:t>transporte</a:t>
            </a:r>
            <a:r>
              <a:rPr lang="en-US" sz="2000" dirty="0">
                <a:solidFill>
                  <a:srgbClr val="FFFFFF"/>
                </a:solidFill>
              </a:rPr>
              <a:t>, el hotel de </a:t>
            </a:r>
            <a:r>
              <a:rPr lang="en-US" sz="2000" dirty="0" err="1">
                <a:solidFill>
                  <a:srgbClr val="FFFFFF"/>
                </a:solidFill>
              </a:rPr>
              <a:t>acuerdo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su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presupuesto</a:t>
            </a:r>
            <a:r>
              <a:rPr lang="en-US" sz="2000" dirty="0">
                <a:solidFill>
                  <a:srgbClr val="FFFFFF"/>
                </a:solidFill>
              </a:rPr>
              <a:t> y </a:t>
            </a:r>
            <a:r>
              <a:rPr lang="en-US" sz="2000" dirty="0" err="1">
                <a:solidFill>
                  <a:srgbClr val="FFFFFF"/>
                </a:solidFill>
              </a:rPr>
              <a:t>gustos</a:t>
            </a:r>
            <a:r>
              <a:rPr lang="en-US" sz="2000" dirty="0">
                <a:solidFill>
                  <a:srgbClr val="FFFFFF"/>
                </a:solidFill>
              </a:rPr>
              <a:t>, y </a:t>
            </a:r>
            <a:r>
              <a:rPr lang="en-US" sz="2000" dirty="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algunos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casos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paquetes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donde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incluya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alimento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0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proceso">
            <a:extLst>
              <a:ext uri="{FF2B5EF4-FFF2-40B4-BE49-F238E27FC236}">
                <a16:creationId xmlns:a16="http://schemas.microsoft.com/office/drawing/2014/main" id="{9CF4A766-15DA-45DF-ABE9-1FD85252E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2" b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D175FC-84CC-4D12-A5E2-FA27D934E9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C38328-2D50-4DDB-BD20-28DE12E499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82312D4A-25FF-4536-875F-62491D3D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Proceso  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0B8B12F-0ED4-4872-8FB7-C29074DA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sz="1700" b="1" dirty="0">
                <a:solidFill>
                  <a:srgbClr val="000000"/>
                </a:solidFill>
              </a:rPr>
              <a:t>Cliente-Empleado</a:t>
            </a:r>
          </a:p>
          <a:p>
            <a:pPr marL="0" indent="0">
              <a:buNone/>
            </a:pPr>
            <a:r>
              <a:rPr lang="es-MX" sz="1700" dirty="0">
                <a:solidFill>
                  <a:srgbClr val="000000"/>
                </a:solidFill>
              </a:rPr>
              <a:t>El cliente tiene contacto con el empleado atreves de dos formas, ya sea físicamente o atreves de una llamada telefónica.</a:t>
            </a:r>
          </a:p>
          <a:p>
            <a:pPr marL="0" indent="0">
              <a:buNone/>
            </a:pPr>
            <a:r>
              <a:rPr lang="es-MX" sz="1700" dirty="0">
                <a:solidFill>
                  <a:srgbClr val="000000"/>
                </a:solidFill>
              </a:rPr>
              <a:t>Lo primero que se hace es una cotización del lugar a donde el cliente quiere viajar; una vez que el cliente este de acuerdo se lleva a cabo la recolección de los datos los cuales son:	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rgbClr val="000000"/>
                </a:solidFill>
              </a:rPr>
              <a:t>Nombre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rgbClr val="000000"/>
                </a:solidFill>
              </a:rPr>
              <a:t>Apellido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rgbClr val="000000"/>
                </a:solidFill>
              </a:rPr>
              <a:t>Edad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rgbClr val="000000"/>
                </a:solidFill>
              </a:rPr>
              <a:t>Dirección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rgbClr val="000000"/>
                </a:solidFill>
              </a:rPr>
              <a:t>Teléfono</a:t>
            </a:r>
          </a:p>
          <a:p>
            <a:pPr marL="128016" lvl="1" indent="0">
              <a:buNone/>
            </a:pPr>
            <a:endParaRPr lang="es-MX" sz="1700" dirty="0">
              <a:solidFill>
                <a:srgbClr val="000000"/>
              </a:solidFill>
            </a:endParaRPr>
          </a:p>
          <a:p>
            <a:pPr marL="128016" lvl="1" indent="0">
              <a:buNone/>
            </a:pPr>
            <a:endParaRPr lang="es-MX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1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proceso">
            <a:extLst>
              <a:ext uri="{FF2B5EF4-FFF2-40B4-BE49-F238E27FC236}">
                <a16:creationId xmlns:a16="http://schemas.microsoft.com/office/drawing/2014/main" id="{9CF4A766-15DA-45DF-ABE9-1FD85252E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2" b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D175FC-84CC-4D12-A5E2-FA27D934E9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C38328-2D50-4DDB-BD20-28DE12E4996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82312D4A-25FF-4536-875F-62491D3D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Proceso  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0B8B12F-0ED4-4872-8FB7-C29074DA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sz="1700" b="1" dirty="0">
                <a:solidFill>
                  <a:srgbClr val="000000"/>
                </a:solidFill>
              </a:rPr>
              <a:t>Cliente-Pago</a:t>
            </a:r>
          </a:p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Ya que el cliente este de acuerdo con su viaje y el pago total, lo que sigue a continuación es establecer los métodos de pago los cuales pueden ser en efectivo o tarjeta, la cual se aceptan: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1600" dirty="0">
                <a:solidFill>
                  <a:srgbClr val="000000"/>
                </a:solidFill>
              </a:rPr>
              <a:t>Tarjeta de crédito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sz="1600" dirty="0">
                <a:solidFill>
                  <a:srgbClr val="000000"/>
                </a:solidFill>
              </a:rPr>
              <a:t>Tarjeta de debito </a:t>
            </a:r>
          </a:p>
          <a:p>
            <a:pPr marL="128016" lvl="1" indent="0">
              <a:buNone/>
            </a:pPr>
            <a:endParaRPr lang="es-MX" sz="1700" dirty="0">
              <a:solidFill>
                <a:srgbClr val="000000"/>
              </a:solidFill>
            </a:endParaRPr>
          </a:p>
          <a:p>
            <a:pPr marL="128016" lvl="1" indent="0">
              <a:buNone/>
            </a:pPr>
            <a:endParaRPr lang="es-MX" sz="1700" dirty="0">
              <a:solidFill>
                <a:srgbClr val="0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F9F82D-2D5B-4B70-8114-A7016B4A1EDD}"/>
              </a:ext>
            </a:extLst>
          </p:cNvPr>
          <p:cNvSpPr txBox="1"/>
          <p:nvPr/>
        </p:nvSpPr>
        <p:spPr>
          <a:xfrm>
            <a:off x="105476" y="6070491"/>
            <a:ext cx="7129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accent2"/>
                </a:solidFill>
              </a:rPr>
              <a:t>*Nota: </a:t>
            </a:r>
            <a:r>
              <a:rPr lang="es-MX" sz="2000" dirty="0"/>
              <a:t>Los datos son recolectados en físico, se hacen a computadora para imprimirlos y almacenarlos.</a:t>
            </a:r>
            <a:r>
              <a:rPr lang="es-MX" sz="2000" dirty="0">
                <a:solidFill>
                  <a:schemeClr val="accent2"/>
                </a:solidFill>
              </a:rPr>
              <a:t>*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7039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80B43-4F6F-45F3-8375-DF73FE4F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Áreas de oportunidad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B6BB7B-3122-4B5F-95C4-6C2214E8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02" y="4293705"/>
            <a:ext cx="3930180" cy="22107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6CE526-EB15-4189-9318-B24B25D78827}"/>
              </a:ext>
            </a:extLst>
          </p:cNvPr>
          <p:cNvSpPr txBox="1"/>
          <p:nvPr/>
        </p:nvSpPr>
        <p:spPr>
          <a:xfrm>
            <a:off x="1024128" y="2420471"/>
            <a:ext cx="54729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áreas de oportunidad que se podrían tomar serian</a:t>
            </a:r>
            <a:r>
              <a:rPr lang="es-MX" sz="2400" dirty="0"/>
              <a:t>:</a:t>
            </a:r>
          </a:p>
          <a:p>
            <a:endParaRPr lang="es-MX" sz="2400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400" dirty="0"/>
              <a:t>Actualización mas rápida</a:t>
            </a: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400" dirty="0"/>
              <a:t>Mejor disponibilidad de información</a:t>
            </a: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s-ES" sz="2400" dirty="0"/>
              <a:t>Evitar perdida de información </a:t>
            </a:r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813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F5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Resultado de imagen para proceso">
            <a:extLst>
              <a:ext uri="{FF2B5EF4-FFF2-40B4-BE49-F238E27FC236}">
                <a16:creationId xmlns:a16="http://schemas.microsoft.com/office/drawing/2014/main" id="{7E3C1109-7FC0-4738-884E-1C1093592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r="4470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ECD648F3-7766-403E-9BD2-5BC5CE88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Propuesta  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D6443823-5408-4F8A-9EF1-56591069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128016" lvl="1" indent="0">
              <a:buNone/>
            </a:pPr>
            <a:endParaRPr lang="es-MX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s-MX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FFFFFF"/>
              </a:solidFill>
            </a:endParaRPr>
          </a:p>
          <a:p>
            <a:pPr marL="128016" lvl="1" indent="0">
              <a:buNone/>
            </a:pPr>
            <a:endParaRPr lang="es-MX" dirty="0">
              <a:solidFill>
                <a:srgbClr val="FFFFFF"/>
              </a:solidFill>
            </a:endParaRPr>
          </a:p>
          <a:p>
            <a:pPr marL="128016" lvl="1" indent="0">
              <a:buNone/>
            </a:pP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A26E10-D18E-40E4-ACD6-F0FAA638F1B0}"/>
              </a:ext>
            </a:extLst>
          </p:cNvPr>
          <p:cNvSpPr/>
          <p:nvPr/>
        </p:nvSpPr>
        <p:spPr>
          <a:xfrm>
            <a:off x="7880517" y="774698"/>
            <a:ext cx="35249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La propuesta de mejora de nuestra parte seria la transformación de lo físico a lo que es la base de datos, para facilitar el manejo y actualización de datos de la Agencia de viajes.</a:t>
            </a:r>
          </a:p>
        </p:txBody>
      </p:sp>
    </p:spTree>
    <p:extLst>
      <p:ext uri="{BB962C8B-B14F-4D97-AF65-F5344CB8AC3E}">
        <p14:creationId xmlns:p14="http://schemas.microsoft.com/office/powerpoint/2010/main" val="188418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828E-CBE9-452D-B7D3-981C8D0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chemeClr val="tx1"/>
                </a:solidFill>
              </a:rPr>
              <a:t>Diagrama</a:t>
            </a:r>
            <a:r>
              <a:rPr lang="en-US" spc="200" dirty="0">
                <a:solidFill>
                  <a:schemeClr val="tx1"/>
                </a:solidFill>
              </a:rPr>
              <a:t> de </a:t>
            </a:r>
            <a:r>
              <a:rPr lang="en-US" spc="200" dirty="0" err="1">
                <a:solidFill>
                  <a:schemeClr val="tx1"/>
                </a:solidFill>
              </a:rPr>
              <a:t>Proceso</a:t>
            </a:r>
            <a:endParaRPr lang="en-US" spc="200" dirty="0">
              <a:solidFill>
                <a:schemeClr val="tx1"/>
              </a:solidFill>
            </a:endParaRP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3C6B3CAE-99DF-4CF9-B033-6A26DAD4A3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322" b="832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AA0623-8B11-4B44-B40C-BD0C37AF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9BC41B-FE33-4AAC-AFE8-B7CADD7BF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80"/>
          <a:stretch/>
        </p:blipFill>
        <p:spPr>
          <a:xfrm>
            <a:off x="8844917" y="4992745"/>
            <a:ext cx="2195119" cy="14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8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743</TotalTime>
  <Words>305</Words>
  <Application>Microsoft Office PowerPoint</Application>
  <PresentationFormat>Panorámica</PresentationFormat>
  <Paragraphs>55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Agencia de viajes</vt:lpstr>
      <vt:lpstr>Alumnos </vt:lpstr>
      <vt:lpstr>Carta de confidencialidad </vt:lpstr>
      <vt:lpstr>Presentación de PowerPoint</vt:lpstr>
      <vt:lpstr>Proceso  </vt:lpstr>
      <vt:lpstr>Proceso  </vt:lpstr>
      <vt:lpstr>Áreas de oportunidad</vt:lpstr>
      <vt:lpstr>Propuesta  </vt:lpstr>
      <vt:lpstr>Diagrama de Proceso</vt:lpstr>
      <vt:lpstr>Presentación de PowerPoint</vt:lpstr>
      <vt:lpstr>Diagrama de Proceso (Mejora)</vt:lpstr>
      <vt:lpstr>Presentación de PowerPoint</vt:lpstr>
      <vt:lpstr>Diagrama Entidad / Relacion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Esquema Relacional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Agencia de viajes</dc:title>
  <dc:creator>Alexandra Zapata</dc:creator>
  <cp:lastModifiedBy>Alexandra Zapata</cp:lastModifiedBy>
  <cp:revision>39</cp:revision>
  <dcterms:created xsi:type="dcterms:W3CDTF">2017-09-25T23:10:31Z</dcterms:created>
  <dcterms:modified xsi:type="dcterms:W3CDTF">2017-11-09T21:04:37Z</dcterms:modified>
</cp:coreProperties>
</file>