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EF1"/>
    <a:srgbClr val="94AEDC"/>
    <a:srgbClr val="8C1515"/>
    <a:srgbClr val="BC8A68"/>
    <a:srgbClr val="A06A46"/>
    <a:srgbClr val="754E33"/>
    <a:srgbClr val="DD9D4F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60" d="100"/>
          <a:sy n="60" d="100"/>
        </p:scale>
        <p:origin x="-2640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821141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9187197"/>
            <a:ext cx="84878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1150259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will be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54392"/>
              </p:ext>
            </p:extLst>
          </p:nvPr>
        </p:nvGraphicFramePr>
        <p:xfrm>
          <a:off x="16472508" y="12162764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630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Design Specifics: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the Contextual Embed Encoder Block: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a Stacked Encoder Block: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heads in Self-attention: 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Used a 1d Convolution to decrease input size when necessary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380430" cy="8195026"/>
            <a:chOff x="452158" y="13460590"/>
            <a:chExt cx="8380430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896165" y="17084077"/>
              <a:ext cx="822362" cy="3172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3057375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2063425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57822"/>
              </p:ext>
            </p:extLst>
          </p:nvPr>
        </p:nvGraphicFramePr>
        <p:xfrm>
          <a:off x="9769315" y="15075698"/>
          <a:ext cx="13595013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549620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4936576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4958241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7039873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Error Type Examples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the industrialized nations increased their reserves (by expanding their money supplies) in amounts far greater than before. The result was a depreciation of the dollar 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 err="1">
                <a:latin typeface="Georgia" panose="02040502050405020303" pitchFamily="18" charset="0"/>
              </a:rPr>
              <a:t>Confonuding</a:t>
            </a:r>
            <a:r>
              <a:rPr lang="en-US" sz="2200" dirty="0">
                <a:latin typeface="Georgia" panose="02040502050405020303" pitchFamily="18" charset="0"/>
              </a:rPr>
              <a:t>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the Nice Treaty, there was an attempt to reform the constitutional law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the Lisbon Treaty 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03BA25-02E4-4695-910B-11E29951E5A9}"/>
              </a:ext>
            </a:extLst>
          </p:cNvPr>
          <p:cNvGrpSpPr/>
          <p:nvPr/>
        </p:nvGrpSpPr>
        <p:grpSpPr>
          <a:xfrm>
            <a:off x="23884561" y="4667461"/>
            <a:ext cx="4461839" cy="3156726"/>
            <a:chOff x="23884561" y="4583381"/>
            <a:chExt cx="4461839" cy="3156726"/>
          </a:xfrm>
        </p:grpSpPr>
        <p:pic>
          <p:nvPicPr>
            <p:cNvPr id="94" name="Picture 93" descr="Chart&#10;&#10;Description automatically generated">
              <a:extLst>
                <a:ext uri="{FF2B5EF4-FFF2-40B4-BE49-F238E27FC236}">
                  <a16:creationId xmlns:a16="http://schemas.microsoft.com/office/drawing/2014/main" id="{18B5862A-4DA2-4801-AC97-515C01ECF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6618" r="13559" b="7910"/>
            <a:stretch/>
          </p:blipFill>
          <p:spPr>
            <a:xfrm>
              <a:off x="24187331" y="4596051"/>
              <a:ext cx="3911417" cy="29007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6316C-2C67-4BE4-8D75-9126FD7E301C}"/>
                </a:ext>
              </a:extLst>
            </p:cNvPr>
            <p:cNvSpPr txBox="1"/>
            <p:nvPr/>
          </p:nvSpPr>
          <p:spPr>
            <a:xfrm>
              <a:off x="24116097" y="7432330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0               1e+6	          2e+6	          3e+6            4e+6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A16B04-96D0-4D14-850B-8E8E872B2FF8}"/>
                </a:ext>
              </a:extLst>
            </p:cNvPr>
            <p:cNvSpPr txBox="1"/>
            <p:nvPr/>
          </p:nvSpPr>
          <p:spPr>
            <a:xfrm>
              <a:off x="23884561" y="4583381"/>
              <a:ext cx="39412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70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593F3A-67BF-48F9-8495-4B638DE05F92}"/>
              </a:ext>
            </a:extLst>
          </p:cNvPr>
          <p:cNvGrpSpPr/>
          <p:nvPr/>
        </p:nvGrpSpPr>
        <p:grpSpPr>
          <a:xfrm>
            <a:off x="28234098" y="4680131"/>
            <a:ext cx="4265199" cy="3143033"/>
            <a:chOff x="28234098" y="4596051"/>
            <a:chExt cx="4265199" cy="3143033"/>
          </a:xfrm>
        </p:grpSpPr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CF469230-E169-4063-AAE7-24498B561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" t="6314" r="13182" b="7847"/>
            <a:stretch/>
          </p:blipFill>
          <p:spPr>
            <a:xfrm>
              <a:off x="28538648" y="4596051"/>
              <a:ext cx="3911418" cy="290076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A3CB42-4EB3-4CC5-B70B-286160CD9B8B}"/>
                </a:ext>
              </a:extLst>
            </p:cNvPr>
            <p:cNvSpPr txBox="1"/>
            <p:nvPr/>
          </p:nvSpPr>
          <p:spPr>
            <a:xfrm>
              <a:off x="28268994" y="7431307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    0              1e+6              2e+6           3e+6         4e+6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B4F6A-9DF2-480C-BAA3-1B7471B1E1BE}"/>
                </a:ext>
              </a:extLst>
            </p:cNvPr>
            <p:cNvSpPr txBox="1"/>
            <p:nvPr/>
          </p:nvSpPr>
          <p:spPr>
            <a:xfrm flipH="1">
              <a:off x="28237910" y="4812696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88722-0416-4591-A16F-4A3A2578D08C}"/>
                </a:ext>
              </a:extLst>
            </p:cNvPr>
            <p:cNvSpPr txBox="1"/>
            <p:nvPr/>
          </p:nvSpPr>
          <p:spPr>
            <a:xfrm flipH="1">
              <a:off x="28237910" y="549732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591FB8-45C9-4FCB-A451-3FE4B46E6709}"/>
                </a:ext>
              </a:extLst>
            </p:cNvPr>
            <p:cNvSpPr txBox="1"/>
            <p:nvPr/>
          </p:nvSpPr>
          <p:spPr>
            <a:xfrm flipH="1">
              <a:off x="28234098" y="611954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9A9D51-9422-4755-AE92-730F21A48DFE}"/>
                </a:ext>
              </a:extLst>
            </p:cNvPr>
            <p:cNvSpPr txBox="1"/>
            <p:nvPr/>
          </p:nvSpPr>
          <p:spPr>
            <a:xfrm flipH="1">
              <a:off x="28234098" y="6820572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2949E-D825-48A1-8966-85DC7BCEFE7A}"/>
              </a:ext>
            </a:extLst>
          </p:cNvPr>
          <p:cNvGrpSpPr/>
          <p:nvPr/>
        </p:nvGrpSpPr>
        <p:grpSpPr>
          <a:xfrm>
            <a:off x="31000893" y="6685772"/>
            <a:ext cx="1707179" cy="738664"/>
            <a:chOff x="31124545" y="6601281"/>
            <a:chExt cx="1707179" cy="73866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9FE37A1-4EB1-4A51-AF41-A6940A829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3" t="44195" r="7549" b="41832"/>
            <a:stretch/>
          </p:blipFill>
          <p:spPr>
            <a:xfrm>
              <a:off x="31124545" y="6659813"/>
              <a:ext cx="291210" cy="669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D4A4E-AD85-4B7E-BDEF-F2B2BD993DA4}"/>
                </a:ext>
              </a:extLst>
            </p:cNvPr>
            <p:cNvSpPr txBox="1"/>
            <p:nvPr/>
          </p:nvSpPr>
          <p:spPr>
            <a:xfrm>
              <a:off x="31334904" y="6601281"/>
              <a:ext cx="14968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Georgia" panose="02040502050405020303" pitchFamily="18" charset="0"/>
                </a:rPr>
                <a:t>Bidaf</a:t>
              </a:r>
              <a:r>
                <a:rPr lang="en-US" sz="1400" dirty="0">
                  <a:latin typeface="Georgia" panose="02040502050405020303" pitchFamily="18" charset="0"/>
                </a:rPr>
                <a:t> w/ Char</a:t>
              </a:r>
            </a:p>
            <a:p>
              <a:r>
                <a:rPr lang="en-US" sz="1400" dirty="0">
                  <a:latin typeface="Georgia" panose="02040502050405020303" pitchFamily="18" charset="0"/>
                </a:rPr>
                <a:t>Baseline</a:t>
              </a:r>
            </a:p>
            <a:p>
              <a:r>
                <a:rPr lang="en-US" sz="1400" dirty="0" err="1">
                  <a:latin typeface="Georgia" panose="02040502050405020303" pitchFamily="18" charset="0"/>
                </a:rPr>
                <a:t>QANet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47E9436-430B-4477-8A62-203F3E03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23528"/>
              </p:ext>
            </p:extLst>
          </p:nvPr>
        </p:nvGraphicFramePr>
        <p:xfrm>
          <a:off x="9622220" y="4513523"/>
          <a:ext cx="7570076" cy="431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438">
                  <a:extLst>
                    <a:ext uri="{9D8B030D-6E8A-4147-A177-3AD203B41FA5}">
                      <a16:colId xmlns:a16="http://schemas.microsoft.com/office/drawing/2014/main" val="941148619"/>
                    </a:ext>
                  </a:extLst>
                </a:gridCol>
                <a:gridCol w="2413438">
                  <a:extLst>
                    <a:ext uri="{9D8B030D-6E8A-4147-A177-3AD203B41FA5}">
                      <a16:colId xmlns:a16="http://schemas.microsoft.com/office/drawing/2014/main" val="25578782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404817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93780260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Tuned Parameter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07951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Learning Rate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452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244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3823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Dropout Prob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5128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0859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18138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altLang="zh-CN" sz="2200" dirty="0">
                          <a:latin typeface="Georgia" panose="02040502050405020303" pitchFamily="18" charset="0"/>
                        </a:rPr>
                        <a:t>atch size ~ # Repetitions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(of </a:t>
                      </a:r>
                      <a:r>
                        <a:rPr lang="en-US" altLang="zh-CN" sz="1800" dirty="0" err="1">
                          <a:latin typeface="Georgia" panose="02040502050405020303" pitchFamily="18" charset="0"/>
                        </a:rPr>
                        <a:t>Convs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 in an encoder block,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see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fig. 1)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7, B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5897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5, B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01600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4, B =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99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58155A4-AC1D-4727-A721-EC1E09BD39F7}"/>
              </a:ext>
            </a:extLst>
          </p:cNvPr>
          <p:cNvSpPr txBox="1"/>
          <p:nvPr/>
        </p:nvSpPr>
        <p:spPr>
          <a:xfrm>
            <a:off x="6057472" y="21534082"/>
            <a:ext cx="2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</a:t>
            </a:r>
            <a:r>
              <a:rPr lang="en-US" dirty="0"/>
              <a:t> </a:t>
            </a:r>
            <a:r>
              <a:rPr lang="en-US" dirty="0" err="1"/>
              <a:t>QANet</a:t>
            </a:r>
            <a:r>
              <a:rPr lang="en-US" dirty="0"/>
              <a:t>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F47B6-33C0-4DED-9E5E-F0EA2903E7DF}"/>
              </a:ext>
            </a:extLst>
          </p:cNvPr>
          <p:cNvSpPr txBox="1"/>
          <p:nvPr/>
        </p:nvSpPr>
        <p:spPr>
          <a:xfrm>
            <a:off x="21581631" y="13486551"/>
            <a:ext cx="17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1. </a:t>
            </a:r>
            <a:r>
              <a:rPr lang="en-US" dirty="0" err="1">
                <a:latin typeface="Georgia" panose="02040502050405020303" pitchFamily="18" charset="0"/>
              </a:rPr>
              <a:t>AvNA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8E057-D1CF-4B27-A2A3-3F27464001ED}"/>
              </a:ext>
            </a:extLst>
          </p:cNvPr>
          <p:cNvSpPr txBox="1"/>
          <p:nvPr/>
        </p:nvSpPr>
        <p:spPr>
          <a:xfrm>
            <a:off x="19454648" y="16864576"/>
            <a:ext cx="39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Table 2. </a:t>
            </a:r>
            <a:r>
              <a:rPr lang="en-US" dirty="0">
                <a:latin typeface="Georgia" panose="02040502050405020303" pitchFamily="18" charset="0"/>
              </a:rPr>
              <a:t>Performance by Q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7EFF-E699-4301-A97E-E93376E16421}"/>
              </a:ext>
            </a:extLst>
          </p:cNvPr>
          <p:cNvSpPr txBox="1"/>
          <p:nvPr/>
        </p:nvSpPr>
        <p:spPr>
          <a:xfrm>
            <a:off x="25634975" y="44235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F1 Score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D20448-E7CF-4F6D-9853-08A2737CEE59}"/>
              </a:ext>
            </a:extLst>
          </p:cNvPr>
          <p:cNvSpPr txBox="1"/>
          <p:nvPr/>
        </p:nvSpPr>
        <p:spPr>
          <a:xfrm>
            <a:off x="29909730" y="44235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EM 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6BD8-980B-468E-8DA7-17D4B3579A59}"/>
              </a:ext>
            </a:extLst>
          </p:cNvPr>
          <p:cNvSpPr txBox="1"/>
          <p:nvPr/>
        </p:nvSpPr>
        <p:spPr>
          <a:xfrm>
            <a:off x="24187331" y="8369300"/>
            <a:ext cx="826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final model?? Description…….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Comparison with baseline and </a:t>
            </a:r>
            <a:r>
              <a:rPr lang="en-US" sz="2200" dirty="0" err="1">
                <a:latin typeface="Georgia" panose="02040502050405020303" pitchFamily="18" charset="0"/>
              </a:rPr>
              <a:t>bidaf</a:t>
            </a:r>
            <a:r>
              <a:rPr lang="en-US" sz="2200" dirty="0">
                <a:latin typeface="Georgia" panose="02040502050405020303" pitchFamily="18" charset="0"/>
              </a:rPr>
              <a:t> w</a:t>
            </a:r>
            <a:r>
              <a:rPr lang="en-US" sz="2200">
                <a:latin typeface="Georgia" panose="02040502050405020303" pitchFamily="18" charset="0"/>
              </a:rPr>
              <a:t>/Char</a:t>
            </a:r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855</Words>
  <Application>Microsoft Office PowerPoint</Application>
  <PresentationFormat>Custom</PresentationFormat>
  <Paragraphs>170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101</cp:revision>
  <dcterms:created xsi:type="dcterms:W3CDTF">2022-03-11T23:50:39Z</dcterms:created>
  <dcterms:modified xsi:type="dcterms:W3CDTF">2022-03-13T00:08:24Z</dcterms:modified>
</cp:coreProperties>
</file>