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D4F"/>
    <a:srgbClr val="754E33"/>
    <a:srgbClr val="D3DEF1"/>
    <a:srgbClr val="94AEDC"/>
    <a:srgbClr val="8C1515"/>
    <a:srgbClr val="BC8A68"/>
    <a:srgbClr val="A06A46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40" d="100"/>
          <a:sy n="40" d="100"/>
        </p:scale>
        <p:origin x="16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099" y="34116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0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0" y="217383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41164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31405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1871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4116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35346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are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68167"/>
              </p:ext>
            </p:extLst>
          </p:nvPr>
        </p:nvGraphicFramePr>
        <p:xfrm>
          <a:off x="16472508" y="12332098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6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466686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232759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2061"/>
              </p:ext>
            </p:extLst>
          </p:nvPr>
        </p:nvGraphicFramePr>
        <p:xfrm>
          <a:off x="9769315" y="15188587"/>
          <a:ext cx="13535185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450729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662509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5049465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5071130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7038462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</a:t>
            </a:r>
            <a:r>
              <a:rPr lang="en-US" sz="2200" u="sng" dirty="0">
                <a:latin typeface="Georgia" panose="02040502050405020303" pitchFamily="18" charset="0"/>
              </a:rPr>
              <a:t>the industrialized nations increased their reserves </a:t>
            </a:r>
            <a:r>
              <a:rPr lang="en-US" sz="2200" dirty="0">
                <a:latin typeface="Georgia" panose="02040502050405020303" pitchFamily="18" charset="0"/>
              </a:rPr>
              <a:t>(by expanding their money supplies) in amounts far greater than before. </a:t>
            </a:r>
            <a:r>
              <a:rPr lang="en-US" sz="2200" u="sng" dirty="0">
                <a:latin typeface="Georgia" panose="02040502050405020303" pitchFamily="18" charset="0"/>
              </a:rPr>
              <a:t>The result was a depreciation of the dollar </a:t>
            </a:r>
            <a:r>
              <a:rPr lang="en-US" sz="2200" dirty="0">
                <a:latin typeface="Georgia" panose="02040502050405020303" pitchFamily="18" charset="0"/>
              </a:rPr>
              <a:t>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>
                <a:latin typeface="Georgia" panose="02040502050405020303" pitchFamily="18" charset="0"/>
              </a:rPr>
              <a:t>Confounding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</a:t>
            </a:r>
            <a:r>
              <a:rPr lang="en-US" sz="2200" u="sng" dirty="0">
                <a:latin typeface="Georgia" panose="02040502050405020303" pitchFamily="18" charset="0"/>
              </a:rPr>
              <a:t>the Nice Treaty</a:t>
            </a:r>
            <a:r>
              <a:rPr lang="en-US" sz="2200" dirty="0">
                <a:latin typeface="Georgia" panose="02040502050405020303" pitchFamily="18" charset="0"/>
              </a:rPr>
              <a:t>, there was an attempt </a:t>
            </a:r>
            <a:r>
              <a:rPr lang="en-US" sz="2200" u="sng" dirty="0">
                <a:latin typeface="Georgia" panose="02040502050405020303" pitchFamily="18" charset="0"/>
              </a:rPr>
              <a:t>to reform the constitutional law</a:t>
            </a:r>
            <a:r>
              <a:rPr lang="en-US" sz="2200" dirty="0">
                <a:latin typeface="Georgia" panose="02040502050405020303" pitchFamily="18" charset="0"/>
              </a:rPr>
              <a:t>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</a:t>
            </a:r>
            <a:r>
              <a:rPr lang="en-US" sz="2200" u="sng" dirty="0">
                <a:latin typeface="Georgia" panose="02040502050405020303" pitchFamily="18" charset="0"/>
              </a:rPr>
              <a:t>the Lisbon Treaty </a:t>
            </a:r>
            <a:r>
              <a:rPr lang="en-US" sz="2200" dirty="0">
                <a:latin typeface="Georgia" panose="02040502050405020303" pitchFamily="18" charset="0"/>
              </a:rPr>
              <a:t>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564820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577490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583131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38000"/>
              </p:ext>
            </p:extLst>
          </p:nvPr>
        </p:nvGraphicFramePr>
        <p:xfrm>
          <a:off x="16138123" y="4444024"/>
          <a:ext cx="7162800" cy="431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Repetitions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(of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Convs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in an encoder block,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5621867" y="21534082"/>
            <a:ext cx="30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  Fig 1.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QANet</a:t>
            </a:r>
            <a:r>
              <a:rPr lang="en-US" dirty="0">
                <a:latin typeface="Georgia" panose="02040502050405020303" pitchFamily="18" charset="0"/>
              </a:rPr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26501" y="1365588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2.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977465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3.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46668" y="43209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3209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236560" y="8244289"/>
            <a:ext cx="82627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best performing model is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Achieves an F1 score of 70.17 and EM score of 66.81 on </a:t>
            </a:r>
            <a:r>
              <a:rPr lang="en-US" sz="2200" dirty="0" err="1">
                <a:latin typeface="Georgia" panose="02040502050405020303" pitchFamily="18" charset="0"/>
              </a:rPr>
              <a:t>SQuAD</a:t>
            </a:r>
            <a:r>
              <a:rPr lang="en-US" sz="2200" dirty="0">
                <a:latin typeface="Georgia" panose="02040502050405020303" pitchFamily="18" charset="0"/>
              </a:rPr>
              <a:t> v2.0.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+9/+8 on F1/EM over the baseline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+6/+3 on F1/EM over the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w/ Char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clear best performing hyperparameters: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LR = 0.001 does not overshoot minima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Georgia" panose="02040502050405020303" pitchFamily="18" charset="0"/>
              </a:rPr>
              <a:t>pDrop</a:t>
            </a:r>
            <a:r>
              <a:rPr lang="en-US" sz="2200" dirty="0">
                <a:latin typeface="Georgia" panose="02040502050405020303" pitchFamily="18" charset="0"/>
              </a:rPr>
              <a:t> = 0.1 much more consistent results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tradeoff in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Reducing the number of encoder blocks from 7-&gt;4 and increasing the batch size cut the training time from ~10 hours to ~6 hours.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Only minor decrease in performance, suggesting that decreasing the number of blocks could be useful if faced with limited compute resources.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A41BC4-1CEA-4402-B7C5-1B0E6D22FE35}"/>
              </a:ext>
            </a:extLst>
          </p:cNvPr>
          <p:cNvSpPr txBox="1"/>
          <p:nvPr/>
        </p:nvSpPr>
        <p:spPr>
          <a:xfrm>
            <a:off x="17697172" y="8789102"/>
            <a:ext cx="56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>
                <a:latin typeface="Georgia" panose="02040502050405020303" pitchFamily="18" charset="0"/>
              </a:rPr>
              <a:t>Parameter Tuning (*Default training param)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488D7F-F5F8-45B6-9047-AF89D16B83CA}"/>
              </a:ext>
            </a:extLst>
          </p:cNvPr>
          <p:cNvSpPr/>
          <p:nvPr/>
        </p:nvSpPr>
        <p:spPr>
          <a:xfrm>
            <a:off x="16177341" y="9448424"/>
            <a:ext cx="1916932" cy="790834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Learning Rate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35AD20-4B35-43DB-9FBD-17F2D8E900CE}"/>
              </a:ext>
            </a:extLst>
          </p:cNvPr>
          <p:cNvSpPr/>
          <p:nvPr/>
        </p:nvSpPr>
        <p:spPr>
          <a:xfrm>
            <a:off x="18807135" y="9443054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Dropout Prob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48CF64-DD3E-4A4B-907B-FFB2E2DB62A5}"/>
              </a:ext>
            </a:extLst>
          </p:cNvPr>
          <p:cNvSpPr/>
          <p:nvPr/>
        </p:nvSpPr>
        <p:spPr>
          <a:xfrm>
            <a:off x="21383235" y="9450270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Batch Size ~ Rep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01E0CB-7406-4FB8-B8B9-36E94696A4EE}"/>
              </a:ext>
            </a:extLst>
          </p:cNvPr>
          <p:cNvSpPr txBox="1"/>
          <p:nvPr/>
        </p:nvSpPr>
        <p:spPr>
          <a:xfrm>
            <a:off x="18253573" y="10832747"/>
            <a:ext cx="510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4. </a:t>
            </a:r>
            <a:r>
              <a:rPr lang="en-US" dirty="0">
                <a:latin typeface="Georgia" panose="02040502050405020303" pitchFamily="18" charset="0"/>
              </a:rPr>
              <a:t>Tuning Sequence (due to time constraint)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3CCDC7B-3D22-4318-BFE5-763818259C1D}"/>
              </a:ext>
            </a:extLst>
          </p:cNvPr>
          <p:cNvCxnSpPr>
            <a:cxnSpLocks/>
            <a:stCxn id="45" idx="6"/>
            <a:endCxn id="131" idx="4"/>
          </p:cNvCxnSpPr>
          <p:nvPr/>
        </p:nvCxnSpPr>
        <p:spPr>
          <a:xfrm>
            <a:off x="18094273" y="9843841"/>
            <a:ext cx="1671328" cy="390048"/>
          </a:xfrm>
          <a:prstGeom prst="curvedConnector4">
            <a:avLst>
              <a:gd name="adj1" fmla="val 21326"/>
              <a:gd name="adj2" fmla="val 158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0AECEA-8696-4821-A153-C574872C11E2}"/>
              </a:ext>
            </a:extLst>
          </p:cNvPr>
          <p:cNvSpPr txBox="1"/>
          <p:nvPr/>
        </p:nvSpPr>
        <p:spPr>
          <a:xfrm>
            <a:off x="17445323" y="10420238"/>
            <a:ext cx="19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LR Param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C36591-B605-449C-848E-0DC66F886D7C}"/>
              </a:ext>
            </a:extLst>
          </p:cNvPr>
          <p:cNvCxnSpPr>
            <a:cxnSpLocks/>
            <a:stCxn id="131" idx="6"/>
            <a:endCxn id="132" idx="4"/>
          </p:cNvCxnSpPr>
          <p:nvPr/>
        </p:nvCxnSpPr>
        <p:spPr>
          <a:xfrm>
            <a:off x="20724067" y="9838472"/>
            <a:ext cx="1617634" cy="402633"/>
          </a:xfrm>
          <a:prstGeom prst="curvedConnector4">
            <a:avLst>
              <a:gd name="adj1" fmla="val 20374"/>
              <a:gd name="adj2" fmla="val 156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DFC89A4-CF8B-497F-8B13-4E88081968BF}"/>
              </a:ext>
            </a:extLst>
          </p:cNvPr>
          <p:cNvSpPr txBox="1"/>
          <p:nvPr/>
        </p:nvSpPr>
        <p:spPr>
          <a:xfrm>
            <a:off x="19909324" y="10436804"/>
            <a:ext cx="2874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</a:t>
            </a:r>
            <a:r>
              <a:rPr lang="en-US" sz="2000" dirty="0" err="1">
                <a:latin typeface="Georgia" panose="02040502050405020303" pitchFamily="18" charset="0"/>
              </a:rPr>
              <a:t>LR+Drop</a:t>
            </a:r>
            <a:r>
              <a:rPr lang="en-US" sz="2000" dirty="0">
                <a:latin typeface="Georgia" panose="02040502050405020303" pitchFamily="18" charset="0"/>
              </a:rPr>
              <a:t> Params</a:t>
            </a:r>
            <a:endParaRPr 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1F8B56-7929-424B-8A42-76851125A131}"/>
              </a:ext>
            </a:extLst>
          </p:cNvPr>
          <p:cNvSpPr txBox="1"/>
          <p:nvPr/>
        </p:nvSpPr>
        <p:spPr>
          <a:xfrm>
            <a:off x="24011466" y="14407550"/>
            <a:ext cx="84878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Due to time and compute limitations, there is still room for improvement. These include: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a more fine-grained grid search for hyper-parameter tuning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Testing model architecture improvements such as including attention-fusion networks (Wang et al. 2018) within the transformer encoder blocks.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data augmentation strategies such as back-translation to boost model performance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atin typeface="Georgia" panose="02040502050405020303" pitchFamily="18" charset="0"/>
              </a:rPr>
              <a:t>Ensembling</a:t>
            </a:r>
            <a:r>
              <a:rPr lang="en-US" sz="2200" dirty="0">
                <a:latin typeface="Georgia" panose="02040502050405020303" pitchFamily="18" charset="0"/>
              </a:rPr>
              <a:t>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models together by averaging the output probabilities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8072D-4C06-4893-91C4-D504BD99C48D}"/>
              </a:ext>
            </a:extLst>
          </p:cNvPr>
          <p:cNvSpPr txBox="1"/>
          <p:nvPr/>
        </p:nvSpPr>
        <p:spPr>
          <a:xfrm>
            <a:off x="23622756" y="479146"/>
            <a:ext cx="882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CS224n: NLP with Deep Learning 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Poster Presentation, Winter 2022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D45C525-CCC4-45A7-B88D-72CD59523F63}"/>
              </a:ext>
            </a:extLst>
          </p:cNvPr>
          <p:cNvGrpSpPr/>
          <p:nvPr/>
        </p:nvGrpSpPr>
        <p:grpSpPr>
          <a:xfrm>
            <a:off x="10892501" y="7801551"/>
            <a:ext cx="4725739" cy="3281082"/>
            <a:chOff x="10016773" y="4642462"/>
            <a:chExt cx="4725739" cy="32810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618FF7C-ADA4-4482-A2BD-89F0F2C78DAA}"/>
                </a:ext>
              </a:extLst>
            </p:cNvPr>
            <p:cNvGrpSpPr/>
            <p:nvPr/>
          </p:nvGrpSpPr>
          <p:grpSpPr>
            <a:xfrm>
              <a:off x="10307128" y="4642462"/>
              <a:ext cx="4435384" cy="3281082"/>
              <a:chOff x="10307128" y="4642462"/>
              <a:chExt cx="4435384" cy="3281082"/>
            </a:xfrm>
          </p:grpSpPr>
          <p:pic>
            <p:nvPicPr>
              <p:cNvPr id="64" name="Picture 6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6EF8F45-A90B-4855-8AE4-7664A020D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8" t="6358" r="19119" b="7008"/>
              <a:stretch/>
            </p:blipFill>
            <p:spPr>
              <a:xfrm>
                <a:off x="10617600" y="4651171"/>
                <a:ext cx="3962638" cy="287534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3A79CA-BE85-4297-A2A0-2C85877DCCA6}"/>
                  </a:ext>
                </a:extLst>
              </p:cNvPr>
              <p:cNvSpPr txBox="1"/>
              <p:nvPr/>
            </p:nvSpPr>
            <p:spPr>
              <a:xfrm>
                <a:off x="10307128" y="4642462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70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4ED8724-E8BD-4CD1-AF28-E7AE97943362}"/>
                  </a:ext>
                </a:extLst>
              </p:cNvPr>
              <p:cNvSpPr txBox="1"/>
              <p:nvPr/>
            </p:nvSpPr>
            <p:spPr>
              <a:xfrm>
                <a:off x="10307128" y="5253948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65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1D46EA-C00D-4F01-9515-F763D5FEDB90}"/>
                  </a:ext>
                </a:extLst>
              </p:cNvPr>
              <p:cNvSpPr txBox="1"/>
              <p:nvPr/>
            </p:nvSpPr>
            <p:spPr>
              <a:xfrm>
                <a:off x="10307128" y="5938803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2DA172-2284-49DB-8585-EECA296CE6A3}"/>
                  </a:ext>
                </a:extLst>
              </p:cNvPr>
              <p:cNvSpPr txBox="1"/>
              <p:nvPr/>
            </p:nvSpPr>
            <p:spPr>
              <a:xfrm>
                <a:off x="10307128" y="656282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55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A2FA2CD-2439-4759-A05B-D1836D956A56}"/>
                  </a:ext>
                </a:extLst>
              </p:cNvPr>
              <p:cNvSpPr txBox="1"/>
              <p:nvPr/>
            </p:nvSpPr>
            <p:spPr>
              <a:xfrm>
                <a:off x="10307128" y="722643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A30B87-9D39-42EB-8249-52CBF79D1603}"/>
                  </a:ext>
                </a:extLst>
              </p:cNvPr>
              <p:cNvSpPr txBox="1"/>
              <p:nvPr/>
            </p:nvSpPr>
            <p:spPr>
              <a:xfrm>
                <a:off x="10530479" y="7431101"/>
                <a:ext cx="421203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   0.0		  2.5		  5.0	  	 7.5		10.0</a:t>
                </a:r>
              </a:p>
              <a:p>
                <a:pPr algn="ctr"/>
                <a:r>
                  <a:rPr lang="en-US" sz="1300" dirty="0">
                    <a:latin typeface="Georgia" panose="02040502050405020303" pitchFamily="18" charset="0"/>
                  </a:rPr>
                  <a:t>Relative Training Time (</a:t>
                </a:r>
                <a:r>
                  <a:rPr lang="en-US" sz="1300" dirty="0" err="1">
                    <a:latin typeface="Georgia" panose="02040502050405020303" pitchFamily="18" charset="0"/>
                  </a:rPr>
                  <a:t>hrs</a:t>
                </a:r>
                <a:r>
                  <a:rPr lang="en-US" sz="1300" dirty="0">
                    <a:latin typeface="Georgia" panose="02040502050405020303" pitchFamily="18" charset="0"/>
                  </a:rPr>
                  <a:t>)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AA4F39D-EB15-4DFA-B733-3FCBF1ED26F9}"/>
                  </a:ext>
                </a:extLst>
              </p:cNvPr>
              <p:cNvGrpSpPr/>
              <p:nvPr/>
            </p:nvGrpSpPr>
            <p:grpSpPr>
              <a:xfrm>
                <a:off x="13193592" y="6599135"/>
                <a:ext cx="1247309" cy="692497"/>
                <a:chOff x="13319516" y="6414422"/>
                <a:chExt cx="1247309" cy="692497"/>
              </a:xfrm>
            </p:grpSpPr>
            <p:pic>
              <p:nvPicPr>
                <p:cNvPr id="167" name="Picture 16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55238FEF-FD13-4107-A37B-B353782DF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30" t="44480" r="12995" b="43544"/>
                <a:stretch/>
              </p:blipFill>
              <p:spPr>
                <a:xfrm>
                  <a:off x="13319516" y="6428844"/>
                  <a:ext cx="278675" cy="630919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100A753-BD79-40BD-B9D8-92BE22220A05}"/>
                    </a:ext>
                  </a:extLst>
                </p:cNvPr>
                <p:cNvSpPr txBox="1"/>
                <p:nvPr/>
              </p:nvSpPr>
              <p:spPr>
                <a:xfrm>
                  <a:off x="13504742" y="6414422"/>
                  <a:ext cx="1062083" cy="69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Rep 7, B 30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5, B 40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4, B 48</a:t>
                  </a: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DBC6C46-B4E2-4B94-B864-AEE631140633}"/>
                </a:ext>
              </a:extLst>
            </p:cNvPr>
            <p:cNvSpPr txBox="1"/>
            <p:nvPr/>
          </p:nvSpPr>
          <p:spPr>
            <a:xfrm>
              <a:off x="10016773" y="4976061"/>
              <a:ext cx="415498" cy="15631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dirty="0">
                  <a:latin typeface="Georgia" panose="02040502050405020303" pitchFamily="18" charset="0"/>
                </a:rPr>
                <a:t>F1 Score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BC3776-FB2E-44E8-A7AA-A0F63BD2BC82}"/>
              </a:ext>
            </a:extLst>
          </p:cNvPr>
          <p:cNvGrpSpPr/>
          <p:nvPr/>
        </p:nvGrpSpPr>
        <p:grpSpPr>
          <a:xfrm>
            <a:off x="10865294" y="4358369"/>
            <a:ext cx="4650150" cy="3248329"/>
            <a:chOff x="10208819" y="8047577"/>
            <a:chExt cx="4650150" cy="324832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B279A4C-B040-4216-994B-4465CA352B93}"/>
                </a:ext>
              </a:extLst>
            </p:cNvPr>
            <p:cNvGrpSpPr/>
            <p:nvPr/>
          </p:nvGrpSpPr>
          <p:grpSpPr>
            <a:xfrm>
              <a:off x="10208819" y="8047577"/>
              <a:ext cx="4650150" cy="3248329"/>
              <a:chOff x="10189769" y="7742773"/>
              <a:chExt cx="4650150" cy="32483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70EC5E9-22F5-4906-A10D-436ADE442242}"/>
                  </a:ext>
                </a:extLst>
              </p:cNvPr>
              <p:cNvGrpSpPr/>
              <p:nvPr/>
            </p:nvGrpSpPr>
            <p:grpSpPr>
              <a:xfrm>
                <a:off x="10627886" y="7866575"/>
                <a:ext cx="4212033" cy="3124527"/>
                <a:chOff x="10627886" y="7866575"/>
                <a:chExt cx="4212033" cy="3124527"/>
              </a:xfrm>
            </p:grpSpPr>
            <p:pic>
              <p:nvPicPr>
                <p:cNvPr id="78" name="Picture 77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C7B7A14B-44FE-40B9-8DEA-B6BB0DF22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2" t="6438" r="13839" b="6617"/>
                <a:stretch/>
              </p:blipFill>
              <p:spPr>
                <a:xfrm>
                  <a:off x="10805593" y="7866575"/>
                  <a:ext cx="3974563" cy="2714171"/>
                </a:xfrm>
                <a:prstGeom prst="rect">
                  <a:avLst/>
                </a:prstGeom>
              </p:spPr>
            </p:pic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0D533E9-9E4F-4CB9-AC26-7EBA2206761A}"/>
                    </a:ext>
                  </a:extLst>
                </p:cNvPr>
                <p:cNvSpPr txBox="1"/>
                <p:nvPr/>
              </p:nvSpPr>
              <p:spPr>
                <a:xfrm>
                  <a:off x="10627886" y="10498659"/>
                  <a:ext cx="421203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     0		      1e+6		2e+6	  	     3e+6</a:t>
                  </a:r>
                </a:p>
                <a:p>
                  <a:pPr algn="ctr"/>
                  <a:r>
                    <a:rPr lang="en-US" sz="1300" dirty="0">
                      <a:latin typeface="Georgia" panose="02040502050405020303" pitchFamily="18" charset="0"/>
                    </a:rPr>
                    <a:t>Steps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1870F6E-9E2B-4903-B07C-06FDAE3A7CC5}"/>
                  </a:ext>
                </a:extLst>
              </p:cNvPr>
              <p:cNvGrpSpPr/>
              <p:nvPr/>
            </p:nvGrpSpPr>
            <p:grpSpPr>
              <a:xfrm>
                <a:off x="10189769" y="7742773"/>
                <a:ext cx="1040828" cy="2858523"/>
                <a:chOff x="10189769" y="7742773"/>
                <a:chExt cx="1040828" cy="2858523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02C2B7F-9815-44FE-A293-EDC6136CC22C}"/>
                    </a:ext>
                  </a:extLst>
                </p:cNvPr>
                <p:cNvSpPr txBox="1"/>
                <p:nvPr/>
              </p:nvSpPr>
              <p:spPr>
                <a:xfrm>
                  <a:off x="10509945" y="7742773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70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925525D-285F-4772-B605-990FE23C248A}"/>
                    </a:ext>
                  </a:extLst>
                </p:cNvPr>
                <p:cNvSpPr txBox="1"/>
                <p:nvPr/>
              </p:nvSpPr>
              <p:spPr>
                <a:xfrm>
                  <a:off x="10509945" y="8262049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65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4E61160-E223-4602-B3BD-3B2FF154A88A}"/>
                    </a:ext>
                  </a:extLst>
                </p:cNvPr>
                <p:cNvSpPr txBox="1"/>
                <p:nvPr/>
              </p:nvSpPr>
              <p:spPr>
                <a:xfrm>
                  <a:off x="10509945" y="8779465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60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2A0E5B5-0607-41F5-A634-2FE1B5BBB225}"/>
                    </a:ext>
                  </a:extLst>
                </p:cNvPr>
                <p:cNvSpPr txBox="1"/>
                <p:nvPr/>
              </p:nvSpPr>
              <p:spPr>
                <a:xfrm>
                  <a:off x="10504663" y="929688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55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9565D33-8B6D-4584-9FEB-49CD6C33ED26}"/>
                    </a:ext>
                  </a:extLst>
                </p:cNvPr>
                <p:cNvSpPr txBox="1"/>
                <p:nvPr/>
              </p:nvSpPr>
              <p:spPr>
                <a:xfrm>
                  <a:off x="10504663" y="979352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50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1252105-3FE5-4DC5-BD34-F5F61B19A0F6}"/>
                    </a:ext>
                  </a:extLst>
                </p:cNvPr>
                <p:cNvSpPr txBox="1"/>
                <p:nvPr/>
              </p:nvSpPr>
              <p:spPr>
                <a:xfrm>
                  <a:off x="10508127" y="10308908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45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463D64B-410A-41C4-B28D-1076E87F4EDE}"/>
                    </a:ext>
                  </a:extLst>
                </p:cNvPr>
                <p:cNvSpPr txBox="1"/>
                <p:nvPr/>
              </p:nvSpPr>
              <p:spPr>
                <a:xfrm>
                  <a:off x="10189769" y="8049180"/>
                  <a:ext cx="415498" cy="156316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sz="1500" dirty="0">
                      <a:latin typeface="Georgia" panose="02040502050405020303" pitchFamily="18" charset="0"/>
                    </a:rPr>
                    <a:t>F1 Score</a:t>
                  </a: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AEA5C43-0C64-49D6-A542-20D86133DF43}"/>
                </a:ext>
              </a:extLst>
            </p:cNvPr>
            <p:cNvGrpSpPr/>
            <p:nvPr/>
          </p:nvGrpSpPr>
          <p:grpSpPr>
            <a:xfrm>
              <a:off x="13519105" y="9142200"/>
              <a:ext cx="1256594" cy="692497"/>
              <a:chOff x="13428879" y="9117085"/>
              <a:chExt cx="1256594" cy="692497"/>
            </a:xfrm>
          </p:grpSpPr>
          <p:pic>
            <p:nvPicPr>
              <p:cNvPr id="84" name="Picture 83" descr="Chart, line chart&#10;&#10;Description automatically generated">
                <a:extLst>
                  <a:ext uri="{FF2B5EF4-FFF2-40B4-BE49-F238E27FC236}">
                    <a16:creationId xmlns:a16="http://schemas.microsoft.com/office/drawing/2014/main" id="{41234D28-EF2D-4ED3-8FDC-C01587909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615" t="44155" r="7802" b="42459"/>
              <a:stretch/>
            </p:blipFill>
            <p:spPr>
              <a:xfrm>
                <a:off x="13428879" y="9137889"/>
                <a:ext cx="265033" cy="631492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E489FFA6-9CD7-4F17-97F8-8C7A6C472DF8}"/>
                  </a:ext>
                </a:extLst>
              </p:cNvPr>
              <p:cNvSpPr txBox="1"/>
              <p:nvPr/>
            </p:nvSpPr>
            <p:spPr>
              <a:xfrm>
                <a:off x="13623390" y="9117085"/>
                <a:ext cx="106208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LR 0.005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0.001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0.0005</a:t>
                </a:r>
              </a:p>
            </p:txBody>
          </p:sp>
        </p:grp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B3AA37AA-CFD9-4D4A-98C6-4A464FAD8656}"/>
              </a:ext>
            </a:extLst>
          </p:cNvPr>
          <p:cNvSpPr txBox="1"/>
          <p:nvPr/>
        </p:nvSpPr>
        <p:spPr>
          <a:xfrm>
            <a:off x="9727660" y="9218703"/>
            <a:ext cx="1221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Georgia" panose="02040502050405020303" pitchFamily="18" charset="0"/>
              </a:rPr>
              <a:t>Fig 3.</a:t>
            </a:r>
            <a:r>
              <a:rPr lang="en-US" sz="1600" dirty="0">
                <a:latin typeface="Georgia" panose="02040502050405020303" pitchFamily="18" charset="0"/>
              </a:rPr>
              <a:t> F1 scores </a:t>
            </a:r>
            <a:r>
              <a:rPr lang="en-US" altLang="zh-CN" sz="1600" dirty="0">
                <a:latin typeface="Georgia" panose="02040502050405020303" pitchFamily="18" charset="0"/>
              </a:rPr>
              <a:t>vs.</a:t>
            </a:r>
            <a:r>
              <a:rPr lang="en-US" sz="1600" dirty="0">
                <a:latin typeface="Georgia" panose="02040502050405020303" pitchFamily="18" charset="0"/>
              </a:rPr>
              <a:t> Training Time </a:t>
            </a:r>
          </a:p>
          <a:p>
            <a:pPr algn="r"/>
            <a:r>
              <a:rPr lang="en-US" sz="1600" dirty="0">
                <a:latin typeface="Georgia" panose="02040502050405020303" pitchFamily="18" charset="0"/>
              </a:rPr>
              <a:t>with different Reps and Batch sizes 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E64905D-C4A1-47F9-A6EC-05FDF35F1BB0}"/>
              </a:ext>
            </a:extLst>
          </p:cNvPr>
          <p:cNvSpPr txBox="1"/>
          <p:nvPr/>
        </p:nvSpPr>
        <p:spPr>
          <a:xfrm>
            <a:off x="9669443" y="6360203"/>
            <a:ext cx="127365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b="1" dirty="0">
                <a:latin typeface="Georgia" panose="02040502050405020303" pitchFamily="18" charset="0"/>
              </a:rPr>
              <a:t>Fig 2. </a:t>
            </a:r>
            <a:r>
              <a:rPr lang="en-US" sz="1700" dirty="0">
                <a:latin typeface="Georgia" panose="02040502050405020303" pitchFamily="18" charset="0"/>
              </a:rPr>
              <a:t>F1 scores with different Learning Rates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40FB2A2-82E0-4690-9F48-DCDEA43517B0}"/>
              </a:ext>
            </a:extLst>
          </p:cNvPr>
          <p:cNvSpPr txBox="1"/>
          <p:nvPr/>
        </p:nvSpPr>
        <p:spPr>
          <a:xfrm>
            <a:off x="26937478" y="7711234"/>
            <a:ext cx="55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5. </a:t>
            </a:r>
            <a:r>
              <a:rPr lang="en-US" dirty="0">
                <a:latin typeface="Georgia" panose="02040502050405020303" pitchFamily="18" charset="0"/>
              </a:rPr>
              <a:t>F1 and EM of three different models vs. Steps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1212</Words>
  <Application>Microsoft Office PowerPoint</Application>
  <PresentationFormat>Custom</PresentationFormat>
  <Paragraphs>227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130</cp:revision>
  <dcterms:created xsi:type="dcterms:W3CDTF">2022-03-11T23:50:39Z</dcterms:created>
  <dcterms:modified xsi:type="dcterms:W3CDTF">2022-03-13T07:42:13Z</dcterms:modified>
</cp:coreProperties>
</file>