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77D"/>
    <a:srgbClr val="8C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94" autoAdjust="0"/>
    <p:restoredTop sz="94660"/>
  </p:normalViewPr>
  <p:slideViewPr>
    <p:cSldViewPr snapToGrid="0">
      <p:cViewPr>
        <p:scale>
          <a:sx n="55" d="100"/>
          <a:sy n="55" d="100"/>
        </p:scale>
        <p:origin x="77" y="-1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6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4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3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9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6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5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1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3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4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3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AF28D-0B51-447A-B4E3-DE3013D3E90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75CA6-4AD4-4F12-B9B2-8476DCC8A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BA1CBED-DC86-4B0A-89FE-AC21EE9E0E07}"/>
              </a:ext>
            </a:extLst>
          </p:cNvPr>
          <p:cNvSpPr/>
          <p:nvPr/>
        </p:nvSpPr>
        <p:spPr>
          <a:xfrm>
            <a:off x="419100" y="3520017"/>
            <a:ext cx="8487833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C1768-149E-46C8-9199-BCB305DE3220}"/>
              </a:ext>
            </a:extLst>
          </p:cNvPr>
          <p:cNvSpPr/>
          <p:nvPr/>
        </p:nvSpPr>
        <p:spPr>
          <a:xfrm>
            <a:off x="0" y="-16933"/>
            <a:ext cx="32937450" cy="3155701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CD120-6FF1-4DF0-AAB4-4AF8104D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1" y="289984"/>
            <a:ext cx="32918399" cy="2814918"/>
          </a:xfrm>
        </p:spPr>
        <p:txBody>
          <a:bodyPr>
            <a:noAutofit/>
          </a:bodyPr>
          <a:lstStyle/>
          <a:p>
            <a:pPr algn="ctr"/>
            <a:r>
              <a:rPr lang="en-US" sz="7200" dirty="0" err="1">
                <a:solidFill>
                  <a:schemeClr val="bg1"/>
                </a:solidFill>
                <a:latin typeface="Georgia" panose="02040502050405020303" pitchFamily="18" charset="0"/>
              </a:rPr>
              <a:t>QANet</a:t>
            </a:r>
            <a:r>
              <a:rPr lang="zh-CN" altLang="en-US" sz="72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Georgia" panose="02040502050405020303" pitchFamily="18" charset="0"/>
              </a:rPr>
              <a:t>on</a:t>
            </a:r>
            <a:r>
              <a:rPr lang="zh-CN" altLang="en-US" sz="72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7200" dirty="0" err="1">
                <a:solidFill>
                  <a:schemeClr val="bg1"/>
                </a:solidFill>
                <a:latin typeface="Georgia" panose="02040502050405020303" pitchFamily="18" charset="0"/>
              </a:rPr>
              <a:t>SQuAD</a:t>
            </a:r>
            <a:r>
              <a:rPr lang="zh-CN" altLang="en-US" sz="72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Georgia" panose="02040502050405020303" pitchFamily="18" charset="0"/>
              </a:rPr>
              <a:t>v2.0</a:t>
            </a:r>
            <a:br>
              <a:rPr lang="en-US" altLang="zh-CN" sz="88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altLang="zh-CN" sz="28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br>
              <a:rPr lang="en-US" altLang="zh-CN" sz="40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altLang="zh-CN" sz="4400" dirty="0">
                <a:solidFill>
                  <a:schemeClr val="bg1"/>
                </a:solidFill>
                <a:latin typeface="Georgia" panose="02040502050405020303" pitchFamily="18" charset="0"/>
              </a:rPr>
              <a:t>Alex Fan</a:t>
            </a:r>
            <a:r>
              <a:rPr lang="en-US" altLang="zh-CN" sz="4400" baseline="30000" dirty="0">
                <a:solidFill>
                  <a:schemeClr val="bg1"/>
                </a:solidFill>
                <a:latin typeface="Georgia" panose="02040502050405020303" pitchFamily="18" charset="0"/>
              </a:rPr>
              <a:t>1</a:t>
            </a:r>
            <a:r>
              <a:rPr lang="en-US" altLang="zh-CN" sz="4400" dirty="0">
                <a:solidFill>
                  <a:schemeClr val="bg1"/>
                </a:solidFill>
                <a:latin typeface="Georgia" panose="02040502050405020303" pitchFamily="18" charset="0"/>
              </a:rPr>
              <a:t> and </a:t>
            </a:r>
            <a:r>
              <a:rPr lang="en-US" altLang="zh-CN" sz="4400" dirty="0" err="1">
                <a:solidFill>
                  <a:schemeClr val="bg1"/>
                </a:solidFill>
                <a:latin typeface="Georgia" panose="02040502050405020303" pitchFamily="18" charset="0"/>
              </a:rPr>
              <a:t>Yixuan</a:t>
            </a:r>
            <a:r>
              <a:rPr lang="en-US" altLang="zh-CN" sz="4400" dirty="0">
                <a:solidFill>
                  <a:schemeClr val="bg1"/>
                </a:solidFill>
                <a:latin typeface="Georgia" panose="02040502050405020303" pitchFamily="18" charset="0"/>
              </a:rPr>
              <a:t> (Sherry) Wu</a:t>
            </a:r>
            <a:r>
              <a:rPr lang="en-US" altLang="zh-CN" sz="4400" baseline="30000" dirty="0">
                <a:solidFill>
                  <a:schemeClr val="bg1"/>
                </a:solidFill>
                <a:latin typeface="Georgia" panose="02040502050405020303" pitchFamily="18" charset="0"/>
              </a:rPr>
              <a:t>1</a:t>
            </a:r>
            <a:br>
              <a:rPr lang="en-US" altLang="zh-CN" sz="44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altLang="zh-CN" sz="3200" baseline="30000" dirty="0">
                <a:solidFill>
                  <a:schemeClr val="bg1"/>
                </a:solidFill>
                <a:latin typeface="Georgia" panose="02040502050405020303" pitchFamily="18" charset="0"/>
              </a:rPr>
              <a:t>1</a:t>
            </a:r>
            <a:r>
              <a:rPr lang="en-US" altLang="zh-CN" sz="3200" dirty="0">
                <a:solidFill>
                  <a:schemeClr val="bg1"/>
                </a:solidFill>
                <a:latin typeface="Georgia" panose="02040502050405020303" pitchFamily="18" charset="0"/>
              </a:rPr>
              <a:t>Department of Statistics, Research Mentor: Sarthak Kanodia</a:t>
            </a:r>
            <a:endParaRPr lang="en-US" sz="4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40744902-7387-4AB1-BFB2-D8C280EC9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90" y="141112"/>
            <a:ext cx="2753286" cy="27532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8B392A8-826C-474A-B83F-64F8AD6E546C}"/>
              </a:ext>
            </a:extLst>
          </p:cNvPr>
          <p:cNvSpPr/>
          <p:nvPr/>
        </p:nvSpPr>
        <p:spPr>
          <a:xfrm>
            <a:off x="9601200" y="3503084"/>
            <a:ext cx="13716000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 Results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D7CE1C-65F0-4A17-9A53-4FDC3CDEDD2B}"/>
              </a:ext>
            </a:extLst>
          </p:cNvPr>
          <p:cNvSpPr/>
          <p:nvPr/>
        </p:nvSpPr>
        <p:spPr>
          <a:xfrm>
            <a:off x="24011467" y="16026687"/>
            <a:ext cx="8487834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 References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D04DF0-F90B-43AC-BF7C-233762B8C49B}"/>
              </a:ext>
            </a:extLst>
          </p:cNvPr>
          <p:cNvSpPr txBox="1"/>
          <p:nvPr/>
        </p:nvSpPr>
        <p:spPr>
          <a:xfrm>
            <a:off x="24011467" y="17002474"/>
            <a:ext cx="845477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[1] Cs 224n default final project: Building a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qa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system (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iid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squad track). http://web.stanford.edu/class/cs224n/project/default-final-project-handout-squad-track.pdf.</a:t>
            </a:r>
            <a:b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</a:b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[2]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Minjoon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Seo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Aniruddha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Kembhavi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Ali Farhadi, and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Hannaneh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Hajishirzi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. Bidirectional attention flow for machine comprehension. In </a:t>
            </a:r>
            <a: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Association for Computational Linguistics (ACL),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2017.</a:t>
            </a:r>
            <a:b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</a:b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[3] Adams Wei Yu, David Dohan, Minh-Thang Luong, Rui Zhao, Kai Chen, Mohammad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Norouzi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and Quoc V Le.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Qanet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: Combining local convolution with global self-attention for reading comprehension. </a:t>
            </a:r>
            <a: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arXiv:1804.09541, 2018.</a:t>
            </a:r>
            <a:b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</a:b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[4] Ashish Vaswani, Noam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Shazeer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Niki Parmar, Jakob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Uszkoreit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Llion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Jones, Aidan Gomez, Lukas Kaiser, and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Illia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Polosukhin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. "</a:t>
            </a:r>
            <a:r>
              <a:rPr lang="en-US" sz="1900" b="0" i="0" dirty="0" err="1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attnetion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 is all you need". </a:t>
            </a:r>
            <a: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In Association for Computational Linguistics (ACL), </a:t>
            </a:r>
            <a:r>
              <a:rPr lang="en-US" sz="1900" b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2017.</a:t>
            </a:r>
            <a:b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</a:b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[5] Wei Wang, Ming Yan, and Chen Wu. Multi-granularity hierarchical attention fusion networks for reading comprehension and question answering. In </a:t>
            </a:r>
            <a:r>
              <a:rPr lang="en-US" sz="1900" b="0" i="1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Association for Computational Linguistics (ACL)</a:t>
            </a:r>
            <a:r>
              <a:rPr lang="en-US" sz="1900" b="0" i="0" dirty="0">
                <a:solidFill>
                  <a:srgbClr val="5D6879"/>
                </a:solidFill>
                <a:effectLst/>
                <a:latin typeface="Georgia" panose="02040502050405020303" pitchFamily="18" charset="0"/>
              </a:rPr>
              <a:t>, 2018.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034536-68D2-48BA-BF47-3FA7ABF745AB}"/>
              </a:ext>
            </a:extLst>
          </p:cNvPr>
          <p:cNvSpPr/>
          <p:nvPr/>
        </p:nvSpPr>
        <p:spPr>
          <a:xfrm>
            <a:off x="24011467" y="3503084"/>
            <a:ext cx="8487833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 C</a:t>
            </a:r>
            <a:r>
              <a:rPr lang="en-US" altLang="zh-CN" sz="4000" dirty="0">
                <a:latin typeface="Georgia" panose="02040502050405020303" pitchFamily="18" charset="0"/>
              </a:rPr>
              <a:t>onclusions</a:t>
            </a:r>
            <a:endParaRPr lang="en-US" sz="4000" dirty="0">
              <a:latin typeface="Georgia" panose="02040502050405020303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95A08F-1942-4F08-8B68-BC5946238762}"/>
              </a:ext>
            </a:extLst>
          </p:cNvPr>
          <p:cNvSpPr/>
          <p:nvPr/>
        </p:nvSpPr>
        <p:spPr>
          <a:xfrm>
            <a:off x="9601200" y="13036550"/>
            <a:ext cx="13716000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Analysis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EF764D-86F4-475B-B8C1-D8B3D21E77B6}"/>
              </a:ext>
            </a:extLst>
          </p:cNvPr>
          <p:cNvSpPr/>
          <p:nvPr/>
        </p:nvSpPr>
        <p:spPr>
          <a:xfrm>
            <a:off x="419099" y="9667619"/>
            <a:ext cx="8487833" cy="8382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Georgia" panose="02040502050405020303" pitchFamily="18" charset="0"/>
              </a:rPr>
              <a:t>  </a:t>
            </a:r>
            <a:r>
              <a:rPr lang="en-US" sz="4000">
                <a:latin typeface="Georgia" panose="02040502050405020303" pitchFamily="18" charset="0"/>
              </a:rPr>
              <a:t>Model Architecture</a:t>
            </a:r>
            <a:endParaRPr lang="en-US" sz="4000" dirty="0">
              <a:latin typeface="Georgia" panose="020405020504050203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60077A-29C1-4B42-875B-3F8B2D4F6705}"/>
              </a:ext>
            </a:extLst>
          </p:cNvPr>
          <p:cNvSpPr txBox="1"/>
          <p:nvPr/>
        </p:nvSpPr>
        <p:spPr>
          <a:xfrm>
            <a:off x="419099" y="4490038"/>
            <a:ext cx="848783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Georgia" panose="02040502050405020303" pitchFamily="18" charset="0"/>
              </a:rPr>
              <a:t>Problem: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G</a:t>
            </a:r>
            <a:r>
              <a:rPr lang="en-US" altLang="zh-CN" sz="2200" dirty="0">
                <a:latin typeface="Georgia" panose="02040502050405020303" pitchFamily="18" charset="0"/>
              </a:rPr>
              <a:t>iven a context paragraph, can the machine extract the right span of words to answer a given question? And when a question is unanswerable, can it produce an empty span?</a:t>
            </a:r>
          </a:p>
          <a:p>
            <a:r>
              <a:rPr lang="en-US" altLang="zh-CN" sz="2200" b="1" dirty="0">
                <a:latin typeface="Georgia" panose="02040502050405020303" pitchFamily="18" charset="0"/>
              </a:rPr>
              <a:t>Dataset:</a:t>
            </a:r>
          </a:p>
          <a:p>
            <a:pPr lvl="1"/>
            <a:r>
              <a:rPr lang="en-US" altLang="zh-CN" sz="2200" dirty="0">
                <a:latin typeface="Georgia" panose="02040502050405020303" pitchFamily="18" charset="0"/>
              </a:rPr>
              <a:t>We will use </a:t>
            </a:r>
            <a:r>
              <a:rPr lang="en-US" altLang="zh-CN" sz="2200" dirty="0" err="1">
                <a:latin typeface="Georgia" panose="02040502050405020303" pitchFamily="18" charset="0"/>
              </a:rPr>
              <a:t>SQuAD</a:t>
            </a:r>
            <a:r>
              <a:rPr lang="en-US" altLang="zh-CN" sz="2200" dirty="0">
                <a:latin typeface="Georgia" panose="02040502050405020303" pitchFamily="18" charset="0"/>
              </a:rPr>
              <a:t> 2.0, which contains 141,934 crowd-sourced questions of Wikipedia articles. 129,941 of those will be used as train set, about 6000 as dev set and another 6000 as test set.</a:t>
            </a:r>
          </a:p>
          <a:p>
            <a:r>
              <a:rPr lang="en-US" altLang="zh-CN" sz="2200" b="1" dirty="0">
                <a:latin typeface="Georgia" panose="02040502050405020303" pitchFamily="18" charset="0"/>
              </a:rPr>
              <a:t>Goal:</a:t>
            </a:r>
          </a:p>
          <a:p>
            <a:pPr lvl="1"/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The goal is to improve th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e architecture of the Bi-Directional Attention Flow network model detailed in </a:t>
            </a:r>
            <a:r>
              <a:rPr lang="en-US" sz="2200" dirty="0" err="1">
                <a:solidFill>
                  <a:srgbClr val="000000"/>
                </a:solidFill>
                <a:latin typeface="Georgia" panose="02040502050405020303" pitchFamily="18" charset="0"/>
              </a:rPr>
              <a:t>Seo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 et al. (2017) by:</a:t>
            </a:r>
          </a:p>
          <a:p>
            <a:pPr marL="914400" lvl="1" indent="-457200"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Implementing the character-level embeddings</a:t>
            </a:r>
          </a:p>
          <a:p>
            <a:pPr marL="914400" lvl="1" indent="-457200"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Adapting the </a:t>
            </a:r>
            <a:r>
              <a:rPr lang="en-US" sz="2200" b="0" i="0" u="none" strike="noStrike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QANet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model introduced by Yu et al. (2018)</a:t>
            </a:r>
            <a:r>
              <a:rPr lang="zh-CN" alt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from</a:t>
            </a:r>
            <a:r>
              <a:rPr lang="zh-CN" alt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altLang="zh-CN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scratch</a:t>
            </a:r>
          </a:p>
          <a:p>
            <a:pPr marL="914400" lvl="1" indent="-457200"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Tuning the </a:t>
            </a:r>
            <a:r>
              <a:rPr lang="en-US" sz="2200" dirty="0" err="1">
                <a:solidFill>
                  <a:srgbClr val="000000"/>
                </a:solidFill>
                <a:latin typeface="Georgia" panose="02040502050405020303" pitchFamily="18" charset="0"/>
              </a:rPr>
              <a:t>QANet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 model’s hyperparameters</a:t>
            </a:r>
            <a:endParaRPr lang="en-US" sz="2200" b="0" i="0" u="none" strike="noStrike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1A59186-9D1C-4191-BEB2-3D14E096A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948730"/>
              </p:ext>
            </p:extLst>
          </p:nvPr>
        </p:nvGraphicFramePr>
        <p:xfrm>
          <a:off x="9601777" y="14298654"/>
          <a:ext cx="8887881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2627">
                  <a:extLst>
                    <a:ext uri="{9D8B030D-6E8A-4147-A177-3AD203B41FA5}">
                      <a16:colId xmlns:a16="http://schemas.microsoft.com/office/drawing/2014/main" val="350977906"/>
                    </a:ext>
                  </a:extLst>
                </a:gridCol>
                <a:gridCol w="2962627">
                  <a:extLst>
                    <a:ext uri="{9D8B030D-6E8A-4147-A177-3AD203B41FA5}">
                      <a16:colId xmlns:a16="http://schemas.microsoft.com/office/drawing/2014/main" val="1761163539"/>
                    </a:ext>
                  </a:extLst>
                </a:gridCol>
                <a:gridCol w="2962627">
                  <a:extLst>
                    <a:ext uri="{9D8B030D-6E8A-4147-A177-3AD203B41FA5}">
                      <a16:colId xmlns:a16="http://schemas.microsoft.com/office/drawing/2014/main" val="424134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8C15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Answered</a:t>
                      </a:r>
                    </a:p>
                  </a:txBody>
                  <a:tcPr>
                    <a:solidFill>
                      <a:srgbClr val="8C15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Not Answered</a:t>
                      </a:r>
                    </a:p>
                  </a:txBody>
                  <a:tcPr>
                    <a:solidFill>
                      <a:srgbClr val="8C151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89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Has Answer</a:t>
                      </a:r>
                    </a:p>
                  </a:txBody>
                  <a:tcPr>
                    <a:solidFill>
                      <a:srgbClr val="8C15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2361 (39.67%)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487 (8.18%)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151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No Answer</a:t>
                      </a:r>
                    </a:p>
                  </a:txBody>
                  <a:tcPr>
                    <a:solidFill>
                      <a:srgbClr val="8C15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912 (15.33%)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2191 (36.82%)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913990"/>
                  </a:ext>
                </a:extLst>
              </a:tr>
            </a:tbl>
          </a:graphicData>
        </a:graphic>
      </p:graphicFrame>
      <p:sp>
        <p:nvSpPr>
          <p:cNvPr id="155" name="TextBox 154">
            <a:extLst>
              <a:ext uri="{FF2B5EF4-FFF2-40B4-BE49-F238E27FC236}">
                <a16:creationId xmlns:a16="http://schemas.microsoft.com/office/drawing/2014/main" id="{2941EE87-2ECB-455D-B4C5-753C93819AAE}"/>
              </a:ext>
            </a:extLst>
          </p:cNvPr>
          <p:cNvSpPr txBox="1"/>
          <p:nvPr/>
        </p:nvSpPr>
        <p:spPr>
          <a:xfrm>
            <a:off x="419099" y="10577065"/>
            <a:ext cx="848783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Our b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est performing model: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	Transformer-based model 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adapted from </a:t>
            </a:r>
            <a:r>
              <a:rPr lang="en-US" sz="2200" dirty="0" err="1">
                <a:solidFill>
                  <a:srgbClr val="000000"/>
                </a:solidFill>
                <a:latin typeface="Georgia" panose="02040502050405020303" pitchFamily="18" charset="0"/>
              </a:rPr>
              <a:t>QANet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 by 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Yu et al. </a:t>
            </a:r>
            <a:endParaRPr lang="en-US" sz="22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rgbClr val="000000"/>
                </a:solidFill>
                <a:latin typeface="Georgia" panose="02040502050405020303" pitchFamily="18" charset="0"/>
              </a:rPr>
              <a:t>Args</a:t>
            </a: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	Batch size: 32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	Hidden size: 128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	</a:t>
            </a:r>
            <a:r>
              <a:rPr lang="en-US" sz="2200" b="1" dirty="0">
                <a:solidFill>
                  <a:srgbClr val="000000"/>
                </a:solidFill>
                <a:latin typeface="Georgia" panose="02040502050405020303" pitchFamily="18" charset="0"/>
              </a:rPr>
              <a:t>Dropout prob: 0.1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latin typeface="Georgia" panose="02040502050405020303" pitchFamily="18" charset="0"/>
              </a:rPr>
              <a:t>	Learning rate: </a:t>
            </a:r>
            <a:endParaRPr lang="en-US" sz="22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9F53BC1-9074-4BA9-9C08-915148A66E61}"/>
              </a:ext>
            </a:extLst>
          </p:cNvPr>
          <p:cNvGrpSpPr/>
          <p:nvPr/>
        </p:nvGrpSpPr>
        <p:grpSpPr>
          <a:xfrm>
            <a:off x="452158" y="13460590"/>
            <a:ext cx="8528451" cy="8195026"/>
            <a:chOff x="452158" y="13460590"/>
            <a:chExt cx="8528451" cy="8195026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173A6D-61D6-4D78-AF51-68D8E7F13CF8}"/>
                </a:ext>
              </a:extLst>
            </p:cNvPr>
            <p:cNvSpPr/>
            <p:nvPr/>
          </p:nvSpPr>
          <p:spPr>
            <a:xfrm>
              <a:off x="3650217" y="13720247"/>
              <a:ext cx="5182371" cy="5717824"/>
            </a:xfrm>
            <a:custGeom>
              <a:avLst/>
              <a:gdLst>
                <a:gd name="connsiteX0" fmla="*/ 0 w 3829503"/>
                <a:gd name="connsiteY0" fmla="*/ 638263 h 5717824"/>
                <a:gd name="connsiteX1" fmla="*/ 638263 w 3829503"/>
                <a:gd name="connsiteY1" fmla="*/ 0 h 5717824"/>
                <a:gd name="connsiteX2" fmla="*/ 638251 w 3829503"/>
                <a:gd name="connsiteY2" fmla="*/ 0 h 5717824"/>
                <a:gd name="connsiteX3" fmla="*/ 638251 w 3829503"/>
                <a:gd name="connsiteY3" fmla="*/ 0 h 5717824"/>
                <a:gd name="connsiteX4" fmla="*/ 1595626 w 3829503"/>
                <a:gd name="connsiteY4" fmla="*/ 0 h 5717824"/>
                <a:gd name="connsiteX5" fmla="*/ 3191240 w 3829503"/>
                <a:gd name="connsiteY5" fmla="*/ 0 h 5717824"/>
                <a:gd name="connsiteX6" fmla="*/ 3829503 w 3829503"/>
                <a:gd name="connsiteY6" fmla="*/ 638263 h 5717824"/>
                <a:gd name="connsiteX7" fmla="*/ 3829503 w 3829503"/>
                <a:gd name="connsiteY7" fmla="*/ 3335397 h 5717824"/>
                <a:gd name="connsiteX8" fmla="*/ 3829503 w 3829503"/>
                <a:gd name="connsiteY8" fmla="*/ 3335397 h 5717824"/>
                <a:gd name="connsiteX9" fmla="*/ 3829503 w 3829503"/>
                <a:gd name="connsiteY9" fmla="*/ 4764853 h 5717824"/>
                <a:gd name="connsiteX10" fmla="*/ 3829503 w 3829503"/>
                <a:gd name="connsiteY10" fmla="*/ 5079561 h 5717824"/>
                <a:gd name="connsiteX11" fmla="*/ 3191240 w 3829503"/>
                <a:gd name="connsiteY11" fmla="*/ 5717824 h 5717824"/>
                <a:gd name="connsiteX12" fmla="*/ 1595626 w 3829503"/>
                <a:gd name="connsiteY12" fmla="*/ 5717824 h 5717824"/>
                <a:gd name="connsiteX13" fmla="*/ 638251 w 3829503"/>
                <a:gd name="connsiteY13" fmla="*/ 5717824 h 5717824"/>
                <a:gd name="connsiteX14" fmla="*/ 638251 w 3829503"/>
                <a:gd name="connsiteY14" fmla="*/ 5717824 h 5717824"/>
                <a:gd name="connsiteX15" fmla="*/ 638263 w 3829503"/>
                <a:gd name="connsiteY15" fmla="*/ 5717824 h 5717824"/>
                <a:gd name="connsiteX16" fmla="*/ 0 w 3829503"/>
                <a:gd name="connsiteY16" fmla="*/ 5079561 h 5717824"/>
                <a:gd name="connsiteX17" fmla="*/ 0 w 3829503"/>
                <a:gd name="connsiteY17" fmla="*/ 4764853 h 5717824"/>
                <a:gd name="connsiteX18" fmla="*/ -1381149 w 3829503"/>
                <a:gd name="connsiteY18" fmla="*/ 3397359 h 5717824"/>
                <a:gd name="connsiteX19" fmla="*/ 0 w 3829503"/>
                <a:gd name="connsiteY19" fmla="*/ 3335397 h 5717824"/>
                <a:gd name="connsiteX20" fmla="*/ 0 w 3829503"/>
                <a:gd name="connsiteY20" fmla="*/ 638263 h 5717824"/>
                <a:gd name="connsiteX0" fmla="*/ 1352868 w 5182371"/>
                <a:gd name="connsiteY0" fmla="*/ 638263 h 5717824"/>
                <a:gd name="connsiteX1" fmla="*/ 1991131 w 5182371"/>
                <a:gd name="connsiteY1" fmla="*/ 0 h 5717824"/>
                <a:gd name="connsiteX2" fmla="*/ 1991119 w 5182371"/>
                <a:gd name="connsiteY2" fmla="*/ 0 h 5717824"/>
                <a:gd name="connsiteX3" fmla="*/ 1991119 w 5182371"/>
                <a:gd name="connsiteY3" fmla="*/ 0 h 5717824"/>
                <a:gd name="connsiteX4" fmla="*/ 2948494 w 5182371"/>
                <a:gd name="connsiteY4" fmla="*/ 0 h 5717824"/>
                <a:gd name="connsiteX5" fmla="*/ 4544108 w 5182371"/>
                <a:gd name="connsiteY5" fmla="*/ 0 h 5717824"/>
                <a:gd name="connsiteX6" fmla="*/ 5182371 w 5182371"/>
                <a:gd name="connsiteY6" fmla="*/ 638263 h 5717824"/>
                <a:gd name="connsiteX7" fmla="*/ 5182371 w 5182371"/>
                <a:gd name="connsiteY7" fmla="*/ 3335397 h 5717824"/>
                <a:gd name="connsiteX8" fmla="*/ 5182371 w 5182371"/>
                <a:gd name="connsiteY8" fmla="*/ 3335397 h 5717824"/>
                <a:gd name="connsiteX9" fmla="*/ 5182371 w 5182371"/>
                <a:gd name="connsiteY9" fmla="*/ 4764853 h 5717824"/>
                <a:gd name="connsiteX10" fmla="*/ 5182371 w 5182371"/>
                <a:gd name="connsiteY10" fmla="*/ 5079561 h 5717824"/>
                <a:gd name="connsiteX11" fmla="*/ 4544108 w 5182371"/>
                <a:gd name="connsiteY11" fmla="*/ 5717824 h 5717824"/>
                <a:gd name="connsiteX12" fmla="*/ 2948494 w 5182371"/>
                <a:gd name="connsiteY12" fmla="*/ 5717824 h 5717824"/>
                <a:gd name="connsiteX13" fmla="*/ 1991119 w 5182371"/>
                <a:gd name="connsiteY13" fmla="*/ 5717824 h 5717824"/>
                <a:gd name="connsiteX14" fmla="*/ 1991119 w 5182371"/>
                <a:gd name="connsiteY14" fmla="*/ 5717824 h 5717824"/>
                <a:gd name="connsiteX15" fmla="*/ 1991131 w 5182371"/>
                <a:gd name="connsiteY15" fmla="*/ 5717824 h 5717824"/>
                <a:gd name="connsiteX16" fmla="*/ 1352868 w 5182371"/>
                <a:gd name="connsiteY16" fmla="*/ 5079561 h 5717824"/>
                <a:gd name="connsiteX17" fmla="*/ 1352868 w 5182371"/>
                <a:gd name="connsiteY17" fmla="*/ 4764853 h 5717824"/>
                <a:gd name="connsiteX18" fmla="*/ 0 w 5182371"/>
                <a:gd name="connsiteY18" fmla="*/ 3293664 h 5717824"/>
                <a:gd name="connsiteX19" fmla="*/ 1352868 w 5182371"/>
                <a:gd name="connsiteY19" fmla="*/ 3335397 h 5717824"/>
                <a:gd name="connsiteX20" fmla="*/ 1352868 w 5182371"/>
                <a:gd name="connsiteY20" fmla="*/ 638263 h 5717824"/>
                <a:gd name="connsiteX0" fmla="*/ 1352868 w 5182371"/>
                <a:gd name="connsiteY0" fmla="*/ 638263 h 5717824"/>
                <a:gd name="connsiteX1" fmla="*/ 1991131 w 5182371"/>
                <a:gd name="connsiteY1" fmla="*/ 0 h 5717824"/>
                <a:gd name="connsiteX2" fmla="*/ 1991119 w 5182371"/>
                <a:gd name="connsiteY2" fmla="*/ 0 h 5717824"/>
                <a:gd name="connsiteX3" fmla="*/ 1991119 w 5182371"/>
                <a:gd name="connsiteY3" fmla="*/ 0 h 5717824"/>
                <a:gd name="connsiteX4" fmla="*/ 2948494 w 5182371"/>
                <a:gd name="connsiteY4" fmla="*/ 0 h 5717824"/>
                <a:gd name="connsiteX5" fmla="*/ 4544108 w 5182371"/>
                <a:gd name="connsiteY5" fmla="*/ 0 h 5717824"/>
                <a:gd name="connsiteX6" fmla="*/ 5182371 w 5182371"/>
                <a:gd name="connsiteY6" fmla="*/ 638263 h 5717824"/>
                <a:gd name="connsiteX7" fmla="*/ 5182371 w 5182371"/>
                <a:gd name="connsiteY7" fmla="*/ 3335397 h 5717824"/>
                <a:gd name="connsiteX8" fmla="*/ 5182371 w 5182371"/>
                <a:gd name="connsiteY8" fmla="*/ 3335397 h 5717824"/>
                <a:gd name="connsiteX9" fmla="*/ 5182371 w 5182371"/>
                <a:gd name="connsiteY9" fmla="*/ 4764853 h 5717824"/>
                <a:gd name="connsiteX10" fmla="*/ 5182371 w 5182371"/>
                <a:gd name="connsiteY10" fmla="*/ 5079561 h 5717824"/>
                <a:gd name="connsiteX11" fmla="*/ 4544108 w 5182371"/>
                <a:gd name="connsiteY11" fmla="*/ 5717824 h 5717824"/>
                <a:gd name="connsiteX12" fmla="*/ 2948494 w 5182371"/>
                <a:gd name="connsiteY12" fmla="*/ 5717824 h 5717824"/>
                <a:gd name="connsiteX13" fmla="*/ 1991119 w 5182371"/>
                <a:gd name="connsiteY13" fmla="*/ 5717824 h 5717824"/>
                <a:gd name="connsiteX14" fmla="*/ 1991119 w 5182371"/>
                <a:gd name="connsiteY14" fmla="*/ 5717824 h 5717824"/>
                <a:gd name="connsiteX15" fmla="*/ 1991131 w 5182371"/>
                <a:gd name="connsiteY15" fmla="*/ 5717824 h 5717824"/>
                <a:gd name="connsiteX16" fmla="*/ 1352868 w 5182371"/>
                <a:gd name="connsiteY16" fmla="*/ 5079561 h 5717824"/>
                <a:gd name="connsiteX17" fmla="*/ 1343441 w 5182371"/>
                <a:gd name="connsiteY17" fmla="*/ 3577076 h 5717824"/>
                <a:gd name="connsiteX18" fmla="*/ 0 w 5182371"/>
                <a:gd name="connsiteY18" fmla="*/ 3293664 h 5717824"/>
                <a:gd name="connsiteX19" fmla="*/ 1352868 w 5182371"/>
                <a:gd name="connsiteY19" fmla="*/ 3335397 h 5717824"/>
                <a:gd name="connsiteX20" fmla="*/ 1352868 w 5182371"/>
                <a:gd name="connsiteY20" fmla="*/ 638263 h 5717824"/>
                <a:gd name="connsiteX0" fmla="*/ 1352868 w 5182371"/>
                <a:gd name="connsiteY0" fmla="*/ 638263 h 5717824"/>
                <a:gd name="connsiteX1" fmla="*/ 1991131 w 5182371"/>
                <a:gd name="connsiteY1" fmla="*/ 0 h 5717824"/>
                <a:gd name="connsiteX2" fmla="*/ 1991119 w 5182371"/>
                <a:gd name="connsiteY2" fmla="*/ 0 h 5717824"/>
                <a:gd name="connsiteX3" fmla="*/ 1991119 w 5182371"/>
                <a:gd name="connsiteY3" fmla="*/ 0 h 5717824"/>
                <a:gd name="connsiteX4" fmla="*/ 2948494 w 5182371"/>
                <a:gd name="connsiteY4" fmla="*/ 0 h 5717824"/>
                <a:gd name="connsiteX5" fmla="*/ 4544108 w 5182371"/>
                <a:gd name="connsiteY5" fmla="*/ 0 h 5717824"/>
                <a:gd name="connsiteX6" fmla="*/ 5182371 w 5182371"/>
                <a:gd name="connsiteY6" fmla="*/ 638263 h 5717824"/>
                <a:gd name="connsiteX7" fmla="*/ 5182371 w 5182371"/>
                <a:gd name="connsiteY7" fmla="*/ 3335397 h 5717824"/>
                <a:gd name="connsiteX8" fmla="*/ 5182371 w 5182371"/>
                <a:gd name="connsiteY8" fmla="*/ 3335397 h 5717824"/>
                <a:gd name="connsiteX9" fmla="*/ 5182371 w 5182371"/>
                <a:gd name="connsiteY9" fmla="*/ 4764853 h 5717824"/>
                <a:gd name="connsiteX10" fmla="*/ 5182371 w 5182371"/>
                <a:gd name="connsiteY10" fmla="*/ 5079561 h 5717824"/>
                <a:gd name="connsiteX11" fmla="*/ 4544108 w 5182371"/>
                <a:gd name="connsiteY11" fmla="*/ 5717824 h 5717824"/>
                <a:gd name="connsiteX12" fmla="*/ 2948494 w 5182371"/>
                <a:gd name="connsiteY12" fmla="*/ 5717824 h 5717824"/>
                <a:gd name="connsiteX13" fmla="*/ 1991119 w 5182371"/>
                <a:gd name="connsiteY13" fmla="*/ 5717824 h 5717824"/>
                <a:gd name="connsiteX14" fmla="*/ 1991119 w 5182371"/>
                <a:gd name="connsiteY14" fmla="*/ 5717824 h 5717824"/>
                <a:gd name="connsiteX15" fmla="*/ 1991131 w 5182371"/>
                <a:gd name="connsiteY15" fmla="*/ 5717824 h 5717824"/>
                <a:gd name="connsiteX16" fmla="*/ 1352868 w 5182371"/>
                <a:gd name="connsiteY16" fmla="*/ 5079561 h 5717824"/>
                <a:gd name="connsiteX17" fmla="*/ 1343441 w 5182371"/>
                <a:gd name="connsiteY17" fmla="*/ 3577076 h 5717824"/>
                <a:gd name="connsiteX18" fmla="*/ 0 w 5182371"/>
                <a:gd name="connsiteY18" fmla="*/ 3293664 h 5717824"/>
                <a:gd name="connsiteX19" fmla="*/ 1352868 w 5182371"/>
                <a:gd name="connsiteY19" fmla="*/ 3156288 h 5717824"/>
                <a:gd name="connsiteX20" fmla="*/ 1352868 w 5182371"/>
                <a:gd name="connsiteY20" fmla="*/ 638263 h 5717824"/>
                <a:gd name="connsiteX0" fmla="*/ 1352868 w 5182371"/>
                <a:gd name="connsiteY0" fmla="*/ 638263 h 5717824"/>
                <a:gd name="connsiteX1" fmla="*/ 1991131 w 5182371"/>
                <a:gd name="connsiteY1" fmla="*/ 0 h 5717824"/>
                <a:gd name="connsiteX2" fmla="*/ 1991119 w 5182371"/>
                <a:gd name="connsiteY2" fmla="*/ 0 h 5717824"/>
                <a:gd name="connsiteX3" fmla="*/ 1991119 w 5182371"/>
                <a:gd name="connsiteY3" fmla="*/ 0 h 5717824"/>
                <a:gd name="connsiteX4" fmla="*/ 2948494 w 5182371"/>
                <a:gd name="connsiteY4" fmla="*/ 0 h 5717824"/>
                <a:gd name="connsiteX5" fmla="*/ 4544108 w 5182371"/>
                <a:gd name="connsiteY5" fmla="*/ 0 h 5717824"/>
                <a:gd name="connsiteX6" fmla="*/ 5182371 w 5182371"/>
                <a:gd name="connsiteY6" fmla="*/ 638263 h 5717824"/>
                <a:gd name="connsiteX7" fmla="*/ 5182371 w 5182371"/>
                <a:gd name="connsiteY7" fmla="*/ 3335397 h 5717824"/>
                <a:gd name="connsiteX8" fmla="*/ 5182371 w 5182371"/>
                <a:gd name="connsiteY8" fmla="*/ 3335397 h 5717824"/>
                <a:gd name="connsiteX9" fmla="*/ 5182371 w 5182371"/>
                <a:gd name="connsiteY9" fmla="*/ 4764853 h 5717824"/>
                <a:gd name="connsiteX10" fmla="*/ 5182371 w 5182371"/>
                <a:gd name="connsiteY10" fmla="*/ 5079561 h 5717824"/>
                <a:gd name="connsiteX11" fmla="*/ 4544108 w 5182371"/>
                <a:gd name="connsiteY11" fmla="*/ 5717824 h 5717824"/>
                <a:gd name="connsiteX12" fmla="*/ 2948494 w 5182371"/>
                <a:gd name="connsiteY12" fmla="*/ 5717824 h 5717824"/>
                <a:gd name="connsiteX13" fmla="*/ 1991119 w 5182371"/>
                <a:gd name="connsiteY13" fmla="*/ 5717824 h 5717824"/>
                <a:gd name="connsiteX14" fmla="*/ 1991119 w 5182371"/>
                <a:gd name="connsiteY14" fmla="*/ 5717824 h 5717824"/>
                <a:gd name="connsiteX15" fmla="*/ 1991131 w 5182371"/>
                <a:gd name="connsiteY15" fmla="*/ 5717824 h 5717824"/>
                <a:gd name="connsiteX16" fmla="*/ 1352868 w 5182371"/>
                <a:gd name="connsiteY16" fmla="*/ 5079561 h 5717824"/>
                <a:gd name="connsiteX17" fmla="*/ 1343441 w 5182371"/>
                <a:gd name="connsiteY17" fmla="*/ 3473381 h 5717824"/>
                <a:gd name="connsiteX18" fmla="*/ 0 w 5182371"/>
                <a:gd name="connsiteY18" fmla="*/ 3293664 h 5717824"/>
                <a:gd name="connsiteX19" fmla="*/ 1352868 w 5182371"/>
                <a:gd name="connsiteY19" fmla="*/ 3156288 h 5717824"/>
                <a:gd name="connsiteX20" fmla="*/ 1352868 w 5182371"/>
                <a:gd name="connsiteY20" fmla="*/ 638263 h 571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182371" h="5717824">
                  <a:moveTo>
                    <a:pt x="1352868" y="638263"/>
                  </a:moveTo>
                  <a:cubicBezTo>
                    <a:pt x="1352868" y="285760"/>
                    <a:pt x="1638628" y="0"/>
                    <a:pt x="1991131" y="0"/>
                  </a:cubicBezTo>
                  <a:lnTo>
                    <a:pt x="1991119" y="0"/>
                  </a:lnTo>
                  <a:lnTo>
                    <a:pt x="1991119" y="0"/>
                  </a:lnTo>
                  <a:lnTo>
                    <a:pt x="2948494" y="0"/>
                  </a:lnTo>
                  <a:lnTo>
                    <a:pt x="4544108" y="0"/>
                  </a:lnTo>
                  <a:cubicBezTo>
                    <a:pt x="4896611" y="0"/>
                    <a:pt x="5182371" y="285760"/>
                    <a:pt x="5182371" y="638263"/>
                  </a:cubicBezTo>
                  <a:lnTo>
                    <a:pt x="5182371" y="3335397"/>
                  </a:lnTo>
                  <a:lnTo>
                    <a:pt x="5182371" y="3335397"/>
                  </a:lnTo>
                  <a:lnTo>
                    <a:pt x="5182371" y="4764853"/>
                  </a:lnTo>
                  <a:lnTo>
                    <a:pt x="5182371" y="5079561"/>
                  </a:lnTo>
                  <a:cubicBezTo>
                    <a:pt x="5182371" y="5432064"/>
                    <a:pt x="4896611" y="5717824"/>
                    <a:pt x="4544108" y="5717824"/>
                  </a:cubicBezTo>
                  <a:lnTo>
                    <a:pt x="2948494" y="5717824"/>
                  </a:lnTo>
                  <a:lnTo>
                    <a:pt x="1991119" y="5717824"/>
                  </a:lnTo>
                  <a:lnTo>
                    <a:pt x="1991119" y="5717824"/>
                  </a:lnTo>
                  <a:lnTo>
                    <a:pt x="1991131" y="5717824"/>
                  </a:lnTo>
                  <a:cubicBezTo>
                    <a:pt x="1638628" y="5717824"/>
                    <a:pt x="1352868" y="5432064"/>
                    <a:pt x="1352868" y="5079561"/>
                  </a:cubicBezTo>
                  <a:cubicBezTo>
                    <a:pt x="1349726" y="4578733"/>
                    <a:pt x="1346583" y="3974209"/>
                    <a:pt x="1343441" y="3473381"/>
                  </a:cubicBezTo>
                  <a:lnTo>
                    <a:pt x="0" y="3293664"/>
                  </a:lnTo>
                  <a:lnTo>
                    <a:pt x="1352868" y="3156288"/>
                  </a:lnTo>
                  <a:lnTo>
                    <a:pt x="1352868" y="638263"/>
                  </a:lnTo>
                  <a:close/>
                </a:path>
              </a:pathLst>
            </a:custGeom>
            <a:solidFill>
              <a:srgbClr val="E6B77D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C455EB17-E2FB-49F4-85FB-F086B9FC46C7}"/>
                </a:ext>
              </a:extLst>
            </p:cNvPr>
            <p:cNvSpPr/>
            <p:nvPr/>
          </p:nvSpPr>
          <p:spPr>
            <a:xfrm>
              <a:off x="527097" y="21119067"/>
              <a:ext cx="1280639" cy="529175"/>
            </a:xfrm>
            <a:prstGeom prst="roundRect">
              <a:avLst/>
            </a:prstGeom>
            <a:solidFill>
              <a:srgbClr val="313D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Context Words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E4FA99A2-EF19-46AD-8357-CCEC3D082CE8}"/>
                </a:ext>
              </a:extLst>
            </p:cNvPr>
            <p:cNvSpPr/>
            <p:nvPr/>
          </p:nvSpPr>
          <p:spPr>
            <a:xfrm>
              <a:off x="1813497" y="21113822"/>
              <a:ext cx="1277897" cy="541794"/>
            </a:xfrm>
            <a:prstGeom prst="roundRect">
              <a:avLst/>
            </a:prstGeom>
            <a:solidFill>
              <a:srgbClr val="313D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Context Characters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D4807BF2-5CEC-41EA-83E9-7775540E507C}"/>
                </a:ext>
              </a:extLst>
            </p:cNvPr>
            <p:cNvSpPr/>
            <p:nvPr/>
          </p:nvSpPr>
          <p:spPr>
            <a:xfrm>
              <a:off x="538411" y="19578722"/>
              <a:ext cx="2538650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Contextual Embedding Encoder Block 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C516D606-E63A-4ADD-81B7-2B253A0C0223}"/>
                </a:ext>
              </a:extLst>
            </p:cNvPr>
            <p:cNvSpPr/>
            <p:nvPr/>
          </p:nvSpPr>
          <p:spPr>
            <a:xfrm>
              <a:off x="538411" y="18633872"/>
              <a:ext cx="3880189" cy="595773"/>
            </a:xfrm>
            <a:prstGeom prst="roundRect">
              <a:avLst/>
            </a:prstGeom>
            <a:solidFill>
              <a:srgbClr val="4C73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  <a:latin typeface="Georgia" panose="02040502050405020303" pitchFamily="18" charset="0"/>
                </a:rPr>
                <a:t>Context-Query Attention Layer</a:t>
              </a:r>
            </a:p>
          </p:txBody>
        </p:sp>
        <p:sp>
          <p:nvSpPr>
            <p:cNvPr id="215" name="Arrow: Up 214">
              <a:extLst>
                <a:ext uri="{FF2B5EF4-FFF2-40B4-BE49-F238E27FC236}">
                  <a16:creationId xmlns:a16="http://schemas.microsoft.com/office/drawing/2014/main" id="{A9BCB309-5111-4BBE-BF6A-D6D84A9D870D}"/>
                </a:ext>
              </a:extLst>
            </p:cNvPr>
            <p:cNvSpPr/>
            <p:nvPr/>
          </p:nvSpPr>
          <p:spPr>
            <a:xfrm>
              <a:off x="1148367" y="20832766"/>
              <a:ext cx="175297" cy="242326"/>
            </a:xfrm>
            <a:prstGeom prst="upArrow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16" name="Arrow: Up 215">
              <a:extLst>
                <a:ext uri="{FF2B5EF4-FFF2-40B4-BE49-F238E27FC236}">
                  <a16:creationId xmlns:a16="http://schemas.microsoft.com/office/drawing/2014/main" id="{5DB3A0C4-D7FF-4BC7-865C-7FFECE831FE0}"/>
                </a:ext>
              </a:extLst>
            </p:cNvPr>
            <p:cNvSpPr/>
            <p:nvPr/>
          </p:nvSpPr>
          <p:spPr>
            <a:xfrm>
              <a:off x="2336913" y="20832766"/>
              <a:ext cx="175297" cy="242326"/>
            </a:xfrm>
            <a:prstGeom prst="upArrow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49C1ED82-E441-49B0-816A-850E34901779}"/>
                </a:ext>
              </a:extLst>
            </p:cNvPr>
            <p:cNvSpPr/>
            <p:nvPr/>
          </p:nvSpPr>
          <p:spPr>
            <a:xfrm>
              <a:off x="1398027" y="17648324"/>
              <a:ext cx="2103553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Stacked Encoder Blocks</a:t>
              </a:r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5DF5CD67-60D8-4EB5-94B3-6C6DF357AA10}"/>
                </a:ext>
              </a:extLst>
            </p:cNvPr>
            <p:cNvSpPr/>
            <p:nvPr/>
          </p:nvSpPr>
          <p:spPr>
            <a:xfrm>
              <a:off x="1413832" y="16696565"/>
              <a:ext cx="2103553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Stacked Encoder Blocks</a:t>
              </a: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28F19FCA-82B3-41A6-9FA7-AB697BFF4D1A}"/>
                </a:ext>
              </a:extLst>
            </p:cNvPr>
            <p:cNvSpPr/>
            <p:nvPr/>
          </p:nvSpPr>
          <p:spPr>
            <a:xfrm>
              <a:off x="1413832" y="15758377"/>
              <a:ext cx="2103553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Stacked Encoder Blocks</a:t>
              </a:r>
            </a:p>
          </p:txBody>
        </p:sp>
        <p:sp>
          <p:nvSpPr>
            <p:cNvPr id="220" name="Arrow: Up 219">
              <a:extLst>
                <a:ext uri="{FF2B5EF4-FFF2-40B4-BE49-F238E27FC236}">
                  <a16:creationId xmlns:a16="http://schemas.microsoft.com/office/drawing/2014/main" id="{1F179D46-B1B1-419B-89B4-58BBF22250B8}"/>
                </a:ext>
              </a:extLst>
            </p:cNvPr>
            <p:cNvSpPr/>
            <p:nvPr/>
          </p:nvSpPr>
          <p:spPr>
            <a:xfrm>
              <a:off x="2380413" y="18304364"/>
              <a:ext cx="175297" cy="242326"/>
            </a:xfrm>
            <a:prstGeom prst="upArrow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21" name="Arrow: Up 220">
              <a:extLst>
                <a:ext uri="{FF2B5EF4-FFF2-40B4-BE49-F238E27FC236}">
                  <a16:creationId xmlns:a16="http://schemas.microsoft.com/office/drawing/2014/main" id="{0880CF20-8FE6-4F87-9C23-E0E183697C7B}"/>
                </a:ext>
              </a:extLst>
            </p:cNvPr>
            <p:cNvSpPr/>
            <p:nvPr/>
          </p:nvSpPr>
          <p:spPr>
            <a:xfrm>
              <a:off x="2371222" y="17347421"/>
              <a:ext cx="175297" cy="242326"/>
            </a:xfrm>
            <a:prstGeom prst="upArrow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22" name="Arrow: Up 221">
              <a:extLst>
                <a:ext uri="{FF2B5EF4-FFF2-40B4-BE49-F238E27FC236}">
                  <a16:creationId xmlns:a16="http://schemas.microsoft.com/office/drawing/2014/main" id="{25894F7E-A30F-4BEA-A43E-A20BE552841A}"/>
                </a:ext>
              </a:extLst>
            </p:cNvPr>
            <p:cNvSpPr/>
            <p:nvPr/>
          </p:nvSpPr>
          <p:spPr>
            <a:xfrm>
              <a:off x="2363601" y="16380422"/>
              <a:ext cx="175297" cy="242326"/>
            </a:xfrm>
            <a:prstGeom prst="upArrow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7EC70611-F9AA-4253-9744-09BD5097AF00}"/>
                </a:ext>
              </a:extLst>
            </p:cNvPr>
            <p:cNvSpPr/>
            <p:nvPr/>
          </p:nvSpPr>
          <p:spPr>
            <a:xfrm>
              <a:off x="452158" y="14327620"/>
              <a:ext cx="1884755" cy="944710"/>
            </a:xfrm>
            <a:prstGeom prst="roundRect">
              <a:avLst/>
            </a:prstGeom>
            <a:solidFill>
              <a:srgbClr val="D3DEF1"/>
            </a:solidFill>
            <a:ln>
              <a:solidFill>
                <a:srgbClr val="B7C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err="1">
                  <a:solidFill>
                    <a:schemeClr val="tx1"/>
                  </a:solidFill>
                  <a:latin typeface="Georgia" panose="02040502050405020303" pitchFamily="18" charset="0"/>
                </a:rPr>
                <a:t>Concat</a:t>
              </a:r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 +</a:t>
              </a:r>
            </a:p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Dense + </a:t>
              </a:r>
            </a:p>
            <a:p>
              <a:pPr algn="ctr"/>
              <a:r>
                <a:rPr lang="en-US" sz="1700" dirty="0" err="1">
                  <a:solidFill>
                    <a:schemeClr val="tx1"/>
                  </a:solidFill>
                  <a:latin typeface="Georgia" panose="02040502050405020303" pitchFamily="18" charset="0"/>
                </a:rPr>
                <a:t>Softmax</a:t>
              </a:r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 Output</a:t>
              </a: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5F0B7563-8462-47DB-A859-C1D50473782E}"/>
                </a:ext>
              </a:extLst>
            </p:cNvPr>
            <p:cNvSpPr/>
            <p:nvPr/>
          </p:nvSpPr>
          <p:spPr>
            <a:xfrm>
              <a:off x="1037063" y="13503347"/>
              <a:ext cx="634805" cy="484646"/>
            </a:xfrm>
            <a:prstGeom prst="ellipse">
              <a:avLst/>
            </a:prstGeom>
            <a:solidFill>
              <a:srgbClr val="E5EBF7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P1</a:t>
              </a:r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59D2FAB2-682B-4C2E-A517-06486B55A54F}"/>
                </a:ext>
              </a:extLst>
            </p:cNvPr>
            <p:cNvSpPr/>
            <p:nvPr/>
          </p:nvSpPr>
          <p:spPr>
            <a:xfrm>
              <a:off x="3207037" y="13480014"/>
              <a:ext cx="634805" cy="493249"/>
            </a:xfrm>
            <a:prstGeom prst="ellipse">
              <a:avLst/>
            </a:prstGeom>
            <a:solidFill>
              <a:srgbClr val="E5EBF7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P2</a:t>
              </a:r>
            </a:p>
          </p:txBody>
        </p:sp>
        <p:sp>
          <p:nvSpPr>
            <p:cNvPr id="226" name="Arrow: Up 225">
              <a:extLst>
                <a:ext uri="{FF2B5EF4-FFF2-40B4-BE49-F238E27FC236}">
                  <a16:creationId xmlns:a16="http://schemas.microsoft.com/office/drawing/2014/main" id="{46C6FBAE-EE35-41AF-BDE2-89D350C52B99}"/>
                </a:ext>
              </a:extLst>
            </p:cNvPr>
            <p:cNvSpPr/>
            <p:nvPr/>
          </p:nvSpPr>
          <p:spPr>
            <a:xfrm>
              <a:off x="1266429" y="14024901"/>
              <a:ext cx="175297" cy="24232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27" name="Arrow: Up 226">
              <a:extLst>
                <a:ext uri="{FF2B5EF4-FFF2-40B4-BE49-F238E27FC236}">
                  <a16:creationId xmlns:a16="http://schemas.microsoft.com/office/drawing/2014/main" id="{AEB73380-3CF8-4720-A066-1270EB0F62DB}"/>
                </a:ext>
              </a:extLst>
            </p:cNvPr>
            <p:cNvSpPr/>
            <p:nvPr/>
          </p:nvSpPr>
          <p:spPr>
            <a:xfrm>
              <a:off x="3442185" y="14008967"/>
              <a:ext cx="174473" cy="24232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0E04B435-A0AD-4133-98DC-D4ADD79F64A8}"/>
                </a:ext>
              </a:extLst>
            </p:cNvPr>
            <p:cNvSpPr/>
            <p:nvPr/>
          </p:nvSpPr>
          <p:spPr>
            <a:xfrm>
              <a:off x="538411" y="20174495"/>
              <a:ext cx="2538650" cy="595773"/>
            </a:xfrm>
            <a:prstGeom prst="roundRect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Embedding Layer</a:t>
              </a:r>
            </a:p>
          </p:txBody>
        </p:sp>
        <p:sp>
          <p:nvSpPr>
            <p:cNvPr id="229" name="Arrow: Up 228">
              <a:extLst>
                <a:ext uri="{FF2B5EF4-FFF2-40B4-BE49-F238E27FC236}">
                  <a16:creationId xmlns:a16="http://schemas.microsoft.com/office/drawing/2014/main" id="{A1C7E9F1-C8BC-4111-A20E-B02AF5D2E85F}"/>
                </a:ext>
              </a:extLst>
            </p:cNvPr>
            <p:cNvSpPr/>
            <p:nvPr/>
          </p:nvSpPr>
          <p:spPr>
            <a:xfrm>
              <a:off x="1266430" y="14024901"/>
              <a:ext cx="175297" cy="24232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30" name="Arrow: Up 229">
              <a:extLst>
                <a:ext uri="{FF2B5EF4-FFF2-40B4-BE49-F238E27FC236}">
                  <a16:creationId xmlns:a16="http://schemas.microsoft.com/office/drawing/2014/main" id="{532A0222-30D6-4B33-A8EA-09E54A55D2C6}"/>
                </a:ext>
              </a:extLst>
            </p:cNvPr>
            <p:cNvSpPr/>
            <p:nvPr/>
          </p:nvSpPr>
          <p:spPr>
            <a:xfrm>
              <a:off x="3442186" y="14024207"/>
              <a:ext cx="174473" cy="242326"/>
            </a:xfrm>
            <a:prstGeom prst="upArrow">
              <a:avLst/>
            </a:prstGeom>
            <a:solidFill>
              <a:srgbClr val="D3DEF1"/>
            </a:solidFill>
            <a:ln>
              <a:solidFill>
                <a:srgbClr val="B7C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31" name="Arrow: Up 230">
              <a:extLst>
                <a:ext uri="{FF2B5EF4-FFF2-40B4-BE49-F238E27FC236}">
                  <a16:creationId xmlns:a16="http://schemas.microsoft.com/office/drawing/2014/main" id="{BCC54FEC-8F92-4168-9CE0-19811F20BD42}"/>
                </a:ext>
              </a:extLst>
            </p:cNvPr>
            <p:cNvSpPr/>
            <p:nvPr/>
          </p:nvSpPr>
          <p:spPr>
            <a:xfrm>
              <a:off x="1266431" y="14024901"/>
              <a:ext cx="175297" cy="242326"/>
            </a:xfrm>
            <a:prstGeom prst="upArrow">
              <a:avLst/>
            </a:prstGeom>
            <a:solidFill>
              <a:srgbClr val="D3DEF1"/>
            </a:solidFill>
            <a:ln>
              <a:solidFill>
                <a:srgbClr val="B7C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32" name="Arrow: Bent 231">
              <a:extLst>
                <a:ext uri="{FF2B5EF4-FFF2-40B4-BE49-F238E27FC236}">
                  <a16:creationId xmlns:a16="http://schemas.microsoft.com/office/drawing/2014/main" id="{9AC2CD4E-F898-43D4-8234-9E0520CEC300}"/>
                </a:ext>
              </a:extLst>
            </p:cNvPr>
            <p:cNvSpPr/>
            <p:nvPr/>
          </p:nvSpPr>
          <p:spPr>
            <a:xfrm rot="16200000">
              <a:off x="-394798" y="16319631"/>
              <a:ext cx="2651677" cy="785256"/>
            </a:xfrm>
            <a:prstGeom prst="bentArrow">
              <a:avLst>
                <a:gd name="adj1" fmla="val 16172"/>
                <a:gd name="adj2" fmla="val 14169"/>
                <a:gd name="adj3" fmla="val 19000"/>
                <a:gd name="adj4" fmla="val 39290"/>
              </a:avLst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33" name="Arrow: Bent 232">
              <a:extLst>
                <a:ext uri="{FF2B5EF4-FFF2-40B4-BE49-F238E27FC236}">
                  <a16:creationId xmlns:a16="http://schemas.microsoft.com/office/drawing/2014/main" id="{C9308FAD-E06F-4DED-8978-26DF0FE5AA0B}"/>
                </a:ext>
              </a:extLst>
            </p:cNvPr>
            <p:cNvSpPr/>
            <p:nvPr/>
          </p:nvSpPr>
          <p:spPr>
            <a:xfrm rot="16200000">
              <a:off x="238946" y="16008666"/>
              <a:ext cx="1706965" cy="462477"/>
            </a:xfrm>
            <a:prstGeom prst="bentArrow">
              <a:avLst>
                <a:gd name="adj1" fmla="val 28667"/>
                <a:gd name="adj2" fmla="val 24362"/>
                <a:gd name="adj3" fmla="val 30910"/>
                <a:gd name="adj4" fmla="val 40372"/>
              </a:avLst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94407C88-7EA9-402B-92AE-901CE0826090}"/>
                </a:ext>
              </a:extLst>
            </p:cNvPr>
            <p:cNvSpPr/>
            <p:nvPr/>
          </p:nvSpPr>
          <p:spPr>
            <a:xfrm>
              <a:off x="5488638" y="18964341"/>
              <a:ext cx="2882324" cy="317287"/>
            </a:xfrm>
            <a:prstGeom prst="roundRect">
              <a:avLst/>
            </a:prstGeom>
            <a:solidFill>
              <a:srgbClr val="55382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Positional Encoding</a:t>
              </a:r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F14AF1FF-70F8-45B9-926B-3BFCAC63A7EF}"/>
                </a:ext>
              </a:extLst>
            </p:cNvPr>
            <p:cNvSpPr/>
            <p:nvPr/>
          </p:nvSpPr>
          <p:spPr>
            <a:xfrm>
              <a:off x="3341911" y="21119067"/>
              <a:ext cx="1280639" cy="529175"/>
            </a:xfrm>
            <a:prstGeom prst="roundRect">
              <a:avLst/>
            </a:prstGeom>
            <a:solidFill>
              <a:srgbClr val="313D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Context Words</a:t>
              </a:r>
            </a:p>
          </p:txBody>
        </p: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055A526F-8355-4701-B02F-9AD226504450}"/>
                </a:ext>
              </a:extLst>
            </p:cNvPr>
            <p:cNvSpPr/>
            <p:nvPr/>
          </p:nvSpPr>
          <p:spPr>
            <a:xfrm>
              <a:off x="4628311" y="21113822"/>
              <a:ext cx="1277897" cy="541794"/>
            </a:xfrm>
            <a:prstGeom prst="roundRect">
              <a:avLst/>
            </a:prstGeom>
            <a:solidFill>
              <a:srgbClr val="313D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Context Characters</a:t>
              </a:r>
            </a:p>
          </p:txBody>
        </p:sp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508E2F1B-76EB-4021-A98E-79450808D948}"/>
                </a:ext>
              </a:extLst>
            </p:cNvPr>
            <p:cNvSpPr/>
            <p:nvPr/>
          </p:nvSpPr>
          <p:spPr>
            <a:xfrm>
              <a:off x="3353225" y="19578722"/>
              <a:ext cx="2538650" cy="595773"/>
            </a:xfrm>
            <a:prstGeom prst="roundRect">
              <a:avLst/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Contextual Embedding Encoder Block </a:t>
              </a:r>
            </a:p>
          </p:txBody>
        </p:sp>
        <p:sp>
          <p:nvSpPr>
            <p:cNvPr id="238" name="Arrow: Up 237">
              <a:extLst>
                <a:ext uri="{FF2B5EF4-FFF2-40B4-BE49-F238E27FC236}">
                  <a16:creationId xmlns:a16="http://schemas.microsoft.com/office/drawing/2014/main" id="{C44D4986-5B42-4F7A-B561-AD8EB7DD0523}"/>
                </a:ext>
              </a:extLst>
            </p:cNvPr>
            <p:cNvSpPr/>
            <p:nvPr/>
          </p:nvSpPr>
          <p:spPr>
            <a:xfrm>
              <a:off x="3963181" y="20832766"/>
              <a:ext cx="175297" cy="242326"/>
            </a:xfrm>
            <a:prstGeom prst="upArrow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39" name="Arrow: Up 238">
              <a:extLst>
                <a:ext uri="{FF2B5EF4-FFF2-40B4-BE49-F238E27FC236}">
                  <a16:creationId xmlns:a16="http://schemas.microsoft.com/office/drawing/2014/main" id="{7798C29B-5618-4430-B547-D4636B10B92C}"/>
                </a:ext>
              </a:extLst>
            </p:cNvPr>
            <p:cNvSpPr/>
            <p:nvPr/>
          </p:nvSpPr>
          <p:spPr>
            <a:xfrm>
              <a:off x="5151727" y="20832766"/>
              <a:ext cx="175297" cy="242326"/>
            </a:xfrm>
            <a:prstGeom prst="upArrow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7D51C74E-D790-45F3-98EC-931903A62D61}"/>
                </a:ext>
              </a:extLst>
            </p:cNvPr>
            <p:cNvSpPr/>
            <p:nvPr/>
          </p:nvSpPr>
          <p:spPr>
            <a:xfrm>
              <a:off x="3353225" y="20174495"/>
              <a:ext cx="2538650" cy="595773"/>
            </a:xfrm>
            <a:prstGeom prst="roundRect">
              <a:avLst/>
            </a:prstGeom>
            <a:solidFill>
              <a:srgbClr val="4355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Embedding Layer</a:t>
              </a:r>
            </a:p>
          </p:txBody>
        </p:sp>
        <p:sp>
          <p:nvSpPr>
            <p:cNvPr id="241" name="Arrow: Up 240">
              <a:extLst>
                <a:ext uri="{FF2B5EF4-FFF2-40B4-BE49-F238E27FC236}">
                  <a16:creationId xmlns:a16="http://schemas.microsoft.com/office/drawing/2014/main" id="{43B4D221-13F5-4B26-AC26-690815B49B58}"/>
                </a:ext>
              </a:extLst>
            </p:cNvPr>
            <p:cNvSpPr/>
            <p:nvPr/>
          </p:nvSpPr>
          <p:spPr>
            <a:xfrm>
              <a:off x="1481616" y="19277066"/>
              <a:ext cx="175297" cy="242326"/>
            </a:xfrm>
            <a:prstGeom prst="upArrow">
              <a:avLst/>
            </a:prstGeom>
            <a:solidFill>
              <a:srgbClr val="4C73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42" name="Arrow: Up 241">
              <a:extLst>
                <a:ext uri="{FF2B5EF4-FFF2-40B4-BE49-F238E27FC236}">
                  <a16:creationId xmlns:a16="http://schemas.microsoft.com/office/drawing/2014/main" id="{46C6722C-DDEE-4B00-A07A-CCB69539A44F}"/>
                </a:ext>
              </a:extLst>
            </p:cNvPr>
            <p:cNvSpPr/>
            <p:nvPr/>
          </p:nvSpPr>
          <p:spPr>
            <a:xfrm>
              <a:off x="3963180" y="19281518"/>
              <a:ext cx="175297" cy="242326"/>
            </a:xfrm>
            <a:prstGeom prst="upArrow">
              <a:avLst/>
            </a:prstGeom>
            <a:solidFill>
              <a:srgbClr val="4C73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latin typeface="Georgia" panose="02040502050405020303" pitchFamily="18" charset="0"/>
              </a:endParaRPr>
            </a:p>
          </p:txBody>
        </p:sp>
        <p:sp>
          <p:nvSpPr>
            <p:cNvPr id="243" name="Rectangle: Rounded Corners 242">
              <a:extLst>
                <a:ext uri="{FF2B5EF4-FFF2-40B4-BE49-F238E27FC236}">
                  <a16:creationId xmlns:a16="http://schemas.microsoft.com/office/drawing/2014/main" id="{92C9FD06-9037-441D-B57A-9A29B8547135}"/>
                </a:ext>
              </a:extLst>
            </p:cNvPr>
            <p:cNvSpPr/>
            <p:nvPr/>
          </p:nvSpPr>
          <p:spPr>
            <a:xfrm>
              <a:off x="2533845" y="14327620"/>
              <a:ext cx="1884755" cy="944710"/>
            </a:xfrm>
            <a:prstGeom prst="roundRect">
              <a:avLst/>
            </a:prstGeom>
            <a:solidFill>
              <a:srgbClr val="D3DEF1"/>
            </a:solidFill>
            <a:ln>
              <a:solidFill>
                <a:srgbClr val="B7C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err="1">
                  <a:solidFill>
                    <a:schemeClr val="tx1"/>
                  </a:solidFill>
                  <a:latin typeface="Georgia" panose="02040502050405020303" pitchFamily="18" charset="0"/>
                </a:rPr>
                <a:t>Concat</a:t>
              </a:r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 +</a:t>
              </a:r>
            </a:p>
            <a:p>
              <a:pPr algn="ctr"/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Dense + </a:t>
              </a:r>
            </a:p>
            <a:p>
              <a:pPr algn="ctr"/>
              <a:r>
                <a:rPr lang="en-US" sz="1700" dirty="0" err="1">
                  <a:solidFill>
                    <a:schemeClr val="tx1"/>
                  </a:solidFill>
                  <a:latin typeface="Georgia" panose="02040502050405020303" pitchFamily="18" charset="0"/>
                </a:rPr>
                <a:t>Softmax</a:t>
              </a:r>
              <a:r>
                <a:rPr lang="en-US" sz="1700" dirty="0">
                  <a:solidFill>
                    <a:schemeClr val="tx1"/>
                  </a:solidFill>
                  <a:latin typeface="Georgia" panose="02040502050405020303" pitchFamily="18" charset="0"/>
                </a:rPr>
                <a:t> Output</a:t>
              </a:r>
            </a:p>
          </p:txBody>
        </p:sp>
        <p:sp>
          <p:nvSpPr>
            <p:cNvPr id="244" name="Arrow: Bent 243">
              <a:extLst>
                <a:ext uri="{FF2B5EF4-FFF2-40B4-BE49-F238E27FC236}">
                  <a16:creationId xmlns:a16="http://schemas.microsoft.com/office/drawing/2014/main" id="{82AD557E-55DF-43C3-BC79-5B0A98AC8BFB}"/>
                </a:ext>
              </a:extLst>
            </p:cNvPr>
            <p:cNvSpPr/>
            <p:nvPr/>
          </p:nvSpPr>
          <p:spPr>
            <a:xfrm rot="5400000" flipH="1">
              <a:off x="2637341" y="16319630"/>
              <a:ext cx="2651677" cy="785256"/>
            </a:xfrm>
            <a:prstGeom prst="bentArrow">
              <a:avLst>
                <a:gd name="adj1" fmla="val 16172"/>
                <a:gd name="adj2" fmla="val 14169"/>
                <a:gd name="adj3" fmla="val 19000"/>
                <a:gd name="adj4" fmla="val 39290"/>
              </a:avLst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45" name="Arrow: Bent 244">
              <a:extLst>
                <a:ext uri="{FF2B5EF4-FFF2-40B4-BE49-F238E27FC236}">
                  <a16:creationId xmlns:a16="http://schemas.microsoft.com/office/drawing/2014/main" id="{197E2160-AE26-4F72-AD11-024D4097713B}"/>
                </a:ext>
              </a:extLst>
            </p:cNvPr>
            <p:cNvSpPr/>
            <p:nvPr/>
          </p:nvSpPr>
          <p:spPr>
            <a:xfrm rot="5400000" flipH="1">
              <a:off x="3437135" y="15531628"/>
              <a:ext cx="752891" cy="462477"/>
            </a:xfrm>
            <a:prstGeom prst="bentArrow">
              <a:avLst>
                <a:gd name="adj1" fmla="val 28667"/>
                <a:gd name="adj2" fmla="val 24362"/>
                <a:gd name="adj3" fmla="val 30910"/>
                <a:gd name="adj4" fmla="val 40372"/>
              </a:avLst>
            </a:prstGeom>
            <a:solidFill>
              <a:srgbClr val="94AE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46" name="Rectangle: Rounded Corners 245">
              <a:extLst>
                <a:ext uri="{FF2B5EF4-FFF2-40B4-BE49-F238E27FC236}">
                  <a16:creationId xmlns:a16="http://schemas.microsoft.com/office/drawing/2014/main" id="{22F5FEF6-6F71-4985-B908-FD784D34DB6C}"/>
                </a:ext>
              </a:extLst>
            </p:cNvPr>
            <p:cNvSpPr/>
            <p:nvPr/>
          </p:nvSpPr>
          <p:spPr>
            <a:xfrm>
              <a:off x="5488638" y="18112225"/>
              <a:ext cx="2882324" cy="317287"/>
            </a:xfrm>
            <a:prstGeom prst="roundRect">
              <a:avLst/>
            </a:prstGeom>
            <a:solidFill>
              <a:srgbClr val="DD9D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Layer Norm</a:t>
              </a:r>
            </a:p>
          </p:txBody>
        </p:sp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308F32CE-AFF7-40CE-80C4-83EEE343E780}"/>
                </a:ext>
              </a:extLst>
            </p:cNvPr>
            <p:cNvSpPr/>
            <p:nvPr/>
          </p:nvSpPr>
          <p:spPr>
            <a:xfrm>
              <a:off x="5488638" y="17516452"/>
              <a:ext cx="2882324" cy="317287"/>
            </a:xfrm>
            <a:prstGeom prst="roundRect">
              <a:avLst/>
            </a:prstGeom>
            <a:solidFill>
              <a:srgbClr val="754E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Conv</a:t>
              </a:r>
            </a:p>
          </p:txBody>
        </p:sp>
        <p:sp>
          <p:nvSpPr>
            <p:cNvPr id="248" name="Rectangle: Rounded Corners 247">
              <a:extLst>
                <a:ext uri="{FF2B5EF4-FFF2-40B4-BE49-F238E27FC236}">
                  <a16:creationId xmlns:a16="http://schemas.microsoft.com/office/drawing/2014/main" id="{C6B74637-7275-46B9-9D6D-354A35F912D4}"/>
                </a:ext>
              </a:extLst>
            </p:cNvPr>
            <p:cNvSpPr/>
            <p:nvPr/>
          </p:nvSpPr>
          <p:spPr>
            <a:xfrm>
              <a:off x="5466153" y="16236327"/>
              <a:ext cx="2882324" cy="317287"/>
            </a:xfrm>
            <a:prstGeom prst="roundRect">
              <a:avLst/>
            </a:prstGeom>
            <a:solidFill>
              <a:srgbClr val="DD9D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Georgia" panose="02040502050405020303" pitchFamily="18" charset="0"/>
                </a:rPr>
                <a:t>Layer Norm</a:t>
              </a:r>
            </a:p>
          </p:txBody>
        </p:sp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89F6B8C4-69A8-4A3D-9199-32D2A4E23E97}"/>
                </a:ext>
              </a:extLst>
            </p:cNvPr>
            <p:cNvSpPr/>
            <p:nvPr/>
          </p:nvSpPr>
          <p:spPr>
            <a:xfrm>
              <a:off x="5466153" y="15581629"/>
              <a:ext cx="2882324" cy="317287"/>
            </a:xfrm>
            <a:prstGeom prst="roundRect">
              <a:avLst/>
            </a:prstGeom>
            <a:solidFill>
              <a:srgbClr val="A06A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  <a:latin typeface="Georgia" panose="02040502050405020303" pitchFamily="18" charset="0"/>
                </a:rPr>
                <a:t>Self-attention</a:t>
              </a:r>
            </a:p>
          </p:txBody>
        </p:sp>
        <p:sp>
          <p:nvSpPr>
            <p:cNvPr id="250" name="Rectangle: Rounded Corners 249">
              <a:extLst>
                <a:ext uri="{FF2B5EF4-FFF2-40B4-BE49-F238E27FC236}">
                  <a16:creationId xmlns:a16="http://schemas.microsoft.com/office/drawing/2014/main" id="{8912E40C-7C8D-4881-95E0-755F9AFB7744}"/>
                </a:ext>
              </a:extLst>
            </p:cNvPr>
            <p:cNvSpPr/>
            <p:nvPr/>
          </p:nvSpPr>
          <p:spPr>
            <a:xfrm>
              <a:off x="5459057" y="14716404"/>
              <a:ext cx="2882324" cy="317287"/>
            </a:xfrm>
            <a:prstGeom prst="roundRect">
              <a:avLst/>
            </a:prstGeom>
            <a:solidFill>
              <a:srgbClr val="DD9D4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 err="1">
                  <a:latin typeface="Georgia" panose="02040502050405020303" pitchFamily="18" charset="0"/>
                </a:rPr>
                <a:t>Layernorm</a:t>
              </a:r>
              <a:endParaRPr lang="en-US" sz="1700" dirty="0">
                <a:latin typeface="Georgia" panose="02040502050405020303" pitchFamily="18" charset="0"/>
              </a:endParaRPr>
            </a:p>
          </p:txBody>
        </p:sp>
        <p:sp>
          <p:nvSpPr>
            <p:cNvPr id="251" name="Rectangle: Rounded Corners 250">
              <a:extLst>
                <a:ext uri="{FF2B5EF4-FFF2-40B4-BE49-F238E27FC236}">
                  <a16:creationId xmlns:a16="http://schemas.microsoft.com/office/drawing/2014/main" id="{BA06ECCE-4DC0-4947-88A6-0DD7707EFA57}"/>
                </a:ext>
              </a:extLst>
            </p:cNvPr>
            <p:cNvSpPr/>
            <p:nvPr/>
          </p:nvSpPr>
          <p:spPr>
            <a:xfrm>
              <a:off x="5459057" y="14048015"/>
              <a:ext cx="2882324" cy="317287"/>
            </a:xfrm>
            <a:prstGeom prst="roundRect">
              <a:avLst/>
            </a:prstGeom>
            <a:solidFill>
              <a:srgbClr val="BC8A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  <a:latin typeface="Georgia" panose="02040502050405020303" pitchFamily="18" charset="0"/>
                </a:rPr>
                <a:t>Feedforward Layer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B25DD2E3-C8C2-4532-91AF-433D0B67337C}"/>
                </a:ext>
              </a:extLst>
            </p:cNvPr>
            <p:cNvSpPr/>
            <p:nvPr/>
          </p:nvSpPr>
          <p:spPr>
            <a:xfrm>
              <a:off x="5236330" y="17088443"/>
              <a:ext cx="3340344" cy="164507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DFE89B5B-38EF-4EB3-B113-CF3FFAA8215C}"/>
                </a:ext>
              </a:extLst>
            </p:cNvPr>
            <p:cNvSpPr txBox="1"/>
            <p:nvPr/>
          </p:nvSpPr>
          <p:spPr>
            <a:xfrm flipH="1">
              <a:off x="7248465" y="17084077"/>
              <a:ext cx="1732144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</a:rPr>
                <a:t>Repeat 7 times</a:t>
              </a:r>
            </a:p>
          </p:txBody>
        </p: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900FE628-0680-4043-856E-0FE35103A7AC}"/>
                </a:ext>
              </a:extLst>
            </p:cNvPr>
            <p:cNvCxnSpPr>
              <a:cxnSpLocks/>
              <a:endCxn id="246" idx="2"/>
            </p:cNvCxnSpPr>
            <p:nvPr/>
          </p:nvCxnSpPr>
          <p:spPr>
            <a:xfrm flipV="1">
              <a:off x="6926481" y="18429512"/>
              <a:ext cx="3319" cy="5030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52F1BFDA-8562-4671-81E5-08CB6B086839}"/>
                </a:ext>
              </a:extLst>
            </p:cNvPr>
            <p:cNvCxnSpPr>
              <a:cxnSpLocks/>
              <a:stCxn id="246" idx="0"/>
              <a:endCxn id="247" idx="2"/>
            </p:cNvCxnSpPr>
            <p:nvPr/>
          </p:nvCxnSpPr>
          <p:spPr>
            <a:xfrm flipV="1">
              <a:off x="6929800" y="17833739"/>
              <a:ext cx="0" cy="2784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0C8F7BD9-6D18-4011-BB6A-47D644977FEC}"/>
                </a:ext>
              </a:extLst>
            </p:cNvPr>
            <p:cNvCxnSpPr>
              <a:cxnSpLocks/>
              <a:stCxn id="247" idx="0"/>
              <a:endCxn id="248" idx="2"/>
            </p:cNvCxnSpPr>
            <p:nvPr/>
          </p:nvCxnSpPr>
          <p:spPr>
            <a:xfrm flipH="1" flipV="1">
              <a:off x="6907315" y="16553614"/>
              <a:ext cx="22485" cy="9628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4DF4E1FC-3429-48B5-B3E6-F612BC7200E5}"/>
                </a:ext>
              </a:extLst>
            </p:cNvPr>
            <p:cNvCxnSpPr>
              <a:stCxn id="248" idx="0"/>
              <a:endCxn id="249" idx="2"/>
            </p:cNvCxnSpPr>
            <p:nvPr/>
          </p:nvCxnSpPr>
          <p:spPr>
            <a:xfrm flipV="1">
              <a:off x="6907315" y="15898916"/>
              <a:ext cx="0" cy="3374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5EECEABD-3A0A-4726-8551-DD111E8327A7}"/>
                </a:ext>
              </a:extLst>
            </p:cNvPr>
            <p:cNvCxnSpPr>
              <a:stCxn id="249" idx="0"/>
              <a:endCxn id="250" idx="2"/>
            </p:cNvCxnSpPr>
            <p:nvPr/>
          </p:nvCxnSpPr>
          <p:spPr>
            <a:xfrm flipH="1" flipV="1">
              <a:off x="6900219" y="15033691"/>
              <a:ext cx="7096" cy="5479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D2FB9472-DD03-4186-9579-5F3BDDECEA47}"/>
                </a:ext>
              </a:extLst>
            </p:cNvPr>
            <p:cNvCxnSpPr>
              <a:stCxn id="250" idx="0"/>
              <a:endCxn id="251" idx="2"/>
            </p:cNvCxnSpPr>
            <p:nvPr/>
          </p:nvCxnSpPr>
          <p:spPr>
            <a:xfrm flipV="1">
              <a:off x="6900219" y="14365302"/>
              <a:ext cx="0" cy="3511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40AD49F5-E051-4681-AE78-739602361843}"/>
                </a:ext>
              </a:extLst>
            </p:cNvPr>
            <p:cNvCxnSpPr>
              <a:cxnSpLocks/>
              <a:stCxn id="251" idx="0"/>
            </p:cNvCxnSpPr>
            <p:nvPr/>
          </p:nvCxnSpPr>
          <p:spPr>
            <a:xfrm flipV="1">
              <a:off x="6900219" y="13536890"/>
              <a:ext cx="0" cy="5111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00118C73-3DA5-47E9-99E7-D5A4338F47AF}"/>
                </a:ext>
              </a:extLst>
            </p:cNvPr>
            <p:cNvGrpSpPr/>
            <p:nvPr/>
          </p:nvGrpSpPr>
          <p:grpSpPr>
            <a:xfrm>
              <a:off x="5439554" y="17215420"/>
              <a:ext cx="1484026" cy="1399019"/>
              <a:chOff x="18115613" y="10044847"/>
              <a:chExt cx="1484026" cy="1399019"/>
            </a:xfrm>
          </p:grpSpPr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A6AFC422-2A85-4008-9457-726638920450}"/>
                  </a:ext>
                </a:extLst>
              </p:cNvPr>
              <p:cNvSpPr/>
              <p:nvPr/>
            </p:nvSpPr>
            <p:spPr>
              <a:xfrm>
                <a:off x="18115613" y="10147217"/>
                <a:ext cx="1484026" cy="1296649"/>
              </a:xfrm>
              <a:custGeom>
                <a:avLst/>
                <a:gdLst>
                  <a:gd name="connsiteX0" fmla="*/ 1484026 w 1484026"/>
                  <a:gd name="connsiteY0" fmla="*/ 1296649 h 1296649"/>
                  <a:gd name="connsiteX1" fmla="*/ 0 w 1484026"/>
                  <a:gd name="connsiteY1" fmla="*/ 1289154 h 1296649"/>
                  <a:gd name="connsiteX2" fmla="*/ 0 w 1484026"/>
                  <a:gd name="connsiteY2" fmla="*/ 7495 h 1296649"/>
                  <a:gd name="connsiteX3" fmla="*/ 1454046 w 1484026"/>
                  <a:gd name="connsiteY3" fmla="*/ 0 h 1296649"/>
                  <a:gd name="connsiteX4" fmla="*/ 1454046 w 1484026"/>
                  <a:gd name="connsiteY4" fmla="*/ 0 h 129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4026" h="1296649">
                    <a:moveTo>
                      <a:pt x="1484026" y="1296649"/>
                    </a:moveTo>
                    <a:lnTo>
                      <a:pt x="0" y="1289154"/>
                    </a:lnTo>
                    <a:lnTo>
                      <a:pt x="0" y="7495"/>
                    </a:lnTo>
                    <a:lnTo>
                      <a:pt x="1454046" y="0"/>
                    </a:lnTo>
                    <a:lnTo>
                      <a:pt x="1454046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7B9F0BA3-DED1-4F29-BD00-4729E60CBE1F}"/>
                  </a:ext>
                </a:extLst>
              </p:cNvPr>
              <p:cNvCxnSpPr/>
              <p:nvPr/>
            </p:nvCxnSpPr>
            <p:spPr>
              <a:xfrm flipH="1" flipV="1">
                <a:off x="19487213" y="10044847"/>
                <a:ext cx="104293" cy="903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F523F7C2-C6BF-4465-AD39-29DCA490F7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85519" y="10135213"/>
                <a:ext cx="114120" cy="1200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1AA815D4-6FB5-436C-8E86-2DD0CD5C47BF}"/>
                </a:ext>
              </a:extLst>
            </p:cNvPr>
            <p:cNvGrpSpPr/>
            <p:nvPr/>
          </p:nvGrpSpPr>
          <p:grpSpPr>
            <a:xfrm>
              <a:off x="5416193" y="15340413"/>
              <a:ext cx="1484026" cy="1399019"/>
              <a:chOff x="18115613" y="10044847"/>
              <a:chExt cx="1484026" cy="1399019"/>
            </a:xfrm>
          </p:grpSpPr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15C77A84-37CE-4A9C-92CA-F02CC8699AC4}"/>
                  </a:ext>
                </a:extLst>
              </p:cNvPr>
              <p:cNvSpPr/>
              <p:nvPr/>
            </p:nvSpPr>
            <p:spPr>
              <a:xfrm>
                <a:off x="18115613" y="10147217"/>
                <a:ext cx="1484026" cy="1296649"/>
              </a:xfrm>
              <a:custGeom>
                <a:avLst/>
                <a:gdLst>
                  <a:gd name="connsiteX0" fmla="*/ 1484026 w 1484026"/>
                  <a:gd name="connsiteY0" fmla="*/ 1296649 h 1296649"/>
                  <a:gd name="connsiteX1" fmla="*/ 0 w 1484026"/>
                  <a:gd name="connsiteY1" fmla="*/ 1289154 h 1296649"/>
                  <a:gd name="connsiteX2" fmla="*/ 0 w 1484026"/>
                  <a:gd name="connsiteY2" fmla="*/ 7495 h 1296649"/>
                  <a:gd name="connsiteX3" fmla="*/ 1454046 w 1484026"/>
                  <a:gd name="connsiteY3" fmla="*/ 0 h 1296649"/>
                  <a:gd name="connsiteX4" fmla="*/ 1454046 w 1484026"/>
                  <a:gd name="connsiteY4" fmla="*/ 0 h 129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4026" h="1296649">
                    <a:moveTo>
                      <a:pt x="1484026" y="1296649"/>
                    </a:moveTo>
                    <a:lnTo>
                      <a:pt x="0" y="1289154"/>
                    </a:lnTo>
                    <a:lnTo>
                      <a:pt x="0" y="7495"/>
                    </a:lnTo>
                    <a:lnTo>
                      <a:pt x="1454046" y="0"/>
                    </a:lnTo>
                    <a:lnTo>
                      <a:pt x="1454046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59FB29F2-7DC8-41A5-87C8-0E3CEEBF58BD}"/>
                  </a:ext>
                </a:extLst>
              </p:cNvPr>
              <p:cNvCxnSpPr/>
              <p:nvPr/>
            </p:nvCxnSpPr>
            <p:spPr>
              <a:xfrm flipH="1" flipV="1">
                <a:off x="19487213" y="10044847"/>
                <a:ext cx="104293" cy="903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0651BD90-5AE0-437F-94F4-96A16C459A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85519" y="10135213"/>
                <a:ext cx="114120" cy="1200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5D4DEFBD-B9EF-4EEE-A518-0A3F52CC73D7}"/>
                </a:ext>
              </a:extLst>
            </p:cNvPr>
            <p:cNvGrpSpPr/>
            <p:nvPr/>
          </p:nvGrpSpPr>
          <p:grpSpPr>
            <a:xfrm>
              <a:off x="5410154" y="13795329"/>
              <a:ext cx="1484026" cy="1399019"/>
              <a:chOff x="18115613" y="10044847"/>
              <a:chExt cx="1484026" cy="1399019"/>
            </a:xfrm>
          </p:grpSpPr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93477A39-E656-4DC5-A223-0FD61CE2103A}"/>
                  </a:ext>
                </a:extLst>
              </p:cNvPr>
              <p:cNvSpPr/>
              <p:nvPr/>
            </p:nvSpPr>
            <p:spPr>
              <a:xfrm>
                <a:off x="18115613" y="10147217"/>
                <a:ext cx="1484026" cy="1296649"/>
              </a:xfrm>
              <a:custGeom>
                <a:avLst/>
                <a:gdLst>
                  <a:gd name="connsiteX0" fmla="*/ 1484026 w 1484026"/>
                  <a:gd name="connsiteY0" fmla="*/ 1296649 h 1296649"/>
                  <a:gd name="connsiteX1" fmla="*/ 0 w 1484026"/>
                  <a:gd name="connsiteY1" fmla="*/ 1289154 h 1296649"/>
                  <a:gd name="connsiteX2" fmla="*/ 0 w 1484026"/>
                  <a:gd name="connsiteY2" fmla="*/ 7495 h 1296649"/>
                  <a:gd name="connsiteX3" fmla="*/ 1454046 w 1484026"/>
                  <a:gd name="connsiteY3" fmla="*/ 0 h 1296649"/>
                  <a:gd name="connsiteX4" fmla="*/ 1454046 w 1484026"/>
                  <a:gd name="connsiteY4" fmla="*/ 0 h 129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4026" h="1296649">
                    <a:moveTo>
                      <a:pt x="1484026" y="1296649"/>
                    </a:moveTo>
                    <a:lnTo>
                      <a:pt x="0" y="1289154"/>
                    </a:lnTo>
                    <a:lnTo>
                      <a:pt x="0" y="7495"/>
                    </a:lnTo>
                    <a:lnTo>
                      <a:pt x="1454046" y="0"/>
                    </a:lnTo>
                    <a:lnTo>
                      <a:pt x="1454046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FFFAFC63-64D3-4EC1-86B3-DB50FD4DDCF7}"/>
                  </a:ext>
                </a:extLst>
              </p:cNvPr>
              <p:cNvCxnSpPr/>
              <p:nvPr/>
            </p:nvCxnSpPr>
            <p:spPr>
              <a:xfrm flipH="1" flipV="1">
                <a:off x="19487213" y="10044847"/>
                <a:ext cx="104293" cy="903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C9CEBD2E-2DEB-42F0-B667-76038086B3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85519" y="10135213"/>
                <a:ext cx="114120" cy="1200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106506-08CC-47BB-964C-7659ED783D61}"/>
                </a:ext>
              </a:extLst>
            </p:cNvPr>
            <p:cNvSpPr txBox="1"/>
            <p:nvPr/>
          </p:nvSpPr>
          <p:spPr>
            <a:xfrm>
              <a:off x="5190611" y="13460590"/>
              <a:ext cx="355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eorgia" panose="02040502050405020303" pitchFamily="18" charset="0"/>
                </a:rPr>
                <a:t>One Encoder Block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9B26DC9-0D00-46B5-8B04-B24365131082}"/>
                </a:ext>
              </a:extLst>
            </p:cNvPr>
            <p:cNvCxnSpPr/>
            <p:nvPr/>
          </p:nvCxnSpPr>
          <p:spPr>
            <a:xfrm flipV="1">
              <a:off x="6915447" y="19277066"/>
              <a:ext cx="0" cy="3778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996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</TotalTime>
  <Words>485</Words>
  <Application>Microsoft Office PowerPoint</Application>
  <PresentationFormat>Custom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QANet on SQuAD v2.0   Alex Fan1 and Yixuan (Sherry) Wu1 1Department of Statistics, Research Mentor: Sarthak Kanodia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Diagrams</dc:title>
  <dc:creator>Alex Zachary Fan</dc:creator>
  <cp:lastModifiedBy>Sherry</cp:lastModifiedBy>
  <cp:revision>52</cp:revision>
  <dcterms:created xsi:type="dcterms:W3CDTF">2022-03-11T23:50:39Z</dcterms:created>
  <dcterms:modified xsi:type="dcterms:W3CDTF">2022-03-12T06:04:06Z</dcterms:modified>
</cp:coreProperties>
</file>