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D4F"/>
    <a:srgbClr val="754E33"/>
    <a:srgbClr val="D3DEF1"/>
    <a:srgbClr val="94AEDC"/>
    <a:srgbClr val="8C1515"/>
    <a:srgbClr val="BC8A68"/>
    <a:srgbClr val="A06A46"/>
    <a:srgbClr val="435571"/>
    <a:srgbClr val="4C73B2"/>
    <a:srgbClr val="E6B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4" autoAdjust="0"/>
    <p:restoredTop sz="94660"/>
  </p:normalViewPr>
  <p:slideViewPr>
    <p:cSldViewPr snapToGrid="0">
      <p:cViewPr>
        <p:scale>
          <a:sx n="60" d="100"/>
          <a:sy n="60" d="100"/>
        </p:scale>
        <p:origin x="-2558" y="-20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4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3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9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5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3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3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F28D-0B51-447A-B4E3-DE3013D3E90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A1CBED-DC86-4B0A-89FE-AC21EE9E0E07}"/>
              </a:ext>
            </a:extLst>
          </p:cNvPr>
          <p:cNvSpPr/>
          <p:nvPr/>
        </p:nvSpPr>
        <p:spPr>
          <a:xfrm>
            <a:off x="419100" y="3520017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C1768-149E-46C8-9199-BCB305DE3220}"/>
              </a:ext>
            </a:extLst>
          </p:cNvPr>
          <p:cNvSpPr/>
          <p:nvPr/>
        </p:nvSpPr>
        <p:spPr>
          <a:xfrm>
            <a:off x="0" y="-16933"/>
            <a:ext cx="32937450" cy="3155701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CD120-6FF1-4DF0-AAB4-4AF8104D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1" y="289984"/>
            <a:ext cx="32918399" cy="2814918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QANet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Georgia" panose="02040502050405020303" pitchFamily="18" charset="0"/>
              </a:rPr>
              <a:t>on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SQuAD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Georgia" panose="02040502050405020303" pitchFamily="18" charset="0"/>
              </a:rPr>
              <a:t>v2.0</a:t>
            </a:r>
            <a:br>
              <a:rPr lang="en-US" altLang="zh-CN" sz="88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br>
              <a:rPr lang="en-US" altLang="zh-CN" sz="40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Alex Fan</a:t>
            </a:r>
            <a:r>
              <a:rPr lang="en-US" altLang="zh-CN" sz="44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 and </a:t>
            </a:r>
            <a:r>
              <a:rPr lang="en-US" altLang="zh-CN" sz="4400" dirty="0" err="1">
                <a:solidFill>
                  <a:schemeClr val="bg1"/>
                </a:solidFill>
                <a:latin typeface="Georgia" panose="02040502050405020303" pitchFamily="18" charset="0"/>
              </a:rPr>
              <a:t>Yixuan</a:t>
            </a: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 (Sherry) Wu</a:t>
            </a:r>
            <a:r>
              <a:rPr lang="en-US" altLang="zh-CN" sz="44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b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32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Georgia" panose="02040502050405020303" pitchFamily="18" charset="0"/>
              </a:rPr>
              <a:t>Department of Statistics, Research Mentor: Sarthak Kanodia</a:t>
            </a:r>
            <a:endParaRPr 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40744902-7387-4AB1-BFB2-D8C280EC9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0" y="141112"/>
            <a:ext cx="2753286" cy="27532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B392A8-826C-474A-B83F-64F8AD6E546C}"/>
              </a:ext>
            </a:extLst>
          </p:cNvPr>
          <p:cNvSpPr/>
          <p:nvPr/>
        </p:nvSpPr>
        <p:spPr>
          <a:xfrm>
            <a:off x="9601200" y="3503084"/>
            <a:ext cx="13716000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Hyperparameter Tuning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D7CE1C-65F0-4A17-9A53-4FDC3CDEDD2B}"/>
              </a:ext>
            </a:extLst>
          </p:cNvPr>
          <p:cNvSpPr/>
          <p:nvPr/>
        </p:nvSpPr>
        <p:spPr>
          <a:xfrm>
            <a:off x="24011467" y="18211410"/>
            <a:ext cx="8487834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04DF0-F90B-43AC-BF7C-233762B8C49B}"/>
              </a:ext>
            </a:extLst>
          </p:cNvPr>
          <p:cNvSpPr txBox="1"/>
          <p:nvPr/>
        </p:nvSpPr>
        <p:spPr>
          <a:xfrm>
            <a:off x="24011467" y="19187197"/>
            <a:ext cx="848783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[1]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Minjoon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Seo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Aniruddha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Kembhavi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Ali Farhadi, and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Hannaneh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Hajishirzi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. Bidirectional attention flow for machine comprehension. In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Association for Computational Linguistics (ACL),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2017.</a:t>
            </a:r>
            <a:b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[2] Adams Wei Yu, David Dohan, Minh-Thang Luong, Rui Zhao, Kai Chen, Mohammad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Norouzi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and Quoc V Le.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Qanet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: Combining local convolution with global self-attention for reading comprehension. </a:t>
            </a:r>
            <a:r>
              <a:rPr lang="en-US" sz="1900" dirty="0">
                <a:solidFill>
                  <a:srgbClr val="5D6879"/>
                </a:solidFill>
                <a:latin typeface="Georgia" panose="02040502050405020303" pitchFamily="18" charset="0"/>
              </a:rPr>
              <a:t>In </a:t>
            </a:r>
            <a:r>
              <a:rPr lang="en-US" sz="1900" i="1" dirty="0">
                <a:solidFill>
                  <a:srgbClr val="5D6879"/>
                </a:solidFill>
                <a:latin typeface="Georgia" panose="02040502050405020303" pitchFamily="18" charset="0"/>
              </a:rPr>
              <a:t>ACL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2018.</a:t>
            </a:r>
            <a:b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[3] Wei Wang, Ming Yan, and Chen Wu. Multi-granularity hierarchical attention fusion networks for reading comprehension and question answering. In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Association for Computational Linguistics (ACL)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2018.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34536-68D2-48BA-BF47-3FA7ABF745AB}"/>
              </a:ext>
            </a:extLst>
          </p:cNvPr>
          <p:cNvSpPr/>
          <p:nvPr/>
        </p:nvSpPr>
        <p:spPr>
          <a:xfrm>
            <a:off x="24011467" y="3503084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95A08F-1942-4F08-8B68-BC5946238762}"/>
              </a:ext>
            </a:extLst>
          </p:cNvPr>
          <p:cNvSpPr/>
          <p:nvPr/>
        </p:nvSpPr>
        <p:spPr>
          <a:xfrm>
            <a:off x="9604983" y="11112159"/>
            <a:ext cx="13716000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Analyses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EF764D-86F4-475B-B8C1-D8B3D21E77B6}"/>
              </a:ext>
            </a:extLst>
          </p:cNvPr>
          <p:cNvSpPr/>
          <p:nvPr/>
        </p:nvSpPr>
        <p:spPr>
          <a:xfrm>
            <a:off x="419099" y="9709878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Model Architecture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0077A-29C1-4B42-875B-3F8B2D4F6705}"/>
              </a:ext>
            </a:extLst>
          </p:cNvPr>
          <p:cNvSpPr txBox="1"/>
          <p:nvPr/>
        </p:nvSpPr>
        <p:spPr>
          <a:xfrm>
            <a:off x="419099" y="4490038"/>
            <a:ext cx="848783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Georgia" panose="02040502050405020303" pitchFamily="18" charset="0"/>
              </a:rPr>
              <a:t>Problem: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G</a:t>
            </a:r>
            <a:r>
              <a:rPr lang="en-US" altLang="zh-CN" sz="2200" dirty="0">
                <a:latin typeface="Georgia" panose="02040502050405020303" pitchFamily="18" charset="0"/>
              </a:rPr>
              <a:t>iven a context paragraph, can the machine extract the right span of words to answer a given question? And when a question is unanswerable, can it produce an empty span?</a:t>
            </a:r>
          </a:p>
          <a:p>
            <a:r>
              <a:rPr lang="en-US" altLang="zh-CN" sz="2200" b="1" dirty="0">
                <a:latin typeface="Georgia" panose="02040502050405020303" pitchFamily="18" charset="0"/>
              </a:rPr>
              <a:t>Dataset:</a:t>
            </a:r>
          </a:p>
          <a:p>
            <a:pPr lvl="1"/>
            <a:r>
              <a:rPr lang="en-US" altLang="zh-CN" sz="2200" dirty="0">
                <a:latin typeface="Georgia" panose="02040502050405020303" pitchFamily="18" charset="0"/>
              </a:rPr>
              <a:t>We will use </a:t>
            </a:r>
            <a:r>
              <a:rPr lang="en-US" altLang="zh-CN" sz="2200" dirty="0" err="1">
                <a:latin typeface="Georgia" panose="02040502050405020303" pitchFamily="18" charset="0"/>
              </a:rPr>
              <a:t>SQuAD</a:t>
            </a:r>
            <a:r>
              <a:rPr lang="en-US" altLang="zh-CN" sz="2200" dirty="0">
                <a:latin typeface="Georgia" panose="02040502050405020303" pitchFamily="18" charset="0"/>
              </a:rPr>
              <a:t> 2.0, which contains 141,934 crowd-sourced questions of Wikipedia articles. 129,941 of those will be used as train set, about 6000 as dev set and another 6000 as test set.</a:t>
            </a:r>
          </a:p>
          <a:p>
            <a:r>
              <a:rPr lang="en-US" altLang="zh-CN" sz="2200" b="1" dirty="0">
                <a:latin typeface="Georgia" panose="02040502050405020303" pitchFamily="18" charset="0"/>
              </a:rPr>
              <a:t>Goal:</a:t>
            </a:r>
          </a:p>
          <a:p>
            <a:pPr lvl="1"/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 goal is to improve th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e architecture of the Bi-Directional Attention Flow network model detailed in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Seo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et al. (2017) by:</a:t>
            </a:r>
          </a:p>
          <a:p>
            <a:pPr marL="914400" lvl="1" indent="-457200"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Implementing the character-level embeddings</a:t>
            </a:r>
          </a:p>
          <a:p>
            <a:pPr marL="914400" lvl="1" indent="-457200"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Adapting the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QANet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model introduced by Yu et al. (2018)</a:t>
            </a:r>
            <a:r>
              <a:rPr lang="zh-CN" alt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from</a:t>
            </a:r>
            <a:r>
              <a:rPr lang="zh-CN" alt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zh-CN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scratch</a:t>
            </a:r>
          </a:p>
          <a:p>
            <a:pPr marL="914400" lvl="1" indent="-457200"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Tuning the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QANet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model’s hyperparameters</a:t>
            </a:r>
            <a:endParaRPr lang="en-US" sz="2200" b="0" i="0" u="none" strike="noStrike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1A59186-9D1C-4191-BEB2-3D14E096A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59273"/>
              </p:ext>
            </p:extLst>
          </p:nvPr>
        </p:nvGraphicFramePr>
        <p:xfrm>
          <a:off x="16472508" y="12124664"/>
          <a:ext cx="6871275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0425">
                  <a:extLst>
                    <a:ext uri="{9D8B030D-6E8A-4147-A177-3AD203B41FA5}">
                      <a16:colId xmlns:a16="http://schemas.microsoft.com/office/drawing/2014/main" val="350977906"/>
                    </a:ext>
                  </a:extLst>
                </a:gridCol>
                <a:gridCol w="2290425">
                  <a:extLst>
                    <a:ext uri="{9D8B030D-6E8A-4147-A177-3AD203B41FA5}">
                      <a16:colId xmlns:a16="http://schemas.microsoft.com/office/drawing/2014/main" val="1761163539"/>
                    </a:ext>
                  </a:extLst>
                </a:gridCol>
                <a:gridCol w="2290425">
                  <a:extLst>
                    <a:ext uri="{9D8B030D-6E8A-4147-A177-3AD203B41FA5}">
                      <a16:colId xmlns:a16="http://schemas.microsoft.com/office/drawing/2014/main" val="424134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Has Answer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No Answer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9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Answered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2361 (39.67%)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Georgia" panose="02040502050405020303" pitchFamily="18" charset="0"/>
                        </a:rPr>
                        <a:t>912 (15.33%)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5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Not Answered</a:t>
                      </a:r>
                    </a:p>
                  </a:txBody>
                  <a:tcPr>
                    <a:solidFill>
                      <a:srgbClr val="4355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487 (8.18%)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2191 (36.82%)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13990"/>
                  </a:ext>
                </a:extLst>
              </a:tr>
            </a:tbl>
          </a:graphicData>
        </a:graphic>
      </p:graphicFrame>
      <p:sp>
        <p:nvSpPr>
          <p:cNvPr id="155" name="TextBox 154">
            <a:extLst>
              <a:ext uri="{FF2B5EF4-FFF2-40B4-BE49-F238E27FC236}">
                <a16:creationId xmlns:a16="http://schemas.microsoft.com/office/drawing/2014/main" id="{2941EE87-2ECB-455D-B4C5-753C93819AAE}"/>
              </a:ext>
            </a:extLst>
          </p:cNvPr>
          <p:cNvSpPr txBox="1"/>
          <p:nvPr/>
        </p:nvSpPr>
        <p:spPr>
          <a:xfrm>
            <a:off x="419099" y="10619630"/>
            <a:ext cx="848783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Our b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est performing model: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	Transformer-based model 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adapted from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QANet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by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Yu et al. </a:t>
            </a:r>
            <a:endParaRPr lang="en-US" sz="22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Design Specifics: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Hidden size: 128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# of Conv in the Contextual Embed Encoder Block: 4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# of Conv in a Stacked Encoder Block: 2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# of heads in Self-attention: 8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Used a 1d Convolution to decrease input size when necessary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F53BC1-9074-4BA9-9C08-915148A66E61}"/>
              </a:ext>
            </a:extLst>
          </p:cNvPr>
          <p:cNvGrpSpPr/>
          <p:nvPr/>
        </p:nvGrpSpPr>
        <p:grpSpPr>
          <a:xfrm>
            <a:off x="452158" y="13460590"/>
            <a:ext cx="8380430" cy="8195026"/>
            <a:chOff x="452158" y="13460590"/>
            <a:chExt cx="8380430" cy="819502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173A6D-61D6-4D78-AF51-68D8E7F13CF8}"/>
                </a:ext>
              </a:extLst>
            </p:cNvPr>
            <p:cNvSpPr/>
            <p:nvPr/>
          </p:nvSpPr>
          <p:spPr>
            <a:xfrm>
              <a:off x="3650217" y="13720247"/>
              <a:ext cx="5182371" cy="5717824"/>
            </a:xfrm>
            <a:custGeom>
              <a:avLst/>
              <a:gdLst>
                <a:gd name="connsiteX0" fmla="*/ 0 w 3829503"/>
                <a:gd name="connsiteY0" fmla="*/ 638263 h 5717824"/>
                <a:gd name="connsiteX1" fmla="*/ 638263 w 3829503"/>
                <a:gd name="connsiteY1" fmla="*/ 0 h 5717824"/>
                <a:gd name="connsiteX2" fmla="*/ 638251 w 3829503"/>
                <a:gd name="connsiteY2" fmla="*/ 0 h 5717824"/>
                <a:gd name="connsiteX3" fmla="*/ 638251 w 3829503"/>
                <a:gd name="connsiteY3" fmla="*/ 0 h 5717824"/>
                <a:gd name="connsiteX4" fmla="*/ 1595626 w 3829503"/>
                <a:gd name="connsiteY4" fmla="*/ 0 h 5717824"/>
                <a:gd name="connsiteX5" fmla="*/ 3191240 w 3829503"/>
                <a:gd name="connsiteY5" fmla="*/ 0 h 5717824"/>
                <a:gd name="connsiteX6" fmla="*/ 3829503 w 3829503"/>
                <a:gd name="connsiteY6" fmla="*/ 638263 h 5717824"/>
                <a:gd name="connsiteX7" fmla="*/ 3829503 w 3829503"/>
                <a:gd name="connsiteY7" fmla="*/ 3335397 h 5717824"/>
                <a:gd name="connsiteX8" fmla="*/ 3829503 w 3829503"/>
                <a:gd name="connsiteY8" fmla="*/ 3335397 h 5717824"/>
                <a:gd name="connsiteX9" fmla="*/ 3829503 w 3829503"/>
                <a:gd name="connsiteY9" fmla="*/ 4764853 h 5717824"/>
                <a:gd name="connsiteX10" fmla="*/ 3829503 w 3829503"/>
                <a:gd name="connsiteY10" fmla="*/ 5079561 h 5717824"/>
                <a:gd name="connsiteX11" fmla="*/ 3191240 w 3829503"/>
                <a:gd name="connsiteY11" fmla="*/ 5717824 h 5717824"/>
                <a:gd name="connsiteX12" fmla="*/ 1595626 w 3829503"/>
                <a:gd name="connsiteY12" fmla="*/ 5717824 h 5717824"/>
                <a:gd name="connsiteX13" fmla="*/ 638251 w 3829503"/>
                <a:gd name="connsiteY13" fmla="*/ 5717824 h 5717824"/>
                <a:gd name="connsiteX14" fmla="*/ 638251 w 3829503"/>
                <a:gd name="connsiteY14" fmla="*/ 5717824 h 5717824"/>
                <a:gd name="connsiteX15" fmla="*/ 638263 w 3829503"/>
                <a:gd name="connsiteY15" fmla="*/ 5717824 h 5717824"/>
                <a:gd name="connsiteX16" fmla="*/ 0 w 3829503"/>
                <a:gd name="connsiteY16" fmla="*/ 5079561 h 5717824"/>
                <a:gd name="connsiteX17" fmla="*/ 0 w 3829503"/>
                <a:gd name="connsiteY17" fmla="*/ 4764853 h 5717824"/>
                <a:gd name="connsiteX18" fmla="*/ -1381149 w 3829503"/>
                <a:gd name="connsiteY18" fmla="*/ 3397359 h 5717824"/>
                <a:gd name="connsiteX19" fmla="*/ 0 w 3829503"/>
                <a:gd name="connsiteY19" fmla="*/ 3335397 h 5717824"/>
                <a:gd name="connsiteX20" fmla="*/ 0 w 3829503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52868 w 5182371"/>
                <a:gd name="connsiteY17" fmla="*/ 4764853 h 5717824"/>
                <a:gd name="connsiteX18" fmla="*/ 0 w 5182371"/>
                <a:gd name="connsiteY18" fmla="*/ 3293664 h 5717824"/>
                <a:gd name="connsiteX19" fmla="*/ 1352868 w 5182371"/>
                <a:gd name="connsiteY19" fmla="*/ 3335397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577076 h 5717824"/>
                <a:gd name="connsiteX18" fmla="*/ 0 w 5182371"/>
                <a:gd name="connsiteY18" fmla="*/ 3293664 h 5717824"/>
                <a:gd name="connsiteX19" fmla="*/ 1352868 w 5182371"/>
                <a:gd name="connsiteY19" fmla="*/ 3335397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577076 h 5717824"/>
                <a:gd name="connsiteX18" fmla="*/ 0 w 5182371"/>
                <a:gd name="connsiteY18" fmla="*/ 3293664 h 5717824"/>
                <a:gd name="connsiteX19" fmla="*/ 1352868 w 5182371"/>
                <a:gd name="connsiteY19" fmla="*/ 3156288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473381 h 5717824"/>
                <a:gd name="connsiteX18" fmla="*/ 0 w 5182371"/>
                <a:gd name="connsiteY18" fmla="*/ 3293664 h 5717824"/>
                <a:gd name="connsiteX19" fmla="*/ 1352868 w 5182371"/>
                <a:gd name="connsiteY19" fmla="*/ 3156288 h 5717824"/>
                <a:gd name="connsiteX20" fmla="*/ 1352868 w 5182371"/>
                <a:gd name="connsiteY20" fmla="*/ 638263 h 571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82371" h="5717824">
                  <a:moveTo>
                    <a:pt x="1352868" y="638263"/>
                  </a:moveTo>
                  <a:cubicBezTo>
                    <a:pt x="1352868" y="285760"/>
                    <a:pt x="1638628" y="0"/>
                    <a:pt x="1991131" y="0"/>
                  </a:cubicBezTo>
                  <a:lnTo>
                    <a:pt x="1991119" y="0"/>
                  </a:lnTo>
                  <a:lnTo>
                    <a:pt x="1991119" y="0"/>
                  </a:lnTo>
                  <a:lnTo>
                    <a:pt x="2948494" y="0"/>
                  </a:lnTo>
                  <a:lnTo>
                    <a:pt x="4544108" y="0"/>
                  </a:lnTo>
                  <a:cubicBezTo>
                    <a:pt x="4896611" y="0"/>
                    <a:pt x="5182371" y="285760"/>
                    <a:pt x="5182371" y="638263"/>
                  </a:cubicBezTo>
                  <a:lnTo>
                    <a:pt x="5182371" y="3335397"/>
                  </a:lnTo>
                  <a:lnTo>
                    <a:pt x="5182371" y="3335397"/>
                  </a:lnTo>
                  <a:lnTo>
                    <a:pt x="5182371" y="4764853"/>
                  </a:lnTo>
                  <a:lnTo>
                    <a:pt x="5182371" y="5079561"/>
                  </a:lnTo>
                  <a:cubicBezTo>
                    <a:pt x="5182371" y="5432064"/>
                    <a:pt x="4896611" y="5717824"/>
                    <a:pt x="4544108" y="5717824"/>
                  </a:cubicBezTo>
                  <a:lnTo>
                    <a:pt x="2948494" y="5717824"/>
                  </a:lnTo>
                  <a:lnTo>
                    <a:pt x="1991119" y="5717824"/>
                  </a:lnTo>
                  <a:lnTo>
                    <a:pt x="1991119" y="5717824"/>
                  </a:lnTo>
                  <a:lnTo>
                    <a:pt x="1991131" y="5717824"/>
                  </a:lnTo>
                  <a:cubicBezTo>
                    <a:pt x="1638628" y="5717824"/>
                    <a:pt x="1352868" y="5432064"/>
                    <a:pt x="1352868" y="5079561"/>
                  </a:cubicBezTo>
                  <a:cubicBezTo>
                    <a:pt x="1349726" y="4578733"/>
                    <a:pt x="1346583" y="3974209"/>
                    <a:pt x="1343441" y="3473381"/>
                  </a:cubicBezTo>
                  <a:lnTo>
                    <a:pt x="0" y="3293664"/>
                  </a:lnTo>
                  <a:lnTo>
                    <a:pt x="1352868" y="3156288"/>
                  </a:lnTo>
                  <a:lnTo>
                    <a:pt x="1352868" y="638263"/>
                  </a:lnTo>
                  <a:close/>
                </a:path>
              </a:pathLst>
            </a:custGeom>
            <a:solidFill>
              <a:srgbClr val="E6B77D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C455EB17-E2FB-49F4-85FB-F086B9FC46C7}"/>
                </a:ext>
              </a:extLst>
            </p:cNvPr>
            <p:cNvSpPr/>
            <p:nvPr/>
          </p:nvSpPr>
          <p:spPr>
            <a:xfrm>
              <a:off x="527097" y="21119067"/>
              <a:ext cx="1280639" cy="529175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Words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E4FA99A2-EF19-46AD-8357-CCEC3D082CE8}"/>
                </a:ext>
              </a:extLst>
            </p:cNvPr>
            <p:cNvSpPr/>
            <p:nvPr/>
          </p:nvSpPr>
          <p:spPr>
            <a:xfrm>
              <a:off x="1813497" y="21113822"/>
              <a:ext cx="1277897" cy="541794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Characters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D4807BF2-5CEC-41EA-83E9-7775540E507C}"/>
                </a:ext>
              </a:extLst>
            </p:cNvPr>
            <p:cNvSpPr/>
            <p:nvPr/>
          </p:nvSpPr>
          <p:spPr>
            <a:xfrm>
              <a:off x="538411" y="19578722"/>
              <a:ext cx="2538650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Contextual Embedding Encoder Block 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C516D606-E63A-4ADD-81B7-2B253A0C0223}"/>
                </a:ext>
              </a:extLst>
            </p:cNvPr>
            <p:cNvSpPr/>
            <p:nvPr/>
          </p:nvSpPr>
          <p:spPr>
            <a:xfrm>
              <a:off x="538411" y="18633872"/>
              <a:ext cx="3880189" cy="595773"/>
            </a:xfrm>
            <a:prstGeom prst="roundRect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Context-Query Attention Layer</a:t>
              </a:r>
            </a:p>
          </p:txBody>
        </p:sp>
        <p:sp>
          <p:nvSpPr>
            <p:cNvPr id="215" name="Arrow: Up 214">
              <a:extLst>
                <a:ext uri="{FF2B5EF4-FFF2-40B4-BE49-F238E27FC236}">
                  <a16:creationId xmlns:a16="http://schemas.microsoft.com/office/drawing/2014/main" id="{A9BCB309-5111-4BBE-BF6A-D6D84A9D870D}"/>
                </a:ext>
              </a:extLst>
            </p:cNvPr>
            <p:cNvSpPr/>
            <p:nvPr/>
          </p:nvSpPr>
          <p:spPr>
            <a:xfrm>
              <a:off x="1148367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16" name="Arrow: Up 215">
              <a:extLst>
                <a:ext uri="{FF2B5EF4-FFF2-40B4-BE49-F238E27FC236}">
                  <a16:creationId xmlns:a16="http://schemas.microsoft.com/office/drawing/2014/main" id="{5DB3A0C4-D7FF-4BC7-865C-7FFECE831FE0}"/>
                </a:ext>
              </a:extLst>
            </p:cNvPr>
            <p:cNvSpPr/>
            <p:nvPr/>
          </p:nvSpPr>
          <p:spPr>
            <a:xfrm>
              <a:off x="2336913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49C1ED82-E441-49B0-816A-850E34901779}"/>
                </a:ext>
              </a:extLst>
            </p:cNvPr>
            <p:cNvSpPr/>
            <p:nvPr/>
          </p:nvSpPr>
          <p:spPr>
            <a:xfrm>
              <a:off x="1398027" y="17648324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5DF5CD67-60D8-4EB5-94B3-6C6DF357AA10}"/>
                </a:ext>
              </a:extLst>
            </p:cNvPr>
            <p:cNvSpPr/>
            <p:nvPr/>
          </p:nvSpPr>
          <p:spPr>
            <a:xfrm>
              <a:off x="1413832" y="16696565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28F19FCA-82B3-41A6-9FA7-AB697BFF4D1A}"/>
                </a:ext>
              </a:extLst>
            </p:cNvPr>
            <p:cNvSpPr/>
            <p:nvPr/>
          </p:nvSpPr>
          <p:spPr>
            <a:xfrm>
              <a:off x="1413832" y="15758377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20" name="Arrow: Up 219">
              <a:extLst>
                <a:ext uri="{FF2B5EF4-FFF2-40B4-BE49-F238E27FC236}">
                  <a16:creationId xmlns:a16="http://schemas.microsoft.com/office/drawing/2014/main" id="{1F179D46-B1B1-419B-89B4-58BBF22250B8}"/>
                </a:ext>
              </a:extLst>
            </p:cNvPr>
            <p:cNvSpPr/>
            <p:nvPr/>
          </p:nvSpPr>
          <p:spPr>
            <a:xfrm>
              <a:off x="2380413" y="18304364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1" name="Arrow: Up 220">
              <a:extLst>
                <a:ext uri="{FF2B5EF4-FFF2-40B4-BE49-F238E27FC236}">
                  <a16:creationId xmlns:a16="http://schemas.microsoft.com/office/drawing/2014/main" id="{0880CF20-8FE6-4F87-9C23-E0E183697C7B}"/>
                </a:ext>
              </a:extLst>
            </p:cNvPr>
            <p:cNvSpPr/>
            <p:nvPr/>
          </p:nvSpPr>
          <p:spPr>
            <a:xfrm>
              <a:off x="2371222" y="17347421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2" name="Arrow: Up 221">
              <a:extLst>
                <a:ext uri="{FF2B5EF4-FFF2-40B4-BE49-F238E27FC236}">
                  <a16:creationId xmlns:a16="http://schemas.microsoft.com/office/drawing/2014/main" id="{25894F7E-A30F-4BEA-A43E-A20BE552841A}"/>
                </a:ext>
              </a:extLst>
            </p:cNvPr>
            <p:cNvSpPr/>
            <p:nvPr/>
          </p:nvSpPr>
          <p:spPr>
            <a:xfrm>
              <a:off x="2363601" y="16380422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7EC70611-F9AA-4253-9744-09BD5097AF00}"/>
                </a:ext>
              </a:extLst>
            </p:cNvPr>
            <p:cNvSpPr/>
            <p:nvPr/>
          </p:nvSpPr>
          <p:spPr>
            <a:xfrm>
              <a:off x="452158" y="14327620"/>
              <a:ext cx="1884755" cy="944710"/>
            </a:xfrm>
            <a:prstGeom prst="roundRect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Concat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+</a:t>
              </a:r>
            </a:p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Dense + </a:t>
              </a:r>
            </a:p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Softmax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Output</a:t>
              </a: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F0B7563-8462-47DB-A859-C1D50473782E}"/>
                </a:ext>
              </a:extLst>
            </p:cNvPr>
            <p:cNvSpPr/>
            <p:nvPr/>
          </p:nvSpPr>
          <p:spPr>
            <a:xfrm>
              <a:off x="1037063" y="13503347"/>
              <a:ext cx="634805" cy="484646"/>
            </a:xfrm>
            <a:prstGeom prst="ellipse">
              <a:avLst/>
            </a:prstGeom>
            <a:solidFill>
              <a:srgbClr val="E5EBF7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P1</a:t>
              </a: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59D2FAB2-682B-4C2E-A517-06486B55A54F}"/>
                </a:ext>
              </a:extLst>
            </p:cNvPr>
            <p:cNvSpPr/>
            <p:nvPr/>
          </p:nvSpPr>
          <p:spPr>
            <a:xfrm>
              <a:off x="3207037" y="13480014"/>
              <a:ext cx="634805" cy="493249"/>
            </a:xfrm>
            <a:prstGeom prst="ellipse">
              <a:avLst/>
            </a:prstGeom>
            <a:solidFill>
              <a:srgbClr val="E5EBF7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P2</a:t>
              </a:r>
            </a:p>
          </p:txBody>
        </p:sp>
        <p:sp>
          <p:nvSpPr>
            <p:cNvPr id="226" name="Arrow: Up 225">
              <a:extLst>
                <a:ext uri="{FF2B5EF4-FFF2-40B4-BE49-F238E27FC236}">
                  <a16:creationId xmlns:a16="http://schemas.microsoft.com/office/drawing/2014/main" id="{46C6FBAE-EE35-41AF-BDE2-89D350C52B99}"/>
                </a:ext>
              </a:extLst>
            </p:cNvPr>
            <p:cNvSpPr/>
            <p:nvPr/>
          </p:nvSpPr>
          <p:spPr>
            <a:xfrm>
              <a:off x="1266429" y="14024901"/>
              <a:ext cx="175297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7" name="Arrow: Up 226">
              <a:extLst>
                <a:ext uri="{FF2B5EF4-FFF2-40B4-BE49-F238E27FC236}">
                  <a16:creationId xmlns:a16="http://schemas.microsoft.com/office/drawing/2014/main" id="{AEB73380-3CF8-4720-A066-1270EB0F62DB}"/>
                </a:ext>
              </a:extLst>
            </p:cNvPr>
            <p:cNvSpPr/>
            <p:nvPr/>
          </p:nvSpPr>
          <p:spPr>
            <a:xfrm>
              <a:off x="3442185" y="14008967"/>
              <a:ext cx="174473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0E04B435-A0AD-4133-98DC-D4ADD79F64A8}"/>
                </a:ext>
              </a:extLst>
            </p:cNvPr>
            <p:cNvSpPr/>
            <p:nvPr/>
          </p:nvSpPr>
          <p:spPr>
            <a:xfrm>
              <a:off x="538411" y="20174495"/>
              <a:ext cx="2538650" cy="595773"/>
            </a:xfrm>
            <a:prstGeom prst="roundRect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Embedding Layer</a:t>
              </a:r>
            </a:p>
          </p:txBody>
        </p:sp>
        <p:sp>
          <p:nvSpPr>
            <p:cNvPr id="229" name="Arrow: Up 228">
              <a:extLst>
                <a:ext uri="{FF2B5EF4-FFF2-40B4-BE49-F238E27FC236}">
                  <a16:creationId xmlns:a16="http://schemas.microsoft.com/office/drawing/2014/main" id="{A1C7E9F1-C8BC-4111-A20E-B02AF5D2E85F}"/>
                </a:ext>
              </a:extLst>
            </p:cNvPr>
            <p:cNvSpPr/>
            <p:nvPr/>
          </p:nvSpPr>
          <p:spPr>
            <a:xfrm>
              <a:off x="1266430" y="14024901"/>
              <a:ext cx="175297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0" name="Arrow: Up 229">
              <a:extLst>
                <a:ext uri="{FF2B5EF4-FFF2-40B4-BE49-F238E27FC236}">
                  <a16:creationId xmlns:a16="http://schemas.microsoft.com/office/drawing/2014/main" id="{532A0222-30D6-4B33-A8EA-09E54A55D2C6}"/>
                </a:ext>
              </a:extLst>
            </p:cNvPr>
            <p:cNvSpPr/>
            <p:nvPr/>
          </p:nvSpPr>
          <p:spPr>
            <a:xfrm>
              <a:off x="3442186" y="14024207"/>
              <a:ext cx="174473" cy="242326"/>
            </a:xfrm>
            <a:prstGeom prst="upArrow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1" name="Arrow: Up 230">
              <a:extLst>
                <a:ext uri="{FF2B5EF4-FFF2-40B4-BE49-F238E27FC236}">
                  <a16:creationId xmlns:a16="http://schemas.microsoft.com/office/drawing/2014/main" id="{BCC54FEC-8F92-4168-9CE0-19811F20BD42}"/>
                </a:ext>
              </a:extLst>
            </p:cNvPr>
            <p:cNvSpPr/>
            <p:nvPr/>
          </p:nvSpPr>
          <p:spPr>
            <a:xfrm>
              <a:off x="1266431" y="14024901"/>
              <a:ext cx="175297" cy="242326"/>
            </a:xfrm>
            <a:prstGeom prst="upArrow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2" name="Arrow: Bent 231">
              <a:extLst>
                <a:ext uri="{FF2B5EF4-FFF2-40B4-BE49-F238E27FC236}">
                  <a16:creationId xmlns:a16="http://schemas.microsoft.com/office/drawing/2014/main" id="{9AC2CD4E-F898-43D4-8234-9E0520CEC300}"/>
                </a:ext>
              </a:extLst>
            </p:cNvPr>
            <p:cNvSpPr/>
            <p:nvPr/>
          </p:nvSpPr>
          <p:spPr>
            <a:xfrm rot="16200000">
              <a:off x="-394798" y="16319631"/>
              <a:ext cx="2651677" cy="785256"/>
            </a:xfrm>
            <a:prstGeom prst="bentArrow">
              <a:avLst>
                <a:gd name="adj1" fmla="val 16172"/>
                <a:gd name="adj2" fmla="val 14169"/>
                <a:gd name="adj3" fmla="val 19000"/>
                <a:gd name="adj4" fmla="val 39290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33" name="Arrow: Bent 232">
              <a:extLst>
                <a:ext uri="{FF2B5EF4-FFF2-40B4-BE49-F238E27FC236}">
                  <a16:creationId xmlns:a16="http://schemas.microsoft.com/office/drawing/2014/main" id="{C9308FAD-E06F-4DED-8978-26DF0FE5AA0B}"/>
                </a:ext>
              </a:extLst>
            </p:cNvPr>
            <p:cNvSpPr/>
            <p:nvPr/>
          </p:nvSpPr>
          <p:spPr>
            <a:xfrm rot="16200000">
              <a:off x="238946" y="16008666"/>
              <a:ext cx="1706965" cy="462477"/>
            </a:xfrm>
            <a:prstGeom prst="bentArrow">
              <a:avLst>
                <a:gd name="adj1" fmla="val 28667"/>
                <a:gd name="adj2" fmla="val 24362"/>
                <a:gd name="adj3" fmla="val 30910"/>
                <a:gd name="adj4" fmla="val 40372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94407C88-7EA9-402B-92AE-901CE0826090}"/>
                </a:ext>
              </a:extLst>
            </p:cNvPr>
            <p:cNvSpPr/>
            <p:nvPr/>
          </p:nvSpPr>
          <p:spPr>
            <a:xfrm>
              <a:off x="5488638" y="18964341"/>
              <a:ext cx="2882324" cy="317287"/>
            </a:xfrm>
            <a:prstGeom prst="roundRect">
              <a:avLst/>
            </a:prstGeom>
            <a:solidFill>
              <a:srgbClr val="55382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Positional Encoding</a:t>
              </a:r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F14AF1FF-70F8-45B9-926B-3BFCAC63A7EF}"/>
                </a:ext>
              </a:extLst>
            </p:cNvPr>
            <p:cNvSpPr/>
            <p:nvPr/>
          </p:nvSpPr>
          <p:spPr>
            <a:xfrm>
              <a:off x="3341911" y="21119067"/>
              <a:ext cx="1280639" cy="529175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Words</a:t>
              </a:r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055A526F-8355-4701-B02F-9AD226504450}"/>
                </a:ext>
              </a:extLst>
            </p:cNvPr>
            <p:cNvSpPr/>
            <p:nvPr/>
          </p:nvSpPr>
          <p:spPr>
            <a:xfrm>
              <a:off x="4628311" y="21113822"/>
              <a:ext cx="1277897" cy="541794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Characters</a:t>
              </a:r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508E2F1B-76EB-4021-A98E-79450808D948}"/>
                </a:ext>
              </a:extLst>
            </p:cNvPr>
            <p:cNvSpPr/>
            <p:nvPr/>
          </p:nvSpPr>
          <p:spPr>
            <a:xfrm>
              <a:off x="3353225" y="19578722"/>
              <a:ext cx="2538650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Contextual Embedding Encoder Block </a:t>
              </a:r>
            </a:p>
          </p:txBody>
        </p:sp>
        <p:sp>
          <p:nvSpPr>
            <p:cNvPr id="238" name="Arrow: Up 237">
              <a:extLst>
                <a:ext uri="{FF2B5EF4-FFF2-40B4-BE49-F238E27FC236}">
                  <a16:creationId xmlns:a16="http://schemas.microsoft.com/office/drawing/2014/main" id="{C44D4986-5B42-4F7A-B561-AD8EB7DD0523}"/>
                </a:ext>
              </a:extLst>
            </p:cNvPr>
            <p:cNvSpPr/>
            <p:nvPr/>
          </p:nvSpPr>
          <p:spPr>
            <a:xfrm>
              <a:off x="3963181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9" name="Arrow: Up 238">
              <a:extLst>
                <a:ext uri="{FF2B5EF4-FFF2-40B4-BE49-F238E27FC236}">
                  <a16:creationId xmlns:a16="http://schemas.microsoft.com/office/drawing/2014/main" id="{7798C29B-5618-4430-B547-D4636B10B92C}"/>
                </a:ext>
              </a:extLst>
            </p:cNvPr>
            <p:cNvSpPr/>
            <p:nvPr/>
          </p:nvSpPr>
          <p:spPr>
            <a:xfrm>
              <a:off x="5151727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7D51C74E-D790-45F3-98EC-931903A62D61}"/>
                </a:ext>
              </a:extLst>
            </p:cNvPr>
            <p:cNvSpPr/>
            <p:nvPr/>
          </p:nvSpPr>
          <p:spPr>
            <a:xfrm>
              <a:off x="3353225" y="20174495"/>
              <a:ext cx="2538650" cy="595773"/>
            </a:xfrm>
            <a:prstGeom prst="roundRect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Embedding Layer</a:t>
              </a:r>
            </a:p>
          </p:txBody>
        </p:sp>
        <p:sp>
          <p:nvSpPr>
            <p:cNvPr id="241" name="Arrow: Up 240">
              <a:extLst>
                <a:ext uri="{FF2B5EF4-FFF2-40B4-BE49-F238E27FC236}">
                  <a16:creationId xmlns:a16="http://schemas.microsoft.com/office/drawing/2014/main" id="{43B4D221-13F5-4B26-AC26-690815B49B58}"/>
                </a:ext>
              </a:extLst>
            </p:cNvPr>
            <p:cNvSpPr/>
            <p:nvPr/>
          </p:nvSpPr>
          <p:spPr>
            <a:xfrm>
              <a:off x="1481616" y="19277066"/>
              <a:ext cx="175297" cy="242326"/>
            </a:xfrm>
            <a:prstGeom prst="upArrow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2" name="Arrow: Up 241">
              <a:extLst>
                <a:ext uri="{FF2B5EF4-FFF2-40B4-BE49-F238E27FC236}">
                  <a16:creationId xmlns:a16="http://schemas.microsoft.com/office/drawing/2014/main" id="{46C6722C-DDEE-4B00-A07A-CCB69539A44F}"/>
                </a:ext>
              </a:extLst>
            </p:cNvPr>
            <p:cNvSpPr/>
            <p:nvPr/>
          </p:nvSpPr>
          <p:spPr>
            <a:xfrm>
              <a:off x="3963180" y="19281518"/>
              <a:ext cx="175297" cy="242326"/>
            </a:xfrm>
            <a:prstGeom prst="upArrow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92C9FD06-9037-441D-B57A-9A29B8547135}"/>
                </a:ext>
              </a:extLst>
            </p:cNvPr>
            <p:cNvSpPr/>
            <p:nvPr/>
          </p:nvSpPr>
          <p:spPr>
            <a:xfrm>
              <a:off x="2533845" y="14327620"/>
              <a:ext cx="1884755" cy="944710"/>
            </a:xfrm>
            <a:prstGeom prst="roundRect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Concat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+</a:t>
              </a:r>
            </a:p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Dense + </a:t>
              </a:r>
            </a:p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Softmax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Output</a:t>
              </a:r>
            </a:p>
          </p:txBody>
        </p:sp>
        <p:sp>
          <p:nvSpPr>
            <p:cNvPr id="244" name="Arrow: Bent 243">
              <a:extLst>
                <a:ext uri="{FF2B5EF4-FFF2-40B4-BE49-F238E27FC236}">
                  <a16:creationId xmlns:a16="http://schemas.microsoft.com/office/drawing/2014/main" id="{82AD557E-55DF-43C3-BC79-5B0A98AC8BFB}"/>
                </a:ext>
              </a:extLst>
            </p:cNvPr>
            <p:cNvSpPr/>
            <p:nvPr/>
          </p:nvSpPr>
          <p:spPr>
            <a:xfrm rot="5400000" flipH="1">
              <a:off x="2637341" y="16319630"/>
              <a:ext cx="2651677" cy="785256"/>
            </a:xfrm>
            <a:prstGeom prst="bentArrow">
              <a:avLst>
                <a:gd name="adj1" fmla="val 16172"/>
                <a:gd name="adj2" fmla="val 14169"/>
                <a:gd name="adj3" fmla="val 19000"/>
                <a:gd name="adj4" fmla="val 39290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45" name="Arrow: Bent 244">
              <a:extLst>
                <a:ext uri="{FF2B5EF4-FFF2-40B4-BE49-F238E27FC236}">
                  <a16:creationId xmlns:a16="http://schemas.microsoft.com/office/drawing/2014/main" id="{197E2160-AE26-4F72-AD11-024D4097713B}"/>
                </a:ext>
              </a:extLst>
            </p:cNvPr>
            <p:cNvSpPr/>
            <p:nvPr/>
          </p:nvSpPr>
          <p:spPr>
            <a:xfrm rot="5400000" flipH="1">
              <a:off x="3437135" y="15531628"/>
              <a:ext cx="752891" cy="462477"/>
            </a:xfrm>
            <a:prstGeom prst="bentArrow">
              <a:avLst>
                <a:gd name="adj1" fmla="val 28667"/>
                <a:gd name="adj2" fmla="val 24362"/>
                <a:gd name="adj3" fmla="val 30910"/>
                <a:gd name="adj4" fmla="val 40372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22F5FEF6-6F71-4985-B908-FD784D34DB6C}"/>
                </a:ext>
              </a:extLst>
            </p:cNvPr>
            <p:cNvSpPr/>
            <p:nvPr/>
          </p:nvSpPr>
          <p:spPr>
            <a:xfrm>
              <a:off x="5488638" y="18112225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Layer Norm</a:t>
              </a:r>
            </a:p>
          </p:txBody>
        </p: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308F32CE-AFF7-40CE-80C4-83EEE343E780}"/>
                </a:ext>
              </a:extLst>
            </p:cNvPr>
            <p:cNvSpPr/>
            <p:nvPr/>
          </p:nvSpPr>
          <p:spPr>
            <a:xfrm>
              <a:off x="5488638" y="17516452"/>
              <a:ext cx="2882324" cy="317287"/>
            </a:xfrm>
            <a:prstGeom prst="roundRect">
              <a:avLst/>
            </a:prstGeom>
            <a:solidFill>
              <a:srgbClr val="754E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Conv</a:t>
              </a:r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C6B74637-7275-46B9-9D6D-354A35F912D4}"/>
                </a:ext>
              </a:extLst>
            </p:cNvPr>
            <p:cNvSpPr/>
            <p:nvPr/>
          </p:nvSpPr>
          <p:spPr>
            <a:xfrm>
              <a:off x="5466153" y="16236327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Layer Norm</a:t>
              </a:r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89F6B8C4-69A8-4A3D-9199-32D2A4E23E97}"/>
                </a:ext>
              </a:extLst>
            </p:cNvPr>
            <p:cNvSpPr/>
            <p:nvPr/>
          </p:nvSpPr>
          <p:spPr>
            <a:xfrm>
              <a:off x="5466153" y="15581629"/>
              <a:ext cx="2882324" cy="317287"/>
            </a:xfrm>
            <a:prstGeom prst="roundRect">
              <a:avLst/>
            </a:prstGeom>
            <a:solidFill>
              <a:srgbClr val="A06A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Self-attention</a:t>
              </a: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8912E40C-7C8D-4881-95E0-755F9AFB7744}"/>
                </a:ext>
              </a:extLst>
            </p:cNvPr>
            <p:cNvSpPr/>
            <p:nvPr/>
          </p:nvSpPr>
          <p:spPr>
            <a:xfrm>
              <a:off x="5459057" y="14716404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latin typeface="Georgia" panose="02040502050405020303" pitchFamily="18" charset="0"/>
                </a:rPr>
                <a:t>Layernorm</a:t>
              </a:r>
              <a:endParaRPr lang="en-US" sz="1700" dirty="0">
                <a:latin typeface="Georgia" panose="02040502050405020303" pitchFamily="18" charset="0"/>
              </a:endParaRPr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BA06ECCE-4DC0-4947-88A6-0DD7707EFA57}"/>
                </a:ext>
              </a:extLst>
            </p:cNvPr>
            <p:cNvSpPr/>
            <p:nvPr/>
          </p:nvSpPr>
          <p:spPr>
            <a:xfrm>
              <a:off x="5459057" y="14048015"/>
              <a:ext cx="2882324" cy="317287"/>
            </a:xfrm>
            <a:prstGeom prst="roundRect">
              <a:avLst/>
            </a:prstGeom>
            <a:solidFill>
              <a:srgbClr val="BC8A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Feedforward Layer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25DD2E3-C8C2-4532-91AF-433D0B67337C}"/>
                </a:ext>
              </a:extLst>
            </p:cNvPr>
            <p:cNvSpPr/>
            <p:nvPr/>
          </p:nvSpPr>
          <p:spPr>
            <a:xfrm>
              <a:off x="5236330" y="17088443"/>
              <a:ext cx="3340344" cy="16450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DFE89B5B-38EF-4EB3-B113-CF3FFAA8215C}"/>
                </a:ext>
              </a:extLst>
            </p:cNvPr>
            <p:cNvSpPr txBox="1"/>
            <p:nvPr/>
          </p:nvSpPr>
          <p:spPr>
            <a:xfrm flipH="1">
              <a:off x="7896165" y="17084077"/>
              <a:ext cx="822362" cy="31728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Repeat</a:t>
              </a: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00FE628-0680-4043-856E-0FE35103A7AC}"/>
                </a:ext>
              </a:extLst>
            </p:cNvPr>
            <p:cNvCxnSpPr>
              <a:cxnSpLocks/>
              <a:endCxn id="246" idx="2"/>
            </p:cNvCxnSpPr>
            <p:nvPr/>
          </p:nvCxnSpPr>
          <p:spPr>
            <a:xfrm flipV="1">
              <a:off x="6926481" y="18429512"/>
              <a:ext cx="3319" cy="503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52F1BFDA-8562-4671-81E5-08CB6B086839}"/>
                </a:ext>
              </a:extLst>
            </p:cNvPr>
            <p:cNvCxnSpPr>
              <a:cxnSpLocks/>
              <a:stCxn id="246" idx="0"/>
              <a:endCxn id="247" idx="2"/>
            </p:cNvCxnSpPr>
            <p:nvPr/>
          </p:nvCxnSpPr>
          <p:spPr>
            <a:xfrm flipV="1">
              <a:off x="6929800" y="17833739"/>
              <a:ext cx="0" cy="2784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0C8F7BD9-6D18-4011-BB6A-47D644977FEC}"/>
                </a:ext>
              </a:extLst>
            </p:cNvPr>
            <p:cNvCxnSpPr>
              <a:cxnSpLocks/>
              <a:stCxn id="247" idx="0"/>
              <a:endCxn id="248" idx="2"/>
            </p:cNvCxnSpPr>
            <p:nvPr/>
          </p:nvCxnSpPr>
          <p:spPr>
            <a:xfrm flipH="1" flipV="1">
              <a:off x="6907315" y="16553614"/>
              <a:ext cx="22485" cy="9628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4DF4E1FC-3429-48B5-B3E6-F612BC7200E5}"/>
                </a:ext>
              </a:extLst>
            </p:cNvPr>
            <p:cNvCxnSpPr>
              <a:stCxn id="248" idx="0"/>
              <a:endCxn id="249" idx="2"/>
            </p:cNvCxnSpPr>
            <p:nvPr/>
          </p:nvCxnSpPr>
          <p:spPr>
            <a:xfrm flipV="1">
              <a:off x="6907315" y="15898916"/>
              <a:ext cx="0" cy="3374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5EECEABD-3A0A-4726-8551-DD111E8327A7}"/>
                </a:ext>
              </a:extLst>
            </p:cNvPr>
            <p:cNvCxnSpPr>
              <a:stCxn id="249" idx="0"/>
              <a:endCxn id="250" idx="2"/>
            </p:cNvCxnSpPr>
            <p:nvPr/>
          </p:nvCxnSpPr>
          <p:spPr>
            <a:xfrm flipH="1" flipV="1">
              <a:off x="6900219" y="15033691"/>
              <a:ext cx="7096" cy="5479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D2FB9472-DD03-4186-9579-5F3BDDECEA47}"/>
                </a:ext>
              </a:extLst>
            </p:cNvPr>
            <p:cNvCxnSpPr>
              <a:stCxn id="250" idx="0"/>
              <a:endCxn id="251" idx="2"/>
            </p:cNvCxnSpPr>
            <p:nvPr/>
          </p:nvCxnSpPr>
          <p:spPr>
            <a:xfrm flipV="1">
              <a:off x="6900219" y="14365302"/>
              <a:ext cx="0" cy="351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40AD49F5-E051-4681-AE78-739602361843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V="1">
              <a:off x="6900219" y="13536890"/>
              <a:ext cx="0" cy="5111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00118C73-3DA5-47E9-99E7-D5A4338F47AF}"/>
                </a:ext>
              </a:extLst>
            </p:cNvPr>
            <p:cNvGrpSpPr/>
            <p:nvPr/>
          </p:nvGrpSpPr>
          <p:grpSpPr>
            <a:xfrm>
              <a:off x="5439554" y="17215420"/>
              <a:ext cx="1484026" cy="1399019"/>
              <a:chOff x="18115613" y="10044847"/>
              <a:chExt cx="1484026" cy="1399019"/>
            </a:xfrm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6AFC422-2A85-4008-9457-726638920450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7B9F0BA3-DED1-4F29-BD00-4729E60CBE1F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523F7C2-C6BF-4465-AD39-29DCA490F7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1AA815D4-6FB5-436C-8E86-2DD0CD5C47BF}"/>
                </a:ext>
              </a:extLst>
            </p:cNvPr>
            <p:cNvGrpSpPr/>
            <p:nvPr/>
          </p:nvGrpSpPr>
          <p:grpSpPr>
            <a:xfrm>
              <a:off x="5416193" y="15340413"/>
              <a:ext cx="1484026" cy="1399019"/>
              <a:chOff x="18115613" y="10044847"/>
              <a:chExt cx="1484026" cy="1399019"/>
            </a:xfrm>
          </p:grpSpPr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15C77A84-37CE-4A9C-92CA-F02CC8699AC4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59FB29F2-7DC8-41A5-87C8-0E3CEEBF58BD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0651BD90-5AE0-437F-94F4-96A16C459A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5D4DEFBD-B9EF-4EEE-A518-0A3F52CC73D7}"/>
                </a:ext>
              </a:extLst>
            </p:cNvPr>
            <p:cNvGrpSpPr/>
            <p:nvPr/>
          </p:nvGrpSpPr>
          <p:grpSpPr>
            <a:xfrm>
              <a:off x="5410154" y="13795329"/>
              <a:ext cx="1484026" cy="1399019"/>
              <a:chOff x="18115613" y="10044847"/>
              <a:chExt cx="1484026" cy="1399019"/>
            </a:xfrm>
          </p:grpSpPr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93477A39-E656-4DC5-A223-0FD61CE2103A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FFAFC63-64D3-4EC1-86B3-DB50FD4DDCF7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C9CEBD2E-2DEB-42F0-B667-76038086B3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106506-08CC-47BB-964C-7659ED783D61}"/>
                </a:ext>
              </a:extLst>
            </p:cNvPr>
            <p:cNvSpPr txBox="1"/>
            <p:nvPr/>
          </p:nvSpPr>
          <p:spPr>
            <a:xfrm>
              <a:off x="5190611" y="13460590"/>
              <a:ext cx="355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One Encoder Block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9B26DC9-0D00-46B5-8B04-B24365131082}"/>
                </a:ext>
              </a:extLst>
            </p:cNvPr>
            <p:cNvCxnSpPr/>
            <p:nvPr/>
          </p:nvCxnSpPr>
          <p:spPr>
            <a:xfrm flipV="1">
              <a:off x="6915447" y="19277066"/>
              <a:ext cx="0" cy="377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530FEF40-E4C1-4B85-8FF1-366232A77632}"/>
              </a:ext>
            </a:extLst>
          </p:cNvPr>
          <p:cNvSpPr/>
          <p:nvPr/>
        </p:nvSpPr>
        <p:spPr>
          <a:xfrm>
            <a:off x="24011467" y="13057375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Future 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AD2FE5-C886-4EDD-A371-FE15BC6F60B2}"/>
              </a:ext>
            </a:extLst>
          </p:cNvPr>
          <p:cNvSpPr txBox="1"/>
          <p:nvPr/>
        </p:nvSpPr>
        <p:spPr>
          <a:xfrm>
            <a:off x="9604983" y="12025325"/>
            <a:ext cx="65636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Georgia" panose="02040502050405020303" pitchFamily="18" charset="0"/>
              </a:rPr>
              <a:t>AvNA</a:t>
            </a:r>
            <a:endParaRPr lang="en-US" sz="2200" b="1" dirty="0">
              <a:latin typeface="Georgia" panose="02040502050405020303" pitchFamily="18" charset="0"/>
            </a:endParaRP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Confusion matrix of model predictions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X: Model predictions; Y: Ground Truths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Correct: 76.5%;  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13915F88-6D5E-4F0F-B2EF-85DCD9C2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71242"/>
              </p:ext>
            </p:extLst>
          </p:nvPr>
        </p:nvGraphicFramePr>
        <p:xfrm>
          <a:off x="9769315" y="15037598"/>
          <a:ext cx="13595013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557">
                  <a:extLst>
                    <a:ext uri="{9D8B030D-6E8A-4147-A177-3AD203B41FA5}">
                      <a16:colId xmlns:a16="http://schemas.microsoft.com/office/drawing/2014/main" val="784418777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2707981503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1802827141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974558136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713298794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935372238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747898254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1452036346"/>
                    </a:ext>
                  </a:extLst>
                </a:gridCol>
                <a:gridCol w="1510557">
                  <a:extLst>
                    <a:ext uri="{9D8B030D-6E8A-4147-A177-3AD203B41FA5}">
                      <a16:colId xmlns:a16="http://schemas.microsoft.com/office/drawing/2014/main" val="3375359242"/>
                    </a:ext>
                  </a:extLst>
                </a:gridCol>
              </a:tblGrid>
              <a:tr h="415863"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Why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How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9192"/>
                  </a:ext>
                </a:extLst>
              </a:tr>
              <a:tr h="41586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76.03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66.31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74.80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72.09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405928"/>
                  </a:ext>
                </a:extLst>
              </a:tr>
              <a:tr h="41586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75.22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62.10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55.81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67.81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0000066"/>
                  </a:ext>
                </a:extLst>
              </a:tr>
              <a:tr h="41586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8A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3,432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456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032394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FE0AD6B-E88F-4074-934A-254574325CD2}"/>
              </a:ext>
            </a:extLst>
          </p:cNvPr>
          <p:cNvSpPr txBox="1"/>
          <p:nvPr/>
        </p:nvSpPr>
        <p:spPr>
          <a:xfrm>
            <a:off x="9638843" y="13511520"/>
            <a:ext cx="13695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Georgia" panose="02040502050405020303" pitchFamily="18" charset="0"/>
              </a:rPr>
              <a:t>Performance by Question Type</a:t>
            </a:r>
          </a:p>
          <a:p>
            <a:r>
              <a:rPr lang="en-US" sz="2200" dirty="0">
                <a:latin typeface="Georgia" panose="02040502050405020303" pitchFamily="18" charset="0"/>
              </a:rPr>
              <a:t>	Table shows predictions on questions that include or start with the following words</a:t>
            </a:r>
          </a:p>
          <a:p>
            <a:r>
              <a:rPr lang="en-US" sz="2200" dirty="0">
                <a:latin typeface="Georgia" panose="02040502050405020303" pitchFamily="18" charset="0"/>
              </a:rPr>
              <a:t>	(e.g. “Who” category contains questions with “whom”, “whose”, etc.) </a:t>
            </a:r>
          </a:p>
          <a:p>
            <a:r>
              <a:rPr lang="en-US" sz="2200" dirty="0">
                <a:latin typeface="Georgia" panose="02040502050405020303" pitchFamily="18" charset="0"/>
              </a:rPr>
              <a:t>	(e.g. Questions that include for example “whatever” are not included in the “What” category)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1F844F-5DE8-4637-BA5A-F3BFCE9624D8}"/>
              </a:ext>
            </a:extLst>
          </p:cNvPr>
          <p:cNvSpPr/>
          <p:nvPr/>
        </p:nvSpPr>
        <p:spPr>
          <a:xfrm>
            <a:off x="12764852" y="14898476"/>
            <a:ext cx="1328057" cy="194179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31BF99E-4455-47A2-A128-74AD79BEE147}"/>
              </a:ext>
            </a:extLst>
          </p:cNvPr>
          <p:cNvSpPr/>
          <p:nvPr/>
        </p:nvSpPr>
        <p:spPr>
          <a:xfrm>
            <a:off x="18801251" y="14920141"/>
            <a:ext cx="1328057" cy="1941793"/>
          </a:xfrm>
          <a:prstGeom prst="roundRect">
            <a:avLst/>
          </a:prstGeom>
          <a:noFill/>
          <a:ln w="28575">
            <a:solidFill>
              <a:srgbClr val="8C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9111E-D779-4EFF-9309-EEB8974210C5}"/>
              </a:ext>
            </a:extLst>
          </p:cNvPr>
          <p:cNvSpPr txBox="1"/>
          <p:nvPr/>
        </p:nvSpPr>
        <p:spPr>
          <a:xfrm>
            <a:off x="9606894" y="17001773"/>
            <a:ext cx="136954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Georgia" panose="02040502050405020303" pitchFamily="18" charset="0"/>
              </a:rPr>
              <a:t>Error Type Examples</a:t>
            </a:r>
          </a:p>
          <a:p>
            <a:pPr marL="914400" lvl="1" indent="-45720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Difficult reading comprehension questions (esp. in “Why” category)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	</a:t>
            </a:r>
            <a:r>
              <a:rPr lang="en-US" sz="2200" b="1" dirty="0">
                <a:latin typeface="Georgia" panose="02040502050405020303" pitchFamily="18" charset="0"/>
              </a:rPr>
              <a:t>Q:</a:t>
            </a:r>
            <a:r>
              <a:rPr lang="en-US" sz="2200" dirty="0">
                <a:latin typeface="Georgia" panose="02040502050405020303" pitchFamily="18" charset="0"/>
              </a:rPr>
              <a:t> Why was there a depreciation of the industrialized nations dollars?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C: </a:t>
            </a:r>
            <a:r>
              <a:rPr lang="en-US" sz="2200" dirty="0">
                <a:latin typeface="Georgia" panose="02040502050405020303" pitchFamily="18" charset="0"/>
              </a:rPr>
              <a:t>… Anticipating that currency values would fluctuate unpredictably for a time, the industrialized nations increased their reserves (by expanding their money supplies) in amounts far greater than before. The result was a depreciation of the dollar and other industrialized nations' currencies…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	</a:t>
            </a:r>
            <a:r>
              <a:rPr lang="en-US" sz="2200" b="1" dirty="0">
                <a:latin typeface="Georgia" panose="02040502050405020303" pitchFamily="18" charset="0"/>
              </a:rPr>
              <a:t>A: </a:t>
            </a:r>
            <a:r>
              <a:rPr lang="en-US" sz="2200" dirty="0">
                <a:latin typeface="Georgia" panose="02040502050405020303" pitchFamily="18" charset="0"/>
              </a:rPr>
              <a:t>industrialized nations increased their reserves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	</a:t>
            </a:r>
            <a:r>
              <a:rPr lang="en-US" sz="2200" b="1" dirty="0">
                <a:latin typeface="Georgia" panose="02040502050405020303" pitchFamily="18" charset="0"/>
              </a:rPr>
              <a:t>P: </a:t>
            </a:r>
            <a:r>
              <a:rPr lang="en-US" sz="2200" dirty="0">
                <a:latin typeface="Georgia" panose="02040502050405020303" pitchFamily="18" charset="0"/>
              </a:rPr>
              <a:t>N/A</a:t>
            </a:r>
          </a:p>
          <a:p>
            <a:pPr marL="914400" lvl="1" indent="-457200">
              <a:buAutoNum type="arabicPeriod" startAt="2"/>
            </a:pPr>
            <a:r>
              <a:rPr lang="en-US" sz="2200" dirty="0" err="1">
                <a:latin typeface="Georgia" panose="02040502050405020303" pitchFamily="18" charset="0"/>
              </a:rPr>
              <a:t>Confonuding</a:t>
            </a:r>
            <a:r>
              <a:rPr lang="en-US" sz="2200" dirty="0">
                <a:latin typeface="Georgia" panose="02040502050405020303" pitchFamily="18" charset="0"/>
              </a:rPr>
              <a:t> &amp; Proximity of Q&amp;A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Q:</a:t>
            </a:r>
            <a:r>
              <a:rPr lang="en-US" sz="2200" dirty="0">
                <a:latin typeface="Georgia" panose="02040502050405020303" pitchFamily="18" charset="0"/>
              </a:rPr>
              <a:t> What treaty took the place of constitutional treaty? 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C:</a:t>
            </a:r>
            <a:r>
              <a:rPr lang="en-US" sz="2200" dirty="0">
                <a:latin typeface="Georgia" panose="02040502050405020303" pitchFamily="18" charset="0"/>
              </a:rPr>
              <a:t> Following the Nice Treaty, there was an attempt to reform the constitutional law of the European Union and make it more transparent; … (40 </a:t>
            </a:r>
            <a:r>
              <a:rPr lang="en-US" altLang="zh-CN" sz="2200" dirty="0">
                <a:latin typeface="Georgia" panose="02040502050405020303" pitchFamily="18" charset="0"/>
              </a:rPr>
              <a:t>words)…</a:t>
            </a:r>
            <a:r>
              <a:rPr lang="en-US" sz="2200" dirty="0">
                <a:latin typeface="Georgia" panose="02040502050405020303" pitchFamily="18" charset="0"/>
              </a:rPr>
              <a:t> Instead, the Lisbon Treaty was enacted…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A: </a:t>
            </a:r>
            <a:r>
              <a:rPr lang="en-US" sz="2200" dirty="0">
                <a:latin typeface="Georgia" panose="02040502050405020303" pitchFamily="18" charset="0"/>
              </a:rPr>
              <a:t>the Lisbon Treaty</a:t>
            </a:r>
          </a:p>
          <a:p>
            <a:pPr lvl="2"/>
            <a:r>
              <a:rPr lang="en-US" sz="2200" b="1" dirty="0">
                <a:latin typeface="Georgia" panose="02040502050405020303" pitchFamily="18" charset="0"/>
              </a:rPr>
              <a:t>P: </a:t>
            </a:r>
            <a:r>
              <a:rPr lang="en-US" sz="2200" dirty="0">
                <a:latin typeface="Georgia" panose="02040502050405020303" pitchFamily="18" charset="0"/>
              </a:rPr>
              <a:t>Nice Treaty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03BA25-02E4-4695-910B-11E29951E5A9}"/>
              </a:ext>
            </a:extLst>
          </p:cNvPr>
          <p:cNvGrpSpPr/>
          <p:nvPr/>
        </p:nvGrpSpPr>
        <p:grpSpPr>
          <a:xfrm>
            <a:off x="23884561" y="4667461"/>
            <a:ext cx="4461839" cy="3156726"/>
            <a:chOff x="23884561" y="4583381"/>
            <a:chExt cx="4461839" cy="3156726"/>
          </a:xfrm>
        </p:grpSpPr>
        <p:pic>
          <p:nvPicPr>
            <p:cNvPr id="94" name="Picture 93" descr="Chart&#10;&#10;Description automatically generated">
              <a:extLst>
                <a:ext uri="{FF2B5EF4-FFF2-40B4-BE49-F238E27FC236}">
                  <a16:creationId xmlns:a16="http://schemas.microsoft.com/office/drawing/2014/main" id="{18B5862A-4DA2-4801-AC97-515C01ECF9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6618" r="13559" b="7910"/>
            <a:stretch/>
          </p:blipFill>
          <p:spPr>
            <a:xfrm>
              <a:off x="24187331" y="4596051"/>
              <a:ext cx="3911417" cy="290076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16316C-2C67-4BE4-8D75-9126FD7E301C}"/>
                </a:ext>
              </a:extLst>
            </p:cNvPr>
            <p:cNvSpPr txBox="1"/>
            <p:nvPr/>
          </p:nvSpPr>
          <p:spPr>
            <a:xfrm>
              <a:off x="24116097" y="7432330"/>
              <a:ext cx="423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   0               1e+6	          2e+6	          3e+6            4e+6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CA16B04-96D0-4D14-850B-8E8E872B2FF8}"/>
                </a:ext>
              </a:extLst>
            </p:cNvPr>
            <p:cNvSpPr txBox="1"/>
            <p:nvPr/>
          </p:nvSpPr>
          <p:spPr>
            <a:xfrm>
              <a:off x="23884561" y="4583381"/>
              <a:ext cx="394127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70</a:t>
              </a: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r>
                <a:rPr lang="en-US" sz="1300" dirty="0">
                  <a:latin typeface="Georgia" panose="02040502050405020303" pitchFamily="18" charset="0"/>
                </a:rPr>
                <a:t>65</a:t>
              </a: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r>
                <a:rPr lang="en-US" sz="1300" dirty="0">
                  <a:latin typeface="Georgia" panose="02040502050405020303" pitchFamily="18" charset="0"/>
                </a:rPr>
                <a:t>60</a:t>
              </a: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r>
                <a:rPr lang="en-US" sz="1300" dirty="0">
                  <a:latin typeface="Georgia" panose="02040502050405020303" pitchFamily="18" charset="0"/>
                </a:rPr>
                <a:t>55</a:t>
              </a: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endParaRPr lang="en-US" sz="1300" dirty="0">
                <a:latin typeface="Georgia" panose="02040502050405020303" pitchFamily="18" charset="0"/>
              </a:endParaRPr>
            </a:p>
            <a:p>
              <a:r>
                <a:rPr lang="en-US" sz="1300" dirty="0">
                  <a:latin typeface="Georgia" panose="02040502050405020303" pitchFamily="18" charset="0"/>
                </a:rPr>
                <a:t>50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593F3A-67BF-48F9-8495-4B638DE05F92}"/>
              </a:ext>
            </a:extLst>
          </p:cNvPr>
          <p:cNvGrpSpPr/>
          <p:nvPr/>
        </p:nvGrpSpPr>
        <p:grpSpPr>
          <a:xfrm>
            <a:off x="28234098" y="4680131"/>
            <a:ext cx="4265199" cy="3143033"/>
            <a:chOff x="28234098" y="4596051"/>
            <a:chExt cx="4265199" cy="3143033"/>
          </a:xfrm>
        </p:grpSpPr>
        <p:pic>
          <p:nvPicPr>
            <p:cNvPr id="30" name="Picture 29" descr="Chart&#10;&#10;Description automatically generated">
              <a:extLst>
                <a:ext uri="{FF2B5EF4-FFF2-40B4-BE49-F238E27FC236}">
                  <a16:creationId xmlns:a16="http://schemas.microsoft.com/office/drawing/2014/main" id="{CF469230-E169-4063-AAE7-24498B561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2" t="6314" r="13182" b="7847"/>
            <a:stretch/>
          </p:blipFill>
          <p:spPr>
            <a:xfrm>
              <a:off x="28538648" y="4596051"/>
              <a:ext cx="3911418" cy="2900762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FA3CB42-4EB3-4CC5-B70B-286160CD9B8B}"/>
                </a:ext>
              </a:extLst>
            </p:cNvPr>
            <p:cNvSpPr txBox="1"/>
            <p:nvPr/>
          </p:nvSpPr>
          <p:spPr>
            <a:xfrm>
              <a:off x="28268994" y="7431307"/>
              <a:ext cx="423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       0              1e+6              2e+6           3e+6         4e+6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1B4F6A-9DF2-480C-BAA3-1B7471B1E1BE}"/>
                </a:ext>
              </a:extLst>
            </p:cNvPr>
            <p:cNvSpPr txBox="1"/>
            <p:nvPr/>
          </p:nvSpPr>
          <p:spPr>
            <a:xfrm flipH="1">
              <a:off x="28237910" y="4812696"/>
              <a:ext cx="4376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65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0E88722-0416-4591-A16F-4A3A2578D08C}"/>
                </a:ext>
              </a:extLst>
            </p:cNvPr>
            <p:cNvSpPr txBox="1"/>
            <p:nvPr/>
          </p:nvSpPr>
          <p:spPr>
            <a:xfrm flipH="1">
              <a:off x="28237910" y="5497320"/>
              <a:ext cx="4376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60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591FB8-45C9-4FCB-A451-3FE4B46E6709}"/>
                </a:ext>
              </a:extLst>
            </p:cNvPr>
            <p:cNvSpPr txBox="1"/>
            <p:nvPr/>
          </p:nvSpPr>
          <p:spPr>
            <a:xfrm flipH="1">
              <a:off x="28234098" y="6119540"/>
              <a:ext cx="4376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55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F9A9D51-9422-4755-AE92-730F21A48DFE}"/>
                </a:ext>
              </a:extLst>
            </p:cNvPr>
            <p:cNvSpPr txBox="1"/>
            <p:nvPr/>
          </p:nvSpPr>
          <p:spPr>
            <a:xfrm flipH="1">
              <a:off x="28234098" y="6820572"/>
              <a:ext cx="43769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Georgia" panose="02040502050405020303" pitchFamily="18" charset="0"/>
                </a:rPr>
                <a:t>50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22949E-D825-48A1-8966-85DC7BCEFE7A}"/>
              </a:ext>
            </a:extLst>
          </p:cNvPr>
          <p:cNvGrpSpPr/>
          <p:nvPr/>
        </p:nvGrpSpPr>
        <p:grpSpPr>
          <a:xfrm>
            <a:off x="31000893" y="6685772"/>
            <a:ext cx="1707179" cy="738664"/>
            <a:chOff x="31124545" y="6601281"/>
            <a:chExt cx="1707179" cy="738664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A9FE37A1-4EB1-4A51-AF41-A6940A8299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573" t="44195" r="7549" b="41832"/>
            <a:stretch/>
          </p:blipFill>
          <p:spPr>
            <a:xfrm>
              <a:off x="31124545" y="6659813"/>
              <a:ext cx="291210" cy="66916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7D4A4E-AD85-4B7E-BDEF-F2B2BD993DA4}"/>
                </a:ext>
              </a:extLst>
            </p:cNvPr>
            <p:cNvSpPr txBox="1"/>
            <p:nvPr/>
          </p:nvSpPr>
          <p:spPr>
            <a:xfrm>
              <a:off x="31334904" y="6601281"/>
              <a:ext cx="14968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Georgia" panose="02040502050405020303" pitchFamily="18" charset="0"/>
                </a:rPr>
                <a:t>Bidaf</a:t>
              </a:r>
              <a:r>
                <a:rPr lang="en-US" sz="1400" dirty="0">
                  <a:latin typeface="Georgia" panose="02040502050405020303" pitchFamily="18" charset="0"/>
                </a:rPr>
                <a:t> w/ Char</a:t>
              </a:r>
            </a:p>
            <a:p>
              <a:r>
                <a:rPr lang="en-US" sz="1400" dirty="0">
                  <a:latin typeface="Georgia" panose="02040502050405020303" pitchFamily="18" charset="0"/>
                </a:rPr>
                <a:t>Baseline</a:t>
              </a:r>
            </a:p>
            <a:p>
              <a:r>
                <a:rPr lang="en-US" sz="1400" dirty="0" err="1">
                  <a:latin typeface="Georgia" panose="02040502050405020303" pitchFamily="18" charset="0"/>
                </a:rPr>
                <a:t>QANet</a:t>
              </a:r>
              <a:endParaRPr lang="en-US" sz="1400" dirty="0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347E9436-430B-4477-8A62-203F3E03D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680530"/>
              </p:ext>
            </p:extLst>
          </p:nvPr>
        </p:nvGraphicFramePr>
        <p:xfrm>
          <a:off x="9622220" y="4513523"/>
          <a:ext cx="7570076" cy="4319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3438">
                  <a:extLst>
                    <a:ext uri="{9D8B030D-6E8A-4147-A177-3AD203B41FA5}">
                      <a16:colId xmlns:a16="http://schemas.microsoft.com/office/drawing/2014/main" val="941148619"/>
                    </a:ext>
                  </a:extLst>
                </a:gridCol>
                <a:gridCol w="2413438">
                  <a:extLst>
                    <a:ext uri="{9D8B030D-6E8A-4147-A177-3AD203B41FA5}">
                      <a16:colId xmlns:a16="http://schemas.microsoft.com/office/drawing/2014/main" val="255787825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404817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93780260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Tuned Parameter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Value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F1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EM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807951"/>
                  </a:ext>
                </a:extLst>
              </a:tr>
              <a:tr h="429768">
                <a:tc rowSpan="3"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Learning Rate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0.0005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14526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Georgia" panose="02040502050405020303" pitchFamily="18" charset="0"/>
                        </a:rPr>
                        <a:t>0.001*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66.82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00244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52.19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52.19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63823"/>
                  </a:ext>
                </a:extLst>
              </a:tr>
              <a:tr h="429768">
                <a:tc rowSpan="3"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Dropout Prob</a:t>
                      </a: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451286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Georgia" panose="02040502050405020303" pitchFamily="18" charset="0"/>
                        </a:rPr>
                        <a:t>0.1*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Georgia" panose="02040502050405020303" pitchFamily="18" charset="0"/>
                        </a:rPr>
                        <a:t>70.17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Georgia" panose="02040502050405020303" pitchFamily="18" charset="0"/>
                        </a:rPr>
                        <a:t>66.81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200859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69.17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65.82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18138"/>
                  </a:ext>
                </a:extLst>
              </a:tr>
              <a:tr h="429768">
                <a:tc rowSpan="3"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B</a:t>
                      </a:r>
                      <a:r>
                        <a:rPr lang="en-US" altLang="zh-CN" sz="2200" dirty="0">
                          <a:latin typeface="Georgia" panose="02040502050405020303" pitchFamily="18" charset="0"/>
                        </a:rPr>
                        <a:t>atch size ~ # Repetitions </a:t>
                      </a:r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(of </a:t>
                      </a:r>
                      <a:r>
                        <a:rPr lang="en-US" altLang="zh-CN" sz="1800" dirty="0" err="1">
                          <a:latin typeface="Georgia" panose="02040502050405020303" pitchFamily="18" charset="0"/>
                        </a:rPr>
                        <a:t>Convs</a:t>
                      </a:r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 in an encoder block,</a:t>
                      </a:r>
                      <a:r>
                        <a:rPr lang="zh-CN" altLang="en-US" sz="1800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see</a:t>
                      </a:r>
                      <a:r>
                        <a:rPr lang="zh-CN" altLang="en-US" sz="1800" dirty="0"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altLang="zh-CN" sz="1800" dirty="0">
                          <a:latin typeface="Georgia" panose="02040502050405020303" pitchFamily="18" charset="0"/>
                        </a:rPr>
                        <a:t>fig. 1)</a:t>
                      </a:r>
                      <a:endParaRPr lang="en-US" sz="18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D3DE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#Rep = 7, B = 30*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66.81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75897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#Rep = 5, B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01600"/>
                  </a:ext>
                </a:extLst>
              </a:tr>
              <a:tr h="429768">
                <a:tc vMerge="1"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#Rep = 4, B = 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70.17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66.83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6997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158155A4-AC1D-4727-A721-EC1E09BD39F7}"/>
              </a:ext>
            </a:extLst>
          </p:cNvPr>
          <p:cNvSpPr txBox="1"/>
          <p:nvPr/>
        </p:nvSpPr>
        <p:spPr>
          <a:xfrm>
            <a:off x="6057472" y="21534082"/>
            <a:ext cx="26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1.</a:t>
            </a:r>
            <a:r>
              <a:rPr lang="en-US" dirty="0"/>
              <a:t> </a:t>
            </a:r>
            <a:r>
              <a:rPr lang="en-US" dirty="0" err="1"/>
              <a:t>QANet</a:t>
            </a:r>
            <a:r>
              <a:rPr lang="en-US" dirty="0"/>
              <a:t> Diagram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6F47B6-33C0-4DED-9E5E-F0EA2903E7DF}"/>
              </a:ext>
            </a:extLst>
          </p:cNvPr>
          <p:cNvSpPr txBox="1"/>
          <p:nvPr/>
        </p:nvSpPr>
        <p:spPr>
          <a:xfrm>
            <a:off x="21526501" y="13448451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Table 2. </a:t>
            </a:r>
            <a:r>
              <a:rPr lang="en-US" dirty="0" err="1">
                <a:latin typeface="Georgia" panose="02040502050405020303" pitchFamily="18" charset="0"/>
              </a:rPr>
              <a:t>AvNA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98E057-D1CF-4B27-A2A3-3F27464001ED}"/>
              </a:ext>
            </a:extLst>
          </p:cNvPr>
          <p:cNvSpPr txBox="1"/>
          <p:nvPr/>
        </p:nvSpPr>
        <p:spPr>
          <a:xfrm>
            <a:off x="19454648" y="16826476"/>
            <a:ext cx="391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      Table 3. </a:t>
            </a:r>
            <a:r>
              <a:rPr lang="en-US" dirty="0">
                <a:latin typeface="Georgia" panose="02040502050405020303" pitchFamily="18" charset="0"/>
              </a:rPr>
              <a:t>Performance by Q Type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027EFF-E699-4301-A97E-E93376E16421}"/>
              </a:ext>
            </a:extLst>
          </p:cNvPr>
          <p:cNvSpPr txBox="1"/>
          <p:nvPr/>
        </p:nvSpPr>
        <p:spPr>
          <a:xfrm>
            <a:off x="25634975" y="442354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F1 Score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5D20448-E7CF-4F6D-9853-08A2737CEE59}"/>
              </a:ext>
            </a:extLst>
          </p:cNvPr>
          <p:cNvSpPr txBox="1"/>
          <p:nvPr/>
        </p:nvSpPr>
        <p:spPr>
          <a:xfrm>
            <a:off x="29909730" y="442354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EM Score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EA6BD8-980B-468E-8DA7-17D4B3579A59}"/>
              </a:ext>
            </a:extLst>
          </p:cNvPr>
          <p:cNvSpPr txBox="1"/>
          <p:nvPr/>
        </p:nvSpPr>
        <p:spPr>
          <a:xfrm>
            <a:off x="24187331" y="8369300"/>
            <a:ext cx="82627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The final model?? Description…….</a:t>
            </a:r>
          </a:p>
          <a:p>
            <a:r>
              <a:rPr lang="en-US" sz="2200" dirty="0">
                <a:latin typeface="Georgia" panose="02040502050405020303" pitchFamily="18" charset="0"/>
              </a:rPr>
              <a:t>Comparison with baseline and </a:t>
            </a:r>
            <a:r>
              <a:rPr lang="en-US" sz="2200" dirty="0" err="1">
                <a:latin typeface="Georgia" panose="02040502050405020303" pitchFamily="18" charset="0"/>
              </a:rPr>
              <a:t>bidaf</a:t>
            </a:r>
            <a:r>
              <a:rPr lang="en-US" sz="2200" dirty="0">
                <a:latin typeface="Georgia" panose="02040502050405020303" pitchFamily="18" charset="0"/>
              </a:rPr>
              <a:t> w/Char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BA41BC4-1CEA-4402-B7C5-1B0E6D22FE35}"/>
              </a:ext>
            </a:extLst>
          </p:cNvPr>
          <p:cNvSpPr txBox="1"/>
          <p:nvPr/>
        </p:nvSpPr>
        <p:spPr>
          <a:xfrm>
            <a:off x="11544299" y="8862289"/>
            <a:ext cx="564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Table 1. </a:t>
            </a:r>
            <a:r>
              <a:rPr lang="en-US" dirty="0">
                <a:latin typeface="Georgia" panose="02040502050405020303" pitchFamily="18" charset="0"/>
              </a:rPr>
              <a:t>Parameter Tuning (*Default training param)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4488D7F-F5F8-45B6-9047-AF89D16B83CA}"/>
              </a:ext>
            </a:extLst>
          </p:cNvPr>
          <p:cNvSpPr/>
          <p:nvPr/>
        </p:nvSpPr>
        <p:spPr>
          <a:xfrm>
            <a:off x="17626599" y="5057348"/>
            <a:ext cx="1916932" cy="790834"/>
          </a:xfrm>
          <a:prstGeom prst="ellipse">
            <a:avLst/>
          </a:prstGeom>
          <a:solidFill>
            <a:srgbClr val="DD9D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Learning Rate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B35AD20-4B35-43DB-9FBD-17F2D8E900CE}"/>
              </a:ext>
            </a:extLst>
          </p:cNvPr>
          <p:cNvSpPr/>
          <p:nvPr/>
        </p:nvSpPr>
        <p:spPr>
          <a:xfrm>
            <a:off x="19166693" y="5762131"/>
            <a:ext cx="1916932" cy="790835"/>
          </a:xfrm>
          <a:prstGeom prst="ellipse">
            <a:avLst/>
          </a:prstGeom>
          <a:solidFill>
            <a:srgbClr val="DD9D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Dropout Prob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648CF64-DD3E-4A4B-907B-FFB2E2DB62A5}"/>
              </a:ext>
            </a:extLst>
          </p:cNvPr>
          <p:cNvSpPr/>
          <p:nvPr/>
        </p:nvSpPr>
        <p:spPr>
          <a:xfrm>
            <a:off x="20803077" y="6538466"/>
            <a:ext cx="1916932" cy="790835"/>
          </a:xfrm>
          <a:prstGeom prst="ellipse">
            <a:avLst/>
          </a:prstGeom>
          <a:solidFill>
            <a:srgbClr val="DD9D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Batch Size ~ Rep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01E0CB-7406-4FB8-B8B9-36E94696A4EE}"/>
              </a:ext>
            </a:extLst>
          </p:cNvPr>
          <p:cNvSpPr txBox="1"/>
          <p:nvPr/>
        </p:nvSpPr>
        <p:spPr>
          <a:xfrm>
            <a:off x="17508731" y="4519765"/>
            <a:ext cx="5436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Tuning Sequence (due to time constraint)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A3CCDC7B-3D22-4318-BFE5-763818259C1D}"/>
              </a:ext>
            </a:extLst>
          </p:cNvPr>
          <p:cNvCxnSpPr>
            <a:cxnSpLocks/>
            <a:stCxn id="45" idx="6"/>
            <a:endCxn id="131" idx="0"/>
          </p:cNvCxnSpPr>
          <p:nvPr/>
        </p:nvCxnSpPr>
        <p:spPr>
          <a:xfrm>
            <a:off x="19543531" y="5452765"/>
            <a:ext cx="581628" cy="3093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70AECEA-8696-4821-A153-C574872C11E2}"/>
              </a:ext>
            </a:extLst>
          </p:cNvPr>
          <p:cNvSpPr txBox="1"/>
          <p:nvPr/>
        </p:nvSpPr>
        <p:spPr>
          <a:xfrm>
            <a:off x="19794550" y="5189592"/>
            <a:ext cx="197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Best LR Param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9C36591-B605-449C-848E-0DC66F886D7C}"/>
              </a:ext>
            </a:extLst>
          </p:cNvPr>
          <p:cNvCxnSpPr>
            <a:cxnSpLocks/>
            <a:stCxn id="131" idx="6"/>
            <a:endCxn id="132" idx="0"/>
          </p:cNvCxnSpPr>
          <p:nvPr/>
        </p:nvCxnSpPr>
        <p:spPr>
          <a:xfrm>
            <a:off x="21083625" y="6157549"/>
            <a:ext cx="677918" cy="3809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DFC89A4-CF8B-497F-8B13-4E88081968BF}"/>
              </a:ext>
            </a:extLst>
          </p:cNvPr>
          <p:cNvSpPr txBox="1"/>
          <p:nvPr/>
        </p:nvSpPr>
        <p:spPr>
          <a:xfrm>
            <a:off x="21524848" y="5733895"/>
            <a:ext cx="1716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Best </a:t>
            </a:r>
            <a:r>
              <a:rPr lang="en-US" sz="1800" dirty="0" err="1">
                <a:latin typeface="Georgia" panose="02040502050405020303" pitchFamily="18" charset="0"/>
              </a:rPr>
              <a:t>LR+Drop</a:t>
            </a:r>
            <a:r>
              <a:rPr lang="en-US" sz="1800" dirty="0">
                <a:latin typeface="Georgia" panose="02040502050405020303" pitchFamily="18" charset="0"/>
              </a:rPr>
              <a:t> Params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1F8B56-7929-424B-8A42-76851125A131}"/>
              </a:ext>
            </a:extLst>
          </p:cNvPr>
          <p:cNvSpPr txBox="1"/>
          <p:nvPr/>
        </p:nvSpPr>
        <p:spPr>
          <a:xfrm>
            <a:off x="24011466" y="14112539"/>
            <a:ext cx="84878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Due to time and compute limitations, there is still room for improvement. These include: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Using a more fine-grained grid search for hyper-parameter tuning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Testing model architecture improvements such as including attention-fusion networks (Wang et al. 2018) within the transformer encoder blocks.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Georgia" panose="02040502050405020303" pitchFamily="18" charset="0"/>
              </a:rPr>
              <a:t>Using data augmentation strategies such as back-translation to boost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6299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Words>957</Words>
  <Application>Microsoft Office PowerPoint</Application>
  <PresentationFormat>Custom</PresentationFormat>
  <Paragraphs>187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QANet on SQuAD v2.0   Alex Fan1 and Yixuan (Sherry) Wu1 1Department of Statistics, Research Mentor: Sarthak Kanodia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Diagrams</dc:title>
  <dc:creator>Alex Zachary Fan</dc:creator>
  <cp:lastModifiedBy>Sherry</cp:lastModifiedBy>
  <cp:revision>112</cp:revision>
  <dcterms:created xsi:type="dcterms:W3CDTF">2022-03-11T23:50:39Z</dcterms:created>
  <dcterms:modified xsi:type="dcterms:W3CDTF">2022-03-13T00:51:13Z</dcterms:modified>
</cp:coreProperties>
</file>