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D4F"/>
    <a:srgbClr val="754E33"/>
    <a:srgbClr val="D3DEF1"/>
    <a:srgbClr val="94AEDC"/>
    <a:srgbClr val="8C1515"/>
    <a:srgbClr val="BC8A68"/>
    <a:srgbClr val="A06A46"/>
    <a:srgbClr val="435571"/>
    <a:srgbClr val="4C73B2"/>
    <a:srgbClr val="E6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47" d="100"/>
          <a:sy n="47" d="100"/>
        </p:scale>
        <p:origin x="941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099" y="325924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52400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0" y="217383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25924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816165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9034797"/>
            <a:ext cx="84878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25924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4983" y="11201060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5574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3376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are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7651"/>
              </p:ext>
            </p:extLst>
          </p:nvPr>
        </p:nvGraphicFramePr>
        <p:xfrm>
          <a:off x="16472508" y="12179698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467230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Design Specifics: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the Contextual Embed Encoder Block: 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a Stacked Encoder Block: 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heads in Self-attention: 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Used a 1d Convolution to decrease input size when necessary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308190"/>
            <a:ext cx="8380430" cy="8195026"/>
            <a:chOff x="452158" y="13460590"/>
            <a:chExt cx="8380430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896165" y="17084077"/>
              <a:ext cx="822362" cy="3172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3314286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4983" y="12080359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32029"/>
              </p:ext>
            </p:extLst>
          </p:nvPr>
        </p:nvGraphicFramePr>
        <p:xfrm>
          <a:off x="9769315" y="15036187"/>
          <a:ext cx="13535185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557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450729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8843" y="13510109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F844F-5DE8-4637-BA5A-F3BFCE9624D8}"/>
              </a:ext>
            </a:extLst>
          </p:cNvPr>
          <p:cNvSpPr/>
          <p:nvPr/>
        </p:nvSpPr>
        <p:spPr>
          <a:xfrm>
            <a:off x="12764852" y="14897065"/>
            <a:ext cx="1328057" cy="19417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1BF99E-4455-47A2-A128-74AD79BEE147}"/>
              </a:ext>
            </a:extLst>
          </p:cNvPr>
          <p:cNvSpPr/>
          <p:nvPr/>
        </p:nvSpPr>
        <p:spPr>
          <a:xfrm>
            <a:off x="18801251" y="14918730"/>
            <a:ext cx="1328057" cy="1941793"/>
          </a:xfrm>
          <a:prstGeom prst="roundRect">
            <a:avLst/>
          </a:prstGeom>
          <a:noFill/>
          <a:ln w="28575"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9111E-D779-4EFF-9309-EEB8974210C5}"/>
              </a:ext>
            </a:extLst>
          </p:cNvPr>
          <p:cNvSpPr txBox="1"/>
          <p:nvPr/>
        </p:nvSpPr>
        <p:spPr>
          <a:xfrm>
            <a:off x="9606894" y="16886062"/>
            <a:ext cx="1369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Error Type Examples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Difficult reading comprehension questions (esp. in “Why” category)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Why was there a depreciation of the industrialized nations dollars?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 </a:t>
            </a:r>
            <a:r>
              <a:rPr lang="en-US" sz="2200" dirty="0">
                <a:latin typeface="Georgia" panose="02040502050405020303" pitchFamily="18" charset="0"/>
              </a:rPr>
              <a:t>… Anticipating that currency values would fluctuate unpredictably for a time, </a:t>
            </a:r>
            <a:r>
              <a:rPr lang="en-US" sz="2200" u="sng" dirty="0">
                <a:latin typeface="Georgia" panose="02040502050405020303" pitchFamily="18" charset="0"/>
              </a:rPr>
              <a:t>the industrialized nations increased their reserves </a:t>
            </a:r>
            <a:r>
              <a:rPr lang="en-US" sz="2200" dirty="0">
                <a:latin typeface="Georgia" panose="02040502050405020303" pitchFamily="18" charset="0"/>
              </a:rPr>
              <a:t>(by expanding their money supplies) in amounts far greater than before. </a:t>
            </a:r>
            <a:r>
              <a:rPr lang="en-US" sz="2200" u="sng" dirty="0">
                <a:latin typeface="Georgia" panose="02040502050405020303" pitchFamily="18" charset="0"/>
              </a:rPr>
              <a:t>The result was a depreciation of the dollar </a:t>
            </a:r>
            <a:r>
              <a:rPr lang="en-US" sz="2200" dirty="0">
                <a:latin typeface="Georgia" panose="02040502050405020303" pitchFamily="18" charset="0"/>
              </a:rPr>
              <a:t>and other industrialized nations' currencies…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industrialized nations increased their reserves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N/A</a:t>
            </a:r>
          </a:p>
          <a:p>
            <a:pPr marL="914400" lvl="1" indent="-457200">
              <a:buAutoNum type="arabicPeriod" startAt="2"/>
            </a:pPr>
            <a:r>
              <a:rPr lang="en-US" sz="2200" dirty="0">
                <a:latin typeface="Georgia" panose="02040502050405020303" pitchFamily="18" charset="0"/>
              </a:rPr>
              <a:t>Confounding &amp; Proximity of Q&amp;A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What treaty took the place of constitutional treaty? 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</a:t>
            </a:r>
            <a:r>
              <a:rPr lang="en-US" sz="2200" dirty="0">
                <a:latin typeface="Georgia" panose="02040502050405020303" pitchFamily="18" charset="0"/>
              </a:rPr>
              <a:t> Following </a:t>
            </a:r>
            <a:r>
              <a:rPr lang="en-US" sz="2200" u="sng" dirty="0">
                <a:latin typeface="Georgia" panose="02040502050405020303" pitchFamily="18" charset="0"/>
              </a:rPr>
              <a:t>the Nice Treaty</a:t>
            </a:r>
            <a:r>
              <a:rPr lang="en-US" sz="2200" dirty="0">
                <a:latin typeface="Georgia" panose="02040502050405020303" pitchFamily="18" charset="0"/>
              </a:rPr>
              <a:t>, there was an attempt </a:t>
            </a:r>
            <a:r>
              <a:rPr lang="en-US" sz="2200" u="sng" dirty="0">
                <a:latin typeface="Georgia" panose="02040502050405020303" pitchFamily="18" charset="0"/>
              </a:rPr>
              <a:t>to reform the constitutional law</a:t>
            </a:r>
            <a:r>
              <a:rPr lang="en-US" sz="2200" dirty="0">
                <a:latin typeface="Georgia" panose="02040502050405020303" pitchFamily="18" charset="0"/>
              </a:rPr>
              <a:t> of the European Union and make it more transparent; … (40 </a:t>
            </a:r>
            <a:r>
              <a:rPr lang="en-US" altLang="zh-CN" sz="2200" dirty="0">
                <a:latin typeface="Georgia" panose="02040502050405020303" pitchFamily="18" charset="0"/>
              </a:rPr>
              <a:t>words)…</a:t>
            </a:r>
            <a:r>
              <a:rPr lang="en-US" sz="2200" dirty="0">
                <a:latin typeface="Georgia" panose="02040502050405020303" pitchFamily="18" charset="0"/>
              </a:rPr>
              <a:t> Instead, </a:t>
            </a:r>
            <a:r>
              <a:rPr lang="en-US" sz="2200" u="sng" dirty="0">
                <a:latin typeface="Georgia" panose="02040502050405020303" pitchFamily="18" charset="0"/>
              </a:rPr>
              <a:t>the Lisbon Treaty </a:t>
            </a:r>
            <a:r>
              <a:rPr lang="en-US" sz="2200" dirty="0">
                <a:latin typeface="Georgia" panose="02040502050405020303" pitchFamily="18" charset="0"/>
              </a:rPr>
              <a:t>was enacted…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the Lisbon Treaty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Nice Treaty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03BA25-02E4-4695-910B-11E29951E5A9}"/>
              </a:ext>
            </a:extLst>
          </p:cNvPr>
          <p:cNvGrpSpPr/>
          <p:nvPr/>
        </p:nvGrpSpPr>
        <p:grpSpPr>
          <a:xfrm>
            <a:off x="23884561" y="4412420"/>
            <a:ext cx="4461839" cy="3156726"/>
            <a:chOff x="23884561" y="4583381"/>
            <a:chExt cx="4461839" cy="3156726"/>
          </a:xfrm>
        </p:grpSpPr>
        <p:pic>
          <p:nvPicPr>
            <p:cNvPr id="94" name="Picture 93" descr="Chart&#10;&#10;Description automatically generated">
              <a:extLst>
                <a:ext uri="{FF2B5EF4-FFF2-40B4-BE49-F238E27FC236}">
                  <a16:creationId xmlns:a16="http://schemas.microsoft.com/office/drawing/2014/main" id="{18B5862A-4DA2-4801-AC97-515C01ECF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6618" r="13559" b="7910"/>
            <a:stretch/>
          </p:blipFill>
          <p:spPr>
            <a:xfrm>
              <a:off x="24187331" y="4596051"/>
              <a:ext cx="3911417" cy="29007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16316C-2C67-4BE4-8D75-9126FD7E301C}"/>
                </a:ext>
              </a:extLst>
            </p:cNvPr>
            <p:cNvSpPr txBox="1"/>
            <p:nvPr/>
          </p:nvSpPr>
          <p:spPr>
            <a:xfrm>
              <a:off x="24116097" y="7432330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0               1e+6	          2e+6	          3e+6            4e+6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A16B04-96D0-4D14-850B-8E8E872B2FF8}"/>
                </a:ext>
              </a:extLst>
            </p:cNvPr>
            <p:cNvSpPr txBox="1"/>
            <p:nvPr/>
          </p:nvSpPr>
          <p:spPr>
            <a:xfrm>
              <a:off x="23884561" y="4583381"/>
              <a:ext cx="39412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70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593F3A-67BF-48F9-8495-4B638DE05F92}"/>
              </a:ext>
            </a:extLst>
          </p:cNvPr>
          <p:cNvGrpSpPr/>
          <p:nvPr/>
        </p:nvGrpSpPr>
        <p:grpSpPr>
          <a:xfrm>
            <a:off x="28234098" y="4425090"/>
            <a:ext cx="4265199" cy="3143033"/>
            <a:chOff x="28234098" y="4596051"/>
            <a:chExt cx="4265199" cy="3143033"/>
          </a:xfrm>
        </p:grpSpPr>
        <p:pic>
          <p:nvPicPr>
            <p:cNvPr id="30" name="Picture 29" descr="Chart&#10;&#10;Description automatically generated">
              <a:extLst>
                <a:ext uri="{FF2B5EF4-FFF2-40B4-BE49-F238E27FC236}">
                  <a16:creationId xmlns:a16="http://schemas.microsoft.com/office/drawing/2014/main" id="{CF469230-E169-4063-AAE7-24498B561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" t="6314" r="13182" b="7847"/>
            <a:stretch/>
          </p:blipFill>
          <p:spPr>
            <a:xfrm>
              <a:off x="28538648" y="4596051"/>
              <a:ext cx="3911418" cy="290076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A3CB42-4EB3-4CC5-B70B-286160CD9B8B}"/>
                </a:ext>
              </a:extLst>
            </p:cNvPr>
            <p:cNvSpPr txBox="1"/>
            <p:nvPr/>
          </p:nvSpPr>
          <p:spPr>
            <a:xfrm>
              <a:off x="28268994" y="7431307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    0              1e+6              2e+6           3e+6         4e+6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B4F6A-9DF2-480C-BAA3-1B7471B1E1BE}"/>
                </a:ext>
              </a:extLst>
            </p:cNvPr>
            <p:cNvSpPr txBox="1"/>
            <p:nvPr/>
          </p:nvSpPr>
          <p:spPr>
            <a:xfrm flipH="1">
              <a:off x="28237910" y="4812696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88722-0416-4591-A16F-4A3A2578D08C}"/>
                </a:ext>
              </a:extLst>
            </p:cNvPr>
            <p:cNvSpPr txBox="1"/>
            <p:nvPr/>
          </p:nvSpPr>
          <p:spPr>
            <a:xfrm flipH="1">
              <a:off x="28237910" y="549732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591FB8-45C9-4FCB-A451-3FE4B46E6709}"/>
                </a:ext>
              </a:extLst>
            </p:cNvPr>
            <p:cNvSpPr txBox="1"/>
            <p:nvPr/>
          </p:nvSpPr>
          <p:spPr>
            <a:xfrm flipH="1">
              <a:off x="28234098" y="611954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9A9D51-9422-4755-AE92-730F21A48DFE}"/>
                </a:ext>
              </a:extLst>
            </p:cNvPr>
            <p:cNvSpPr txBox="1"/>
            <p:nvPr/>
          </p:nvSpPr>
          <p:spPr>
            <a:xfrm flipH="1">
              <a:off x="28234098" y="6820572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2949E-D825-48A1-8966-85DC7BCEFE7A}"/>
              </a:ext>
            </a:extLst>
          </p:cNvPr>
          <p:cNvGrpSpPr/>
          <p:nvPr/>
        </p:nvGrpSpPr>
        <p:grpSpPr>
          <a:xfrm>
            <a:off x="31000893" y="6430731"/>
            <a:ext cx="1707179" cy="738664"/>
            <a:chOff x="31124545" y="6601281"/>
            <a:chExt cx="1707179" cy="73866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9FE37A1-4EB1-4A51-AF41-A6940A829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73" t="44195" r="7549" b="41832"/>
            <a:stretch/>
          </p:blipFill>
          <p:spPr>
            <a:xfrm>
              <a:off x="31124545" y="6659813"/>
              <a:ext cx="291210" cy="6691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7D4A4E-AD85-4B7E-BDEF-F2B2BD993DA4}"/>
                </a:ext>
              </a:extLst>
            </p:cNvPr>
            <p:cNvSpPr txBox="1"/>
            <p:nvPr/>
          </p:nvSpPr>
          <p:spPr>
            <a:xfrm>
              <a:off x="31334904" y="6601281"/>
              <a:ext cx="14968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Georgia" panose="02040502050405020303" pitchFamily="18" charset="0"/>
                </a:rPr>
                <a:t>Bidaf</a:t>
              </a:r>
              <a:r>
                <a:rPr lang="en-US" sz="1400" dirty="0">
                  <a:latin typeface="Georgia" panose="02040502050405020303" pitchFamily="18" charset="0"/>
                </a:rPr>
                <a:t> w/ Char</a:t>
              </a:r>
            </a:p>
            <a:p>
              <a:r>
                <a:rPr lang="en-US" sz="1400" dirty="0">
                  <a:latin typeface="Georgia" panose="02040502050405020303" pitchFamily="18" charset="0"/>
                </a:rPr>
                <a:t>Baseline</a:t>
              </a:r>
            </a:p>
            <a:p>
              <a:r>
                <a:rPr lang="en-US" sz="1400" dirty="0" err="1">
                  <a:latin typeface="Georgia" panose="02040502050405020303" pitchFamily="18" charset="0"/>
                </a:rPr>
                <a:t>QANet</a:t>
              </a:r>
              <a:endParaRPr lang="en-US" sz="14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47E9436-430B-4477-8A62-203F3E03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48082"/>
              </p:ext>
            </p:extLst>
          </p:nvPr>
        </p:nvGraphicFramePr>
        <p:xfrm>
          <a:off x="16138123" y="4291624"/>
          <a:ext cx="71628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941148619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557878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404817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93780260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Tuned Parameter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07951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Learning Rate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452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0.001*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244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63823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Dropout Prob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5128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00859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18138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 altLang="zh-CN" sz="2200" dirty="0">
                          <a:latin typeface="Georgia" panose="02040502050405020303" pitchFamily="18" charset="0"/>
                        </a:rPr>
                        <a:t>atch size ~ # of Stacked Encoder Blocks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(see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fig. 1)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7, B = 30*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75897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5, B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01600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4, B =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997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58155A4-AC1D-4727-A721-EC1E09BD39F7}"/>
              </a:ext>
            </a:extLst>
          </p:cNvPr>
          <p:cNvSpPr txBox="1"/>
          <p:nvPr/>
        </p:nvSpPr>
        <p:spPr>
          <a:xfrm>
            <a:off x="5621867" y="21248332"/>
            <a:ext cx="30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  Fig 1.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QANet</a:t>
            </a:r>
            <a:r>
              <a:rPr lang="en-US" dirty="0">
                <a:latin typeface="Georgia" panose="02040502050405020303" pitchFamily="18" charset="0"/>
              </a:rPr>
              <a:t>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F47B6-33C0-4DED-9E5E-F0EA2903E7DF}"/>
              </a:ext>
            </a:extLst>
          </p:cNvPr>
          <p:cNvSpPr txBox="1"/>
          <p:nvPr/>
        </p:nvSpPr>
        <p:spPr>
          <a:xfrm>
            <a:off x="21526501" y="1350348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2. </a:t>
            </a:r>
            <a:r>
              <a:rPr lang="en-US" dirty="0" err="1">
                <a:latin typeface="Georgia" panose="02040502050405020303" pitchFamily="18" charset="0"/>
              </a:rPr>
              <a:t>AvNA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98E057-D1CF-4B27-A2A3-3F27464001ED}"/>
              </a:ext>
            </a:extLst>
          </p:cNvPr>
          <p:cNvSpPr txBox="1"/>
          <p:nvPr/>
        </p:nvSpPr>
        <p:spPr>
          <a:xfrm>
            <a:off x="19454648" y="16825065"/>
            <a:ext cx="39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Table 3. </a:t>
            </a:r>
            <a:r>
              <a:rPr lang="en-US" dirty="0">
                <a:latin typeface="Georgia" panose="02040502050405020303" pitchFamily="18" charset="0"/>
              </a:rPr>
              <a:t>Performance by Q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7EFF-E699-4301-A97E-E93376E16421}"/>
              </a:ext>
            </a:extLst>
          </p:cNvPr>
          <p:cNvSpPr txBox="1"/>
          <p:nvPr/>
        </p:nvSpPr>
        <p:spPr>
          <a:xfrm>
            <a:off x="25646668" y="41685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F1 Score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D20448-E7CF-4F6D-9853-08A2737CEE59}"/>
              </a:ext>
            </a:extLst>
          </p:cNvPr>
          <p:cNvSpPr txBox="1"/>
          <p:nvPr/>
        </p:nvSpPr>
        <p:spPr>
          <a:xfrm>
            <a:off x="29909730" y="41685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EM Score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A6BD8-980B-468E-8DA7-17D4B3579A59}"/>
              </a:ext>
            </a:extLst>
          </p:cNvPr>
          <p:cNvSpPr txBox="1"/>
          <p:nvPr/>
        </p:nvSpPr>
        <p:spPr>
          <a:xfrm>
            <a:off x="24236560" y="8091889"/>
            <a:ext cx="826273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best performing model is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Achieves an F1 score of 70.17 and EM score of 66.81 on </a:t>
            </a:r>
            <a:r>
              <a:rPr lang="en-US" sz="2200" dirty="0" err="1">
                <a:latin typeface="Georgia" panose="02040502050405020303" pitchFamily="18" charset="0"/>
              </a:rPr>
              <a:t>SQuAD</a:t>
            </a:r>
            <a:r>
              <a:rPr lang="en-US" sz="2200" dirty="0">
                <a:latin typeface="Georgia" panose="02040502050405020303" pitchFamily="18" charset="0"/>
              </a:rPr>
              <a:t> v2.0.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+9/+8 on F1/EM over the baseline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+6/+3 on F1/EM over the </a:t>
            </a:r>
            <a:r>
              <a:rPr lang="en-US" sz="2200" dirty="0" err="1">
                <a:latin typeface="Georgia" panose="02040502050405020303" pitchFamily="18" charset="0"/>
              </a:rPr>
              <a:t>BiDAF</a:t>
            </a:r>
            <a:r>
              <a:rPr lang="en-US" sz="2200" dirty="0">
                <a:latin typeface="Georgia" panose="02040502050405020303" pitchFamily="18" charset="0"/>
              </a:rPr>
              <a:t> w/ Char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clear best performing hyperparameters: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LR = 0.001 does not overshoot minima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Georgia" panose="02040502050405020303" pitchFamily="18" charset="0"/>
              </a:rPr>
              <a:t>pDrop</a:t>
            </a:r>
            <a:r>
              <a:rPr lang="en-US" sz="2200" dirty="0">
                <a:latin typeface="Georgia" panose="02040502050405020303" pitchFamily="18" charset="0"/>
              </a:rPr>
              <a:t> = 0.1 much more consistent results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tradeoff in architecture: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Reducing the number of stacked encoder blocks from 7-&gt;4 and increasing the batch size cut the training time from ~10 hours to ~6 hours.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Only minor decrease in performance, suggesting that decreasing the number of blocks could be useful if faced with limited compute resources.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A41BC4-1CEA-4402-B7C5-1B0E6D22FE35}"/>
              </a:ext>
            </a:extLst>
          </p:cNvPr>
          <p:cNvSpPr txBox="1"/>
          <p:nvPr/>
        </p:nvSpPr>
        <p:spPr>
          <a:xfrm>
            <a:off x="17697172" y="8636702"/>
            <a:ext cx="56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1. </a:t>
            </a:r>
            <a:r>
              <a:rPr lang="en-US" dirty="0">
                <a:latin typeface="Georgia" panose="02040502050405020303" pitchFamily="18" charset="0"/>
              </a:rPr>
              <a:t>Parameter Tuning (*Default training param)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488D7F-F5F8-45B6-9047-AF89D16B83CA}"/>
              </a:ext>
            </a:extLst>
          </p:cNvPr>
          <p:cNvSpPr/>
          <p:nvPr/>
        </p:nvSpPr>
        <p:spPr>
          <a:xfrm>
            <a:off x="16177341" y="9296024"/>
            <a:ext cx="1916932" cy="790834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Learning Rate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B35AD20-4B35-43DB-9FBD-17F2D8E900CE}"/>
              </a:ext>
            </a:extLst>
          </p:cNvPr>
          <p:cNvSpPr/>
          <p:nvPr/>
        </p:nvSpPr>
        <p:spPr>
          <a:xfrm>
            <a:off x="18807135" y="9290654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Dropout Prob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48CF64-DD3E-4A4B-907B-FFB2E2DB62A5}"/>
              </a:ext>
            </a:extLst>
          </p:cNvPr>
          <p:cNvSpPr/>
          <p:nvPr/>
        </p:nvSpPr>
        <p:spPr>
          <a:xfrm>
            <a:off x="21383235" y="9297870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Batch Size ~ Rep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01E0CB-7406-4FB8-B8B9-36E94696A4EE}"/>
              </a:ext>
            </a:extLst>
          </p:cNvPr>
          <p:cNvSpPr txBox="1"/>
          <p:nvPr/>
        </p:nvSpPr>
        <p:spPr>
          <a:xfrm>
            <a:off x="18253573" y="10680347"/>
            <a:ext cx="510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Fig 4. </a:t>
            </a:r>
            <a:r>
              <a:rPr lang="en-US" dirty="0">
                <a:latin typeface="Georgia" panose="02040502050405020303" pitchFamily="18" charset="0"/>
              </a:rPr>
              <a:t>Tuning Sequence (due to time constraint)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3CCDC7B-3D22-4318-BFE5-763818259C1D}"/>
              </a:ext>
            </a:extLst>
          </p:cNvPr>
          <p:cNvCxnSpPr>
            <a:cxnSpLocks/>
            <a:stCxn id="45" idx="6"/>
            <a:endCxn id="131" idx="4"/>
          </p:cNvCxnSpPr>
          <p:nvPr/>
        </p:nvCxnSpPr>
        <p:spPr>
          <a:xfrm>
            <a:off x="18094273" y="9691441"/>
            <a:ext cx="1671328" cy="390048"/>
          </a:xfrm>
          <a:prstGeom prst="curvedConnector4">
            <a:avLst>
              <a:gd name="adj1" fmla="val 21326"/>
              <a:gd name="adj2" fmla="val 158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0AECEA-8696-4821-A153-C574872C11E2}"/>
              </a:ext>
            </a:extLst>
          </p:cNvPr>
          <p:cNvSpPr txBox="1"/>
          <p:nvPr/>
        </p:nvSpPr>
        <p:spPr>
          <a:xfrm>
            <a:off x="17445323" y="10267838"/>
            <a:ext cx="19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LR Param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C36591-B605-449C-848E-0DC66F886D7C}"/>
              </a:ext>
            </a:extLst>
          </p:cNvPr>
          <p:cNvCxnSpPr>
            <a:cxnSpLocks/>
            <a:stCxn id="131" idx="6"/>
            <a:endCxn id="132" idx="4"/>
          </p:cNvCxnSpPr>
          <p:nvPr/>
        </p:nvCxnSpPr>
        <p:spPr>
          <a:xfrm>
            <a:off x="20724067" y="9686072"/>
            <a:ext cx="1617634" cy="402633"/>
          </a:xfrm>
          <a:prstGeom prst="curvedConnector4">
            <a:avLst>
              <a:gd name="adj1" fmla="val 20374"/>
              <a:gd name="adj2" fmla="val 1567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DFC89A4-CF8B-497F-8B13-4E88081968BF}"/>
              </a:ext>
            </a:extLst>
          </p:cNvPr>
          <p:cNvSpPr txBox="1"/>
          <p:nvPr/>
        </p:nvSpPr>
        <p:spPr>
          <a:xfrm>
            <a:off x="19909324" y="10284404"/>
            <a:ext cx="2874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</a:t>
            </a:r>
            <a:r>
              <a:rPr lang="en-US" sz="2000" dirty="0" err="1">
                <a:latin typeface="Georgia" panose="02040502050405020303" pitchFamily="18" charset="0"/>
              </a:rPr>
              <a:t>LR+Drop</a:t>
            </a:r>
            <a:r>
              <a:rPr lang="en-US" sz="2000" dirty="0">
                <a:latin typeface="Georgia" panose="02040502050405020303" pitchFamily="18" charset="0"/>
              </a:rPr>
              <a:t> Params</a:t>
            </a:r>
            <a:endParaRPr lang="en-US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1F8B56-7929-424B-8A42-76851125A131}"/>
              </a:ext>
            </a:extLst>
          </p:cNvPr>
          <p:cNvSpPr txBox="1"/>
          <p:nvPr/>
        </p:nvSpPr>
        <p:spPr>
          <a:xfrm>
            <a:off x="24011466" y="14255150"/>
            <a:ext cx="84878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Due to time and compute limitations, there is still room for improvement. These include: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a more fine-grained grid search for hyper-parameter tuning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Testing model architecture improvements such as including attention-fusion networks (Wang et al. 2018) within the transformer encoder blocks.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data augmentation strategies such as back-translation to boost model performance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atin typeface="Georgia" panose="02040502050405020303" pitchFamily="18" charset="0"/>
              </a:rPr>
              <a:t>Ensembling</a:t>
            </a:r>
            <a:r>
              <a:rPr lang="en-US" sz="2200" dirty="0">
                <a:latin typeface="Georgia" panose="02040502050405020303" pitchFamily="18" charset="0"/>
              </a:rPr>
              <a:t>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models together by averaging the output probabilities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8072D-4C06-4893-91C4-D504BD99C48D}"/>
              </a:ext>
            </a:extLst>
          </p:cNvPr>
          <p:cNvSpPr txBox="1"/>
          <p:nvPr/>
        </p:nvSpPr>
        <p:spPr>
          <a:xfrm>
            <a:off x="23622756" y="479146"/>
            <a:ext cx="8827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CS224n: NLP with Deep Learning 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Poster Presentation, Winter 2022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D45C525-CCC4-45A7-B88D-72CD59523F63}"/>
              </a:ext>
            </a:extLst>
          </p:cNvPr>
          <p:cNvGrpSpPr/>
          <p:nvPr/>
        </p:nvGrpSpPr>
        <p:grpSpPr>
          <a:xfrm>
            <a:off x="10892501" y="7649151"/>
            <a:ext cx="4725739" cy="3281082"/>
            <a:chOff x="10016773" y="4642462"/>
            <a:chExt cx="4725739" cy="328108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618FF7C-ADA4-4482-A2BD-89F0F2C78DAA}"/>
                </a:ext>
              </a:extLst>
            </p:cNvPr>
            <p:cNvGrpSpPr/>
            <p:nvPr/>
          </p:nvGrpSpPr>
          <p:grpSpPr>
            <a:xfrm>
              <a:off x="10307128" y="4642462"/>
              <a:ext cx="4435384" cy="3281082"/>
              <a:chOff x="10307128" y="4642462"/>
              <a:chExt cx="4435384" cy="3281082"/>
            </a:xfrm>
          </p:grpSpPr>
          <p:pic>
            <p:nvPicPr>
              <p:cNvPr id="64" name="Picture 6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6EF8F45-A90B-4855-8AE4-7664A020D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8" t="6358" r="19119" b="7008"/>
              <a:stretch/>
            </p:blipFill>
            <p:spPr>
              <a:xfrm>
                <a:off x="10617600" y="4651171"/>
                <a:ext cx="3962638" cy="287534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03A79CA-BE85-4297-A2A0-2C85877DCCA6}"/>
                  </a:ext>
                </a:extLst>
              </p:cNvPr>
              <p:cNvSpPr txBox="1"/>
              <p:nvPr/>
            </p:nvSpPr>
            <p:spPr>
              <a:xfrm>
                <a:off x="10307128" y="4642462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70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4ED8724-E8BD-4CD1-AF28-E7AE97943362}"/>
                  </a:ext>
                </a:extLst>
              </p:cNvPr>
              <p:cNvSpPr txBox="1"/>
              <p:nvPr/>
            </p:nvSpPr>
            <p:spPr>
              <a:xfrm>
                <a:off x="10307128" y="5253948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65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1D46EA-C00D-4F01-9515-F763D5FEDB90}"/>
                  </a:ext>
                </a:extLst>
              </p:cNvPr>
              <p:cNvSpPr txBox="1"/>
              <p:nvPr/>
            </p:nvSpPr>
            <p:spPr>
              <a:xfrm>
                <a:off x="10307128" y="5938803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60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22DA172-2284-49DB-8585-EECA296CE6A3}"/>
                  </a:ext>
                </a:extLst>
              </p:cNvPr>
              <p:cNvSpPr txBox="1"/>
              <p:nvPr/>
            </p:nvSpPr>
            <p:spPr>
              <a:xfrm>
                <a:off x="10307128" y="6562825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55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A2FA2CD-2439-4759-A05B-D1836D956A56}"/>
                  </a:ext>
                </a:extLst>
              </p:cNvPr>
              <p:cNvSpPr txBox="1"/>
              <p:nvPr/>
            </p:nvSpPr>
            <p:spPr>
              <a:xfrm>
                <a:off x="10307128" y="7226435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50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A30B87-9D39-42EB-8249-52CBF79D1603}"/>
                  </a:ext>
                </a:extLst>
              </p:cNvPr>
              <p:cNvSpPr txBox="1"/>
              <p:nvPr/>
            </p:nvSpPr>
            <p:spPr>
              <a:xfrm>
                <a:off x="10530479" y="7431101"/>
                <a:ext cx="421203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   0.0		  2.5		  5.0	  	 7.5		10.0</a:t>
                </a:r>
              </a:p>
              <a:p>
                <a:pPr algn="ctr"/>
                <a:r>
                  <a:rPr lang="en-US" sz="1300" dirty="0">
                    <a:latin typeface="Georgia" panose="02040502050405020303" pitchFamily="18" charset="0"/>
                  </a:rPr>
                  <a:t>Relative Training Time (</a:t>
                </a:r>
                <a:r>
                  <a:rPr lang="en-US" sz="1300" dirty="0" err="1">
                    <a:latin typeface="Georgia" panose="02040502050405020303" pitchFamily="18" charset="0"/>
                  </a:rPr>
                  <a:t>hrs</a:t>
                </a:r>
                <a:r>
                  <a:rPr lang="en-US" sz="1300" dirty="0">
                    <a:latin typeface="Georgia" panose="02040502050405020303" pitchFamily="18" charset="0"/>
                  </a:rPr>
                  <a:t>)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AA4F39D-EB15-4DFA-B733-3FCBF1ED26F9}"/>
                  </a:ext>
                </a:extLst>
              </p:cNvPr>
              <p:cNvGrpSpPr/>
              <p:nvPr/>
            </p:nvGrpSpPr>
            <p:grpSpPr>
              <a:xfrm>
                <a:off x="13193592" y="6599135"/>
                <a:ext cx="1247309" cy="692497"/>
                <a:chOff x="13319516" y="6414422"/>
                <a:chExt cx="1247309" cy="692497"/>
              </a:xfrm>
            </p:grpSpPr>
            <p:pic>
              <p:nvPicPr>
                <p:cNvPr id="167" name="Picture 16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55238FEF-FD13-4107-A37B-B353782DFB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630" t="44480" r="12995" b="43544"/>
                <a:stretch/>
              </p:blipFill>
              <p:spPr>
                <a:xfrm>
                  <a:off x="13319516" y="6428844"/>
                  <a:ext cx="278675" cy="630919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100A753-BD79-40BD-B9D8-92BE22220A05}"/>
                    </a:ext>
                  </a:extLst>
                </p:cNvPr>
                <p:cNvSpPr txBox="1"/>
                <p:nvPr/>
              </p:nvSpPr>
              <p:spPr>
                <a:xfrm>
                  <a:off x="13504742" y="6414422"/>
                  <a:ext cx="1062083" cy="69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Rep 7, B 30</a:t>
                  </a:r>
                </a:p>
                <a:p>
                  <a:r>
                    <a:rPr lang="en-US" sz="1300" dirty="0">
                      <a:latin typeface="Georgia" panose="02040502050405020303" pitchFamily="18" charset="0"/>
                    </a:rPr>
                    <a:t>Rep 5, B 40</a:t>
                  </a:r>
                </a:p>
                <a:p>
                  <a:r>
                    <a:rPr lang="en-US" sz="1300" dirty="0">
                      <a:latin typeface="Georgia" panose="02040502050405020303" pitchFamily="18" charset="0"/>
                    </a:rPr>
                    <a:t>Rep 4, B 48</a:t>
                  </a:r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DBC6C46-B4E2-4B94-B864-AEE631140633}"/>
                </a:ext>
              </a:extLst>
            </p:cNvPr>
            <p:cNvSpPr txBox="1"/>
            <p:nvPr/>
          </p:nvSpPr>
          <p:spPr>
            <a:xfrm>
              <a:off x="10016773" y="4976061"/>
              <a:ext cx="415498" cy="15631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dirty="0">
                  <a:latin typeface="Georgia" panose="02040502050405020303" pitchFamily="18" charset="0"/>
                </a:rPr>
                <a:t>F1 Score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BC3776-FB2E-44E8-A7AA-A0F63BD2BC82}"/>
              </a:ext>
            </a:extLst>
          </p:cNvPr>
          <p:cNvGrpSpPr/>
          <p:nvPr/>
        </p:nvGrpSpPr>
        <p:grpSpPr>
          <a:xfrm>
            <a:off x="10865294" y="4205969"/>
            <a:ext cx="4650150" cy="3248329"/>
            <a:chOff x="10208819" y="8047577"/>
            <a:chExt cx="4650150" cy="324832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B279A4C-B040-4216-994B-4465CA352B93}"/>
                </a:ext>
              </a:extLst>
            </p:cNvPr>
            <p:cNvGrpSpPr/>
            <p:nvPr/>
          </p:nvGrpSpPr>
          <p:grpSpPr>
            <a:xfrm>
              <a:off x="10208819" y="8047577"/>
              <a:ext cx="4650150" cy="3248329"/>
              <a:chOff x="10189769" y="7742773"/>
              <a:chExt cx="4650150" cy="324832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70EC5E9-22F5-4906-A10D-436ADE442242}"/>
                  </a:ext>
                </a:extLst>
              </p:cNvPr>
              <p:cNvGrpSpPr/>
              <p:nvPr/>
            </p:nvGrpSpPr>
            <p:grpSpPr>
              <a:xfrm>
                <a:off x="10627886" y="7866575"/>
                <a:ext cx="4212033" cy="3124527"/>
                <a:chOff x="10627886" y="7866575"/>
                <a:chExt cx="4212033" cy="3124527"/>
              </a:xfrm>
            </p:grpSpPr>
            <p:pic>
              <p:nvPicPr>
                <p:cNvPr id="78" name="Picture 77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C7B7A14B-44FE-40B9-8DEA-B6BB0DF227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52" t="6438" r="13839" b="6617"/>
                <a:stretch/>
              </p:blipFill>
              <p:spPr>
                <a:xfrm>
                  <a:off x="10805593" y="7866575"/>
                  <a:ext cx="3974563" cy="2714171"/>
                </a:xfrm>
                <a:prstGeom prst="rect">
                  <a:avLst/>
                </a:prstGeom>
              </p:spPr>
            </p:pic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0D533E9-9E4F-4CB9-AC26-7EBA2206761A}"/>
                    </a:ext>
                  </a:extLst>
                </p:cNvPr>
                <p:cNvSpPr txBox="1"/>
                <p:nvPr/>
              </p:nvSpPr>
              <p:spPr>
                <a:xfrm>
                  <a:off x="10627886" y="10498659"/>
                  <a:ext cx="421203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     0		      1e+6		2e+6	  	     3e+6</a:t>
                  </a:r>
                </a:p>
                <a:p>
                  <a:pPr algn="ctr"/>
                  <a:r>
                    <a:rPr lang="en-US" sz="1300" dirty="0">
                      <a:latin typeface="Georgia" panose="02040502050405020303" pitchFamily="18" charset="0"/>
                    </a:rPr>
                    <a:t>Steps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1870F6E-9E2B-4903-B07C-06FDAE3A7CC5}"/>
                  </a:ext>
                </a:extLst>
              </p:cNvPr>
              <p:cNvGrpSpPr/>
              <p:nvPr/>
            </p:nvGrpSpPr>
            <p:grpSpPr>
              <a:xfrm>
                <a:off x="10189769" y="7742773"/>
                <a:ext cx="1040828" cy="2858523"/>
                <a:chOff x="10189769" y="7742773"/>
                <a:chExt cx="1040828" cy="2858523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02C2B7F-9815-44FE-A293-EDC6136CC22C}"/>
                    </a:ext>
                  </a:extLst>
                </p:cNvPr>
                <p:cNvSpPr txBox="1"/>
                <p:nvPr/>
              </p:nvSpPr>
              <p:spPr>
                <a:xfrm>
                  <a:off x="10509945" y="7742773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70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925525D-285F-4772-B605-990FE23C248A}"/>
                    </a:ext>
                  </a:extLst>
                </p:cNvPr>
                <p:cNvSpPr txBox="1"/>
                <p:nvPr/>
              </p:nvSpPr>
              <p:spPr>
                <a:xfrm>
                  <a:off x="10509945" y="8262049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65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4E61160-E223-4602-B3BD-3B2FF154A88A}"/>
                    </a:ext>
                  </a:extLst>
                </p:cNvPr>
                <p:cNvSpPr txBox="1"/>
                <p:nvPr/>
              </p:nvSpPr>
              <p:spPr>
                <a:xfrm>
                  <a:off x="10509945" y="8779465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60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2A0E5B5-0607-41F5-A634-2FE1B5BBB225}"/>
                    </a:ext>
                  </a:extLst>
                </p:cNvPr>
                <p:cNvSpPr txBox="1"/>
                <p:nvPr/>
              </p:nvSpPr>
              <p:spPr>
                <a:xfrm>
                  <a:off x="10504663" y="9296881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55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9565D33-8B6D-4584-9FEB-49CD6C33ED26}"/>
                    </a:ext>
                  </a:extLst>
                </p:cNvPr>
                <p:cNvSpPr txBox="1"/>
                <p:nvPr/>
              </p:nvSpPr>
              <p:spPr>
                <a:xfrm>
                  <a:off x="10504663" y="9793521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50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1252105-3FE5-4DC5-BD34-F5F61B19A0F6}"/>
                    </a:ext>
                  </a:extLst>
                </p:cNvPr>
                <p:cNvSpPr txBox="1"/>
                <p:nvPr/>
              </p:nvSpPr>
              <p:spPr>
                <a:xfrm>
                  <a:off x="10508127" y="10308908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45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463D64B-410A-41C4-B28D-1076E87F4EDE}"/>
                    </a:ext>
                  </a:extLst>
                </p:cNvPr>
                <p:cNvSpPr txBox="1"/>
                <p:nvPr/>
              </p:nvSpPr>
              <p:spPr>
                <a:xfrm>
                  <a:off x="10189769" y="8049180"/>
                  <a:ext cx="415498" cy="156316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sz="1500" dirty="0">
                      <a:latin typeface="Georgia" panose="02040502050405020303" pitchFamily="18" charset="0"/>
                    </a:rPr>
                    <a:t>F1 Score</a:t>
                  </a: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AEA5C43-0C64-49D6-A542-20D86133DF43}"/>
                </a:ext>
              </a:extLst>
            </p:cNvPr>
            <p:cNvGrpSpPr/>
            <p:nvPr/>
          </p:nvGrpSpPr>
          <p:grpSpPr>
            <a:xfrm>
              <a:off x="13519105" y="9142200"/>
              <a:ext cx="1256594" cy="692497"/>
              <a:chOff x="13428879" y="9117085"/>
              <a:chExt cx="1256594" cy="692497"/>
            </a:xfrm>
          </p:grpSpPr>
          <p:pic>
            <p:nvPicPr>
              <p:cNvPr id="84" name="Picture 83" descr="Chart, line chart&#10;&#10;Description automatically generated">
                <a:extLst>
                  <a:ext uri="{FF2B5EF4-FFF2-40B4-BE49-F238E27FC236}">
                    <a16:creationId xmlns:a16="http://schemas.microsoft.com/office/drawing/2014/main" id="{41234D28-EF2D-4ED3-8FDC-C01587909A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615" t="44155" r="7802" b="42459"/>
              <a:stretch/>
            </p:blipFill>
            <p:spPr>
              <a:xfrm>
                <a:off x="13428879" y="9137889"/>
                <a:ext cx="265033" cy="631492"/>
              </a:xfrm>
              <a:prstGeom prst="rect">
                <a:avLst/>
              </a:prstGeom>
            </p:spPr>
          </p:pic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E489FFA6-9CD7-4F17-97F8-8C7A6C472DF8}"/>
                  </a:ext>
                </a:extLst>
              </p:cNvPr>
              <p:cNvSpPr txBox="1"/>
              <p:nvPr/>
            </p:nvSpPr>
            <p:spPr>
              <a:xfrm>
                <a:off x="13623390" y="9117085"/>
                <a:ext cx="1062083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LR 0.005</a:t>
                </a:r>
              </a:p>
              <a:p>
                <a:r>
                  <a:rPr lang="en-US" sz="1300" dirty="0">
                    <a:latin typeface="Georgia" panose="02040502050405020303" pitchFamily="18" charset="0"/>
                  </a:rPr>
                  <a:t>LR 0.001</a:t>
                </a:r>
              </a:p>
              <a:p>
                <a:r>
                  <a:rPr lang="en-US" sz="1300" dirty="0">
                    <a:latin typeface="Georgia" panose="02040502050405020303" pitchFamily="18" charset="0"/>
                  </a:rPr>
                  <a:t>LR 0.0005</a:t>
                </a:r>
              </a:p>
            </p:txBody>
          </p:sp>
        </p:grp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B3AA37AA-CFD9-4D4A-98C6-4A464FAD8656}"/>
              </a:ext>
            </a:extLst>
          </p:cNvPr>
          <p:cNvSpPr txBox="1"/>
          <p:nvPr/>
        </p:nvSpPr>
        <p:spPr>
          <a:xfrm>
            <a:off x="9727660" y="9066303"/>
            <a:ext cx="1221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Georgia" panose="02040502050405020303" pitchFamily="18" charset="0"/>
              </a:rPr>
              <a:t>Fig 3.</a:t>
            </a:r>
            <a:r>
              <a:rPr lang="en-US" sz="1600" dirty="0">
                <a:latin typeface="Georgia" panose="02040502050405020303" pitchFamily="18" charset="0"/>
              </a:rPr>
              <a:t> F1 scores </a:t>
            </a:r>
            <a:r>
              <a:rPr lang="en-US" altLang="zh-CN" sz="1600" dirty="0">
                <a:latin typeface="Georgia" panose="02040502050405020303" pitchFamily="18" charset="0"/>
              </a:rPr>
              <a:t>vs.</a:t>
            </a:r>
            <a:r>
              <a:rPr lang="en-US" sz="1600" dirty="0">
                <a:latin typeface="Georgia" panose="02040502050405020303" pitchFamily="18" charset="0"/>
              </a:rPr>
              <a:t> Training Time </a:t>
            </a:r>
          </a:p>
          <a:p>
            <a:pPr algn="r"/>
            <a:r>
              <a:rPr lang="en-US" sz="1600" dirty="0">
                <a:latin typeface="Georgia" panose="02040502050405020303" pitchFamily="18" charset="0"/>
              </a:rPr>
              <a:t>with different # Blocks and Batch sizes </a:t>
            </a: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E64905D-C4A1-47F9-A6EC-05FDF35F1BB0}"/>
              </a:ext>
            </a:extLst>
          </p:cNvPr>
          <p:cNvSpPr txBox="1"/>
          <p:nvPr/>
        </p:nvSpPr>
        <p:spPr>
          <a:xfrm>
            <a:off x="9669443" y="6207803"/>
            <a:ext cx="127365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b="1" dirty="0">
                <a:latin typeface="Georgia" panose="02040502050405020303" pitchFamily="18" charset="0"/>
              </a:rPr>
              <a:t>Fig 2. </a:t>
            </a:r>
            <a:r>
              <a:rPr lang="en-US" sz="1700" dirty="0">
                <a:latin typeface="Georgia" panose="02040502050405020303" pitchFamily="18" charset="0"/>
              </a:rPr>
              <a:t>F1 scores with different Learning Rates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40FB2A2-82E0-4690-9F48-DCDEA43517B0}"/>
              </a:ext>
            </a:extLst>
          </p:cNvPr>
          <p:cNvSpPr txBox="1"/>
          <p:nvPr/>
        </p:nvSpPr>
        <p:spPr>
          <a:xfrm>
            <a:off x="26937478" y="7558834"/>
            <a:ext cx="55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Fig 5. </a:t>
            </a:r>
            <a:r>
              <a:rPr lang="en-US" dirty="0">
                <a:latin typeface="Georgia" panose="02040502050405020303" pitchFamily="18" charset="0"/>
              </a:rPr>
              <a:t>F1 and EM of three different models vs. Steps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1213</Words>
  <Application>Microsoft Office PowerPoint</Application>
  <PresentationFormat>Custom</PresentationFormat>
  <Paragraphs>229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139</cp:revision>
  <dcterms:created xsi:type="dcterms:W3CDTF">2022-03-11T23:50:39Z</dcterms:created>
  <dcterms:modified xsi:type="dcterms:W3CDTF">2022-03-13T07:54:08Z</dcterms:modified>
</cp:coreProperties>
</file>