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BC8A68"/>
    <a:srgbClr val="94AEDC"/>
    <a:srgbClr val="A06A46"/>
    <a:srgbClr val="754E33"/>
    <a:srgbClr val="DD9D4F"/>
    <a:srgbClr val="435571"/>
    <a:srgbClr val="4C73B2"/>
    <a:srgbClr val="E6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88" d="100"/>
          <a:sy n="88" d="100"/>
        </p:scale>
        <p:origin x="-2275" y="-6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635415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7329937"/>
            <a:ext cx="848783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[1Cs 224n default final project: Building 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system (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iid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squad track). http://web.stanford.edu/class/cs224n/project/default-final-project-handout-squad-track.pdf.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[4] Ashish Vaswani, Noam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Shazeer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Niki Parmar, Jakob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Uszkoreit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Llion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Jones, Aidan Gomez, Lukas Kaiser,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Illia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Polosukhin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"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attnetion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is all you need".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In Association for Computational Linguistics (ACL), </a:t>
            </a:r>
            <a:r>
              <a:rPr lang="en-US" sz="1900" b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[5]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4983" y="1061932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7098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will be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6005"/>
              </p:ext>
            </p:extLst>
          </p:nvPr>
        </p:nvGraphicFramePr>
        <p:xfrm>
          <a:off x="16472508" y="11631829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619324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Batch size: 32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Dropout prob: 0.1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	Learning rate: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528451" cy="8195026"/>
            <a:chOff x="452158" y="13460590"/>
            <a:chExt cx="8528451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248465" y="17084077"/>
              <a:ext cx="1732144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 7 times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2021055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4983" y="11532490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74051"/>
              </p:ext>
            </p:extLst>
          </p:nvPr>
        </p:nvGraphicFramePr>
        <p:xfrm>
          <a:off x="9769315" y="14544763"/>
          <a:ext cx="13595013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557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8843" y="13018685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F844F-5DE8-4637-BA5A-F3BFCE9624D8}"/>
              </a:ext>
            </a:extLst>
          </p:cNvPr>
          <p:cNvSpPr/>
          <p:nvPr/>
        </p:nvSpPr>
        <p:spPr>
          <a:xfrm>
            <a:off x="12764852" y="14405641"/>
            <a:ext cx="1328057" cy="19417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1BF99E-4455-47A2-A128-74AD79BEE147}"/>
              </a:ext>
            </a:extLst>
          </p:cNvPr>
          <p:cNvSpPr/>
          <p:nvPr/>
        </p:nvSpPr>
        <p:spPr>
          <a:xfrm>
            <a:off x="18801251" y="14427306"/>
            <a:ext cx="1328057" cy="1941793"/>
          </a:xfrm>
          <a:prstGeom prst="roundRect">
            <a:avLst/>
          </a:prstGeom>
          <a:noFill/>
          <a:ln w="28575"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9111E-D779-4EFF-9309-EEB8974210C5}"/>
              </a:ext>
            </a:extLst>
          </p:cNvPr>
          <p:cNvSpPr txBox="1"/>
          <p:nvPr/>
        </p:nvSpPr>
        <p:spPr>
          <a:xfrm>
            <a:off x="9606894" y="16403838"/>
            <a:ext cx="1369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Georgia" panose="02040502050405020303" pitchFamily="18" charset="0"/>
              </a:rPr>
              <a:t>Error Type Examples</a:t>
            </a:r>
            <a:endParaRPr lang="en-US" sz="2200" b="1" dirty="0">
              <a:latin typeface="Georgia" panose="02040502050405020303" pitchFamily="18" charset="0"/>
            </a:endParaRPr>
          </a:p>
          <a:p>
            <a:pPr marL="914400" lvl="1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Difficult reading comprehension questions (esp. in “Why” category)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Why was there a depreciation of the industrialized nations dollars?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 </a:t>
            </a:r>
            <a:r>
              <a:rPr lang="en-US" sz="2200" dirty="0">
                <a:latin typeface="Georgia" panose="02040502050405020303" pitchFamily="18" charset="0"/>
              </a:rPr>
              <a:t>… Anticipating that currency values would fluctuate unpredictably for a time, the industrialized nations increased their reserves (by expanding their money supplies) in amounts far greater than before. The result was a depreciation of the dollar and other industrialized nations' currencies…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industrialized nations increased their reserves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N/A</a:t>
            </a:r>
          </a:p>
          <a:p>
            <a:pPr marL="914400" lvl="1" indent="-457200">
              <a:buAutoNum type="arabicPeriod" startAt="2"/>
            </a:pPr>
            <a:r>
              <a:rPr lang="en-US" sz="2200" dirty="0" err="1">
                <a:latin typeface="Georgia" panose="02040502050405020303" pitchFamily="18" charset="0"/>
              </a:rPr>
              <a:t>Confouding</a:t>
            </a:r>
            <a:r>
              <a:rPr lang="en-US" sz="2200" dirty="0">
                <a:latin typeface="Georgia" panose="02040502050405020303" pitchFamily="18" charset="0"/>
              </a:rPr>
              <a:t> &amp; Proximity of Q&amp;A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What treaty took the place of constitutional treaty? 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</a:t>
            </a:r>
            <a:r>
              <a:rPr lang="en-US" sz="2200" dirty="0">
                <a:latin typeface="Georgia" panose="02040502050405020303" pitchFamily="18" charset="0"/>
              </a:rPr>
              <a:t> Following the Nice Treaty, there was an attempt to reform the constitutional law of the European Union and make it more transparent; … (40 </a:t>
            </a:r>
            <a:r>
              <a:rPr lang="en-US" altLang="zh-CN" sz="2200" dirty="0">
                <a:latin typeface="Georgia" panose="02040502050405020303" pitchFamily="18" charset="0"/>
              </a:rPr>
              <a:t>words)…</a:t>
            </a:r>
            <a:r>
              <a:rPr lang="en-US" sz="2200" dirty="0">
                <a:latin typeface="Georgia" panose="02040502050405020303" pitchFamily="18" charset="0"/>
              </a:rPr>
              <a:t> Instead, the Lisbon Treaty was enacted…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the Lisbon Treaty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Nice Treaty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762</Words>
  <Application>Microsoft Office PowerPoint</Application>
  <PresentationFormat>Custom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72</cp:revision>
  <dcterms:created xsi:type="dcterms:W3CDTF">2022-03-11T23:50:39Z</dcterms:created>
  <dcterms:modified xsi:type="dcterms:W3CDTF">2022-03-12T21:56:51Z</dcterms:modified>
</cp:coreProperties>
</file>