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7"/>
  </p:notesMasterIdLst>
  <p:sldIdLst>
    <p:sldId id="401" r:id="rId2"/>
    <p:sldId id="402" r:id="rId3"/>
    <p:sldId id="403" r:id="rId4"/>
    <p:sldId id="434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477" r:id="rId78"/>
    <p:sldId id="478" r:id="rId79"/>
    <p:sldId id="479" r:id="rId80"/>
    <p:sldId id="480" r:id="rId81"/>
    <p:sldId id="481" r:id="rId82"/>
    <p:sldId id="482" r:id="rId83"/>
    <p:sldId id="483" r:id="rId84"/>
    <p:sldId id="484" r:id="rId85"/>
    <p:sldId id="485" r:id="rId86"/>
    <p:sldId id="486" r:id="rId87"/>
    <p:sldId id="487" r:id="rId88"/>
    <p:sldId id="488" r:id="rId89"/>
    <p:sldId id="489" r:id="rId90"/>
    <p:sldId id="490" r:id="rId91"/>
    <p:sldId id="491" r:id="rId92"/>
    <p:sldId id="492" r:id="rId93"/>
    <p:sldId id="493" r:id="rId94"/>
    <p:sldId id="494" r:id="rId95"/>
    <p:sldId id="495" r:id="rId96"/>
    <p:sldId id="496" r:id="rId97"/>
    <p:sldId id="497" r:id="rId98"/>
    <p:sldId id="498" r:id="rId99"/>
    <p:sldId id="499" r:id="rId100"/>
    <p:sldId id="500" r:id="rId101"/>
    <p:sldId id="501" r:id="rId102"/>
    <p:sldId id="502" r:id="rId103"/>
    <p:sldId id="503" r:id="rId104"/>
    <p:sldId id="504" r:id="rId105"/>
    <p:sldId id="505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5" autoAdjust="0"/>
    <p:restoredTop sz="94660"/>
  </p:normalViewPr>
  <p:slideViewPr>
    <p:cSldViewPr>
      <p:cViewPr>
        <p:scale>
          <a:sx n="66" d="100"/>
          <a:sy n="66" d="100"/>
        </p:scale>
        <p:origin x="-2046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0F5C-5560-4FEB-9A35-9C4485EC9F24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D7BE-D0DD-4E41-A3DA-A9C3E76DF5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3BC3C-FAFA-4F14-AB1B-6EAD7866BCD2}" type="slidenum">
              <a:rPr lang="en-US"/>
              <a:pPr/>
              <a:t>17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DEB0-AFCF-4BA6-B562-D36FD1AE264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5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5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303338"/>
            <a:ext cx="4097337" cy="4640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4640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629400"/>
            <a:ext cx="4024313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61375" y="59436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5DB9BA9-4C12-4DB4-A37B-D42B7F5D6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71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5" y="1303339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9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1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5" y="1303339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1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5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p.com/support/help/Graphics_Primitives.s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Pipeline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347075" cy="1436688"/>
          </a:xfrm>
        </p:spPr>
        <p:txBody>
          <a:bodyPr/>
          <a:lstStyle/>
          <a:p>
            <a:r>
              <a:rPr lang="en-US" sz="2800" dirty="0" smtClean="0"/>
              <a:t>Each </a:t>
            </a:r>
            <a:r>
              <a:rPr lang="en-US" sz="2800" smtClean="0"/>
              <a:t>stage </a:t>
            </a:r>
            <a:r>
              <a:rPr lang="en-US" sz="2800" smtClean="0"/>
              <a:t>can </a:t>
            </a:r>
            <a:r>
              <a:rPr lang="en-US" sz="2800" dirty="0" smtClean="0"/>
              <a:t>be also pipelined</a:t>
            </a:r>
          </a:p>
          <a:p>
            <a:r>
              <a:rPr lang="en-US" sz="2800" dirty="0" smtClean="0"/>
              <a:t>The slowest of the pipeline stage determines the </a:t>
            </a:r>
            <a:r>
              <a:rPr lang="en-US" sz="2800" dirty="0" smtClean="0">
                <a:solidFill>
                  <a:srgbClr val="FF0000"/>
                </a:solidFill>
              </a:rPr>
              <a:t>rendering speed.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Frames per second (fps)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262187" y="2417763"/>
            <a:ext cx="1319213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419600" y="2362200"/>
            <a:ext cx="1404938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5791200" y="2133600"/>
            <a:ext cx="1270000" cy="89535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 dirty="0" err="1" smtClean="0">
                <a:latin typeface="Verdana" pitchFamily="34" charset="0"/>
              </a:rPr>
              <a:t>Rasterizer</a:t>
            </a:r>
            <a:endParaRPr lang="en-US" sz="1400" b="1" dirty="0">
              <a:latin typeface="Verdana" pitchFamily="34" charset="0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581400" y="2057400"/>
            <a:ext cx="1270217" cy="895350"/>
            <a:chOff x="576" y="3360"/>
            <a:chExt cx="816" cy="528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7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Geometry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307919" y="2133600"/>
            <a:ext cx="1380560" cy="895350"/>
            <a:chOff x="2448" y="2016"/>
            <a:chExt cx="887" cy="528"/>
          </a:xfrm>
        </p:grpSpPr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14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489" y="2196"/>
              <a:ext cx="8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Application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581400" y="3352800"/>
            <a:ext cx="381000" cy="431187"/>
            <a:chOff x="576" y="3360"/>
            <a:chExt cx="816" cy="629"/>
          </a:xfrm>
          <a:solidFill>
            <a:srgbClr val="00B050"/>
          </a:solidFill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4114800" y="3371891"/>
            <a:ext cx="381000" cy="361951"/>
            <a:chOff x="576" y="3499"/>
            <a:chExt cx="816" cy="528"/>
          </a:xfrm>
          <a:solidFill>
            <a:srgbClr val="00B050"/>
          </a:solidFill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576" y="3499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4648200" y="3352800"/>
            <a:ext cx="381000" cy="431187"/>
            <a:chOff x="576" y="3360"/>
            <a:chExt cx="816" cy="629"/>
          </a:xfrm>
          <a:solidFill>
            <a:srgbClr val="00B050"/>
          </a:solidFill>
        </p:grpSpPr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5715000" y="3429000"/>
            <a:ext cx="381000" cy="431187"/>
            <a:chOff x="576" y="3360"/>
            <a:chExt cx="816" cy="629"/>
          </a:xfrm>
          <a:solidFill>
            <a:srgbClr val="7030A0"/>
          </a:solidFill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6248400" y="3352800"/>
            <a:ext cx="381000" cy="152442"/>
            <a:chOff x="576" y="3499"/>
            <a:chExt cx="816" cy="528"/>
          </a:xfrm>
          <a:solidFill>
            <a:srgbClr val="7030A0"/>
          </a:solidFill>
        </p:grpSpPr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576" y="3499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6781800" y="3429000"/>
            <a:ext cx="381000" cy="431187"/>
            <a:chOff x="576" y="3360"/>
            <a:chExt cx="816" cy="629"/>
          </a:xfrm>
          <a:solidFill>
            <a:srgbClr val="7030A0"/>
          </a:solidFill>
        </p:grpSpPr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6248400" y="3657558"/>
            <a:ext cx="381000" cy="152442"/>
            <a:chOff x="576" y="3499"/>
            <a:chExt cx="816" cy="528"/>
          </a:xfrm>
          <a:solidFill>
            <a:srgbClr val="7030A0"/>
          </a:solidFill>
        </p:grpSpPr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576" y="3499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6248400" y="3886158"/>
            <a:ext cx="381000" cy="152442"/>
            <a:chOff x="576" y="3499"/>
            <a:chExt cx="816" cy="528"/>
          </a:xfrm>
          <a:solidFill>
            <a:srgbClr val="7030A0"/>
          </a:solidFill>
        </p:grpSpPr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576" y="3499"/>
              <a:ext cx="816" cy="528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247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400" b="1" dirty="0">
                <a:latin typeface="Verdana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30480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	CPU</a:t>
            </a:r>
          </a:p>
        </p:txBody>
      </p:sp>
    </p:spTree>
    <p:extLst>
      <p:ext uri="{BB962C8B-B14F-4D97-AF65-F5344CB8AC3E}">
        <p14:creationId xmlns:p14="http://schemas.microsoft.com/office/powerpoint/2010/main" val="37454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http://www.cis.upenn.edu/~suvenkat/700/</a:t>
            </a:r>
          </a:p>
        </p:txBody>
      </p:sp>
      <p:sp>
        <p:nvSpPr>
          <p:cNvPr id="5123" name="Rectangle 24"/>
          <p:cNvSpPr>
            <a:spLocks noChangeArrowheads="1"/>
          </p:cNvSpPr>
          <p:nvPr/>
        </p:nvSpPr>
        <p:spPr bwMode="auto">
          <a:xfrm rot="5400000">
            <a:off x="2985294" y="4885532"/>
            <a:ext cx="1517650" cy="176212"/>
          </a:xfrm>
          <a:prstGeom prst="rect">
            <a:avLst/>
          </a:prstGeom>
          <a:gradFill rotWithShape="0">
            <a:gsLst>
              <a:gs pos="0">
                <a:srgbClr val="762E76"/>
              </a:gs>
              <a:gs pos="50000">
                <a:srgbClr val="FF63FF"/>
              </a:gs>
              <a:gs pos="100000">
                <a:srgbClr val="762E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22"/>
          <p:cNvSpPr>
            <a:spLocks noChangeArrowheads="1"/>
          </p:cNvSpPr>
          <p:nvPr/>
        </p:nvSpPr>
        <p:spPr bwMode="auto">
          <a:xfrm>
            <a:off x="1339850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23"/>
          <p:cNvSpPr>
            <a:spLocks noChangeArrowheads="1"/>
          </p:cNvSpPr>
          <p:nvPr/>
        </p:nvSpPr>
        <p:spPr bwMode="auto">
          <a:xfrm>
            <a:off x="3214688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Generation I: 3dfx Voodoo (1996)</a:t>
            </a:r>
          </a:p>
        </p:txBody>
      </p:sp>
      <p:pic>
        <p:nvPicPr>
          <p:cNvPr id="5127" name="Picture 4" descr="to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6388" y="1544638"/>
            <a:ext cx="2393950" cy="2106612"/>
          </a:xfrm>
          <a:noFill/>
        </p:spPr>
      </p:pic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92088" y="3716338"/>
            <a:ext cx="25987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>
                <a:latin typeface="Lucida Sans Unicode" pitchFamily="34" charset="0"/>
              </a:rPr>
              <a:t>http://accelenation.com/?ac.id.123.2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3260725" y="1684338"/>
            <a:ext cx="4595813" cy="215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9250" indent="-349250" algn="l">
              <a:buFontTx/>
              <a:buChar char="•"/>
            </a:pPr>
            <a:r>
              <a:rPr lang="en-US"/>
              <a:t>One of the first true 3D game cards</a:t>
            </a:r>
          </a:p>
          <a:p>
            <a:pPr marL="349250" indent="-349250" algn="l">
              <a:buFontTx/>
              <a:buChar char="•"/>
            </a:pPr>
            <a:r>
              <a:rPr lang="en-US"/>
              <a:t>Worked by supplementing standard 2D video card.</a:t>
            </a:r>
          </a:p>
          <a:p>
            <a:pPr marL="349250" indent="-349250" algn="l"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Did not do vertex transformations:</a:t>
            </a:r>
            <a:r>
              <a:rPr lang="en-US"/>
              <a:t> these were done in the CPU</a:t>
            </a:r>
          </a:p>
          <a:p>
            <a:pPr marL="349250" indent="-349250" algn="l">
              <a:buFontTx/>
              <a:buChar char="•"/>
            </a:pPr>
            <a:r>
              <a:rPr lang="en-US">
                <a:solidFill>
                  <a:srgbClr val="0099FF"/>
                </a:solidFill>
              </a:rPr>
              <a:t>Did do</a:t>
            </a:r>
            <a:r>
              <a:rPr lang="en-US"/>
              <a:t> texture mapping, z-buffering.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2155825" y="45037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Primitive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Assembly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38138" y="45037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Transforms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5168900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auto">
          <a:xfrm>
            <a:off x="6886575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7708900" y="4505325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Frame 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Buffer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980113" y="4505325"/>
            <a:ext cx="1281112" cy="895350"/>
            <a:chOff x="569" y="3360"/>
            <a:chExt cx="823" cy="528"/>
          </a:xfrm>
        </p:grpSpPr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569" y="3456"/>
              <a:ext cx="82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Operations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59225" y="4505325"/>
            <a:ext cx="1511300" cy="895350"/>
            <a:chOff x="2391" y="2016"/>
            <a:chExt cx="971" cy="528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19475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66667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44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5142" name="Text Box 21"/>
            <p:cNvSpPr txBox="1">
              <a:spLocks noChangeArrowheads="1"/>
            </p:cNvSpPr>
            <p:nvPr/>
          </p:nvSpPr>
          <p:spPr bwMode="auto">
            <a:xfrm>
              <a:off x="2391" y="2064"/>
              <a:ext cx="97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Rasterization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and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Interpolation</a:t>
              </a:r>
            </a:p>
          </p:txBody>
        </p:sp>
      </p:grp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1166813" y="5608638"/>
            <a:ext cx="2419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CPU</a:t>
            </a:r>
          </a:p>
        </p:txBody>
      </p:sp>
      <p:sp>
        <p:nvSpPr>
          <p:cNvPr id="5138" name="Rectangle 26"/>
          <p:cNvSpPr>
            <a:spLocks noChangeArrowheads="1"/>
          </p:cNvSpPr>
          <p:nvPr/>
        </p:nvSpPr>
        <p:spPr bwMode="auto">
          <a:xfrm>
            <a:off x="6069013" y="5608638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GPU</a:t>
            </a:r>
          </a:p>
        </p:txBody>
      </p:sp>
      <p:sp>
        <p:nvSpPr>
          <p:cNvPr id="5139" name="Line 27"/>
          <p:cNvSpPr>
            <a:spLocks noChangeShapeType="1"/>
          </p:cNvSpPr>
          <p:nvPr/>
        </p:nvSpPr>
        <p:spPr bwMode="auto">
          <a:xfrm>
            <a:off x="3213100" y="5762625"/>
            <a:ext cx="1093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0" name="Rectangle 28"/>
          <p:cNvSpPr>
            <a:spLocks noChangeArrowheads="1"/>
          </p:cNvSpPr>
          <p:nvPr/>
        </p:nvSpPr>
        <p:spPr bwMode="auto">
          <a:xfrm>
            <a:off x="3473450" y="5735638"/>
            <a:ext cx="522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PCI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</p:spTree>
    <p:extLst>
      <p:ext uri="{BB962C8B-B14F-4D97-AF65-F5344CB8AC3E}">
        <p14:creationId xmlns:p14="http://schemas.microsoft.com/office/powerpoint/2010/main" val="128533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7740650" y="1625600"/>
            <a:ext cx="676275" cy="4445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draw a Line</a:t>
            </a:r>
            <a:r>
              <a:rPr lang="en-US" sz="2800" dirty="0"/>
              <a:t>?:</a:t>
            </a:r>
            <a:r>
              <a:rPr lang="en-US" sz="2800" dirty="0" err="1"/>
              <a:t>Bresenham</a:t>
            </a:r>
            <a:r>
              <a:rPr lang="en-US" sz="28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2755900"/>
            <a:ext cx="8347075" cy="2782888"/>
          </a:xfrm>
        </p:spPr>
        <p:txBody>
          <a:bodyPr/>
          <a:lstStyle/>
          <a:p>
            <a:r>
              <a:rPr lang="en-US" sz="2000" dirty="0" smtClean="0"/>
              <a:t>y = mx + b </a:t>
            </a:r>
          </a:p>
          <a:p>
            <a:r>
              <a:rPr lang="en-US" sz="2000" dirty="0" smtClean="0"/>
              <a:t>Brute-force approach </a:t>
            </a:r>
          </a:p>
          <a:p>
            <a:r>
              <a:rPr lang="en-US" sz="2000" dirty="0" smtClean="0"/>
              <a:t>f(</a:t>
            </a:r>
            <a:r>
              <a:rPr lang="en-US" sz="2000" dirty="0" err="1" smtClean="0"/>
              <a:t>x,y</a:t>
            </a:r>
            <a:r>
              <a:rPr lang="en-US" sz="2000" dirty="0" smtClean="0"/>
              <a:t>) = (y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-y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)x+(x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)y+x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=0  (x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&lt;=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When (0&lt;m&lt;=1) ,  draw (</a:t>
            </a:r>
            <a:r>
              <a:rPr lang="en-US" sz="2000" dirty="0" err="1" smtClean="0"/>
              <a:t>x,y</a:t>
            </a:r>
            <a:r>
              <a:rPr lang="en-US" sz="2000" dirty="0" smtClean="0"/>
              <a:t>) </a:t>
            </a:r>
            <a:r>
              <a:rPr lang="en-US" sz="2000" dirty="0" smtClean="0">
                <a:sym typeface="Wingdings"/>
              </a:rPr>
              <a:t> draw (x+1,y) or (x+1, y+1)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520700" y="16891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20700" y="19177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20700" y="21463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20700" y="2374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520700" y="26035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8255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10541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12827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5113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>
            <a:off x="1739900" y="1435100"/>
            <a:ext cx="127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H="1">
            <a:off x="1968500" y="1435100"/>
            <a:ext cx="127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21971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24257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6543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870200" y="1435100"/>
            <a:ext cx="127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31115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33401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35687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3797300" y="14351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1282700" y="21463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2654300" y="19177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9"/>
          <p:cNvSpPr>
            <a:spLocks noChangeArrowheads="1"/>
          </p:cNvSpPr>
          <p:nvPr/>
        </p:nvSpPr>
        <p:spPr bwMode="auto">
          <a:xfrm>
            <a:off x="2425700" y="19177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60"/>
          <p:cNvSpPr>
            <a:spLocks noChangeArrowheads="1"/>
          </p:cNvSpPr>
          <p:nvPr/>
        </p:nvSpPr>
        <p:spPr bwMode="auto">
          <a:xfrm>
            <a:off x="2197100" y="19177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1511300" y="21463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1752600" y="21336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1"/>
          <p:cNvSpPr>
            <a:spLocks noChangeArrowheads="1"/>
          </p:cNvSpPr>
          <p:nvPr/>
        </p:nvSpPr>
        <p:spPr bwMode="auto">
          <a:xfrm>
            <a:off x="1981200" y="21463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58"/>
          <p:cNvSpPr>
            <a:spLocks noChangeArrowheads="1"/>
          </p:cNvSpPr>
          <p:nvPr/>
        </p:nvSpPr>
        <p:spPr bwMode="auto">
          <a:xfrm>
            <a:off x="2870200" y="19177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58"/>
          <p:cNvSpPr>
            <a:spLocks noChangeArrowheads="1"/>
          </p:cNvSpPr>
          <p:nvPr/>
        </p:nvSpPr>
        <p:spPr bwMode="auto">
          <a:xfrm>
            <a:off x="3098800" y="1905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82700" y="1917700"/>
            <a:ext cx="2057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84200" y="430616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 = y</a:t>
            </a:r>
            <a:r>
              <a:rPr lang="en-US" baseline="-25000" dirty="0"/>
              <a:t>0</a:t>
            </a:r>
          </a:p>
          <a:p>
            <a:r>
              <a:rPr lang="en-US" baseline="-25000" dirty="0"/>
              <a:t>	</a:t>
            </a:r>
            <a:r>
              <a:rPr lang="en-US" dirty="0"/>
              <a:t>for x=x</a:t>
            </a:r>
            <a:r>
              <a:rPr lang="en-US" baseline="-25000" dirty="0"/>
              <a:t>0</a:t>
            </a:r>
            <a:r>
              <a:rPr lang="en-US" dirty="0"/>
              <a:t> to x</a:t>
            </a:r>
            <a:r>
              <a:rPr lang="en-US" baseline="-25000" dirty="0"/>
              <a:t>1</a:t>
            </a:r>
            <a:r>
              <a:rPr lang="en-US" dirty="0"/>
              <a:t> do </a:t>
            </a:r>
          </a:p>
          <a:p>
            <a:r>
              <a:rPr lang="en-US" dirty="0"/>
              <a:t>	draw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r>
              <a:rPr lang="en-US" dirty="0"/>
              <a:t>	if (some condition) then </a:t>
            </a:r>
          </a:p>
          <a:p>
            <a:r>
              <a:rPr lang="en-US" dirty="0"/>
              <a:t>	y = y+1 </a:t>
            </a:r>
          </a:p>
          <a:p>
            <a:r>
              <a:rPr lang="en-US" dirty="0"/>
              <a:t>Condition </a:t>
            </a:r>
            <a:r>
              <a:rPr lang="en-US" dirty="0">
                <a:sym typeface="Wingdings"/>
              </a:rPr>
              <a:t> f (x+1, y+0.5) &lt; 0 then y = y+1</a:t>
            </a:r>
            <a:endParaRPr lang="en-US" dirty="0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4711700" y="20701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4711700" y="2514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5711825" y="15875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6388100" y="15875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7064375" y="15875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5711824" y="2070100"/>
            <a:ext cx="676275" cy="4445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6388100" y="2070100"/>
            <a:ext cx="676275" cy="4445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7064375" y="1625600"/>
            <a:ext cx="676275" cy="4445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7743825" y="15113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318249" y="2209800"/>
            <a:ext cx="107951" cy="1397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991349" y="2222500"/>
            <a:ext cx="107951" cy="1397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677149" y="1727200"/>
            <a:ext cx="107951" cy="13970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V="1">
            <a:off x="5092700" y="1689100"/>
            <a:ext cx="3759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0801" y="6488668"/>
            <a:ext cx="313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Shirley’s text book Chapter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72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Since f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= (y</a:t>
            </a:r>
            <a:r>
              <a:rPr lang="en-US" sz="2400" baseline="-25000" dirty="0"/>
              <a:t>0</a:t>
            </a:r>
            <a:r>
              <a:rPr lang="en-US" sz="2400" dirty="0"/>
              <a:t>-y</a:t>
            </a:r>
            <a:r>
              <a:rPr lang="en-US" sz="2400" baseline="-25000" dirty="0"/>
              <a:t>1</a:t>
            </a:r>
            <a:r>
              <a:rPr lang="en-US" sz="2400" dirty="0"/>
              <a:t>)x+(x</a:t>
            </a:r>
            <a:r>
              <a:rPr lang="en-US" sz="2400" baseline="-25000" dirty="0"/>
              <a:t>1</a:t>
            </a:r>
            <a:r>
              <a:rPr lang="en-US" sz="2400" dirty="0"/>
              <a:t>-x</a:t>
            </a:r>
            <a:r>
              <a:rPr lang="en-US" sz="2400" baseline="-25000" dirty="0"/>
              <a:t>0</a:t>
            </a:r>
            <a:r>
              <a:rPr lang="en-US" sz="2400" dirty="0"/>
              <a:t>)y+x</a:t>
            </a:r>
            <a:r>
              <a:rPr lang="en-US" sz="2400" baseline="-25000" dirty="0"/>
              <a:t>0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-x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0</a:t>
            </a:r>
            <a:r>
              <a:rPr lang="en-US" sz="2400" dirty="0"/>
              <a:t>=0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(x+1, y ) = f(</a:t>
            </a:r>
            <a:r>
              <a:rPr lang="en-US" sz="2400" dirty="0" err="1" smtClean="0"/>
              <a:t>x+y</a:t>
            </a:r>
            <a:r>
              <a:rPr lang="en-US" sz="2400" dirty="0" smtClean="0"/>
              <a:t>) + (y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-y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(x+1, y+1) =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+ (y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-y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)+(x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-x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already calculated f(x-1,y+0.5) or f(x-1, y-0.5) after the first iteration </a:t>
            </a:r>
          </a:p>
          <a:p>
            <a:pPr marL="0" indent="0">
              <a:buNone/>
            </a:pPr>
            <a:r>
              <a:rPr lang="en-US" sz="1600" baseline="-25000" dirty="0"/>
              <a:t>	</a:t>
            </a:r>
            <a:r>
              <a:rPr lang="en-US" sz="1600" dirty="0"/>
              <a:t>for x=x</a:t>
            </a:r>
            <a:r>
              <a:rPr lang="en-US" sz="1600" baseline="-25000" dirty="0"/>
              <a:t>0</a:t>
            </a:r>
            <a:r>
              <a:rPr lang="en-US" sz="1600" dirty="0"/>
              <a:t> to x</a:t>
            </a:r>
            <a:r>
              <a:rPr lang="en-US" sz="1600" baseline="-25000" dirty="0"/>
              <a:t>1</a:t>
            </a:r>
            <a:r>
              <a:rPr lang="en-US" sz="1600" dirty="0"/>
              <a:t> do </a:t>
            </a:r>
          </a:p>
          <a:p>
            <a:pPr marL="0" indent="0">
              <a:buNone/>
            </a:pPr>
            <a:r>
              <a:rPr lang="en-US" sz="1600" dirty="0"/>
              <a:t>	draw (</a:t>
            </a:r>
            <a:r>
              <a:rPr lang="en-US" sz="1600" dirty="0" err="1"/>
              <a:t>x,y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/>
              <a:t>	if </a:t>
            </a:r>
            <a:r>
              <a:rPr lang="en-US" sz="1600" dirty="0" smtClean="0"/>
              <a:t>(d &lt;0)  </a:t>
            </a:r>
            <a:r>
              <a:rPr lang="en-US" sz="1600" dirty="0"/>
              <a:t>then </a:t>
            </a:r>
          </a:p>
          <a:p>
            <a:pPr marL="0" indent="0">
              <a:buNone/>
            </a:pPr>
            <a:r>
              <a:rPr lang="en-US" sz="1600" dirty="0"/>
              <a:t>	y = y+1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 = d+(x1-x0)+(y0-y1)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 = d+(y0-y1)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6631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floating point operations </a:t>
            </a:r>
          </a:p>
          <a:p>
            <a:r>
              <a:rPr lang="en-US" dirty="0" smtClean="0"/>
              <a:t>Use 2f(</a:t>
            </a:r>
            <a:r>
              <a:rPr lang="en-US" dirty="0" err="1" smtClean="0"/>
              <a:t>x,y</a:t>
            </a:r>
            <a:r>
              <a:rPr lang="en-US" dirty="0" smtClean="0"/>
              <a:t>) instead of 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2f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+1,y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+0.5) </a:t>
            </a:r>
            <a:r>
              <a:rPr lang="en-US" sz="2000" dirty="0"/>
              <a:t>= </a:t>
            </a:r>
            <a:r>
              <a:rPr lang="en-US" sz="2000" dirty="0" smtClean="0"/>
              <a:t>2(</a:t>
            </a:r>
            <a:r>
              <a:rPr lang="en-US" sz="2000" dirty="0"/>
              <a:t>y</a:t>
            </a:r>
            <a:r>
              <a:rPr lang="en-US" sz="2000" baseline="-25000" dirty="0"/>
              <a:t>0</a:t>
            </a:r>
            <a:r>
              <a:rPr lang="en-US" sz="2000" dirty="0"/>
              <a:t>-y</a:t>
            </a:r>
            <a:r>
              <a:rPr lang="en-US" sz="2000" baseline="-25000" dirty="0"/>
              <a:t>1</a:t>
            </a:r>
            <a:r>
              <a:rPr lang="en-US" sz="2000" dirty="0" smtClean="0"/>
              <a:t>)(x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+1)+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-x</a:t>
            </a:r>
            <a:r>
              <a:rPr lang="en-US" sz="2000" baseline="-25000" dirty="0"/>
              <a:t>0</a:t>
            </a:r>
            <a:r>
              <a:rPr lang="en-US" sz="2000" dirty="0" smtClean="0"/>
              <a:t>)(2y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+1)+2x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-2x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0</a:t>
            </a:r>
            <a:r>
              <a:rPr lang="en-US" sz="2000" dirty="0"/>
              <a:t>=</a:t>
            </a:r>
            <a:r>
              <a:rPr lang="en-US" sz="2000" dirty="0" smtClean="0"/>
              <a:t>0</a:t>
            </a:r>
          </a:p>
          <a:p>
            <a:pPr marL="0" indent="0">
              <a:buNone/>
            </a:pPr>
            <a:r>
              <a:rPr lang="en-US" sz="2000" dirty="0" smtClean="0"/>
              <a:t>Resulting code is </a:t>
            </a:r>
          </a:p>
          <a:p>
            <a:pPr marL="0" indent="0">
              <a:buNone/>
            </a:pPr>
            <a:r>
              <a:rPr lang="en-US" sz="2000" dirty="0" smtClean="0"/>
              <a:t>y = 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d= </a:t>
            </a:r>
            <a:r>
              <a:rPr lang="en-US" sz="2000" dirty="0"/>
              <a:t>2(y</a:t>
            </a:r>
            <a:r>
              <a:rPr lang="en-US" sz="2000" baseline="-25000" dirty="0"/>
              <a:t>0</a:t>
            </a:r>
            <a:r>
              <a:rPr lang="en-US" sz="2000" dirty="0"/>
              <a:t>-y</a:t>
            </a:r>
            <a:r>
              <a:rPr lang="en-US" sz="2000" baseline="-25000" dirty="0"/>
              <a:t>1</a:t>
            </a:r>
            <a:r>
              <a:rPr lang="en-US" sz="2000" dirty="0"/>
              <a:t>)(x</a:t>
            </a:r>
            <a:r>
              <a:rPr lang="en-US" sz="2000" baseline="-25000" dirty="0"/>
              <a:t>0</a:t>
            </a:r>
            <a:r>
              <a:rPr lang="en-US" sz="2000" dirty="0"/>
              <a:t>+1)+(x</a:t>
            </a:r>
            <a:r>
              <a:rPr lang="en-US" sz="2000" baseline="-25000" dirty="0"/>
              <a:t>1</a:t>
            </a:r>
            <a:r>
              <a:rPr lang="en-US" sz="2000" dirty="0"/>
              <a:t>-x</a:t>
            </a:r>
            <a:r>
              <a:rPr lang="en-US" sz="2000" baseline="-25000" dirty="0"/>
              <a:t>0</a:t>
            </a:r>
            <a:r>
              <a:rPr lang="en-US" sz="2000" dirty="0"/>
              <a:t>)(2y</a:t>
            </a:r>
            <a:r>
              <a:rPr lang="en-US" sz="2000" baseline="-25000" dirty="0"/>
              <a:t>0</a:t>
            </a:r>
            <a:r>
              <a:rPr lang="en-US" sz="2000" dirty="0"/>
              <a:t>+1)+2x</a:t>
            </a:r>
            <a:r>
              <a:rPr lang="en-US" sz="2000" baseline="-25000" dirty="0"/>
              <a:t>0</a:t>
            </a: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-</a:t>
            </a:r>
            <a:r>
              <a:rPr lang="en-US" sz="2000" dirty="0" smtClean="0"/>
              <a:t>2x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0</a:t>
            </a:r>
          </a:p>
          <a:p>
            <a:pPr marL="0" indent="0">
              <a:buNone/>
            </a:pPr>
            <a:r>
              <a:rPr lang="en-US" sz="2000" baseline="-25000" dirty="0"/>
              <a:t>	</a:t>
            </a:r>
            <a:r>
              <a:rPr lang="en-US" sz="2000" dirty="0"/>
              <a:t>for x=x</a:t>
            </a:r>
            <a:r>
              <a:rPr lang="en-US" sz="2000" baseline="-25000" dirty="0"/>
              <a:t>0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do </a:t>
            </a:r>
          </a:p>
          <a:p>
            <a:pPr marL="0" indent="0">
              <a:buNone/>
            </a:pPr>
            <a:r>
              <a:rPr lang="en-US" sz="2000" dirty="0"/>
              <a:t>	draw (</a:t>
            </a:r>
            <a:r>
              <a:rPr lang="en-US" sz="2000" dirty="0" err="1"/>
              <a:t>x,y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if (d &lt;0)  then </a:t>
            </a:r>
          </a:p>
          <a:p>
            <a:pPr marL="0" indent="0">
              <a:buNone/>
            </a:pPr>
            <a:r>
              <a:rPr lang="en-US" sz="2000" dirty="0"/>
              <a:t>	y = y+1 </a:t>
            </a:r>
          </a:p>
          <a:p>
            <a:pPr marL="0" indent="0">
              <a:buNone/>
            </a:pPr>
            <a:r>
              <a:rPr lang="en-US" sz="2000" dirty="0"/>
              <a:t>	d = d</a:t>
            </a:r>
            <a:r>
              <a:rPr lang="en-US" sz="2000" dirty="0" smtClean="0"/>
              <a:t>+2(</a:t>
            </a:r>
            <a:r>
              <a:rPr lang="en-US" sz="2000" dirty="0"/>
              <a:t>x1-x0)</a:t>
            </a:r>
            <a:r>
              <a:rPr lang="en-US" sz="2000" dirty="0" smtClean="0"/>
              <a:t>+2(</a:t>
            </a:r>
            <a:r>
              <a:rPr lang="en-US" sz="2000" dirty="0"/>
              <a:t>y0-y1)</a:t>
            </a:r>
          </a:p>
          <a:p>
            <a:pPr marL="0" indent="0">
              <a:buNone/>
            </a:pPr>
            <a:r>
              <a:rPr lang="en-US" sz="2000" dirty="0"/>
              <a:t>	else </a:t>
            </a:r>
          </a:p>
          <a:p>
            <a:pPr marL="0" indent="0">
              <a:buNone/>
            </a:pPr>
            <a:r>
              <a:rPr lang="en-US" sz="2000" dirty="0"/>
              <a:t>	d = d</a:t>
            </a:r>
            <a:r>
              <a:rPr lang="en-US" sz="2000" dirty="0" smtClean="0"/>
              <a:t>+2(</a:t>
            </a:r>
            <a:r>
              <a:rPr lang="en-US" sz="2000" dirty="0"/>
              <a:t>y0-y1)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009041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Barycentric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143000" y="2209800"/>
            <a:ext cx="5334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676400" y="2209800"/>
            <a:ext cx="1524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1143000" y="3276600"/>
            <a:ext cx="2057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600200" y="2133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066800" y="3657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124200" y="3200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 flipH="1" flipV="1">
            <a:off x="1955800" y="2806700"/>
            <a:ext cx="127000" cy="1397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1676400" y="2209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1143000" y="2895600"/>
            <a:ext cx="914400" cy="8382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flipH="1" flipV="1">
            <a:off x="2057400" y="2895600"/>
            <a:ext cx="1143000" cy="38100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87513" y="294640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24016" y="1789668"/>
            <a:ext cx="4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12816" y="3847068"/>
            <a:ext cx="4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94116" y="3168134"/>
            <a:ext cx="4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59300" y="1764268"/>
            <a:ext cx="224933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aV0+bV1+cV2</a:t>
            </a:r>
          </a:p>
          <a:p>
            <a:endParaRPr lang="en-US" dirty="0"/>
          </a:p>
          <a:p>
            <a:r>
              <a:rPr lang="en-US" dirty="0" err="1" smtClean="0"/>
              <a:t>a+b+c</a:t>
            </a:r>
            <a:r>
              <a:rPr lang="en-US" dirty="0" smtClean="0"/>
              <a:t> = 1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 is inside triangle if </a:t>
            </a:r>
          </a:p>
          <a:p>
            <a:r>
              <a:rPr lang="en-US" dirty="0" smtClean="0"/>
              <a:t>0&lt;a&lt;1</a:t>
            </a:r>
          </a:p>
          <a:p>
            <a:r>
              <a:rPr lang="en-US" dirty="0" smtClean="0"/>
              <a:t>0&lt;b&lt;1</a:t>
            </a:r>
          </a:p>
          <a:p>
            <a:r>
              <a:rPr lang="en-US" dirty="0" smtClean="0"/>
              <a:t>0&lt;c&lt;1</a:t>
            </a:r>
          </a:p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612900" y="4507468"/>
            <a:ext cx="5355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f12(</a:t>
            </a:r>
            <a:r>
              <a:rPr lang="en-US" dirty="0" err="1" smtClean="0"/>
              <a:t>x,y</a:t>
            </a:r>
            <a:r>
              <a:rPr lang="en-US" dirty="0" smtClean="0"/>
              <a:t>)/f12(x0,y0)</a:t>
            </a:r>
          </a:p>
          <a:p>
            <a:r>
              <a:rPr lang="en-US" dirty="0"/>
              <a:t>b</a:t>
            </a:r>
            <a:r>
              <a:rPr lang="en-US" dirty="0" smtClean="0"/>
              <a:t> = f20(</a:t>
            </a:r>
            <a:r>
              <a:rPr lang="en-US" dirty="0" err="1" smtClean="0"/>
              <a:t>x,y</a:t>
            </a:r>
            <a:r>
              <a:rPr lang="en-US" dirty="0" smtClean="0"/>
              <a:t>)/f20(x1,y1)</a:t>
            </a:r>
          </a:p>
          <a:p>
            <a:r>
              <a:rPr lang="en-US" dirty="0" smtClean="0"/>
              <a:t>c = f01(</a:t>
            </a:r>
            <a:r>
              <a:rPr lang="en-US" dirty="0" err="1" smtClean="0"/>
              <a:t>x,y</a:t>
            </a:r>
            <a:r>
              <a:rPr lang="en-US" dirty="0" smtClean="0"/>
              <a:t>)/ f01(x2,y2)</a:t>
            </a:r>
          </a:p>
          <a:p>
            <a:endParaRPr lang="en-US" dirty="0"/>
          </a:p>
          <a:p>
            <a:r>
              <a:rPr lang="en-US" dirty="0" err="1" smtClean="0"/>
              <a:t>fi,j</a:t>
            </a:r>
            <a:r>
              <a:rPr lang="en-US" dirty="0" smtClean="0"/>
              <a:t> is the previous function with appropriate vertices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83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rebuchet MS" charset="0"/>
              </a:rPr>
              <a:t>Gouraud</a:t>
            </a:r>
            <a:r>
              <a:rPr lang="en-US" dirty="0">
                <a:latin typeface="Trebuchet MS" charset="0"/>
              </a:rPr>
              <a:t> shaded </a:t>
            </a:r>
            <a:endParaRPr lang="en-US" dirty="0" smtClean="0">
              <a:latin typeface="Trebuchet MS" charset="0"/>
            </a:endParaRPr>
          </a:p>
          <a:p>
            <a:pPr lvl="1"/>
            <a:r>
              <a:rPr lang="en-US" dirty="0">
                <a:latin typeface="Trebuchet MS" charset="0"/>
              </a:rPr>
              <a:t>v</a:t>
            </a:r>
            <a:r>
              <a:rPr lang="en-US" dirty="0" smtClean="0">
                <a:latin typeface="Trebuchet MS" charset="0"/>
              </a:rPr>
              <a:t>0, v1, v2 have colors c0, c1, c2</a:t>
            </a:r>
          </a:p>
          <a:p>
            <a:pPr lvl="1"/>
            <a:r>
              <a:rPr lang="en-US" dirty="0" smtClean="0">
                <a:latin typeface="Trebuchet MS" charset="0"/>
              </a:rPr>
              <a:t>Color at (</a:t>
            </a:r>
            <a:r>
              <a:rPr lang="en-US" dirty="0" err="1" smtClean="0">
                <a:latin typeface="Trebuchet MS" charset="0"/>
              </a:rPr>
              <a:t>x,y</a:t>
            </a:r>
            <a:r>
              <a:rPr lang="en-US" dirty="0" smtClean="0">
                <a:latin typeface="Trebuchet MS" charset="0"/>
              </a:rPr>
              <a:t>) : c = a c0 +b c1 + d c2 </a:t>
            </a:r>
          </a:p>
          <a:p>
            <a:pPr lvl="1"/>
            <a:endParaRPr lang="en-US" dirty="0">
              <a:latin typeface="Trebuchet MS" charset="0"/>
            </a:endParaRPr>
          </a:p>
          <a:p>
            <a:pPr lvl="1"/>
            <a:r>
              <a:rPr lang="en-US" dirty="0" smtClean="0">
                <a:latin typeface="Trebuchet MS" charset="0"/>
              </a:rPr>
              <a:t>If p is inside the triangle </a:t>
            </a:r>
          </a:p>
          <a:p>
            <a:pPr lvl="1"/>
            <a:r>
              <a:rPr lang="en-US" dirty="0" smtClean="0">
                <a:latin typeface="Trebuchet MS" charset="0"/>
              </a:rPr>
              <a:t>Draw c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464213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rebuchet MS" charset="0"/>
              </a:rPr>
              <a:t>Triangle rasterization examples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 err="1">
                <a:latin typeface="Trebuchet MS" charset="0"/>
              </a:rPr>
              <a:t>Gouraud</a:t>
            </a:r>
            <a:r>
              <a:rPr lang="en-US" dirty="0">
                <a:latin typeface="Trebuchet MS" charset="0"/>
              </a:rPr>
              <a:t> shaded (GTX)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Trebuchet MS" charset="0"/>
              </a:rPr>
              <a:t>Edge walk, planar parameterization (VGX)</a:t>
            </a:r>
          </a:p>
          <a:p>
            <a:pPr>
              <a:buFont typeface="Monotype Sorts" charset="0"/>
              <a:buNone/>
            </a:pPr>
            <a:r>
              <a:rPr lang="en-US" dirty="0" err="1">
                <a:latin typeface="Trebuchet MS" charset="0"/>
              </a:rPr>
              <a:t>Barycentric</a:t>
            </a:r>
            <a:r>
              <a:rPr lang="en-US" dirty="0">
                <a:latin typeface="Trebuchet MS" charset="0"/>
              </a:rPr>
              <a:t> direct evaluation (</a:t>
            </a:r>
            <a:r>
              <a:rPr lang="en-US" dirty="0" err="1">
                <a:latin typeface="Trebuchet MS" charset="0"/>
              </a:rPr>
              <a:t>InfiniteReality</a:t>
            </a:r>
            <a:r>
              <a:rPr lang="en-US" dirty="0">
                <a:latin typeface="Trebuchet MS" charset="0"/>
              </a:rPr>
              <a:t>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Trebuchet MS" charset="0"/>
              </a:rPr>
              <a:t>Small tiles (Bali – proposed)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Trebuchet MS" charset="0"/>
              </a:rPr>
              <a:t>Per-pixel evaluation (Pixel Planes 4)</a:t>
            </a:r>
          </a:p>
          <a:p>
            <a:pPr>
              <a:buFont typeface="Monotype Sorts" charset="0"/>
              <a:buNone/>
            </a:pPr>
            <a:endParaRPr lang="en-U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263" y="6477000"/>
            <a:ext cx="170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Akeley’s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3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http://www.cis.upenn.edu/~suvenkat/700/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695450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896938" y="45037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Transforms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 rot="5400000">
            <a:off x="-62706" y="4885532"/>
            <a:ext cx="1517650" cy="176212"/>
          </a:xfrm>
          <a:prstGeom prst="rect">
            <a:avLst/>
          </a:prstGeom>
          <a:gradFill rotWithShape="0">
            <a:gsLst>
              <a:gs pos="0">
                <a:srgbClr val="762E76"/>
              </a:gs>
              <a:gs pos="50000">
                <a:srgbClr val="FF63FF"/>
              </a:gs>
              <a:gs pos="100000">
                <a:srgbClr val="762E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4"/>
          <p:cNvSpPr>
            <a:spLocks noChangeArrowheads="1"/>
          </p:cNvSpPr>
          <p:nvPr/>
        </p:nvSpPr>
        <p:spPr bwMode="auto">
          <a:xfrm>
            <a:off x="3443288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Generation II: GeForce/Radeon 7500 (1998)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58788" y="3716338"/>
            <a:ext cx="25987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>
                <a:latin typeface="Lucida Sans Unicode" pitchFamily="34" charset="0"/>
              </a:rPr>
              <a:t>http://accelenation.com/?ac.id.123.5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260725" y="1684338"/>
            <a:ext cx="4595813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9250" indent="-349250" algn="l"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Main innovation</a:t>
            </a:r>
            <a:r>
              <a:rPr lang="en-US"/>
              <a:t>: shifting the transformation and lighting calculations to the GPU</a:t>
            </a:r>
          </a:p>
          <a:p>
            <a:pPr marL="349250" indent="-349250" algn="l">
              <a:buFontTx/>
              <a:buChar char="•"/>
            </a:pPr>
            <a:r>
              <a:rPr lang="en-US"/>
              <a:t>Allowed multi-texturing: giving bump maps, light maps, and others..</a:t>
            </a:r>
          </a:p>
          <a:p>
            <a:pPr marL="349250" indent="-349250" algn="l">
              <a:buFontTx/>
              <a:buChar char="•"/>
            </a:pPr>
            <a:r>
              <a:rPr lang="en-US"/>
              <a:t>Faster AGP bus instead of PCI</a:t>
            </a: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2536825" y="45037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Primitive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Assembly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5219700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6886575" y="47894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708900" y="4505325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Frame 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Buffer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57900" y="4505325"/>
            <a:ext cx="1281113" cy="895350"/>
            <a:chOff x="569" y="3360"/>
            <a:chExt cx="823" cy="528"/>
          </a:xfrm>
        </p:grpSpPr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9" name="Text Box 16"/>
            <p:cNvSpPr txBox="1">
              <a:spLocks noChangeArrowheads="1"/>
            </p:cNvSpPr>
            <p:nvPr/>
          </p:nvSpPr>
          <p:spPr bwMode="auto">
            <a:xfrm>
              <a:off x="569" y="3456"/>
              <a:ext cx="82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Operations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76713" y="4505325"/>
            <a:ext cx="1511300" cy="895350"/>
            <a:chOff x="2391" y="2016"/>
            <a:chExt cx="971" cy="528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25619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66667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7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2391" y="2064"/>
              <a:ext cx="97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Rasterization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and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Interpolation</a:t>
              </a:r>
            </a:p>
          </p:txBody>
        </p:sp>
      </p:grpSp>
      <p:sp>
        <p:nvSpPr>
          <p:cNvPr id="6160" name="Rectangle 23"/>
          <p:cNvSpPr>
            <a:spLocks noChangeArrowheads="1"/>
          </p:cNvSpPr>
          <p:nvPr/>
        </p:nvSpPr>
        <p:spPr bwMode="auto">
          <a:xfrm>
            <a:off x="4532313" y="5608638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GPU</a:t>
            </a:r>
          </a:p>
        </p:txBody>
      </p:sp>
      <p:sp>
        <p:nvSpPr>
          <p:cNvPr id="6161" name="Line 24"/>
          <p:cNvSpPr>
            <a:spLocks noChangeShapeType="1"/>
          </p:cNvSpPr>
          <p:nvPr/>
        </p:nvSpPr>
        <p:spPr bwMode="auto">
          <a:xfrm>
            <a:off x="165100" y="5762625"/>
            <a:ext cx="1093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2" name="Rectangle 25"/>
          <p:cNvSpPr>
            <a:spLocks noChangeArrowheads="1"/>
          </p:cNvSpPr>
          <p:nvPr/>
        </p:nvSpPr>
        <p:spPr bwMode="auto">
          <a:xfrm>
            <a:off x="379413" y="5735638"/>
            <a:ext cx="617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AGP</a:t>
            </a:r>
          </a:p>
        </p:txBody>
      </p:sp>
      <p:pic>
        <p:nvPicPr>
          <p:cNvPr id="6163" name="Picture 27" descr="to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" y="1609725"/>
            <a:ext cx="2386013" cy="2103438"/>
          </a:xfrm>
          <a:noFill/>
        </p:spPr>
      </p:pic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</p:spTree>
    <p:extLst>
      <p:ext uri="{BB962C8B-B14F-4D97-AF65-F5344CB8AC3E}">
        <p14:creationId xmlns:p14="http://schemas.microsoft.com/office/powerpoint/2010/main" val="223023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17600" y="4246563"/>
            <a:ext cx="598488" cy="1382712"/>
            <a:chOff x="288" y="2544"/>
            <a:chExt cx="384" cy="816"/>
          </a:xfrm>
        </p:grpSpPr>
        <p:sp>
          <p:nvSpPr>
            <p:cNvPr id="7199" name="AutoShape 30"/>
            <p:cNvSpPr>
              <a:spLocks noChangeArrowheads="1"/>
            </p:cNvSpPr>
            <p:nvPr/>
          </p:nvSpPr>
          <p:spPr bwMode="auto">
            <a:xfrm>
              <a:off x="288" y="316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0000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31"/>
            <p:cNvSpPr>
              <a:spLocks noChangeArrowheads="1"/>
            </p:cNvSpPr>
            <p:nvPr/>
          </p:nvSpPr>
          <p:spPr bwMode="auto">
            <a:xfrm>
              <a:off x="288" y="2544"/>
              <a:ext cx="96" cy="768"/>
            </a:xfrm>
            <a:prstGeom prst="rect">
              <a:avLst/>
            </a:prstGeom>
            <a:gradFill rotWithShape="0">
              <a:gsLst>
                <a:gs pos="0">
                  <a:srgbClr val="B80000"/>
                </a:gs>
                <a:gs pos="100000">
                  <a:srgbClr val="55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AutoShape 2"/>
          <p:cNvSpPr>
            <a:spLocks noChangeArrowheads="1"/>
          </p:cNvSpPr>
          <p:nvPr/>
        </p:nvSpPr>
        <p:spPr bwMode="auto">
          <a:xfrm>
            <a:off x="1695450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96938" y="36655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Transforms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 rot="5400000">
            <a:off x="-62706" y="4047332"/>
            <a:ext cx="1517650" cy="176212"/>
          </a:xfrm>
          <a:prstGeom prst="rect">
            <a:avLst/>
          </a:prstGeom>
          <a:gradFill rotWithShape="0">
            <a:gsLst>
              <a:gs pos="0">
                <a:srgbClr val="762E76"/>
              </a:gs>
              <a:gs pos="50000">
                <a:srgbClr val="FF63FF"/>
              </a:gs>
              <a:gs pos="100000">
                <a:srgbClr val="762E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utoShape 5"/>
          <p:cNvSpPr>
            <a:spLocks noChangeArrowheads="1"/>
          </p:cNvSpPr>
          <p:nvPr/>
        </p:nvSpPr>
        <p:spPr bwMode="auto">
          <a:xfrm>
            <a:off x="3443288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Generation III: GeForce3/Radeon 8500(2001)</a:t>
            </a: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268288" y="3005138"/>
            <a:ext cx="25987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>
                <a:latin typeface="Lucida Sans Unicode" pitchFamily="34" charset="0"/>
              </a:rPr>
              <a:t>http://accelenation.com/?ac.id.123.7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2930525" y="1404938"/>
            <a:ext cx="4595813" cy="160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9250" indent="-349250" algn="l">
              <a:buFontTx/>
              <a:buChar char="•"/>
            </a:pPr>
            <a:r>
              <a:rPr lang="en-US"/>
              <a:t>For the first time, allowed limited amount of programmability in the vertex pipeline</a:t>
            </a:r>
          </a:p>
          <a:p>
            <a:pPr marL="349250" indent="-349250" algn="l">
              <a:buFontTx/>
              <a:buChar char="•"/>
            </a:pPr>
            <a:r>
              <a:rPr lang="en-US"/>
              <a:t>Also allowed volume texturing and multi-sampling (for antialiasing)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2536825" y="36655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Primitive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Assembly</a:t>
            </a:r>
          </a:p>
        </p:txBody>
      </p:sp>
      <p:sp>
        <p:nvSpPr>
          <p:cNvPr id="7180" name="AutoShape 10"/>
          <p:cNvSpPr>
            <a:spLocks noChangeArrowheads="1"/>
          </p:cNvSpPr>
          <p:nvPr/>
        </p:nvSpPr>
        <p:spPr bwMode="auto">
          <a:xfrm>
            <a:off x="5219700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AutoShape 11"/>
          <p:cNvSpPr>
            <a:spLocks noChangeArrowheads="1"/>
          </p:cNvSpPr>
          <p:nvPr/>
        </p:nvSpPr>
        <p:spPr bwMode="auto">
          <a:xfrm>
            <a:off x="6886575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7708900" y="3667125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Frame 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Buffer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57900" y="3667125"/>
            <a:ext cx="1281113" cy="895350"/>
            <a:chOff x="569" y="3360"/>
            <a:chExt cx="823" cy="528"/>
          </a:xfrm>
        </p:grpSpPr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98" name="Text Box 15"/>
            <p:cNvSpPr txBox="1">
              <a:spLocks noChangeArrowheads="1"/>
            </p:cNvSpPr>
            <p:nvPr/>
          </p:nvSpPr>
          <p:spPr bwMode="auto">
            <a:xfrm>
              <a:off x="569" y="3456"/>
              <a:ext cx="82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Operations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176713" y="3667125"/>
            <a:ext cx="1511300" cy="895350"/>
            <a:chOff x="2391" y="2016"/>
            <a:chExt cx="971" cy="52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28690" name="AutoShape 18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66667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96" name="Text Box 19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7194" name="Text Box 20"/>
            <p:cNvSpPr txBox="1">
              <a:spLocks noChangeArrowheads="1"/>
            </p:cNvSpPr>
            <p:nvPr/>
          </p:nvSpPr>
          <p:spPr bwMode="auto">
            <a:xfrm>
              <a:off x="2391" y="2064"/>
              <a:ext cx="97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Rasterization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and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Interpolation</a:t>
              </a:r>
            </a:p>
          </p:txBody>
        </p:sp>
      </p:grpSp>
      <p:sp>
        <p:nvSpPr>
          <p:cNvPr id="7185" name="Rectangle 21"/>
          <p:cNvSpPr>
            <a:spLocks noChangeArrowheads="1"/>
          </p:cNvSpPr>
          <p:nvPr/>
        </p:nvSpPr>
        <p:spPr bwMode="auto">
          <a:xfrm>
            <a:off x="4532313" y="4770438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GPU</a:t>
            </a:r>
          </a:p>
        </p:txBody>
      </p:sp>
      <p:sp>
        <p:nvSpPr>
          <p:cNvPr id="7186" name="Line 22"/>
          <p:cNvSpPr>
            <a:spLocks noChangeShapeType="1"/>
          </p:cNvSpPr>
          <p:nvPr/>
        </p:nvSpPr>
        <p:spPr bwMode="auto">
          <a:xfrm>
            <a:off x="165100" y="4924425"/>
            <a:ext cx="1093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7" name="Rectangle 23"/>
          <p:cNvSpPr>
            <a:spLocks noChangeArrowheads="1"/>
          </p:cNvSpPr>
          <p:nvPr/>
        </p:nvSpPr>
        <p:spPr bwMode="auto">
          <a:xfrm>
            <a:off x="379413" y="4922838"/>
            <a:ext cx="617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AGP</a:t>
            </a:r>
          </a:p>
        </p:txBody>
      </p:sp>
      <p:pic>
        <p:nvPicPr>
          <p:cNvPr id="7188" name="Picture 26" descr="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1576388"/>
            <a:ext cx="149701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0" name="AutoShape 28"/>
          <p:cNvSpPr>
            <a:spLocks noChangeArrowheads="1"/>
          </p:cNvSpPr>
          <p:nvPr/>
        </p:nvSpPr>
        <p:spPr bwMode="auto">
          <a:xfrm>
            <a:off x="1716088" y="4978400"/>
            <a:ext cx="156845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Small 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shaders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57563" y="4627563"/>
            <a:ext cx="449262" cy="920750"/>
            <a:chOff x="1727" y="2592"/>
            <a:chExt cx="289" cy="768"/>
          </a:xfrm>
        </p:grpSpPr>
        <p:sp>
          <p:nvSpPr>
            <p:cNvPr id="7191" name="AutoShape 33"/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gradFill rotWithShape="0">
              <a:gsLst>
                <a:gs pos="0">
                  <a:srgbClr val="5E0000"/>
                </a:gs>
                <a:gs pos="100000">
                  <a:srgbClr val="B80000"/>
                </a:gs>
              </a:gsLst>
              <a:lin ang="5400000" scaled="1"/>
            </a:gra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34"/>
            <p:cNvSpPr>
              <a:spLocks noChangeArrowheads="1"/>
            </p:cNvSpPr>
            <p:nvPr/>
          </p:nvSpPr>
          <p:spPr bwMode="auto">
            <a:xfrm rot="-5400000">
              <a:off x="1797" y="3193"/>
              <a:ext cx="96" cy="236"/>
            </a:xfrm>
            <a:prstGeom prst="rect">
              <a:avLst/>
            </a:prstGeom>
            <a:solidFill>
              <a:srgbClr val="B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</p:spTree>
    <p:extLst>
      <p:ext uri="{BB962C8B-B14F-4D97-AF65-F5344CB8AC3E}">
        <p14:creationId xmlns:p14="http://schemas.microsoft.com/office/powerpoint/2010/main" val="179426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538663" y="4233863"/>
            <a:ext cx="598487" cy="1382712"/>
            <a:chOff x="288" y="2544"/>
            <a:chExt cx="384" cy="816"/>
          </a:xfrm>
        </p:grpSpPr>
        <p:sp>
          <p:nvSpPr>
            <p:cNvPr id="8230" name="AutoShape 35"/>
            <p:cNvSpPr>
              <a:spLocks noChangeArrowheads="1"/>
            </p:cNvSpPr>
            <p:nvPr/>
          </p:nvSpPr>
          <p:spPr bwMode="auto">
            <a:xfrm>
              <a:off x="288" y="316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0000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Rectangle 36"/>
            <p:cNvSpPr>
              <a:spLocks noChangeArrowheads="1"/>
            </p:cNvSpPr>
            <p:nvPr/>
          </p:nvSpPr>
          <p:spPr bwMode="auto">
            <a:xfrm>
              <a:off x="288" y="2544"/>
              <a:ext cx="96" cy="768"/>
            </a:xfrm>
            <a:prstGeom prst="rect">
              <a:avLst/>
            </a:prstGeom>
            <a:gradFill rotWithShape="0">
              <a:gsLst>
                <a:gs pos="0">
                  <a:srgbClr val="B80000"/>
                </a:gs>
                <a:gs pos="100000">
                  <a:srgbClr val="55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17600" y="4246563"/>
            <a:ext cx="598488" cy="1382712"/>
            <a:chOff x="288" y="2544"/>
            <a:chExt cx="384" cy="816"/>
          </a:xfrm>
        </p:grpSpPr>
        <p:sp>
          <p:nvSpPr>
            <p:cNvPr id="8228" name="AutoShape 3"/>
            <p:cNvSpPr>
              <a:spLocks noChangeArrowheads="1"/>
            </p:cNvSpPr>
            <p:nvPr/>
          </p:nvSpPr>
          <p:spPr bwMode="auto">
            <a:xfrm>
              <a:off x="288" y="316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0000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Rectangle 4"/>
            <p:cNvSpPr>
              <a:spLocks noChangeArrowheads="1"/>
            </p:cNvSpPr>
            <p:nvPr/>
          </p:nvSpPr>
          <p:spPr bwMode="auto">
            <a:xfrm>
              <a:off x="288" y="2544"/>
              <a:ext cx="96" cy="768"/>
            </a:xfrm>
            <a:prstGeom prst="rect">
              <a:avLst/>
            </a:prstGeom>
            <a:gradFill rotWithShape="0">
              <a:gsLst>
                <a:gs pos="0">
                  <a:srgbClr val="B80000"/>
                </a:gs>
                <a:gs pos="100000">
                  <a:srgbClr val="55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695450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896938" y="36655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Transforms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5400000">
            <a:off x="-62706" y="4047332"/>
            <a:ext cx="1517650" cy="176212"/>
          </a:xfrm>
          <a:prstGeom prst="rect">
            <a:avLst/>
          </a:prstGeom>
          <a:gradFill rotWithShape="0">
            <a:gsLst>
              <a:gs pos="0">
                <a:srgbClr val="762E76"/>
              </a:gs>
              <a:gs pos="50000">
                <a:srgbClr val="FF63FF"/>
              </a:gs>
              <a:gs pos="100000">
                <a:srgbClr val="762E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443288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Generation IV: Radeon 9700/GeForce FX (2002)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68288" y="3005138"/>
            <a:ext cx="25987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>
                <a:latin typeface="Lucida Sans Unicode" pitchFamily="34" charset="0"/>
              </a:rPr>
              <a:t>http://accelenation.com/?ac.id.123.8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930525" y="1404938"/>
            <a:ext cx="4595813" cy="160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9250" indent="-349250" algn="l">
              <a:buFontTx/>
              <a:buChar char="•"/>
            </a:pPr>
            <a:r>
              <a:rPr lang="en-US"/>
              <a:t>This generation is the first generation of fully-programmable graphics cards</a:t>
            </a:r>
          </a:p>
          <a:p>
            <a:pPr marL="349250" indent="-349250" algn="l">
              <a:buFontTx/>
              <a:buChar char="•"/>
            </a:pPr>
            <a:r>
              <a:rPr lang="en-US"/>
              <a:t>Different versions have different resource limits on fragment/vertex programs</a:t>
            </a: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2536825" y="3665538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Primitive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Assembly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5219700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6886575" y="3951288"/>
            <a:ext cx="822325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7708900" y="3667125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Frame 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Buffer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57900" y="3667125"/>
            <a:ext cx="1281113" cy="895350"/>
            <a:chOff x="569" y="3360"/>
            <a:chExt cx="823" cy="528"/>
          </a:xfrm>
        </p:grpSpPr>
        <p:sp>
          <p:nvSpPr>
            <p:cNvPr id="31761" name="AutoShape 17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7" name="Text Box 18"/>
            <p:cNvSpPr txBox="1">
              <a:spLocks noChangeArrowheads="1"/>
            </p:cNvSpPr>
            <p:nvPr/>
          </p:nvSpPr>
          <p:spPr bwMode="auto">
            <a:xfrm>
              <a:off x="569" y="3456"/>
              <a:ext cx="82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Operations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76713" y="3667125"/>
            <a:ext cx="1511300" cy="895350"/>
            <a:chOff x="2391" y="2016"/>
            <a:chExt cx="971" cy="528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31765" name="AutoShape 21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66667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25" name="Text Box 22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8223" name="Text Box 23"/>
            <p:cNvSpPr txBox="1">
              <a:spLocks noChangeArrowheads="1"/>
            </p:cNvSpPr>
            <p:nvPr/>
          </p:nvSpPr>
          <p:spPr bwMode="auto">
            <a:xfrm>
              <a:off x="2391" y="2064"/>
              <a:ext cx="97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Rasterization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and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Interpolation</a:t>
              </a:r>
            </a:p>
          </p:txBody>
        </p:sp>
      </p:grpSp>
      <p:sp>
        <p:nvSpPr>
          <p:cNvPr id="8210" name="Rectangle 24"/>
          <p:cNvSpPr>
            <a:spLocks noChangeArrowheads="1"/>
          </p:cNvSpPr>
          <p:nvPr/>
        </p:nvSpPr>
        <p:spPr bwMode="auto">
          <a:xfrm>
            <a:off x="4532313" y="4770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b="1"/>
          </a:p>
        </p:txBody>
      </p:sp>
      <p:sp>
        <p:nvSpPr>
          <p:cNvPr id="8211" name="Line 25"/>
          <p:cNvSpPr>
            <a:spLocks noChangeShapeType="1"/>
          </p:cNvSpPr>
          <p:nvPr/>
        </p:nvSpPr>
        <p:spPr bwMode="auto">
          <a:xfrm>
            <a:off x="165100" y="4924425"/>
            <a:ext cx="10937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2" name="Rectangle 26"/>
          <p:cNvSpPr>
            <a:spLocks noChangeArrowheads="1"/>
          </p:cNvSpPr>
          <p:nvPr/>
        </p:nvSpPr>
        <p:spPr bwMode="auto">
          <a:xfrm>
            <a:off x="379413" y="4922838"/>
            <a:ext cx="617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AGP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1716088" y="4978400"/>
            <a:ext cx="156845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Programmable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 shader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357563" y="4627563"/>
            <a:ext cx="449262" cy="920750"/>
            <a:chOff x="1727" y="2592"/>
            <a:chExt cx="289" cy="768"/>
          </a:xfrm>
        </p:grpSpPr>
        <p:sp>
          <p:nvSpPr>
            <p:cNvPr id="8220" name="AutoShape 30"/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gradFill rotWithShape="0">
              <a:gsLst>
                <a:gs pos="0">
                  <a:srgbClr val="5E0000"/>
                </a:gs>
                <a:gs pos="100000">
                  <a:srgbClr val="B80000"/>
                </a:gs>
              </a:gsLst>
              <a:lin ang="5400000" scaled="1"/>
            </a:gra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Rectangle 31"/>
            <p:cNvSpPr>
              <a:spLocks noChangeArrowheads="1"/>
            </p:cNvSpPr>
            <p:nvPr/>
          </p:nvSpPr>
          <p:spPr bwMode="auto">
            <a:xfrm rot="-5400000">
              <a:off x="1797" y="3193"/>
              <a:ext cx="96" cy="236"/>
            </a:xfrm>
            <a:prstGeom prst="rect">
              <a:avLst/>
            </a:prstGeom>
            <a:solidFill>
              <a:srgbClr val="B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215" name="Picture 32" descr="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101725"/>
            <a:ext cx="20701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77" name="AutoShape 33"/>
          <p:cNvSpPr>
            <a:spLocks noChangeArrowheads="1"/>
          </p:cNvSpPr>
          <p:nvPr/>
        </p:nvSpPr>
        <p:spPr bwMode="auto">
          <a:xfrm>
            <a:off x="5137150" y="4978400"/>
            <a:ext cx="156845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Programmable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Fragment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Processor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780213" y="4589463"/>
            <a:ext cx="449262" cy="946150"/>
            <a:chOff x="1727" y="2592"/>
            <a:chExt cx="289" cy="768"/>
          </a:xfrm>
        </p:grpSpPr>
        <p:sp>
          <p:nvSpPr>
            <p:cNvPr id="8218" name="AutoShape 38"/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gradFill rotWithShape="0">
              <a:gsLst>
                <a:gs pos="0">
                  <a:srgbClr val="5E0000"/>
                </a:gs>
                <a:gs pos="100000">
                  <a:srgbClr val="B80000"/>
                </a:gs>
              </a:gsLst>
              <a:lin ang="5400000" scaled="1"/>
            </a:gra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39"/>
            <p:cNvSpPr>
              <a:spLocks noChangeArrowheads="1"/>
            </p:cNvSpPr>
            <p:nvPr/>
          </p:nvSpPr>
          <p:spPr bwMode="auto">
            <a:xfrm rot="-5400000">
              <a:off x="1797" y="3193"/>
              <a:ext cx="96" cy="236"/>
            </a:xfrm>
            <a:prstGeom prst="rect">
              <a:avLst/>
            </a:prstGeom>
            <a:solidFill>
              <a:srgbClr val="B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78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Generation IV.V: GeForce6/X800 (2004)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Not exactly a quantum leap, but…</a:t>
            </a:r>
          </a:p>
          <a:p>
            <a:pPr eaLnBrk="1" hangingPunct="1"/>
            <a:r>
              <a:rPr lang="en-US" smtClean="0"/>
              <a:t>Simultaneous rendering to multiple buffers</a:t>
            </a:r>
          </a:p>
          <a:p>
            <a:pPr eaLnBrk="1" hangingPunct="1"/>
            <a:r>
              <a:rPr lang="en-US" smtClean="0"/>
              <a:t>True conditionals and loops </a:t>
            </a:r>
          </a:p>
          <a:p>
            <a:pPr eaLnBrk="1" hangingPunct="1"/>
            <a:r>
              <a:rPr lang="en-US" smtClean="0"/>
              <a:t>Higher precision throughput in the pipeline (64 bits end-to-end, compared to 32 bits earlier.)</a:t>
            </a:r>
          </a:p>
          <a:p>
            <a:pPr eaLnBrk="1" hangingPunct="1"/>
            <a:r>
              <a:rPr lang="en-US" smtClean="0"/>
              <a:t>PCIe bus</a:t>
            </a:r>
          </a:p>
          <a:p>
            <a:pPr eaLnBrk="1" hangingPunct="1"/>
            <a:r>
              <a:rPr lang="en-US" smtClean="0"/>
              <a:t>More memory/program length/texture accesses</a:t>
            </a:r>
          </a:p>
          <a:p>
            <a:pPr eaLnBrk="1" hangingPunct="1"/>
            <a:endParaRPr 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</p:spTree>
    <p:extLst>
      <p:ext uri="{BB962C8B-B14F-4D97-AF65-F5344CB8AC3E}">
        <p14:creationId xmlns:p14="http://schemas.microsoft.com/office/powerpoint/2010/main" val="1177318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2" name="Rectangle 144"/>
          <p:cNvSpPr>
            <a:spLocks noChangeArrowheads="1"/>
          </p:cNvSpPr>
          <p:nvPr/>
        </p:nvSpPr>
        <p:spPr bwMode="auto">
          <a:xfrm>
            <a:off x="165100" y="3009900"/>
            <a:ext cx="8877300" cy="1231900"/>
          </a:xfrm>
          <a:prstGeom prst="rect">
            <a:avLst/>
          </a:prstGeom>
          <a:solidFill>
            <a:srgbClr val="FFFF99">
              <a:alpha val="56862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4" name="Text Box 98"/>
          <p:cNvSpPr txBox="1">
            <a:spLocks noChangeArrowheads="1"/>
          </p:cNvSpPr>
          <p:nvPr/>
        </p:nvSpPr>
        <p:spPr bwMode="auto">
          <a:xfrm>
            <a:off x="1435100" y="2476500"/>
            <a:ext cx="838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Index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Stream</a:t>
            </a:r>
          </a:p>
        </p:txBody>
      </p:sp>
      <p:sp>
        <p:nvSpPr>
          <p:cNvPr id="10245" name="Text Box 99"/>
          <p:cNvSpPr txBox="1">
            <a:spLocks noChangeArrowheads="1"/>
          </p:cNvSpPr>
          <p:nvPr/>
        </p:nvSpPr>
        <p:spPr bwMode="auto">
          <a:xfrm>
            <a:off x="1582738" y="685800"/>
            <a:ext cx="11842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3D API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Commands</a:t>
            </a:r>
          </a:p>
        </p:txBody>
      </p:sp>
      <p:sp>
        <p:nvSpPr>
          <p:cNvPr id="10246" name="Text Box 100"/>
          <p:cNvSpPr txBox="1">
            <a:spLocks noChangeArrowheads="1"/>
          </p:cNvSpPr>
          <p:nvPr/>
        </p:nvSpPr>
        <p:spPr bwMode="auto">
          <a:xfrm>
            <a:off x="3151188" y="2640013"/>
            <a:ext cx="1146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Assembled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Primitives</a:t>
            </a:r>
          </a:p>
        </p:txBody>
      </p:sp>
      <p:sp>
        <p:nvSpPr>
          <p:cNvPr id="10247" name="Text Box 101"/>
          <p:cNvSpPr txBox="1">
            <a:spLocks noChangeArrowheads="1"/>
          </p:cNvSpPr>
          <p:nvPr/>
        </p:nvSpPr>
        <p:spPr bwMode="auto">
          <a:xfrm>
            <a:off x="6962775" y="2640013"/>
            <a:ext cx="911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Pixel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Updates</a:t>
            </a:r>
          </a:p>
        </p:txBody>
      </p:sp>
      <p:sp>
        <p:nvSpPr>
          <p:cNvPr id="10248" name="Text Box 102"/>
          <p:cNvSpPr txBox="1">
            <a:spLocks noChangeArrowheads="1"/>
          </p:cNvSpPr>
          <p:nvPr/>
        </p:nvSpPr>
        <p:spPr bwMode="auto">
          <a:xfrm>
            <a:off x="5167313" y="2557463"/>
            <a:ext cx="9286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Pixel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Location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Stream</a:t>
            </a:r>
          </a:p>
        </p:txBody>
      </p:sp>
      <p:sp>
        <p:nvSpPr>
          <p:cNvPr id="10249" name="AutoShape 103"/>
          <p:cNvSpPr>
            <a:spLocks noChangeArrowheads="1"/>
          </p:cNvSpPr>
          <p:nvPr/>
        </p:nvSpPr>
        <p:spPr bwMode="auto">
          <a:xfrm>
            <a:off x="3162300" y="3454400"/>
            <a:ext cx="822325" cy="325438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4"/>
          <p:cNvSpPr>
            <a:spLocks noChangeArrowheads="1"/>
          </p:cNvSpPr>
          <p:nvPr/>
        </p:nvSpPr>
        <p:spPr bwMode="auto">
          <a:xfrm>
            <a:off x="5105400" y="3454400"/>
            <a:ext cx="822325" cy="325438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05"/>
          <p:cNvSpPr>
            <a:spLocks noChangeArrowheads="1"/>
          </p:cNvSpPr>
          <p:nvPr/>
        </p:nvSpPr>
        <p:spPr bwMode="auto">
          <a:xfrm>
            <a:off x="6823075" y="3454400"/>
            <a:ext cx="822325" cy="325438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AutoShape 106"/>
          <p:cNvSpPr>
            <a:spLocks noChangeArrowheads="1"/>
          </p:cNvSpPr>
          <p:nvPr/>
        </p:nvSpPr>
        <p:spPr bwMode="auto">
          <a:xfrm>
            <a:off x="771525" y="1744663"/>
            <a:ext cx="374650" cy="1382712"/>
          </a:xfrm>
          <a:prstGeom prst="downArrow">
            <a:avLst>
              <a:gd name="adj1" fmla="val 50000"/>
              <a:gd name="adj2" fmla="val 92267"/>
            </a:avLst>
          </a:prstGeom>
          <a:gradFill rotWithShape="0">
            <a:gsLst>
              <a:gs pos="0">
                <a:srgbClr val="B80000"/>
              </a:gs>
              <a:gs pos="100000">
                <a:srgbClr val="64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AutoShape 107"/>
          <p:cNvSpPr>
            <a:spLocks noChangeArrowheads="1"/>
          </p:cNvSpPr>
          <p:nvPr/>
        </p:nvSpPr>
        <p:spPr bwMode="auto">
          <a:xfrm>
            <a:off x="1295400" y="3454400"/>
            <a:ext cx="820738" cy="325438"/>
          </a:xfrm>
          <a:prstGeom prst="rightArrow">
            <a:avLst>
              <a:gd name="adj1" fmla="val 50000"/>
              <a:gd name="adj2" fmla="val 63049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6" name="AutoShape 108"/>
          <p:cNvSpPr>
            <a:spLocks noChangeArrowheads="1"/>
          </p:cNvSpPr>
          <p:nvPr/>
        </p:nvSpPr>
        <p:spPr bwMode="auto">
          <a:xfrm>
            <a:off x="4806950" y="4837113"/>
            <a:ext cx="156845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Programmable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Fragment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Processor</a:t>
            </a:r>
          </a:p>
        </p:txBody>
      </p:sp>
      <p:sp>
        <p:nvSpPr>
          <p:cNvPr id="10255" name="Text Box 109"/>
          <p:cNvSpPr txBox="1">
            <a:spLocks noChangeArrowheads="1"/>
          </p:cNvSpPr>
          <p:nvPr/>
        </p:nvSpPr>
        <p:spPr bwMode="auto">
          <a:xfrm rot="-5400000">
            <a:off x="2836863" y="4545013"/>
            <a:ext cx="1317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Transformed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Vertices</a:t>
            </a:r>
          </a:p>
        </p:txBody>
      </p:sp>
      <p:sp>
        <p:nvSpPr>
          <p:cNvPr id="7278" name="AutoShape 110"/>
          <p:cNvSpPr>
            <a:spLocks noChangeArrowheads="1"/>
          </p:cNvSpPr>
          <p:nvPr/>
        </p:nvSpPr>
        <p:spPr bwMode="auto">
          <a:xfrm>
            <a:off x="1220788" y="4838700"/>
            <a:ext cx="156845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Programmable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Vertex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Processor</a:t>
            </a:r>
          </a:p>
        </p:txBody>
      </p:sp>
      <p:sp>
        <p:nvSpPr>
          <p:cNvPr id="7279" name="AutoShape 111"/>
          <p:cNvSpPr>
            <a:spLocks noChangeArrowheads="1"/>
          </p:cNvSpPr>
          <p:nvPr/>
        </p:nvSpPr>
        <p:spPr bwMode="auto">
          <a:xfrm>
            <a:off x="323850" y="3128963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GPU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Front End</a:t>
            </a:r>
          </a:p>
        </p:txBody>
      </p:sp>
      <p:sp>
        <p:nvSpPr>
          <p:cNvPr id="7280" name="AutoShape 112"/>
          <p:cNvSpPr>
            <a:spLocks noChangeArrowheads="1"/>
          </p:cNvSpPr>
          <p:nvPr/>
        </p:nvSpPr>
        <p:spPr bwMode="auto">
          <a:xfrm>
            <a:off x="2116138" y="3128963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Primitive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Assembly</a:t>
            </a:r>
          </a:p>
        </p:txBody>
      </p:sp>
      <p:sp>
        <p:nvSpPr>
          <p:cNvPr id="7281" name="AutoShape 113"/>
          <p:cNvSpPr>
            <a:spLocks noChangeArrowheads="1"/>
          </p:cNvSpPr>
          <p:nvPr/>
        </p:nvSpPr>
        <p:spPr bwMode="auto">
          <a:xfrm>
            <a:off x="7645400" y="3128963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Frame 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Buffer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5916613" y="3128963"/>
            <a:ext cx="1281112" cy="895350"/>
            <a:chOff x="569" y="3360"/>
            <a:chExt cx="823" cy="528"/>
          </a:xfrm>
        </p:grpSpPr>
        <p:sp>
          <p:nvSpPr>
            <p:cNvPr id="7283" name="AutoShape 1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66667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9" name="Text Box 116"/>
            <p:cNvSpPr txBox="1">
              <a:spLocks noChangeArrowheads="1"/>
            </p:cNvSpPr>
            <p:nvPr/>
          </p:nvSpPr>
          <p:spPr bwMode="auto">
            <a:xfrm>
              <a:off x="569" y="3456"/>
              <a:ext cx="82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Operations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3895725" y="3128963"/>
            <a:ext cx="1511300" cy="895350"/>
            <a:chOff x="2391" y="2016"/>
            <a:chExt cx="971" cy="528"/>
          </a:xfrm>
        </p:grpSpPr>
        <p:grpSp>
          <p:nvGrpSpPr>
            <p:cNvPr id="4" name="Group 1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7287" name="AutoShape 1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66667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7" name="Text Box 1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0285" name="Text Box 121"/>
            <p:cNvSpPr txBox="1">
              <a:spLocks noChangeArrowheads="1"/>
            </p:cNvSpPr>
            <p:nvPr/>
          </p:nvSpPr>
          <p:spPr bwMode="auto">
            <a:xfrm>
              <a:off x="2391" y="2064"/>
              <a:ext cx="971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Rasterization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and</a:t>
              </a:r>
            </a:p>
            <a:p>
              <a:pPr>
                <a:spcBef>
                  <a:spcPct val="0"/>
                </a:spcBef>
              </a:pPr>
              <a:r>
                <a:rPr lang="en-US" sz="1400" b="1">
                  <a:latin typeface="Verdana" pitchFamily="34" charset="0"/>
                </a:rPr>
                <a:t>Interpolation</a:t>
              </a:r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622300" y="4106863"/>
            <a:ext cx="598488" cy="1382712"/>
            <a:chOff x="288" y="2544"/>
            <a:chExt cx="384" cy="816"/>
          </a:xfrm>
        </p:grpSpPr>
        <p:sp>
          <p:nvSpPr>
            <p:cNvPr id="10282" name="AutoShape 123"/>
            <p:cNvSpPr>
              <a:spLocks noChangeArrowheads="1"/>
            </p:cNvSpPr>
            <p:nvPr/>
          </p:nvSpPr>
          <p:spPr bwMode="auto">
            <a:xfrm>
              <a:off x="288" y="316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0000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124"/>
            <p:cNvSpPr>
              <a:spLocks noChangeArrowheads="1"/>
            </p:cNvSpPr>
            <p:nvPr/>
          </p:nvSpPr>
          <p:spPr bwMode="auto">
            <a:xfrm>
              <a:off x="288" y="2544"/>
              <a:ext cx="96" cy="768"/>
            </a:xfrm>
            <a:prstGeom prst="rect">
              <a:avLst/>
            </a:prstGeom>
            <a:gradFill rotWithShape="0">
              <a:gsLst>
                <a:gs pos="0">
                  <a:srgbClr val="B80000"/>
                </a:gs>
                <a:gs pos="100000">
                  <a:srgbClr val="55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4208463" y="4106863"/>
            <a:ext cx="598487" cy="1382712"/>
            <a:chOff x="288" y="2544"/>
            <a:chExt cx="384" cy="816"/>
          </a:xfrm>
        </p:grpSpPr>
        <p:sp>
          <p:nvSpPr>
            <p:cNvPr id="10280" name="AutoShape 126"/>
            <p:cNvSpPr>
              <a:spLocks noChangeArrowheads="1"/>
            </p:cNvSpPr>
            <p:nvPr/>
          </p:nvSpPr>
          <p:spPr bwMode="auto">
            <a:xfrm>
              <a:off x="288" y="316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E0000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Rectangle 127"/>
            <p:cNvSpPr>
              <a:spLocks noChangeArrowheads="1"/>
            </p:cNvSpPr>
            <p:nvPr/>
          </p:nvSpPr>
          <p:spPr bwMode="auto">
            <a:xfrm>
              <a:off x="288" y="2544"/>
              <a:ext cx="96" cy="768"/>
            </a:xfrm>
            <a:prstGeom prst="rect">
              <a:avLst/>
            </a:prstGeom>
            <a:gradFill rotWithShape="0">
              <a:gsLst>
                <a:gs pos="0">
                  <a:srgbClr val="B80000"/>
                </a:gs>
                <a:gs pos="100000">
                  <a:srgbClr val="55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2862263" y="4106863"/>
            <a:ext cx="449262" cy="1301750"/>
            <a:chOff x="1727" y="2592"/>
            <a:chExt cx="289" cy="768"/>
          </a:xfrm>
        </p:grpSpPr>
        <p:sp>
          <p:nvSpPr>
            <p:cNvPr id="10278" name="AutoShape 129"/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gradFill rotWithShape="0">
              <a:gsLst>
                <a:gs pos="0">
                  <a:srgbClr val="5E0000"/>
                </a:gs>
                <a:gs pos="100000">
                  <a:srgbClr val="B80000"/>
                </a:gs>
              </a:gsLst>
              <a:lin ang="5400000" scaled="1"/>
            </a:gra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Rectangle 130"/>
            <p:cNvSpPr>
              <a:spLocks noChangeArrowheads="1"/>
            </p:cNvSpPr>
            <p:nvPr/>
          </p:nvSpPr>
          <p:spPr bwMode="auto">
            <a:xfrm rot="-5400000">
              <a:off x="1797" y="3193"/>
              <a:ext cx="96" cy="236"/>
            </a:xfrm>
            <a:prstGeom prst="rect">
              <a:avLst/>
            </a:prstGeom>
            <a:solidFill>
              <a:srgbClr val="B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6450013" y="4106863"/>
            <a:ext cx="449262" cy="1301750"/>
            <a:chOff x="1727" y="2592"/>
            <a:chExt cx="289" cy="768"/>
          </a:xfrm>
        </p:grpSpPr>
        <p:sp>
          <p:nvSpPr>
            <p:cNvPr id="10276" name="AutoShape 132"/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768" cy="192"/>
            </a:xfrm>
            <a:prstGeom prst="rightArrow">
              <a:avLst>
                <a:gd name="adj1" fmla="val 50000"/>
                <a:gd name="adj2" fmla="val 100000"/>
              </a:avLst>
            </a:prstGeom>
            <a:gradFill rotWithShape="0">
              <a:gsLst>
                <a:gs pos="0">
                  <a:srgbClr val="5E0000"/>
                </a:gs>
                <a:gs pos="100000">
                  <a:srgbClr val="B80000"/>
                </a:gs>
              </a:gsLst>
              <a:lin ang="5400000" scaled="1"/>
            </a:gradFill>
            <a:ln w="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Rectangle 133"/>
            <p:cNvSpPr>
              <a:spLocks noChangeArrowheads="1"/>
            </p:cNvSpPr>
            <p:nvPr/>
          </p:nvSpPr>
          <p:spPr bwMode="auto">
            <a:xfrm rot="-5400000">
              <a:off x="1797" y="3193"/>
              <a:ext cx="96" cy="236"/>
            </a:xfrm>
            <a:prstGeom prst="rect">
              <a:avLst/>
            </a:prstGeom>
            <a:solidFill>
              <a:srgbClr val="B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6" name="Rectangle 134"/>
          <p:cNvSpPr>
            <a:spLocks noChangeArrowheads="1"/>
          </p:cNvSpPr>
          <p:nvPr/>
        </p:nvSpPr>
        <p:spPr bwMode="auto">
          <a:xfrm>
            <a:off x="696913" y="1987550"/>
            <a:ext cx="8174037" cy="163513"/>
          </a:xfrm>
          <a:prstGeom prst="rect">
            <a:avLst/>
          </a:prstGeom>
          <a:gradFill rotWithShape="0">
            <a:gsLst>
              <a:gs pos="0">
                <a:srgbClr val="762E76"/>
              </a:gs>
              <a:gs pos="50000">
                <a:srgbClr val="FF63FF"/>
              </a:gs>
              <a:gs pos="100000">
                <a:srgbClr val="762E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03" name="AutoShape 135"/>
          <p:cNvSpPr>
            <a:spLocks noChangeArrowheads="1"/>
          </p:cNvSpPr>
          <p:nvPr/>
        </p:nvSpPr>
        <p:spPr bwMode="auto">
          <a:xfrm>
            <a:off x="323850" y="849313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3D API: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OpenGL or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Direct3D</a:t>
            </a:r>
          </a:p>
        </p:txBody>
      </p:sp>
      <p:sp>
        <p:nvSpPr>
          <p:cNvPr id="7304" name="AutoShape 136"/>
          <p:cNvSpPr>
            <a:spLocks noChangeArrowheads="1"/>
          </p:cNvSpPr>
          <p:nvPr/>
        </p:nvSpPr>
        <p:spPr bwMode="auto">
          <a:xfrm>
            <a:off x="2714625" y="849313"/>
            <a:ext cx="1270000" cy="895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3D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Application</a:t>
            </a:r>
          </a:p>
          <a:p>
            <a:pPr>
              <a:spcBef>
                <a:spcPct val="0"/>
              </a:spcBef>
              <a:defRPr/>
            </a:pPr>
            <a:r>
              <a:rPr lang="en-US" sz="1400" b="1">
                <a:latin typeface="Verdana" pitchFamily="34" charset="0"/>
              </a:rPr>
              <a:t>Or Game</a:t>
            </a:r>
          </a:p>
        </p:txBody>
      </p:sp>
      <p:sp>
        <p:nvSpPr>
          <p:cNvPr id="10269" name="AutoShape 137"/>
          <p:cNvSpPr>
            <a:spLocks noChangeArrowheads="1"/>
          </p:cNvSpPr>
          <p:nvPr/>
        </p:nvSpPr>
        <p:spPr bwMode="auto">
          <a:xfrm rot="10800000">
            <a:off x="1668463" y="1174750"/>
            <a:ext cx="1046162" cy="325438"/>
          </a:xfrm>
          <a:prstGeom prst="rightArrow">
            <a:avLst>
              <a:gd name="adj1" fmla="val 50000"/>
              <a:gd name="adj2" fmla="val 80366"/>
            </a:avLst>
          </a:prstGeom>
          <a:gradFill rotWithShape="0">
            <a:gsLst>
              <a:gs pos="0">
                <a:srgbClr val="570000"/>
              </a:gs>
              <a:gs pos="100000">
                <a:srgbClr val="B8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138"/>
          <p:cNvSpPr txBox="1">
            <a:spLocks noChangeArrowheads="1"/>
          </p:cNvSpPr>
          <p:nvPr/>
        </p:nvSpPr>
        <p:spPr bwMode="auto">
          <a:xfrm rot="5400000">
            <a:off x="-401637" y="4564062"/>
            <a:ext cx="165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Pre-transformed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Vertices</a:t>
            </a:r>
          </a:p>
        </p:txBody>
      </p:sp>
      <p:sp>
        <p:nvSpPr>
          <p:cNvPr id="10271" name="Text Box 139"/>
          <p:cNvSpPr txBox="1">
            <a:spLocks noChangeArrowheads="1"/>
          </p:cNvSpPr>
          <p:nvPr/>
        </p:nvSpPr>
        <p:spPr bwMode="auto">
          <a:xfrm rot="5400000">
            <a:off x="3184526" y="4564062"/>
            <a:ext cx="165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Pre-transformed</a:t>
            </a:r>
          </a:p>
          <a:p>
            <a:pPr eaLnBrk="0" hangingPunct="0"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Fragments</a:t>
            </a:r>
          </a:p>
        </p:txBody>
      </p:sp>
      <p:sp>
        <p:nvSpPr>
          <p:cNvPr id="10272" name="Text Box 140"/>
          <p:cNvSpPr txBox="1">
            <a:spLocks noChangeArrowheads="1"/>
          </p:cNvSpPr>
          <p:nvPr/>
        </p:nvSpPr>
        <p:spPr bwMode="auto">
          <a:xfrm rot="-5400000">
            <a:off x="6424613" y="4546600"/>
            <a:ext cx="1317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Transformed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Fragments</a:t>
            </a:r>
          </a:p>
        </p:txBody>
      </p:sp>
      <p:sp>
        <p:nvSpPr>
          <p:cNvPr id="10273" name="Text Box 141"/>
          <p:cNvSpPr txBox="1">
            <a:spLocks noChangeArrowheads="1"/>
          </p:cNvSpPr>
          <p:nvPr/>
        </p:nvSpPr>
        <p:spPr bwMode="auto">
          <a:xfrm rot="5400000">
            <a:off x="-135731" y="2166144"/>
            <a:ext cx="13192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GPU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Command &amp;</a:t>
            </a:r>
          </a:p>
          <a:p>
            <a:pPr>
              <a:spcBef>
                <a:spcPct val="0"/>
              </a:spcBef>
            </a:pPr>
            <a:r>
              <a:rPr lang="en-US" sz="1400" i="1">
                <a:latin typeface="Verdana" pitchFamily="34" charset="0"/>
              </a:rPr>
              <a:t>Data Stream</a:t>
            </a:r>
          </a:p>
        </p:txBody>
      </p:sp>
      <p:sp>
        <p:nvSpPr>
          <p:cNvPr id="10274" name="Text Box 142"/>
          <p:cNvSpPr txBox="1">
            <a:spLocks noChangeArrowheads="1"/>
          </p:cNvSpPr>
          <p:nvPr/>
        </p:nvSpPr>
        <p:spPr bwMode="auto">
          <a:xfrm>
            <a:off x="4467225" y="1611313"/>
            <a:ext cx="429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>
                <a:latin typeface="Verdana" pitchFamily="34" charset="0"/>
              </a:rPr>
              <a:t>CPU-GPU Boundary (AGP/PCIe)</a:t>
            </a:r>
          </a:p>
        </p:txBody>
      </p:sp>
      <p:sp>
        <p:nvSpPr>
          <p:cNvPr id="7313" name="Text Box 145"/>
          <p:cNvSpPr txBox="1">
            <a:spLocks noChangeArrowheads="1"/>
          </p:cNvSpPr>
          <p:nvPr/>
        </p:nvSpPr>
        <p:spPr bwMode="auto">
          <a:xfrm>
            <a:off x="5143500" y="368300"/>
            <a:ext cx="3467100" cy="366713"/>
          </a:xfrm>
          <a:prstGeom prst="rect">
            <a:avLst/>
          </a:prstGeom>
          <a:solidFill>
            <a:srgbClr val="FFFF99">
              <a:alpha val="56862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Fixed-function pipeline</a:t>
            </a:r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743200" y="6553200"/>
            <a:ext cx="6764338" cy="304800"/>
          </a:xfrm>
          <a:noFill/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http://www.cis.upenn.edu/~suvenkat/700/</a:t>
            </a:r>
          </a:p>
        </p:txBody>
      </p:sp>
    </p:spTree>
    <p:extLst>
      <p:ext uri="{BB962C8B-B14F-4D97-AF65-F5344CB8AC3E}">
        <p14:creationId xmlns:p14="http://schemas.microsoft.com/office/powerpoint/2010/main" val="3820500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2" grpId="0" animBg="1"/>
      <p:bldP spid="73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GeForce 7800 Pipeline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162800" cy="5629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387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 useBgFill="1"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534400" cy="1187450"/>
          </a:xfrm>
          <a:ln/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400"/>
              <a:t>16 highly threaded SM’s, &gt;128 FPU’s, 367 GFLOPS,         768 MB DRAM, 86.4 GB/S Mem BW, 4GB/S BW to CPU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057400"/>
            <a:ext cx="8604250" cy="4497388"/>
            <a:chOff x="202" y="1141"/>
            <a:chExt cx="6503" cy="2550"/>
          </a:xfrm>
        </p:grpSpPr>
        <p:cxnSp>
          <p:nvCxnSpPr>
            <p:cNvPr id="15364" name="AutoShape 4"/>
            <p:cNvCxnSpPr>
              <a:cxnSpLocks noChangeShapeType="1"/>
            </p:cNvCxnSpPr>
            <p:nvPr/>
          </p:nvCxnSpPr>
          <p:spPr bwMode="auto">
            <a:xfrm>
              <a:off x="711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430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09" y="3524"/>
              <a:ext cx="6496" cy="16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Global Memory</a:t>
              </a:r>
            </a:p>
          </p:txBody>
        </p:sp>
        <p:cxnSp>
          <p:nvCxnSpPr>
            <p:cNvPr id="15367" name="AutoShape 7"/>
            <p:cNvCxnSpPr>
              <a:cxnSpLocks noChangeShapeType="1"/>
            </p:cNvCxnSpPr>
            <p:nvPr/>
          </p:nvCxnSpPr>
          <p:spPr bwMode="auto">
            <a:xfrm>
              <a:off x="711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02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564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02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31" y="1985"/>
              <a:ext cx="319" cy="456"/>
              <a:chOff x="533" y="394"/>
              <a:chExt cx="266" cy="507"/>
            </a:xfrm>
          </p:grpSpPr>
          <p:sp>
            <p:nvSpPr>
              <p:cNvPr id="15372" name="Rectangle 1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Rectangle 1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74" name="Rectangle 1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75" name="Rectangle 1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76" name="Rectangle 1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78" name="Rectangle 1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0" name="Rectangle 2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80" y="1985"/>
              <a:ext cx="319" cy="456"/>
              <a:chOff x="533" y="394"/>
              <a:chExt cx="266" cy="507"/>
            </a:xfrm>
          </p:grpSpPr>
          <p:sp>
            <p:nvSpPr>
              <p:cNvPr id="15382" name="Rectangle 2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2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384" name="Rectangle 2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5" name="Rectangle 2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6" name="Rectangle 2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7" name="Rectangle 2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8" name="Rectangle 2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89" name="Rectangle 2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 rot="5400000">
              <a:off x="456" y="2236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92" name="AutoShape 32"/>
            <p:cNvCxnSpPr>
              <a:cxnSpLocks noChangeShapeType="1"/>
              <a:stCxn id="15399" idx="2"/>
              <a:endCxn id="15398" idx="0"/>
            </p:cNvCxnSpPr>
            <p:nvPr/>
          </p:nvCxnSpPr>
          <p:spPr bwMode="auto">
            <a:xfrm>
              <a:off x="2087" y="1254"/>
              <a:ext cx="0" cy="1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93" name="AutoShape 33"/>
            <p:cNvCxnSpPr>
              <a:cxnSpLocks noChangeShapeType="1"/>
              <a:stCxn id="15398" idx="2"/>
              <a:endCxn id="15397" idx="0"/>
            </p:cNvCxnSpPr>
            <p:nvPr/>
          </p:nvCxnSpPr>
          <p:spPr bwMode="auto">
            <a:xfrm>
              <a:off x="2087" y="1488"/>
              <a:ext cx="4" cy="10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94" name="AutoShape 34"/>
            <p:cNvCxnSpPr>
              <a:cxnSpLocks noChangeShapeType="1"/>
              <a:stCxn id="15370" idx="0"/>
            </p:cNvCxnSpPr>
            <p:nvPr/>
          </p:nvCxnSpPr>
          <p:spPr bwMode="auto">
            <a:xfrm rot="5400000" flipV="1">
              <a:off x="3309" y="-781"/>
              <a:ext cx="1" cy="5489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395" name="AutoShape 35"/>
            <p:cNvCxnSpPr>
              <a:cxnSpLocks noChangeShapeType="1"/>
              <a:stCxn id="15397" idx="2"/>
            </p:cNvCxnSpPr>
            <p:nvPr/>
          </p:nvCxnSpPr>
          <p:spPr bwMode="auto">
            <a:xfrm>
              <a:off x="2091" y="1742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96" name="AutoShape 36"/>
            <p:cNvCxnSpPr>
              <a:cxnSpLocks noChangeShapeType="1"/>
              <a:stCxn id="15369" idx="2"/>
              <a:endCxn id="15397" idx="3"/>
            </p:cNvCxnSpPr>
            <p:nvPr/>
          </p:nvCxnSpPr>
          <p:spPr bwMode="auto">
            <a:xfrm rot="5400000" flipH="1" flipV="1">
              <a:off x="1150" y="1264"/>
              <a:ext cx="1182" cy="1989"/>
            </a:xfrm>
            <a:prstGeom prst="bentConnector4">
              <a:avLst>
                <a:gd name="adj1" fmla="val -9560"/>
                <a:gd name="adj2" fmla="val 292106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1447" y="1594"/>
              <a:ext cx="1288" cy="148"/>
            </a:xfrm>
            <a:prstGeom prst="rect">
              <a:avLst/>
            </a:prstGeom>
            <a:solidFill>
              <a:srgbClr val="F29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Thread Execution Manager</a:t>
              </a: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1513" y="1374"/>
              <a:ext cx="1148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</a:rPr>
                <a:t>Input Assembler</a:t>
              </a: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1513" y="1141"/>
              <a:ext cx="1148" cy="11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</a:rPr>
                <a:t>Host</a:t>
              </a:r>
            </a:p>
          </p:txBody>
        </p:sp>
        <p:cxnSp>
          <p:nvCxnSpPr>
            <p:cNvPr id="15400" name="AutoShape 40"/>
            <p:cNvCxnSpPr>
              <a:cxnSpLocks noChangeShapeType="1"/>
            </p:cNvCxnSpPr>
            <p:nvPr/>
          </p:nvCxnSpPr>
          <p:spPr bwMode="auto">
            <a:xfrm>
              <a:off x="56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01" name="AutoShape 41"/>
            <p:cNvCxnSpPr>
              <a:cxnSpLocks noChangeShapeType="1"/>
            </p:cNvCxnSpPr>
            <p:nvPr/>
          </p:nvCxnSpPr>
          <p:spPr bwMode="auto">
            <a:xfrm>
              <a:off x="747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02" name="AutoShape 42"/>
            <p:cNvCxnSpPr>
              <a:cxnSpLocks noChangeShapeType="1"/>
            </p:cNvCxnSpPr>
            <p:nvPr/>
          </p:nvCxnSpPr>
          <p:spPr bwMode="auto">
            <a:xfrm>
              <a:off x="134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03" name="AutoShape 43"/>
            <p:cNvCxnSpPr>
              <a:cxnSpLocks noChangeShapeType="1"/>
            </p:cNvCxnSpPr>
            <p:nvPr/>
          </p:nvCxnSpPr>
          <p:spPr bwMode="auto">
            <a:xfrm>
              <a:off x="152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04" name="AutoShape 44"/>
            <p:cNvCxnSpPr>
              <a:cxnSpLocks noChangeShapeType="1"/>
            </p:cNvCxnSpPr>
            <p:nvPr/>
          </p:nvCxnSpPr>
          <p:spPr bwMode="auto">
            <a:xfrm>
              <a:off x="213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05" name="AutoShape 45"/>
            <p:cNvCxnSpPr>
              <a:cxnSpLocks noChangeShapeType="1"/>
            </p:cNvCxnSpPr>
            <p:nvPr/>
          </p:nvCxnSpPr>
          <p:spPr bwMode="auto">
            <a:xfrm>
              <a:off x="2316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06" name="AutoShape 46"/>
            <p:cNvCxnSpPr>
              <a:cxnSpLocks noChangeShapeType="1"/>
            </p:cNvCxnSpPr>
            <p:nvPr/>
          </p:nvCxnSpPr>
          <p:spPr bwMode="auto">
            <a:xfrm>
              <a:off x="291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07" name="AutoShape 47"/>
            <p:cNvCxnSpPr>
              <a:cxnSpLocks noChangeShapeType="1"/>
            </p:cNvCxnSpPr>
            <p:nvPr/>
          </p:nvCxnSpPr>
          <p:spPr bwMode="auto">
            <a:xfrm>
              <a:off x="310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08" name="AutoShape 48"/>
            <p:cNvCxnSpPr>
              <a:cxnSpLocks noChangeShapeType="1"/>
            </p:cNvCxnSpPr>
            <p:nvPr/>
          </p:nvCxnSpPr>
          <p:spPr bwMode="auto">
            <a:xfrm>
              <a:off x="369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09" name="AutoShape 49"/>
            <p:cNvCxnSpPr>
              <a:cxnSpLocks noChangeShapeType="1"/>
            </p:cNvCxnSpPr>
            <p:nvPr/>
          </p:nvCxnSpPr>
          <p:spPr bwMode="auto">
            <a:xfrm>
              <a:off x="388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10" name="AutoShape 50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11" name="AutoShape 51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12" name="AutoShape 52"/>
            <p:cNvCxnSpPr>
              <a:cxnSpLocks noChangeShapeType="1"/>
            </p:cNvCxnSpPr>
            <p:nvPr/>
          </p:nvCxnSpPr>
          <p:spPr bwMode="auto">
            <a:xfrm>
              <a:off x="526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13" name="AutoShape 53"/>
            <p:cNvCxnSpPr>
              <a:cxnSpLocks noChangeShapeType="1"/>
            </p:cNvCxnSpPr>
            <p:nvPr/>
          </p:nvCxnSpPr>
          <p:spPr bwMode="auto">
            <a:xfrm>
              <a:off x="544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14" name="AutoShape 54"/>
            <p:cNvCxnSpPr>
              <a:cxnSpLocks noChangeShapeType="1"/>
            </p:cNvCxnSpPr>
            <p:nvPr/>
          </p:nvCxnSpPr>
          <p:spPr bwMode="auto">
            <a:xfrm>
              <a:off x="6054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415" name="AutoShape 55"/>
            <p:cNvCxnSpPr>
              <a:cxnSpLocks noChangeShapeType="1"/>
            </p:cNvCxnSpPr>
            <p:nvPr/>
          </p:nvCxnSpPr>
          <p:spPr bwMode="auto">
            <a:xfrm>
              <a:off x="6235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15416" name="AutoShape 56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17" name="AutoShape 57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18" name="AutoShape 58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19" name="AutoShape 59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20" name="AutoShape 60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21" name="AutoShape 61"/>
            <p:cNvCxnSpPr>
              <a:cxnSpLocks noChangeShapeType="1"/>
            </p:cNvCxnSpPr>
            <p:nvPr/>
          </p:nvCxnSpPr>
          <p:spPr bwMode="auto">
            <a:xfrm flipH="1">
              <a:off x="5267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977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1006" y="1985"/>
              <a:ext cx="319" cy="456"/>
              <a:chOff x="533" y="394"/>
              <a:chExt cx="266" cy="507"/>
            </a:xfrm>
          </p:grpSpPr>
          <p:sp>
            <p:nvSpPr>
              <p:cNvPr id="15424" name="Rectangle 6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Rectangle 6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26" name="Rectangle 6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27" name="Rectangle 6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28" name="Rectangle 6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29" name="Rectangle 6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0" name="Rectangle 7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1" name="Rectangle 7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2" name="Rectangle 7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1355" y="1985"/>
              <a:ext cx="319" cy="456"/>
              <a:chOff x="533" y="394"/>
              <a:chExt cx="266" cy="507"/>
            </a:xfrm>
          </p:grpSpPr>
          <p:sp>
            <p:nvSpPr>
              <p:cNvPr id="15434" name="Rectangle 7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Rectangle 7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36" name="Rectangle 7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7" name="Rectangle 7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8" name="Rectangle 7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39" name="Rectangle 7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40" name="Rectangle 8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41" name="Rectangle 8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42" name="Rectangle 8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1768" y="2824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Rectangle 84"/>
            <p:cNvSpPr>
              <a:spLocks noChangeArrowheads="1"/>
            </p:cNvSpPr>
            <p:nvPr/>
          </p:nvSpPr>
          <p:spPr bwMode="auto">
            <a:xfrm>
              <a:off x="2130" y="2824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Rectangle 85"/>
            <p:cNvSpPr>
              <a:spLocks noChangeArrowheads="1"/>
            </p:cNvSpPr>
            <p:nvPr/>
          </p:nvSpPr>
          <p:spPr bwMode="auto">
            <a:xfrm>
              <a:off x="1768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1797" y="1986"/>
              <a:ext cx="319" cy="456"/>
              <a:chOff x="533" y="394"/>
              <a:chExt cx="266" cy="507"/>
            </a:xfrm>
          </p:grpSpPr>
          <p:sp>
            <p:nvSpPr>
              <p:cNvPr id="15447" name="Rectangle 8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8" name="Rectangle 8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49" name="Rectangle 8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0" name="Rectangle 9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1" name="Rectangle 9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2" name="Rectangle 9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3" name="Rectangle 9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4" name="Rectangle 9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55" name="Rectangle 9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2146" y="1986"/>
              <a:ext cx="319" cy="456"/>
              <a:chOff x="533" y="394"/>
              <a:chExt cx="266" cy="507"/>
            </a:xfrm>
          </p:grpSpPr>
          <p:sp>
            <p:nvSpPr>
              <p:cNvPr id="15457" name="Rectangle 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8" name="Rectangle 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59" name="Rectangle 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0" name="Rectangle 1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1" name="Rectangle 1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2" name="Rectangle 10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3" name="Rectangle 10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4" name="Rectangle 1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65" name="Rectangle 1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466" name="Rectangle 106"/>
            <p:cNvSpPr>
              <a:spLocks noChangeArrowheads="1"/>
            </p:cNvSpPr>
            <p:nvPr/>
          </p:nvSpPr>
          <p:spPr bwMode="auto">
            <a:xfrm>
              <a:off x="2543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7"/>
            <p:cNvGrpSpPr>
              <a:grpSpLocks/>
            </p:cNvGrpSpPr>
            <p:nvPr/>
          </p:nvGrpSpPr>
          <p:grpSpPr bwMode="auto">
            <a:xfrm>
              <a:off x="2572" y="1986"/>
              <a:ext cx="319" cy="456"/>
              <a:chOff x="533" y="394"/>
              <a:chExt cx="266" cy="507"/>
            </a:xfrm>
          </p:grpSpPr>
          <p:sp>
            <p:nvSpPr>
              <p:cNvPr id="15468" name="Rectangle 10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" name="Rectangle 10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70" name="Rectangle 11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1" name="Rectangle 11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2" name="Rectangle 11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3" name="Rectangle 11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4" name="Rectangle 11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5" name="Rectangle 11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76" name="Rectangle 11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10" name="Group 117"/>
            <p:cNvGrpSpPr>
              <a:grpSpLocks/>
            </p:cNvGrpSpPr>
            <p:nvPr/>
          </p:nvGrpSpPr>
          <p:grpSpPr bwMode="auto">
            <a:xfrm>
              <a:off x="2921" y="1986"/>
              <a:ext cx="319" cy="456"/>
              <a:chOff x="533" y="394"/>
              <a:chExt cx="266" cy="507"/>
            </a:xfrm>
          </p:grpSpPr>
          <p:sp>
            <p:nvSpPr>
              <p:cNvPr id="15478" name="Rectangle 11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9" name="Rectangle 11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80" name="Rectangle 12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1" name="Rectangle 12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2" name="Rectangle 12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3" name="Rectangle 12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4" name="Rectangle 12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5" name="Rectangle 12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86" name="Rectangle 12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3343" y="2822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8" name="Rectangle 128"/>
            <p:cNvSpPr>
              <a:spLocks noChangeArrowheads="1"/>
            </p:cNvSpPr>
            <p:nvPr/>
          </p:nvSpPr>
          <p:spPr bwMode="auto">
            <a:xfrm>
              <a:off x="3706" y="2822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3343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30"/>
            <p:cNvGrpSpPr>
              <a:grpSpLocks/>
            </p:cNvGrpSpPr>
            <p:nvPr/>
          </p:nvGrpSpPr>
          <p:grpSpPr bwMode="auto">
            <a:xfrm>
              <a:off x="3372" y="1984"/>
              <a:ext cx="319" cy="456"/>
              <a:chOff x="533" y="394"/>
              <a:chExt cx="266" cy="507"/>
            </a:xfrm>
          </p:grpSpPr>
          <p:sp>
            <p:nvSpPr>
              <p:cNvPr id="15491" name="Rectangle 13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Rectangle 13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493" name="Rectangle 13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4" name="Rectangle 134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5" name="Rectangle 135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6" name="Rectangle 13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7" name="Rectangle 13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8" name="Rectangle 13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499" name="Rectangle 13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12" name="Group 140"/>
            <p:cNvGrpSpPr>
              <a:grpSpLocks/>
            </p:cNvGrpSpPr>
            <p:nvPr/>
          </p:nvGrpSpPr>
          <p:grpSpPr bwMode="auto">
            <a:xfrm>
              <a:off x="3721" y="1984"/>
              <a:ext cx="319" cy="456"/>
              <a:chOff x="533" y="394"/>
              <a:chExt cx="266" cy="507"/>
            </a:xfrm>
          </p:grpSpPr>
          <p:sp>
            <p:nvSpPr>
              <p:cNvPr id="15501" name="Rectangle 14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Rectangle 14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03" name="Rectangle 14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4" name="Rectangle 144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5" name="Rectangle 145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6" name="Rectangle 14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7" name="Rectangle 14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8" name="Rectangle 14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09" name="Rectangle 14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510" name="Rectangle 150"/>
            <p:cNvSpPr>
              <a:spLocks noChangeArrowheads="1"/>
            </p:cNvSpPr>
            <p:nvPr/>
          </p:nvSpPr>
          <p:spPr bwMode="auto">
            <a:xfrm>
              <a:off x="4118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51"/>
            <p:cNvGrpSpPr>
              <a:grpSpLocks/>
            </p:cNvGrpSpPr>
            <p:nvPr/>
          </p:nvGrpSpPr>
          <p:grpSpPr bwMode="auto">
            <a:xfrm>
              <a:off x="4147" y="1984"/>
              <a:ext cx="319" cy="456"/>
              <a:chOff x="533" y="394"/>
              <a:chExt cx="266" cy="507"/>
            </a:xfrm>
          </p:grpSpPr>
          <p:sp>
            <p:nvSpPr>
              <p:cNvPr id="15512" name="Rectangle 15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3" name="Rectangle 15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14" name="Rectangle 15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15" name="Rectangle 15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16" name="Rectangle 15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17" name="Rectangle 15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18" name="Rectangle 15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19" name="Rectangle 15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0" name="Rectangle 16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14" name="Group 161"/>
            <p:cNvGrpSpPr>
              <a:grpSpLocks/>
            </p:cNvGrpSpPr>
            <p:nvPr/>
          </p:nvGrpSpPr>
          <p:grpSpPr bwMode="auto">
            <a:xfrm>
              <a:off x="4496" y="1984"/>
              <a:ext cx="319" cy="456"/>
              <a:chOff x="533" y="394"/>
              <a:chExt cx="266" cy="507"/>
            </a:xfrm>
          </p:grpSpPr>
          <p:sp>
            <p:nvSpPr>
              <p:cNvPr id="15522" name="Rectangle 16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3" name="Rectangle 16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24" name="Rectangle 16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5" name="Rectangle 16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6" name="Rectangle 16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7" name="Rectangle 16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8" name="Rectangle 16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29" name="Rectangle 16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30" name="Rectangle 17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531" name="Rectangle 171"/>
            <p:cNvSpPr>
              <a:spLocks noChangeArrowheads="1"/>
            </p:cNvSpPr>
            <p:nvPr/>
          </p:nvSpPr>
          <p:spPr bwMode="auto">
            <a:xfrm>
              <a:off x="4909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2" name="Rectangle 172"/>
            <p:cNvSpPr>
              <a:spLocks noChangeArrowheads="1"/>
            </p:cNvSpPr>
            <p:nvPr/>
          </p:nvSpPr>
          <p:spPr bwMode="auto">
            <a:xfrm>
              <a:off x="5271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3" name="Rectangle 173"/>
            <p:cNvSpPr>
              <a:spLocks noChangeArrowheads="1"/>
            </p:cNvSpPr>
            <p:nvPr/>
          </p:nvSpPr>
          <p:spPr bwMode="auto">
            <a:xfrm>
              <a:off x="4909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74"/>
            <p:cNvGrpSpPr>
              <a:grpSpLocks/>
            </p:cNvGrpSpPr>
            <p:nvPr/>
          </p:nvGrpSpPr>
          <p:grpSpPr bwMode="auto">
            <a:xfrm>
              <a:off x="4938" y="1985"/>
              <a:ext cx="319" cy="456"/>
              <a:chOff x="533" y="394"/>
              <a:chExt cx="266" cy="507"/>
            </a:xfrm>
          </p:grpSpPr>
          <p:sp>
            <p:nvSpPr>
              <p:cNvPr id="15535" name="Rectangle 1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6" name="Rectangle 1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37" name="Rectangle 1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38" name="Rectangle 1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39" name="Rectangle 1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0" name="Rectangle 1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1" name="Rectangle 1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2" name="Rectangle 1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3" name="Rectangle 1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16" name="Group 184"/>
            <p:cNvGrpSpPr>
              <a:grpSpLocks/>
            </p:cNvGrpSpPr>
            <p:nvPr/>
          </p:nvGrpSpPr>
          <p:grpSpPr bwMode="auto">
            <a:xfrm>
              <a:off x="5287" y="1985"/>
              <a:ext cx="319" cy="456"/>
              <a:chOff x="533" y="394"/>
              <a:chExt cx="266" cy="507"/>
            </a:xfrm>
          </p:grpSpPr>
          <p:sp>
            <p:nvSpPr>
              <p:cNvPr id="15545" name="Rectangle 18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Rectangle 18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47" name="Rectangle 18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8" name="Rectangle 18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49" name="Rectangle 18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50" name="Rectangle 19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51" name="Rectangle 19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52" name="Rectangle 19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53" name="Rectangle 19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554" name="Rectangle 194"/>
            <p:cNvSpPr>
              <a:spLocks noChangeArrowheads="1"/>
            </p:cNvSpPr>
            <p:nvPr/>
          </p:nvSpPr>
          <p:spPr bwMode="auto">
            <a:xfrm>
              <a:off x="5684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95"/>
            <p:cNvGrpSpPr>
              <a:grpSpLocks/>
            </p:cNvGrpSpPr>
            <p:nvPr/>
          </p:nvGrpSpPr>
          <p:grpSpPr bwMode="auto">
            <a:xfrm>
              <a:off x="5713" y="1985"/>
              <a:ext cx="319" cy="456"/>
              <a:chOff x="533" y="394"/>
              <a:chExt cx="266" cy="507"/>
            </a:xfrm>
          </p:grpSpPr>
          <p:sp>
            <p:nvSpPr>
              <p:cNvPr id="15556" name="Rectangle 19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7" name="Rectangle 19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58" name="Rectangle 19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59" name="Rectangle 19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0" name="Rectangle 20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1" name="Rectangle 20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2" name="Rectangle 20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3" name="Rectangle 20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4" name="Rectangle 20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grpSp>
          <p:nvGrpSpPr>
            <p:cNvPr id="18" name="Group 205"/>
            <p:cNvGrpSpPr>
              <a:grpSpLocks/>
            </p:cNvGrpSpPr>
            <p:nvPr/>
          </p:nvGrpSpPr>
          <p:grpSpPr bwMode="auto">
            <a:xfrm>
              <a:off x="6062" y="1985"/>
              <a:ext cx="319" cy="456"/>
              <a:chOff x="533" y="394"/>
              <a:chExt cx="266" cy="507"/>
            </a:xfrm>
          </p:grpSpPr>
          <p:sp>
            <p:nvSpPr>
              <p:cNvPr id="15566" name="Rectangle 20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" name="Rectangle 20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568" name="Rectangle 20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69" name="Rectangle 20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70" name="Rectangle 21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71" name="Rectangle 21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72" name="Rectangle 21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73" name="Rectangle 21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  <p:sp>
            <p:nvSpPr>
              <p:cNvPr id="15574" name="Rectangle 21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/>
              </a:p>
            </p:txBody>
          </p:sp>
        </p:grpSp>
        <p:sp>
          <p:nvSpPr>
            <p:cNvPr id="15575" name="Rectangle 215"/>
            <p:cNvSpPr>
              <a:spLocks noChangeArrowheads="1"/>
            </p:cNvSpPr>
            <p:nvPr/>
          </p:nvSpPr>
          <p:spPr bwMode="auto">
            <a:xfrm rot="5400000">
              <a:off x="1231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6" name="Rectangle 216"/>
            <p:cNvSpPr>
              <a:spLocks noChangeArrowheads="1"/>
            </p:cNvSpPr>
            <p:nvPr/>
          </p:nvSpPr>
          <p:spPr bwMode="auto">
            <a:xfrm rot="5400000">
              <a:off x="202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7" name="Rectangle 217"/>
            <p:cNvSpPr>
              <a:spLocks noChangeArrowheads="1"/>
            </p:cNvSpPr>
            <p:nvPr/>
          </p:nvSpPr>
          <p:spPr bwMode="auto">
            <a:xfrm rot="5400000">
              <a:off x="27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8" name="Rectangle 218"/>
            <p:cNvSpPr>
              <a:spLocks noChangeArrowheads="1"/>
            </p:cNvSpPr>
            <p:nvPr/>
          </p:nvSpPr>
          <p:spPr bwMode="auto">
            <a:xfrm rot="5400000">
              <a:off x="35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9" name="Rectangle 219"/>
            <p:cNvSpPr>
              <a:spLocks noChangeArrowheads="1"/>
            </p:cNvSpPr>
            <p:nvPr/>
          </p:nvSpPr>
          <p:spPr bwMode="auto">
            <a:xfrm rot="5400000">
              <a:off x="437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0" name="Rectangle 220"/>
            <p:cNvSpPr>
              <a:spLocks noChangeArrowheads="1"/>
            </p:cNvSpPr>
            <p:nvPr/>
          </p:nvSpPr>
          <p:spPr bwMode="auto">
            <a:xfrm rot="5400000">
              <a:off x="5163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1" name="Rectangle 221"/>
            <p:cNvSpPr>
              <a:spLocks noChangeArrowheads="1"/>
            </p:cNvSpPr>
            <p:nvPr/>
          </p:nvSpPr>
          <p:spPr bwMode="auto">
            <a:xfrm rot="5400000">
              <a:off x="5938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582" name="AutoShape 222"/>
            <p:cNvCxnSpPr>
              <a:cxnSpLocks noChangeShapeType="1"/>
            </p:cNvCxnSpPr>
            <p:nvPr/>
          </p:nvCxnSpPr>
          <p:spPr bwMode="auto">
            <a:xfrm>
              <a:off x="181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83" name="AutoShape 223"/>
            <p:cNvCxnSpPr>
              <a:cxnSpLocks noChangeShapeType="1"/>
            </p:cNvCxnSpPr>
            <p:nvPr/>
          </p:nvCxnSpPr>
          <p:spPr bwMode="auto">
            <a:xfrm>
              <a:off x="1820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84" name="AutoShape 224"/>
            <p:cNvCxnSpPr>
              <a:cxnSpLocks noChangeShapeType="1"/>
            </p:cNvCxnSpPr>
            <p:nvPr/>
          </p:nvCxnSpPr>
          <p:spPr bwMode="auto">
            <a:xfrm>
              <a:off x="292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85" name="AutoShape 225"/>
            <p:cNvCxnSpPr>
              <a:cxnSpLocks noChangeShapeType="1"/>
            </p:cNvCxnSpPr>
            <p:nvPr/>
          </p:nvCxnSpPr>
          <p:spPr bwMode="auto">
            <a:xfrm>
              <a:off x="2929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86" name="AutoShape 226"/>
            <p:cNvCxnSpPr>
              <a:cxnSpLocks noChangeShapeType="1"/>
            </p:cNvCxnSpPr>
            <p:nvPr/>
          </p:nvCxnSpPr>
          <p:spPr bwMode="auto">
            <a:xfrm>
              <a:off x="4037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87" name="AutoShape 227"/>
            <p:cNvCxnSpPr>
              <a:cxnSpLocks noChangeShapeType="1"/>
            </p:cNvCxnSpPr>
            <p:nvPr/>
          </p:nvCxnSpPr>
          <p:spPr bwMode="auto">
            <a:xfrm>
              <a:off x="403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88" name="AutoShape 228"/>
            <p:cNvCxnSpPr>
              <a:cxnSpLocks noChangeShapeType="1"/>
            </p:cNvCxnSpPr>
            <p:nvPr/>
          </p:nvCxnSpPr>
          <p:spPr bwMode="auto">
            <a:xfrm>
              <a:off x="5146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89" name="AutoShape 229"/>
            <p:cNvCxnSpPr>
              <a:cxnSpLocks noChangeShapeType="1"/>
            </p:cNvCxnSpPr>
            <p:nvPr/>
          </p:nvCxnSpPr>
          <p:spPr bwMode="auto">
            <a:xfrm>
              <a:off x="514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90" name="AutoShape 230"/>
            <p:cNvCxnSpPr>
              <a:cxnSpLocks noChangeShapeType="1"/>
            </p:cNvCxnSpPr>
            <p:nvPr/>
          </p:nvCxnSpPr>
          <p:spPr bwMode="auto">
            <a:xfrm>
              <a:off x="6256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19" name="Group 231"/>
            <p:cNvGrpSpPr>
              <a:grpSpLocks/>
            </p:cNvGrpSpPr>
            <p:nvPr/>
          </p:nvGrpSpPr>
          <p:grpSpPr bwMode="auto">
            <a:xfrm>
              <a:off x="235" y="2696"/>
              <a:ext cx="666" cy="136"/>
              <a:chOff x="4428" y="1050"/>
              <a:chExt cx="679" cy="136"/>
            </a:xfrm>
          </p:grpSpPr>
          <p:sp>
            <p:nvSpPr>
              <p:cNvPr id="15592" name="Rectangle 232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20" name="Group 23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59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95" name="Line 23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1" name="Group 23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59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/>
                  </a:p>
                </p:txBody>
              </p:sp>
              <p:sp>
                <p:nvSpPr>
                  <p:cNvPr id="15598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" name="Group 23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00" name="Rectangle 24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01" name="Line 24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3" name="Group 24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03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/>
                  </a:p>
                </p:txBody>
              </p:sp>
              <p:sp>
                <p:nvSpPr>
                  <p:cNvPr id="15604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4" name="Group 245"/>
            <p:cNvGrpSpPr>
              <a:grpSpLocks/>
            </p:cNvGrpSpPr>
            <p:nvPr/>
          </p:nvGrpSpPr>
          <p:grpSpPr bwMode="auto">
            <a:xfrm>
              <a:off x="1011" y="2696"/>
              <a:ext cx="666" cy="136"/>
              <a:chOff x="4428" y="1050"/>
              <a:chExt cx="679" cy="136"/>
            </a:xfrm>
          </p:grpSpPr>
          <p:sp>
            <p:nvSpPr>
              <p:cNvPr id="15606" name="Rectangle 246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25" name="Group 24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08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09" name="Line 24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" name="Group 25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11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12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" name="Group 25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14" name="Rectangle 25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15" name="Line 25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8" name="Group 25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17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18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" name="Group 259"/>
            <p:cNvGrpSpPr>
              <a:grpSpLocks/>
            </p:cNvGrpSpPr>
            <p:nvPr/>
          </p:nvGrpSpPr>
          <p:grpSpPr bwMode="auto">
            <a:xfrm>
              <a:off x="1800" y="2696"/>
              <a:ext cx="666" cy="136"/>
              <a:chOff x="4428" y="1050"/>
              <a:chExt cx="679" cy="136"/>
            </a:xfrm>
          </p:grpSpPr>
          <p:sp>
            <p:nvSpPr>
              <p:cNvPr id="15620" name="Rectangle 260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30" name="Group 26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23" name="Line 26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31" name="Group 26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2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26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56" name="Group 26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28" name="Rectangle 26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29" name="Line 26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467" name="Group 27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3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32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477" name="Group 273"/>
            <p:cNvGrpSpPr>
              <a:grpSpLocks/>
            </p:cNvGrpSpPr>
            <p:nvPr/>
          </p:nvGrpSpPr>
          <p:grpSpPr bwMode="auto">
            <a:xfrm>
              <a:off x="2571" y="2696"/>
              <a:ext cx="666" cy="136"/>
              <a:chOff x="4428" y="1050"/>
              <a:chExt cx="679" cy="136"/>
            </a:xfrm>
          </p:grpSpPr>
          <p:sp>
            <p:nvSpPr>
              <p:cNvPr id="15634" name="Rectangle 274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490" name="Group 275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36" name="Rectangle 276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37" name="Line 277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500" name="Group 27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39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40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11" name="Group 281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43" name="Line 28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521" name="Group 28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45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46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534" name="Group 287"/>
            <p:cNvGrpSpPr>
              <a:grpSpLocks/>
            </p:cNvGrpSpPr>
            <p:nvPr/>
          </p:nvGrpSpPr>
          <p:grpSpPr bwMode="auto">
            <a:xfrm>
              <a:off x="3371" y="2696"/>
              <a:ext cx="666" cy="136"/>
              <a:chOff x="4428" y="1050"/>
              <a:chExt cx="679" cy="136"/>
            </a:xfrm>
          </p:grpSpPr>
          <p:sp>
            <p:nvSpPr>
              <p:cNvPr id="15648" name="Rectangle 288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544" name="Group 289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50" name="Rectangle 29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51" name="Line 29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555" name="Group 29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53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54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65" name="Group 295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5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57" name="Line 297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591" name="Group 29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59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6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593" name="Group 301"/>
            <p:cNvGrpSpPr>
              <a:grpSpLocks/>
            </p:cNvGrpSpPr>
            <p:nvPr/>
          </p:nvGrpSpPr>
          <p:grpSpPr bwMode="auto">
            <a:xfrm>
              <a:off x="4148" y="2696"/>
              <a:ext cx="666" cy="136"/>
              <a:chOff x="4428" y="1050"/>
              <a:chExt cx="679" cy="136"/>
            </a:xfrm>
          </p:grpSpPr>
          <p:sp>
            <p:nvSpPr>
              <p:cNvPr id="15662" name="Rectangle 302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596" name="Group 30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64" name="Rectangle 30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65" name="Line 30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599" name="Group 30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67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68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602" name="Group 30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70" name="Rectangle 31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71" name="Line 31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05" name="Group 31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73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74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607" name="Group 315"/>
            <p:cNvGrpSpPr>
              <a:grpSpLocks/>
            </p:cNvGrpSpPr>
            <p:nvPr/>
          </p:nvGrpSpPr>
          <p:grpSpPr bwMode="auto">
            <a:xfrm>
              <a:off x="4937" y="2696"/>
              <a:ext cx="666" cy="136"/>
              <a:chOff x="4428" y="1050"/>
              <a:chExt cx="679" cy="136"/>
            </a:xfrm>
          </p:grpSpPr>
          <p:sp>
            <p:nvSpPr>
              <p:cNvPr id="15676" name="Rectangle 316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610" name="Group 31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78" name="Rectangle 31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79" name="Line 31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13" name="Group 32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81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82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616" name="Group 32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84" name="Rectangle 32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85" name="Line 32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19" name="Group 32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87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88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621" name="Group 329"/>
            <p:cNvGrpSpPr>
              <a:grpSpLocks/>
            </p:cNvGrpSpPr>
            <p:nvPr/>
          </p:nvGrpSpPr>
          <p:grpSpPr bwMode="auto">
            <a:xfrm>
              <a:off x="5720" y="2696"/>
              <a:ext cx="666" cy="136"/>
              <a:chOff x="4428" y="1050"/>
              <a:chExt cx="679" cy="136"/>
            </a:xfrm>
          </p:grpSpPr>
          <p:sp>
            <p:nvSpPr>
              <p:cNvPr id="15690" name="Rectangle 330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624" name="Group 33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692" name="Rectangle 33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93" name="Line 33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27" name="Group 33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695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96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630" name="Group 33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698" name="Rectangle 33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99" name="Line 33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33" name="Group 34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701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702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15703" name="AutoShape 343"/>
            <p:cNvCxnSpPr>
              <a:cxnSpLocks noChangeShapeType="1"/>
              <a:stCxn id="15370" idx="2"/>
            </p:cNvCxnSpPr>
            <p:nvPr/>
          </p:nvCxnSpPr>
          <p:spPr bwMode="auto">
            <a:xfrm rot="16200000" flipH="1">
              <a:off x="3216" y="205"/>
              <a:ext cx="390" cy="5691"/>
            </a:xfrm>
            <a:prstGeom prst="bentConnector3">
              <a:avLst>
                <a:gd name="adj1" fmla="val 49745"/>
              </a:avLst>
            </a:prstGeom>
            <a:noFill/>
            <a:ln w="19050">
              <a:solidFill>
                <a:srgbClr val="DDDDDD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grpSp>
          <p:nvGrpSpPr>
            <p:cNvPr id="15635" name="Group 344"/>
            <p:cNvGrpSpPr>
              <a:grpSpLocks/>
            </p:cNvGrpSpPr>
            <p:nvPr/>
          </p:nvGrpSpPr>
          <p:grpSpPr bwMode="auto">
            <a:xfrm>
              <a:off x="235" y="2695"/>
              <a:ext cx="666" cy="136"/>
              <a:chOff x="4428" y="1050"/>
              <a:chExt cx="679" cy="136"/>
            </a:xfrm>
          </p:grpSpPr>
          <p:sp>
            <p:nvSpPr>
              <p:cNvPr id="15705" name="Rectangle 345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</a:rPr>
                  <a:t>Texture</a:t>
                </a:r>
              </a:p>
            </p:txBody>
          </p:sp>
          <p:grpSp>
            <p:nvGrpSpPr>
              <p:cNvPr id="15638" name="Group 346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5707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08" name="Line 348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41" name="Group 34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710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711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644" name="Group 352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571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14" name="Line 35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5647" name="Group 35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5716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717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718" name="Rectangle 358"/>
            <p:cNvSpPr>
              <a:spLocks noChangeArrowheads="1"/>
            </p:cNvSpPr>
            <p:nvPr/>
          </p:nvSpPr>
          <p:spPr bwMode="auto">
            <a:xfrm>
              <a:off x="3352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19" name="Rectangle 359"/>
            <p:cNvSpPr>
              <a:spLocks noChangeArrowheads="1"/>
            </p:cNvSpPr>
            <p:nvPr/>
          </p:nvSpPr>
          <p:spPr bwMode="auto">
            <a:xfrm>
              <a:off x="203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0" name="Rectangle 360"/>
            <p:cNvSpPr>
              <a:spLocks noChangeArrowheads="1"/>
            </p:cNvSpPr>
            <p:nvPr/>
          </p:nvSpPr>
          <p:spPr bwMode="auto">
            <a:xfrm>
              <a:off x="978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1" name="Rectangle 361"/>
            <p:cNvSpPr>
              <a:spLocks noChangeArrowheads="1"/>
            </p:cNvSpPr>
            <p:nvPr/>
          </p:nvSpPr>
          <p:spPr bwMode="auto">
            <a:xfrm>
              <a:off x="1779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2" name="Rectangle 362"/>
            <p:cNvSpPr>
              <a:spLocks noChangeArrowheads="1"/>
            </p:cNvSpPr>
            <p:nvPr/>
          </p:nvSpPr>
          <p:spPr bwMode="auto">
            <a:xfrm>
              <a:off x="2552" y="2450"/>
              <a:ext cx="71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3" name="Rectangle 363"/>
            <p:cNvSpPr>
              <a:spLocks noChangeArrowheads="1"/>
            </p:cNvSpPr>
            <p:nvPr/>
          </p:nvSpPr>
          <p:spPr bwMode="auto">
            <a:xfrm>
              <a:off x="4139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4" name="Rectangle 364"/>
            <p:cNvSpPr>
              <a:spLocks noChangeArrowheads="1"/>
            </p:cNvSpPr>
            <p:nvPr/>
          </p:nvSpPr>
          <p:spPr bwMode="auto">
            <a:xfrm>
              <a:off x="4914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5" name="Rectangle 365"/>
            <p:cNvSpPr>
              <a:spLocks noChangeArrowheads="1"/>
            </p:cNvSpPr>
            <p:nvPr/>
          </p:nvSpPr>
          <p:spPr bwMode="auto">
            <a:xfrm>
              <a:off x="5714" y="2450"/>
              <a:ext cx="7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</a:rPr>
              </a:br>
              <a:r>
                <a:rPr lang="en-US" sz="1000" b="1">
                  <a:solidFill>
                    <a:srgbClr val="080808"/>
                  </a:solidFill>
                </a:rPr>
                <a:t>Cache</a:t>
              </a:r>
            </a:p>
          </p:txBody>
        </p:sp>
        <p:sp>
          <p:nvSpPr>
            <p:cNvPr id="15726" name="Rectangle 366"/>
            <p:cNvSpPr>
              <a:spLocks noChangeArrowheads="1"/>
            </p:cNvSpPr>
            <p:nvPr/>
          </p:nvSpPr>
          <p:spPr bwMode="auto">
            <a:xfrm>
              <a:off x="1538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  <p:sp>
          <p:nvSpPr>
            <p:cNvPr id="15727" name="Rectangle 367"/>
            <p:cNvSpPr>
              <a:spLocks noChangeArrowheads="1"/>
            </p:cNvSpPr>
            <p:nvPr/>
          </p:nvSpPr>
          <p:spPr bwMode="auto">
            <a:xfrm>
              <a:off x="2648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  <p:sp>
          <p:nvSpPr>
            <p:cNvPr id="15728" name="Rectangle 368"/>
            <p:cNvSpPr>
              <a:spLocks noChangeArrowheads="1"/>
            </p:cNvSpPr>
            <p:nvPr/>
          </p:nvSpPr>
          <p:spPr bwMode="auto">
            <a:xfrm>
              <a:off x="3756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  <p:sp>
          <p:nvSpPr>
            <p:cNvPr id="15729" name="Rectangle 369"/>
            <p:cNvSpPr>
              <a:spLocks noChangeArrowheads="1"/>
            </p:cNvSpPr>
            <p:nvPr/>
          </p:nvSpPr>
          <p:spPr bwMode="auto">
            <a:xfrm>
              <a:off x="4865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  <p:sp>
          <p:nvSpPr>
            <p:cNvPr id="15730" name="Rectangle 370"/>
            <p:cNvSpPr>
              <a:spLocks noChangeArrowheads="1"/>
            </p:cNvSpPr>
            <p:nvPr/>
          </p:nvSpPr>
          <p:spPr bwMode="auto">
            <a:xfrm>
              <a:off x="5974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Load/store</a:t>
              </a:r>
            </a:p>
          </p:txBody>
        </p:sp>
      </p:grpSp>
      <p:sp>
        <p:nvSpPr>
          <p:cNvPr id="15731" name="Rectangle 37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/>
              <a:t>GeForce 8800</a:t>
            </a:r>
          </a:p>
        </p:txBody>
      </p:sp>
      <p:sp>
        <p:nvSpPr>
          <p:cNvPr id="15732" name="Rectangle 372"/>
          <p:cNvSpPr>
            <a:spLocks noChangeArrowheads="1"/>
          </p:cNvSpPr>
          <p:nvPr/>
        </p:nvSpPr>
        <p:spPr bwMode="auto">
          <a:xfrm>
            <a:off x="0" y="6629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00">
                <a:latin typeface="Palatino" pitchFamily="18" charset="0"/>
                <a:cs typeface="Times New Roman" pitchFamily="18" charset="0"/>
              </a:rPr>
              <a:t>© David Kirk/NVIDIA and Wen-mei W. Hwu, 2007 ECE 498AL, UIUC</a:t>
            </a:r>
            <a:endParaRPr lang="en-US" sz="100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1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Xbox 360 : Unified </a:t>
            </a:r>
            <a:r>
              <a:rPr lang="en-US" dirty="0" err="1" smtClean="0"/>
              <a:t>shader</a:t>
            </a:r>
            <a:r>
              <a:rPr lang="en-US" dirty="0" smtClean="0"/>
              <a:t>  (ATI/AMD)</a:t>
            </a:r>
          </a:p>
          <a:p>
            <a:r>
              <a:rPr lang="en-US" dirty="0" err="1" smtClean="0"/>
              <a:t>Playstation</a:t>
            </a:r>
            <a:r>
              <a:rPr lang="en-US" dirty="0" smtClean="0"/>
              <a:t> 3: a modified version of </a:t>
            </a:r>
            <a:r>
              <a:rPr lang="en-US" dirty="0" err="1" smtClean="0"/>
              <a:t>GeForce</a:t>
            </a:r>
            <a:r>
              <a:rPr lang="en-US" dirty="0" smtClean="0"/>
              <a:t> 7800 (NVIDIA)</a:t>
            </a:r>
          </a:p>
          <a:p>
            <a:r>
              <a:rPr lang="en-US" dirty="0" err="1" smtClean="0"/>
              <a:t>Cuda</a:t>
            </a:r>
            <a:r>
              <a:rPr lang="en-US" dirty="0" smtClean="0"/>
              <a:t>: unified </a:t>
            </a:r>
            <a:r>
              <a:rPr lang="en-US" dirty="0" err="1" smtClean="0"/>
              <a:t>shader</a:t>
            </a:r>
            <a:r>
              <a:rPr lang="en-US" dirty="0" smtClean="0"/>
              <a:t>  (NVIDIA)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GEOMETRY  </a:t>
            </a:r>
            <a:r>
              <a:rPr lang="sv-SE" dirty="0" smtClean="0"/>
              <a:t>                            </a:t>
            </a:r>
            <a:r>
              <a:rPr lang="sv-SE" dirty="0"/>
              <a:t>stage in more detail</a:t>
            </a:r>
            <a:endParaRPr lang="en-GB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r>
              <a:rPr lang="sv-S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model transform</a:t>
            </a:r>
          </a:p>
          <a:p>
            <a:r>
              <a:rPr lang="sv-SE" sz="2800" dirty="0"/>
              <a:t>Originally, an object is in ”model space”</a:t>
            </a:r>
          </a:p>
          <a:p>
            <a:r>
              <a:rPr lang="sv-SE" sz="2800" dirty="0"/>
              <a:t>Move, orient, and transform geometrical objects into ”world space”</a:t>
            </a:r>
          </a:p>
          <a:p>
            <a:r>
              <a:rPr lang="sv-SE" sz="2800" dirty="0"/>
              <a:t>Example, a sphere is defined with origin at (0,0,0) with radius 1</a:t>
            </a:r>
          </a:p>
          <a:p>
            <a:pPr lvl="1"/>
            <a:r>
              <a:rPr lang="sv-SE" sz="2200" dirty="0"/>
              <a:t>Translate, rotate, scale to make it appear elsewhere</a:t>
            </a:r>
          </a:p>
          <a:p>
            <a:r>
              <a:rPr lang="sv-SE" sz="2800" dirty="0"/>
              <a:t>Done per vertex with a 4x4 matrix multiplication!</a:t>
            </a:r>
          </a:p>
          <a:p>
            <a:r>
              <a:rPr lang="sv-SE" sz="2800" dirty="0"/>
              <a:t>The user can apply different matrices over time to animate objects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08389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 the CPU</a:t>
            </a:r>
          </a:p>
          <a:p>
            <a:pPr>
              <a:buFontTx/>
              <a:buChar char="-"/>
            </a:pPr>
            <a:r>
              <a:rPr lang="en-US" dirty="0" smtClean="0"/>
              <a:t>Collision detection – may provide the feedback </a:t>
            </a:r>
          </a:p>
          <a:p>
            <a:pPr>
              <a:buFontTx/>
              <a:buChar char="-"/>
            </a:pPr>
            <a:r>
              <a:rPr lang="en-US" dirty="0" smtClean="0"/>
              <a:t>Global acceleration algorithms, etc </a:t>
            </a:r>
          </a:p>
          <a:p>
            <a:pPr>
              <a:buFontTx/>
              <a:buChar char="-"/>
            </a:pPr>
            <a:r>
              <a:rPr lang="en-US" dirty="0" smtClean="0"/>
              <a:t>Generate rendering primitives, points, lines, triangles ..</a:t>
            </a:r>
          </a:p>
          <a:p>
            <a:pPr>
              <a:buFontTx/>
              <a:buChar char="-"/>
            </a:pPr>
            <a:r>
              <a:rPr lang="en-US" dirty="0" smtClean="0"/>
              <a:t>Input from other sources (keyboard, mouse..)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/>
              <a:t>view transform</a:t>
            </a:r>
            <a:endParaRPr lang="en-GB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You can move the camera in the same manner</a:t>
            </a:r>
          </a:p>
          <a:p>
            <a:r>
              <a:rPr lang="sv-SE"/>
              <a:t>But apply inverse transform to objects, so that camera looks down negative z-axis</a:t>
            </a:r>
            <a:endParaRPr lang="en-GB"/>
          </a:p>
          <a:p>
            <a:endParaRPr lang="en-GB"/>
          </a:p>
        </p:txBody>
      </p:sp>
      <p:pic>
        <p:nvPicPr>
          <p:cNvPr id="166916" name="Picture 4" descr="frust_r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3581400"/>
            <a:ext cx="3257550" cy="2838450"/>
          </a:xfrm>
          <a:prstGeom prst="rect">
            <a:avLst/>
          </a:prstGeom>
          <a:noFill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343400" y="3581400"/>
            <a:ext cx="4686300" cy="3063875"/>
            <a:chOff x="2736" y="2256"/>
            <a:chExt cx="2952" cy="1930"/>
          </a:xfrm>
        </p:grpSpPr>
        <p:pic>
          <p:nvPicPr>
            <p:cNvPr id="166917" name="Picture 5" descr="frust_align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0" y="2256"/>
              <a:ext cx="1848" cy="1920"/>
            </a:xfrm>
            <a:prstGeom prst="rect">
              <a:avLst/>
            </a:prstGeom>
            <a:noFill/>
          </p:spPr>
        </p:pic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>
              <a:off x="2736" y="3120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4032" y="369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3836" y="393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>
                  <a:solidFill>
                    <a:srgbClr val="000000"/>
                  </a:solidFill>
                </a:rPr>
                <a:t>z</a:t>
              </a:r>
              <a:endParaRPr lang="en-GB" sz="2000">
                <a:solidFill>
                  <a:srgbClr val="000000"/>
                </a:solidFill>
              </a:endParaRPr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3936" y="393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4176" y="38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>
                  <a:solidFill>
                    <a:srgbClr val="000000"/>
                  </a:solidFill>
                </a:rPr>
                <a:t>x</a:t>
              </a:r>
              <a:endParaRPr lang="en-GB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84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GEOMETRY Lighting</a:t>
            </a:r>
            <a:endParaRPr lang="en-GB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010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/>
              <a:t>Compute ”lighting” at vertices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78486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66294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838200" y="1981200"/>
            <a:ext cx="2971800" cy="2590800"/>
            <a:chOff x="528" y="1248"/>
            <a:chExt cx="1872" cy="1632"/>
          </a:xfrm>
        </p:grpSpPr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624" y="1776"/>
              <a:ext cx="72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672" y="2496"/>
              <a:ext cx="67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624" y="1776"/>
              <a:ext cx="48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 flipV="1">
              <a:off x="624" y="148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 flipV="1">
              <a:off x="672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 flipV="1">
              <a:off x="1344" y="244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19" name="Oval 27"/>
            <p:cNvSpPr>
              <a:spLocks noChangeArrowheads="1"/>
            </p:cNvSpPr>
            <p:nvPr/>
          </p:nvSpPr>
          <p:spPr bwMode="auto">
            <a:xfrm>
              <a:off x="1536" y="144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0" name="Text Box 28"/>
            <p:cNvSpPr txBox="1">
              <a:spLocks noChangeArrowheads="1"/>
            </p:cNvSpPr>
            <p:nvPr/>
          </p:nvSpPr>
          <p:spPr bwMode="auto">
            <a:xfrm>
              <a:off x="1632" y="1344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light</a:t>
              </a:r>
              <a:endParaRPr lang="en-GB" sz="2000"/>
            </a:p>
          </p:txBody>
        </p:sp>
        <p:sp>
          <p:nvSpPr>
            <p:cNvPr id="161822" name="Rectangle 30"/>
            <p:cNvSpPr>
              <a:spLocks noChangeArrowheads="1"/>
            </p:cNvSpPr>
            <p:nvPr/>
          </p:nvSpPr>
          <p:spPr bwMode="auto">
            <a:xfrm>
              <a:off x="528" y="1248"/>
              <a:ext cx="1632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810000" y="1981200"/>
            <a:ext cx="3505200" cy="2590800"/>
            <a:chOff x="2400" y="1248"/>
            <a:chExt cx="2208" cy="1632"/>
          </a:xfrm>
        </p:grpSpPr>
        <p:sp>
          <p:nvSpPr>
            <p:cNvPr id="161821" name="Rectangle 29"/>
            <p:cNvSpPr>
              <a:spLocks noChangeArrowheads="1"/>
            </p:cNvSpPr>
            <p:nvPr/>
          </p:nvSpPr>
          <p:spPr bwMode="auto">
            <a:xfrm>
              <a:off x="2400" y="1872"/>
              <a:ext cx="576" cy="288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sv-SE" sz="1400"/>
                <a:t>Geometry</a:t>
              </a:r>
              <a:endParaRPr lang="en-GB" sz="1400"/>
            </a:p>
          </p:txBody>
        </p:sp>
        <p:sp>
          <p:nvSpPr>
            <p:cNvPr id="161824" name="Line 32"/>
            <p:cNvSpPr>
              <a:spLocks noChangeShapeType="1"/>
            </p:cNvSpPr>
            <p:nvPr/>
          </p:nvSpPr>
          <p:spPr bwMode="auto">
            <a:xfrm>
              <a:off x="2976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25" name="Line 33"/>
            <p:cNvSpPr>
              <a:spLocks noChangeShapeType="1"/>
            </p:cNvSpPr>
            <p:nvPr/>
          </p:nvSpPr>
          <p:spPr bwMode="auto">
            <a:xfrm>
              <a:off x="3507" y="1776"/>
              <a:ext cx="72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26" name="Line 34"/>
            <p:cNvSpPr>
              <a:spLocks noChangeShapeType="1"/>
            </p:cNvSpPr>
            <p:nvPr/>
          </p:nvSpPr>
          <p:spPr bwMode="auto">
            <a:xfrm>
              <a:off x="3555" y="2496"/>
              <a:ext cx="67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27" name="Line 35"/>
            <p:cNvSpPr>
              <a:spLocks noChangeShapeType="1"/>
            </p:cNvSpPr>
            <p:nvPr/>
          </p:nvSpPr>
          <p:spPr bwMode="auto">
            <a:xfrm>
              <a:off x="3507" y="1776"/>
              <a:ext cx="48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828" name="Rectangle 36"/>
            <p:cNvSpPr>
              <a:spLocks noChangeArrowheads="1"/>
            </p:cNvSpPr>
            <p:nvPr/>
          </p:nvSpPr>
          <p:spPr bwMode="auto">
            <a:xfrm>
              <a:off x="3216" y="1248"/>
              <a:ext cx="1344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9" name="Text Box 37"/>
            <p:cNvSpPr txBox="1">
              <a:spLocks noChangeArrowheads="1"/>
            </p:cNvSpPr>
            <p:nvPr/>
          </p:nvSpPr>
          <p:spPr bwMode="auto">
            <a:xfrm>
              <a:off x="3315" y="1536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blue</a:t>
              </a:r>
              <a:endParaRPr lang="en-GB" sz="2000"/>
            </a:p>
          </p:txBody>
        </p:sp>
        <p:sp>
          <p:nvSpPr>
            <p:cNvPr id="161830" name="Text Box 38"/>
            <p:cNvSpPr txBox="1">
              <a:spLocks noChangeArrowheads="1"/>
            </p:cNvSpPr>
            <p:nvPr/>
          </p:nvSpPr>
          <p:spPr bwMode="auto">
            <a:xfrm>
              <a:off x="3256" y="2496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red</a:t>
              </a:r>
              <a:endParaRPr lang="en-GB" sz="2000"/>
            </a:p>
          </p:txBody>
        </p:sp>
        <p:sp>
          <p:nvSpPr>
            <p:cNvPr id="161831" name="Text Box 39"/>
            <p:cNvSpPr txBox="1">
              <a:spLocks noChangeArrowheads="1"/>
            </p:cNvSpPr>
            <p:nvPr/>
          </p:nvSpPr>
          <p:spPr bwMode="auto">
            <a:xfrm>
              <a:off x="4083" y="2544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green</a:t>
              </a:r>
              <a:endParaRPr lang="en-GB" sz="2000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7239000" y="2590800"/>
            <a:ext cx="1752600" cy="1371600"/>
            <a:chOff x="4560" y="1632"/>
            <a:chExt cx="1104" cy="864"/>
          </a:xfrm>
        </p:grpSpPr>
        <p:pic>
          <p:nvPicPr>
            <p:cNvPr id="161802" name="Picture 10" descr="tri_soli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" y="1632"/>
              <a:ext cx="864" cy="864"/>
            </a:xfrm>
            <a:prstGeom prst="rect">
              <a:avLst/>
            </a:prstGeom>
            <a:noFill/>
          </p:spPr>
        </p:pic>
        <p:sp>
          <p:nvSpPr>
            <p:cNvPr id="161832" name="Line 40"/>
            <p:cNvSpPr>
              <a:spLocks noChangeShapeType="1"/>
            </p:cNvSpPr>
            <p:nvPr/>
          </p:nvSpPr>
          <p:spPr bwMode="auto">
            <a:xfrm>
              <a:off x="456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1834" name="Rectangle 42"/>
          <p:cNvSpPr>
            <a:spLocks noChangeArrowheads="1"/>
          </p:cNvSpPr>
          <p:nvPr/>
        </p:nvSpPr>
        <p:spPr bwMode="auto">
          <a:xfrm>
            <a:off x="914400" y="48006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800" dirty="0"/>
              <a:t>Try to mimic how light in nature behaves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sv-SE" sz="2200" dirty="0" smtClean="0"/>
              <a:t>Empirical models and </a:t>
            </a:r>
            <a:r>
              <a:rPr lang="sv-SE" sz="2200" dirty="0"/>
              <a:t>some real theory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GB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548691" y="19050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Rastrizer</a:t>
            </a:r>
            <a:endParaRPr lang="en-US" dirty="0" smtClean="0"/>
          </a:p>
          <a:p>
            <a:r>
              <a:rPr lang="en-US" dirty="0" smtClean="0"/>
              <a:t>(interpolation)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73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3249867">
            <a:off x="5060365" y="5076331"/>
            <a:ext cx="340817" cy="439140"/>
          </a:xfrm>
          <a:prstGeom prst="triangl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GEOMETRY                                             Projection</a:t>
            </a: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Two major ways to do it</a:t>
            </a:r>
          </a:p>
          <a:p>
            <a:pPr lvl="1"/>
            <a:r>
              <a:rPr lang="sv-SE"/>
              <a:t>Orthogonal (useful in few applications)</a:t>
            </a:r>
          </a:p>
          <a:p>
            <a:pPr lvl="1"/>
            <a:r>
              <a:rPr lang="sv-SE"/>
              <a:t>Perspective (most often used)</a:t>
            </a:r>
          </a:p>
          <a:p>
            <a:pPr lvl="2"/>
            <a:r>
              <a:rPr lang="sv-SE"/>
              <a:t>Mimics how humans perceive the world, i.e., objects’ apparent size decreases with distance</a:t>
            </a:r>
            <a:endParaRPr lang="sv-SE" b="1">
              <a:solidFill>
                <a:srgbClr val="99CC00"/>
              </a:solidFill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5715000" y="76200"/>
            <a:ext cx="9144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sv-SE" sz="1400"/>
              <a:t>Application</a:t>
            </a:r>
            <a:endParaRPr lang="en-GB" sz="1400"/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78486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934200" y="76200"/>
            <a:ext cx="914400" cy="457200"/>
          </a:xfrm>
          <a:prstGeom prst="rect">
            <a:avLst/>
          </a:prstGeom>
          <a:solidFill>
            <a:srgbClr val="008080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sv-SE" sz="1400"/>
              <a:t>Geometry</a:t>
            </a:r>
            <a:endParaRPr lang="en-GB" sz="1400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8153400" y="76200"/>
            <a:ext cx="9144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sv-SE" sz="1400"/>
              <a:t>Rasterizer</a:t>
            </a:r>
            <a:endParaRPr lang="en-GB" sz="1400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6294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90600" y="4191000"/>
            <a:ext cx="13716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4191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267200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6019800" y="4191000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4953000" y="4191000"/>
            <a:ext cx="76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3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GEOMETRY                                             Clipping and Screen Mapping</a:t>
            </a:r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01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/>
              <a:t>Square (cube) after projection</a:t>
            </a:r>
          </a:p>
          <a:p>
            <a:pPr>
              <a:lnSpc>
                <a:spcPct val="90000"/>
              </a:lnSpc>
            </a:pPr>
            <a:r>
              <a:rPr lang="sv-SE"/>
              <a:t>Clip primitives to square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/>
          </a:p>
        </p:txBody>
      </p:sp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78486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6629400" y="304800"/>
            <a:ext cx="304800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14400" y="2667000"/>
            <a:ext cx="2895600" cy="2057400"/>
            <a:chOff x="576" y="1680"/>
            <a:chExt cx="1824" cy="1296"/>
          </a:xfrm>
        </p:grpSpPr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816" y="1680"/>
              <a:ext cx="1296" cy="12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H="1">
              <a:off x="576" y="2131"/>
              <a:ext cx="528" cy="31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1152" y="2592"/>
              <a:ext cx="240" cy="24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 flipV="1">
              <a:off x="1824" y="1872"/>
              <a:ext cx="57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>
              <a:off x="1824" y="2256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V="1">
              <a:off x="2256" y="1872"/>
              <a:ext cx="14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91000" y="2667000"/>
            <a:ext cx="3505200" cy="2057400"/>
            <a:chOff x="2640" y="1680"/>
            <a:chExt cx="2208" cy="1296"/>
          </a:xfrm>
        </p:grpSpPr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>
              <a:off x="2640" y="2304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59" name="Rectangle 19"/>
            <p:cNvSpPr>
              <a:spLocks noChangeArrowheads="1"/>
            </p:cNvSpPr>
            <p:nvPr/>
          </p:nvSpPr>
          <p:spPr bwMode="auto">
            <a:xfrm>
              <a:off x="3552" y="1680"/>
              <a:ext cx="1296" cy="12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 flipH="1">
              <a:off x="3552" y="2131"/>
              <a:ext cx="288" cy="1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61" name="Oval 21"/>
            <p:cNvSpPr>
              <a:spLocks noChangeArrowheads="1"/>
            </p:cNvSpPr>
            <p:nvPr/>
          </p:nvSpPr>
          <p:spPr bwMode="auto">
            <a:xfrm>
              <a:off x="3888" y="2592"/>
              <a:ext cx="240" cy="24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4560" y="206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4560" y="225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 flipH="1" flipV="1">
              <a:off x="4848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865" name="Rectangle 25"/>
          <p:cNvSpPr>
            <a:spLocks noChangeArrowheads="1"/>
          </p:cNvSpPr>
          <p:nvPr/>
        </p:nvSpPr>
        <p:spPr bwMode="auto">
          <a:xfrm>
            <a:off x="914400" y="4876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800"/>
              <a:t>Screen mapping, scales and translates square so that it ends up in a rendering window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800"/>
              <a:t>These ”screen space coordinates” together with Z (depth) are sent to the rasterizer stage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0427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GEOMETRY                                Summary</a:t>
            </a:r>
            <a:endParaRPr lang="en-GB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914400" y="1524000"/>
            <a:ext cx="1624013" cy="1931988"/>
            <a:chOff x="576" y="960"/>
            <a:chExt cx="1023" cy="1217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624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624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9" name="Oval 13"/>
            <p:cNvSpPr>
              <a:spLocks noChangeArrowheads="1"/>
            </p:cNvSpPr>
            <p:nvPr/>
          </p:nvSpPr>
          <p:spPr bwMode="auto">
            <a:xfrm>
              <a:off x="10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816" y="139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248" y="1296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576" y="1927"/>
              <a:ext cx="10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model space</a:t>
              </a:r>
              <a:endParaRPr lang="en-GB" sz="2000"/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590800" y="1524000"/>
            <a:ext cx="1936750" cy="1931988"/>
            <a:chOff x="1632" y="960"/>
            <a:chExt cx="1220" cy="1217"/>
          </a:xfrm>
        </p:grpSpPr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>
              <a:off x="1632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892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1892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V="1">
              <a:off x="2372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8" name="Oval 22"/>
            <p:cNvSpPr>
              <a:spLocks noChangeArrowheads="1"/>
            </p:cNvSpPr>
            <p:nvPr/>
          </p:nvSpPr>
          <p:spPr bwMode="auto">
            <a:xfrm>
              <a:off x="2036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2324" y="1056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2612" y="158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1872" y="1927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world space</a:t>
              </a:r>
              <a:endParaRPr lang="en-GB" sz="2000"/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2516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4572000" y="1447800"/>
            <a:ext cx="2406650" cy="2008188"/>
            <a:chOff x="2880" y="912"/>
            <a:chExt cx="1516" cy="1265"/>
          </a:xfrm>
        </p:grpSpPr>
        <p:sp>
          <p:nvSpPr>
            <p:cNvPr id="167970" name="Line 34"/>
            <p:cNvSpPr>
              <a:spLocks noChangeShapeType="1"/>
            </p:cNvSpPr>
            <p:nvPr/>
          </p:nvSpPr>
          <p:spPr bwMode="auto">
            <a:xfrm>
              <a:off x="4156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09"/>
            <p:cNvGrpSpPr>
              <a:grpSpLocks/>
            </p:cNvGrpSpPr>
            <p:nvPr/>
          </p:nvGrpSpPr>
          <p:grpSpPr bwMode="auto">
            <a:xfrm>
              <a:off x="2880" y="912"/>
              <a:ext cx="1468" cy="1265"/>
              <a:chOff x="2880" y="912"/>
              <a:chExt cx="1468" cy="1265"/>
            </a:xfrm>
          </p:grpSpPr>
          <p:sp>
            <p:nvSpPr>
              <p:cNvPr id="167961" name="Line 2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4" name="Rectangle 28"/>
              <p:cNvSpPr>
                <a:spLocks noChangeArrowheads="1"/>
              </p:cNvSpPr>
              <p:nvPr/>
            </p:nvSpPr>
            <p:spPr bwMode="auto">
              <a:xfrm>
                <a:off x="3168" y="960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5" name="Line 29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6" name="Line 30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7" name="Oval 31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8" name="Rectangle 32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9" name="Rectangle 33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1" name="Text Box 35"/>
              <p:cNvSpPr txBox="1">
                <a:spLocks noChangeArrowheads="1"/>
              </p:cNvSpPr>
              <p:nvPr/>
            </p:nvSpPr>
            <p:spPr bwMode="auto">
              <a:xfrm>
                <a:off x="3148" y="1927"/>
                <a:ext cx="9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v-SE" sz="2000"/>
                  <a:t>world space</a:t>
                </a:r>
                <a:endParaRPr lang="en-GB" sz="2000"/>
              </a:p>
            </p:txBody>
          </p:sp>
          <p:sp>
            <p:nvSpPr>
              <p:cNvPr id="167972" name="Oval 36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 flipH="1" flipV="1">
                <a:off x="3072" y="960"/>
                <a:ext cx="288" cy="10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276" cy="7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5" name="Oval 39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4800" y="3657600"/>
            <a:ext cx="2406650" cy="2301875"/>
            <a:chOff x="192" y="2304"/>
            <a:chExt cx="1516" cy="1450"/>
          </a:xfrm>
        </p:grpSpPr>
        <p:sp>
          <p:nvSpPr>
            <p:cNvPr id="167985" name="Line 49"/>
            <p:cNvSpPr>
              <a:spLocks noChangeShapeType="1"/>
            </p:cNvSpPr>
            <p:nvPr/>
          </p:nvSpPr>
          <p:spPr bwMode="auto">
            <a:xfrm>
              <a:off x="192" y="29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88" name="Oval 52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10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 flipH="1" flipV="1">
              <a:off x="576" y="2352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 flipV="1">
              <a:off x="1008" y="2352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2" name="Oval 56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3" name="Rectangle 57"/>
            <p:cNvSpPr>
              <a:spLocks noChangeArrowheads="1"/>
            </p:cNvSpPr>
            <p:nvPr/>
          </p:nvSpPr>
          <p:spPr bwMode="auto">
            <a:xfrm rot="1609893">
              <a:off x="816" y="2400"/>
              <a:ext cx="96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4" name="Rectangle 58"/>
            <p:cNvSpPr>
              <a:spLocks noChangeArrowheads="1"/>
            </p:cNvSpPr>
            <p:nvPr/>
          </p:nvSpPr>
          <p:spPr bwMode="auto">
            <a:xfrm>
              <a:off x="528" y="2304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5" name="Text Box 59"/>
            <p:cNvSpPr txBox="1">
              <a:spLocks noChangeArrowheads="1"/>
            </p:cNvSpPr>
            <p:nvPr/>
          </p:nvSpPr>
          <p:spPr bwMode="auto">
            <a:xfrm>
              <a:off x="427" y="3504"/>
              <a:ext cx="1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compute lighting</a:t>
              </a:r>
              <a:endParaRPr lang="en-GB" sz="2000"/>
            </a:p>
          </p:txBody>
        </p:sp>
        <p:sp>
          <p:nvSpPr>
            <p:cNvPr id="167997" name="Oval 61"/>
            <p:cNvSpPr>
              <a:spLocks noChangeArrowheads="1"/>
            </p:cNvSpPr>
            <p:nvPr/>
          </p:nvSpPr>
          <p:spPr bwMode="auto">
            <a:xfrm>
              <a:off x="480" y="264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8" name="Rectangle 62"/>
            <p:cNvSpPr>
              <a:spLocks noChangeArrowheads="1"/>
            </p:cNvSpPr>
            <p:nvPr/>
          </p:nvSpPr>
          <p:spPr bwMode="auto">
            <a:xfrm rot="-8698663">
              <a:off x="576" y="2880"/>
              <a:ext cx="144" cy="96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7024688" y="1203325"/>
            <a:ext cx="1814512" cy="2301875"/>
            <a:chOff x="4425" y="758"/>
            <a:chExt cx="1143" cy="1450"/>
          </a:xfrm>
        </p:grpSpPr>
        <p:sp>
          <p:nvSpPr>
            <p:cNvPr id="168018" name="Oval 82"/>
            <p:cNvSpPr>
              <a:spLocks noChangeArrowheads="1"/>
            </p:cNvSpPr>
            <p:nvPr/>
          </p:nvSpPr>
          <p:spPr bwMode="auto">
            <a:xfrm>
              <a:off x="4905" y="176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9" name="Line 83"/>
            <p:cNvSpPr>
              <a:spLocks noChangeShapeType="1"/>
            </p:cNvSpPr>
            <p:nvPr/>
          </p:nvSpPr>
          <p:spPr bwMode="auto">
            <a:xfrm flipV="1">
              <a:off x="4953" y="1574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0" name="Line 84"/>
            <p:cNvSpPr>
              <a:spLocks noChangeShapeType="1"/>
            </p:cNvSpPr>
            <p:nvPr/>
          </p:nvSpPr>
          <p:spPr bwMode="auto">
            <a:xfrm flipH="1" flipV="1">
              <a:off x="4521" y="806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1" name="Line 85"/>
            <p:cNvSpPr>
              <a:spLocks noChangeShapeType="1"/>
            </p:cNvSpPr>
            <p:nvPr/>
          </p:nvSpPr>
          <p:spPr bwMode="auto">
            <a:xfrm flipV="1">
              <a:off x="4953" y="806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2" name="Oval 86"/>
            <p:cNvSpPr>
              <a:spLocks noChangeArrowheads="1"/>
            </p:cNvSpPr>
            <p:nvPr/>
          </p:nvSpPr>
          <p:spPr bwMode="auto">
            <a:xfrm>
              <a:off x="5049" y="104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3" name="Rectangle 87"/>
            <p:cNvSpPr>
              <a:spLocks noChangeArrowheads="1"/>
            </p:cNvSpPr>
            <p:nvPr/>
          </p:nvSpPr>
          <p:spPr bwMode="auto">
            <a:xfrm rot="1609893">
              <a:off x="4761" y="85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4" name="Rectangle 88"/>
            <p:cNvSpPr>
              <a:spLocks noChangeArrowheads="1"/>
            </p:cNvSpPr>
            <p:nvPr/>
          </p:nvSpPr>
          <p:spPr bwMode="auto">
            <a:xfrm>
              <a:off x="4473" y="758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5" name="Text Box 89"/>
            <p:cNvSpPr txBox="1">
              <a:spLocks noChangeArrowheads="1"/>
            </p:cNvSpPr>
            <p:nvPr/>
          </p:nvSpPr>
          <p:spPr bwMode="auto">
            <a:xfrm>
              <a:off x="4448" y="1958"/>
              <a:ext cx="11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camera space</a:t>
              </a:r>
              <a:endParaRPr lang="en-GB" sz="2000"/>
            </a:p>
          </p:txBody>
        </p:sp>
        <p:sp>
          <p:nvSpPr>
            <p:cNvPr id="168026" name="Oval 90"/>
            <p:cNvSpPr>
              <a:spLocks noChangeArrowheads="1"/>
            </p:cNvSpPr>
            <p:nvPr/>
          </p:nvSpPr>
          <p:spPr bwMode="auto">
            <a:xfrm>
              <a:off x="4425" y="109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7" name="Rectangle 91"/>
            <p:cNvSpPr>
              <a:spLocks noChangeArrowheads="1"/>
            </p:cNvSpPr>
            <p:nvPr/>
          </p:nvSpPr>
          <p:spPr bwMode="auto">
            <a:xfrm rot="-8698663">
              <a:off x="4521" y="133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2514600" y="3810000"/>
            <a:ext cx="2308225" cy="2301875"/>
            <a:chOff x="1584" y="2400"/>
            <a:chExt cx="1454" cy="1450"/>
          </a:xfrm>
        </p:grpSpPr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1584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10" name="Rectangle 74"/>
            <p:cNvSpPr>
              <a:spLocks noChangeArrowheads="1"/>
            </p:cNvSpPr>
            <p:nvPr/>
          </p:nvSpPr>
          <p:spPr bwMode="auto">
            <a:xfrm>
              <a:off x="2030" y="240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1" name="Text Box 75"/>
            <p:cNvSpPr txBox="1">
              <a:spLocks noChangeArrowheads="1"/>
            </p:cNvSpPr>
            <p:nvPr/>
          </p:nvSpPr>
          <p:spPr bwMode="auto">
            <a:xfrm>
              <a:off x="1986" y="3408"/>
              <a:ext cx="102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projection</a:t>
              </a:r>
            </a:p>
            <a:p>
              <a:r>
                <a:rPr lang="sv-SE" sz="2000"/>
                <a:t>image space</a:t>
              </a:r>
              <a:endParaRPr lang="en-GB" sz="2000"/>
            </a:p>
          </p:txBody>
        </p:sp>
        <p:sp>
          <p:nvSpPr>
            <p:cNvPr id="168012" name="Oval 76"/>
            <p:cNvSpPr>
              <a:spLocks noChangeArrowheads="1"/>
            </p:cNvSpPr>
            <p:nvPr/>
          </p:nvSpPr>
          <p:spPr bwMode="auto">
            <a:xfrm rot="-4693169">
              <a:off x="2750" y="28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6" name="Rectangle 80"/>
            <p:cNvSpPr>
              <a:spLocks noChangeArrowheads="1"/>
            </p:cNvSpPr>
            <p:nvPr/>
          </p:nvSpPr>
          <p:spPr bwMode="auto">
            <a:xfrm>
              <a:off x="2126" y="268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8" name="Oval 92"/>
            <p:cNvSpPr>
              <a:spLocks noChangeArrowheads="1"/>
            </p:cNvSpPr>
            <p:nvPr/>
          </p:nvSpPr>
          <p:spPr bwMode="auto">
            <a:xfrm>
              <a:off x="1838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9" name="Rectangle 93"/>
            <p:cNvSpPr>
              <a:spLocks noChangeArrowheads="1"/>
            </p:cNvSpPr>
            <p:nvPr/>
          </p:nvSpPr>
          <p:spPr bwMode="auto">
            <a:xfrm rot="-8698663">
              <a:off x="1824" y="2986"/>
              <a:ext cx="192" cy="12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4876800" y="3794125"/>
            <a:ext cx="2057400" cy="1997075"/>
            <a:chOff x="3072" y="2390"/>
            <a:chExt cx="1296" cy="1258"/>
          </a:xfrm>
        </p:grpSpPr>
        <p:sp>
          <p:nvSpPr>
            <p:cNvPr id="168030" name="Rectangle 94"/>
            <p:cNvSpPr>
              <a:spLocks noChangeArrowheads="1"/>
            </p:cNvSpPr>
            <p:nvPr/>
          </p:nvSpPr>
          <p:spPr bwMode="auto">
            <a:xfrm>
              <a:off x="3360" y="239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1" name="Text Box 95"/>
            <p:cNvSpPr txBox="1">
              <a:spLocks noChangeArrowheads="1"/>
            </p:cNvSpPr>
            <p:nvPr/>
          </p:nvSpPr>
          <p:spPr bwMode="auto">
            <a:xfrm>
              <a:off x="3646" y="3398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clip</a:t>
              </a:r>
            </a:p>
          </p:txBody>
        </p:sp>
        <p:sp>
          <p:nvSpPr>
            <p:cNvPr id="168032" name="Oval 96"/>
            <p:cNvSpPr>
              <a:spLocks noChangeArrowheads="1"/>
            </p:cNvSpPr>
            <p:nvPr/>
          </p:nvSpPr>
          <p:spPr bwMode="auto">
            <a:xfrm rot="-4693169">
              <a:off x="4080" y="287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3" name="Rectangle 97"/>
            <p:cNvSpPr>
              <a:spLocks noChangeArrowheads="1"/>
            </p:cNvSpPr>
            <p:nvPr/>
          </p:nvSpPr>
          <p:spPr bwMode="auto">
            <a:xfrm>
              <a:off x="3456" y="267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6" name="Line 100"/>
            <p:cNvSpPr>
              <a:spLocks noChangeShapeType="1"/>
            </p:cNvSpPr>
            <p:nvPr/>
          </p:nvSpPr>
          <p:spPr bwMode="auto">
            <a:xfrm>
              <a:off x="3072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7010400" y="4038600"/>
            <a:ext cx="2098675" cy="1616075"/>
            <a:chOff x="4416" y="2544"/>
            <a:chExt cx="1322" cy="1018"/>
          </a:xfrm>
        </p:grpSpPr>
        <p:sp>
          <p:nvSpPr>
            <p:cNvPr id="168040" name="Rectangle 104"/>
            <p:cNvSpPr>
              <a:spLocks noChangeArrowheads="1"/>
            </p:cNvSpPr>
            <p:nvPr/>
          </p:nvSpPr>
          <p:spPr bwMode="auto">
            <a:xfrm>
              <a:off x="4656" y="2544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7" name="Rectangle 101"/>
            <p:cNvSpPr>
              <a:spLocks noChangeArrowheads="1"/>
            </p:cNvSpPr>
            <p:nvPr/>
          </p:nvSpPr>
          <p:spPr bwMode="auto">
            <a:xfrm>
              <a:off x="4704" y="2582"/>
              <a:ext cx="960" cy="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8" name="Oval 102"/>
            <p:cNvSpPr>
              <a:spLocks noChangeArrowheads="1"/>
            </p:cNvSpPr>
            <p:nvPr/>
          </p:nvSpPr>
          <p:spPr bwMode="auto">
            <a:xfrm rot="-4693169">
              <a:off x="5449" y="3041"/>
              <a:ext cx="86" cy="12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9" name="Rectangle 103"/>
            <p:cNvSpPr>
              <a:spLocks noChangeArrowheads="1"/>
            </p:cNvSpPr>
            <p:nvPr/>
          </p:nvSpPr>
          <p:spPr bwMode="auto">
            <a:xfrm>
              <a:off x="4800" y="2870"/>
              <a:ext cx="73" cy="11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41" name="Line 105"/>
            <p:cNvSpPr>
              <a:spLocks noChangeShapeType="1"/>
            </p:cNvSpPr>
            <p:nvPr/>
          </p:nvSpPr>
          <p:spPr bwMode="auto">
            <a:xfrm>
              <a:off x="4416" y="288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42" name="Text Box 106"/>
            <p:cNvSpPr txBox="1">
              <a:spLocks noChangeArrowheads="1"/>
            </p:cNvSpPr>
            <p:nvPr/>
          </p:nvSpPr>
          <p:spPr bwMode="auto">
            <a:xfrm>
              <a:off x="4610" y="3312"/>
              <a:ext cx="11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map to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0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RASTERIZER </a:t>
            </a:r>
            <a:r>
              <a:rPr lang="sv-SE" dirty="0" smtClean="0"/>
              <a:t>in </a:t>
            </a:r>
            <a:r>
              <a:rPr lang="sv-SE" dirty="0"/>
              <a:t>more detail</a:t>
            </a:r>
            <a:endParaRPr lang="en-GB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 dirty="0"/>
              <a:t>Scan-conversion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Find out which pixels are inside the primitive</a:t>
            </a:r>
          </a:p>
          <a:p>
            <a:pPr>
              <a:lnSpc>
                <a:spcPct val="90000"/>
              </a:lnSpc>
            </a:pPr>
            <a:r>
              <a:rPr lang="sv-SE" dirty="0"/>
              <a:t>Texturing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Put images on triangles</a:t>
            </a:r>
          </a:p>
          <a:p>
            <a:pPr>
              <a:lnSpc>
                <a:spcPct val="90000"/>
              </a:lnSpc>
            </a:pPr>
            <a:r>
              <a:rPr lang="sv-SE" dirty="0"/>
              <a:t>Interpolation over triangle</a:t>
            </a:r>
          </a:p>
          <a:p>
            <a:pPr>
              <a:lnSpc>
                <a:spcPct val="90000"/>
              </a:lnSpc>
            </a:pPr>
            <a:r>
              <a:rPr lang="sv-SE" dirty="0"/>
              <a:t>Z-buffering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Make sure that what is visible from the camera really is displayed</a:t>
            </a:r>
          </a:p>
          <a:p>
            <a:pPr>
              <a:lnSpc>
                <a:spcPct val="90000"/>
              </a:lnSpc>
            </a:pPr>
            <a:r>
              <a:rPr lang="sv-SE" dirty="0"/>
              <a:t>Double buffering</a:t>
            </a:r>
          </a:p>
          <a:p>
            <a:pPr>
              <a:lnSpc>
                <a:spcPct val="90000"/>
              </a:lnSpc>
            </a:pPr>
            <a:r>
              <a:rPr lang="sv-SE" dirty="0"/>
              <a:t>And more…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90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RASTERIZER 		  	        Scan </a:t>
            </a:r>
            <a:r>
              <a:rPr lang="sv-SE" dirty="0" smtClean="0"/>
              <a:t>conversion (Traingle traversal)</a:t>
            </a:r>
            <a:endParaRPr lang="en-GB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382000" cy="4876800"/>
          </a:xfrm>
        </p:spPr>
        <p:txBody>
          <a:bodyPr/>
          <a:lstStyle/>
          <a:p>
            <a:r>
              <a:rPr lang="sv-SE"/>
              <a:t>Triangle vertices from GEOMETRY is input</a:t>
            </a:r>
          </a:p>
          <a:p>
            <a:r>
              <a:rPr lang="sv-SE"/>
              <a:t>Find pixels inside the triangle</a:t>
            </a:r>
          </a:p>
          <a:p>
            <a:pPr lvl="1"/>
            <a:r>
              <a:rPr lang="sv-SE"/>
              <a:t>Or on a line, or on a point</a:t>
            </a:r>
          </a:p>
          <a:p>
            <a:r>
              <a:rPr lang="sv-SE"/>
              <a:t>Do per-pixel operations on these pixels:</a:t>
            </a:r>
          </a:p>
          <a:p>
            <a:pPr lvl="1"/>
            <a:r>
              <a:rPr lang="sv-SE"/>
              <a:t>Interpolation</a:t>
            </a:r>
          </a:p>
          <a:p>
            <a:pPr lvl="1"/>
            <a:r>
              <a:rPr lang="sv-SE"/>
              <a:t>Texturing</a:t>
            </a:r>
          </a:p>
          <a:p>
            <a:pPr lvl="1"/>
            <a:r>
              <a:rPr lang="sv-SE"/>
              <a:t>Z-buffering</a:t>
            </a:r>
          </a:p>
          <a:p>
            <a:pPr lvl="1"/>
            <a:r>
              <a:rPr lang="sv-SE"/>
              <a:t>And more…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33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RASTERIZER 		  	        Interpolation</a:t>
            </a:r>
            <a:endParaRPr lang="en-GB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01000" cy="1752600"/>
          </a:xfrm>
        </p:spPr>
        <p:txBody>
          <a:bodyPr/>
          <a:lstStyle/>
          <a:p>
            <a:r>
              <a:rPr lang="sv-SE"/>
              <a:t>Interpolate colors over the triangle</a:t>
            </a:r>
          </a:p>
          <a:p>
            <a:pPr lvl="1"/>
            <a:r>
              <a:rPr lang="sv-SE"/>
              <a:t>Called Gouraud interpolation</a:t>
            </a:r>
            <a:endParaRPr lang="en-GB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68500" y="2422525"/>
            <a:ext cx="4737100" cy="1997075"/>
            <a:chOff x="1240" y="2160"/>
            <a:chExt cx="2984" cy="1258"/>
          </a:xfrm>
        </p:grpSpPr>
        <p:sp>
          <p:nvSpPr>
            <p:cNvPr id="172045" name="Line 13"/>
            <p:cNvSpPr>
              <a:spLocks noChangeShapeType="1"/>
            </p:cNvSpPr>
            <p:nvPr/>
          </p:nvSpPr>
          <p:spPr bwMode="auto">
            <a:xfrm>
              <a:off x="1491" y="2400"/>
              <a:ext cx="72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>
              <a:off x="1539" y="3120"/>
              <a:ext cx="67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1491" y="2400"/>
              <a:ext cx="48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9" name="Text Box 17"/>
            <p:cNvSpPr txBox="1">
              <a:spLocks noChangeArrowheads="1"/>
            </p:cNvSpPr>
            <p:nvPr/>
          </p:nvSpPr>
          <p:spPr bwMode="auto">
            <a:xfrm>
              <a:off x="1299" y="2160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blue</a:t>
              </a:r>
              <a:endParaRPr lang="en-GB" sz="2000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>
              <a:off x="1240" y="3120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red</a:t>
              </a:r>
              <a:endParaRPr lang="en-GB" sz="2000"/>
            </a:p>
          </p:txBody>
        </p:sp>
        <p:sp>
          <p:nvSpPr>
            <p:cNvPr id="172051" name="Text Box 19"/>
            <p:cNvSpPr txBox="1">
              <a:spLocks noChangeArrowheads="1"/>
            </p:cNvSpPr>
            <p:nvPr/>
          </p:nvSpPr>
          <p:spPr bwMode="auto">
            <a:xfrm>
              <a:off x="2067" y="3168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green</a:t>
              </a:r>
              <a:endParaRPr lang="en-GB" sz="2000"/>
            </a:p>
          </p:txBody>
        </p:sp>
        <p:pic>
          <p:nvPicPr>
            <p:cNvPr id="172053" name="Picture 21" descr="tri_soli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2352"/>
              <a:ext cx="864" cy="864"/>
            </a:xfrm>
            <a:prstGeom prst="rect">
              <a:avLst/>
            </a:prstGeom>
            <a:noFill/>
          </p:spPr>
        </p:pic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726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RASTERIZER 		  	        Texturing</a:t>
            </a:r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876800"/>
            <a:ext cx="8001000" cy="2667000"/>
          </a:xfrm>
        </p:spPr>
        <p:txBody>
          <a:bodyPr/>
          <a:lstStyle/>
          <a:p>
            <a:pPr lvl="1">
              <a:buNone/>
            </a:pPr>
            <a:endParaRPr lang="en-GB" sz="2200" dirty="0"/>
          </a:p>
        </p:txBody>
      </p:sp>
      <p:sp>
        <p:nvSpPr>
          <p:cNvPr id="173066" name="Rectangle 10" descr="White marble"/>
          <p:cNvSpPr>
            <a:spLocks noChangeArrowheads="1"/>
          </p:cNvSpPr>
          <p:nvPr/>
        </p:nvSpPr>
        <p:spPr bwMode="auto">
          <a:xfrm>
            <a:off x="1524000" y="3581400"/>
            <a:ext cx="1143000" cy="1143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38450" y="3581400"/>
            <a:ext cx="1581150" cy="914400"/>
            <a:chOff x="1788" y="1776"/>
            <a:chExt cx="996" cy="576"/>
          </a:xfrm>
        </p:grpSpPr>
        <p:sp>
          <p:nvSpPr>
            <p:cNvPr id="173067" name="AutoShape 11"/>
            <p:cNvSpPr>
              <a:spLocks noChangeArrowheads="1"/>
            </p:cNvSpPr>
            <p:nvPr/>
          </p:nvSpPr>
          <p:spPr bwMode="auto">
            <a:xfrm rot="-1275957">
              <a:off x="2208" y="1776"/>
              <a:ext cx="576" cy="576"/>
            </a:xfrm>
            <a:prstGeom prst="rtTriangl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1788" y="20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/>
                <a:t>+</a:t>
              </a:r>
              <a:endParaRPr lang="en-GB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95850" y="3581400"/>
            <a:ext cx="1581150" cy="914400"/>
            <a:chOff x="3084" y="1776"/>
            <a:chExt cx="996" cy="576"/>
          </a:xfrm>
        </p:grpSpPr>
        <p:sp>
          <p:nvSpPr>
            <p:cNvPr id="173069" name="Text Box 13"/>
            <p:cNvSpPr txBox="1">
              <a:spLocks noChangeArrowheads="1"/>
            </p:cNvSpPr>
            <p:nvPr/>
          </p:nvSpPr>
          <p:spPr bwMode="auto">
            <a:xfrm>
              <a:off x="3084" y="20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/>
                <a:t>=</a:t>
              </a:r>
              <a:endParaRPr lang="en-GB"/>
            </a:p>
          </p:txBody>
        </p:sp>
        <p:sp>
          <p:nvSpPr>
            <p:cNvPr id="173070" name="AutoShape 14" descr="White marble"/>
            <p:cNvSpPr>
              <a:spLocks noChangeArrowheads="1"/>
            </p:cNvSpPr>
            <p:nvPr/>
          </p:nvSpPr>
          <p:spPr bwMode="auto">
            <a:xfrm rot="-1275957">
              <a:off x="3504" y="1776"/>
              <a:ext cx="576" cy="576"/>
            </a:xfrm>
            <a:prstGeom prst="rtTriangle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914400" y="1371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800" dirty="0"/>
              <a:t>One application of texturing is to ”glue” images onto geometrical </a:t>
            </a:r>
            <a:r>
              <a:rPr lang="sv-SE" sz="2800" dirty="0" smtClean="0"/>
              <a:t>object</a:t>
            </a:r>
          </a:p>
          <a:p>
            <a:pPr marL="3429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800" dirty="0" smtClean="0"/>
              <a:t>Associate points in an image to points in a geometric object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sv-SE" sz="3600" dirty="0" smtClean="0"/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271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pic>
        <p:nvPicPr>
          <p:cNvPr id="5" name="Content Placeholder 4" descr="Texturedm1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5867400" cy="43075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4886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057400"/>
            <a:ext cx="3868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Without texture mapping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With texture mapping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0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majority of the per-polygon and per-vertex operations  (Floating point operations)</a:t>
            </a:r>
          </a:p>
          <a:p>
            <a:r>
              <a:rPr lang="en-US" sz="2800" dirty="0" smtClean="0"/>
              <a:t>Intel’s MMX/SSE</a:t>
            </a:r>
          </a:p>
          <a:p>
            <a:r>
              <a:rPr lang="en-US" sz="2800" dirty="0" smtClean="0"/>
              <a:t>Old time: Software implementation.</a:t>
            </a:r>
          </a:p>
          <a:p>
            <a:r>
              <a:rPr lang="sv-SE" sz="2800" smtClean="0"/>
              <a:t>Move objects (matrix multiplication)</a:t>
            </a:r>
          </a:p>
          <a:p>
            <a:r>
              <a:rPr lang="sv-SE" sz="2800" smtClean="0"/>
              <a:t>Move the camera (matrix multiplication)</a:t>
            </a:r>
          </a:p>
          <a:p>
            <a:r>
              <a:rPr lang="sv-SE" sz="2800" smtClean="0"/>
              <a:t>Compute lighting at vertices of triangle</a:t>
            </a:r>
          </a:p>
          <a:p>
            <a:r>
              <a:rPr lang="sv-SE" sz="2800" smtClean="0"/>
              <a:t>Project onto screen (3D to 2D)</a:t>
            </a:r>
          </a:p>
          <a:p>
            <a:r>
              <a:rPr lang="sv-SE" sz="2800" smtClean="0"/>
              <a:t>Clipping (avoid triangles outside screen)</a:t>
            </a:r>
          </a:p>
          <a:p>
            <a:r>
              <a:rPr lang="sv-SE" sz="2800" smtClean="0"/>
              <a:t>Map to window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Bump mapping </a:t>
            </a:r>
            <a:endParaRPr lang="en-US" dirty="0"/>
          </a:p>
        </p:txBody>
      </p:sp>
      <p:pic>
        <p:nvPicPr>
          <p:cNvPr id="6" name="Content Placeholder 5" descr="Bump-map-demo-bump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39000" y="2286000"/>
            <a:ext cx="1524000" cy="152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4886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pic>
        <p:nvPicPr>
          <p:cNvPr id="7" name="Picture 6" descr="Bump-map-demo-smoo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09800"/>
            <a:ext cx="1524000" cy="1524000"/>
          </a:xfrm>
          <a:prstGeom prst="rect">
            <a:avLst/>
          </a:prstGeom>
        </p:spPr>
      </p:pic>
      <p:pic>
        <p:nvPicPr>
          <p:cNvPr id="9" name="Picture 8" descr="Orange-bumpm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1" y="2159371"/>
            <a:ext cx="190500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7000" y="28956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5908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74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264275"/>
            <a:ext cx="4024312" cy="165100"/>
          </a:xfrm>
        </p:spPr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RASTERIZER 		  	        Z-buffering</a:t>
            </a:r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0010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800" dirty="0"/>
              <a:t>The </a:t>
            </a:r>
            <a:r>
              <a:rPr lang="sv-SE" sz="2800" dirty="0" smtClean="0"/>
              <a:t>fixed graphics hardware ”</a:t>
            </a:r>
            <a:r>
              <a:rPr lang="sv-SE" sz="2800" dirty="0"/>
              <a:t>just” draws triangles</a:t>
            </a:r>
            <a:endParaRPr lang="sv-SE" sz="2400" dirty="0"/>
          </a:p>
          <a:p>
            <a:pPr>
              <a:lnSpc>
                <a:spcPct val="90000"/>
              </a:lnSpc>
            </a:pPr>
            <a:r>
              <a:rPr lang="sv-SE" sz="2800" dirty="0"/>
              <a:t>However, a triangle that is covered by a more closely located triangle should not be visible</a:t>
            </a:r>
          </a:p>
          <a:p>
            <a:pPr>
              <a:lnSpc>
                <a:spcPct val="90000"/>
              </a:lnSpc>
            </a:pPr>
            <a:r>
              <a:rPr lang="sv-SE" sz="2800" dirty="0"/>
              <a:t>Assume two equally large tris at different depths</a:t>
            </a:r>
            <a:endParaRPr lang="en-GB" sz="2800" dirty="0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14400" y="4524375"/>
            <a:ext cx="1447800" cy="1828800"/>
            <a:chOff x="576" y="3168"/>
            <a:chExt cx="912" cy="1152"/>
          </a:xfrm>
        </p:grpSpPr>
        <p:sp>
          <p:nvSpPr>
            <p:cNvPr id="174090" name="AutoShape 10"/>
            <p:cNvSpPr>
              <a:spLocks noChangeArrowheads="1"/>
            </p:cNvSpPr>
            <p:nvPr/>
          </p:nvSpPr>
          <p:spPr bwMode="auto">
            <a:xfrm rot="-716089">
              <a:off x="720" y="3312"/>
              <a:ext cx="576" cy="576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1" name="Rectangle 11"/>
            <p:cNvSpPr>
              <a:spLocks noChangeArrowheads="1"/>
            </p:cNvSpPr>
            <p:nvPr/>
          </p:nvSpPr>
          <p:spPr bwMode="auto">
            <a:xfrm>
              <a:off x="576" y="3168"/>
              <a:ext cx="912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624" y="4070"/>
              <a:ext cx="8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Triangle 1</a:t>
              </a:r>
              <a:endParaRPr lang="en-GB" sz="2000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514600" y="4524375"/>
            <a:ext cx="1447800" cy="1828800"/>
            <a:chOff x="1584" y="3072"/>
            <a:chExt cx="912" cy="1152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584" y="3072"/>
              <a:ext cx="912" cy="912"/>
              <a:chOff x="1584" y="3168"/>
              <a:chExt cx="912" cy="912"/>
            </a:xfrm>
          </p:grpSpPr>
          <p:sp>
            <p:nvSpPr>
              <p:cNvPr id="174092" name="Rectangle 12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1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093" name="AutoShape 13"/>
              <p:cNvSpPr>
                <a:spLocks noChangeArrowheads="1"/>
              </p:cNvSpPr>
              <p:nvPr/>
            </p:nvSpPr>
            <p:spPr bwMode="auto">
              <a:xfrm rot="-4786306">
                <a:off x="1806" y="3333"/>
                <a:ext cx="384" cy="384"/>
              </a:xfrm>
              <a:prstGeom prst="rtTriangl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1620" y="3974"/>
              <a:ext cx="8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Triangle 2</a:t>
              </a:r>
              <a:endParaRPr lang="en-GB" sz="2000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789488" y="4191000"/>
            <a:ext cx="1763712" cy="2162175"/>
            <a:chOff x="3017" y="2862"/>
            <a:chExt cx="1111" cy="1362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017" y="3072"/>
              <a:ext cx="1111" cy="1152"/>
              <a:chOff x="3017" y="3072"/>
              <a:chExt cx="1111" cy="1152"/>
            </a:xfrm>
          </p:grpSpPr>
          <p:sp>
            <p:nvSpPr>
              <p:cNvPr id="174096" name="AutoShape 16"/>
              <p:cNvSpPr>
                <a:spLocks noChangeArrowheads="1"/>
              </p:cNvSpPr>
              <p:nvPr/>
            </p:nvSpPr>
            <p:spPr bwMode="auto">
              <a:xfrm rot="-716089">
                <a:off x="3216" y="3216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097" name="Rectangle 1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1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098" name="Rectangle 1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1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099" name="AutoShape 19"/>
              <p:cNvSpPr>
                <a:spLocks noChangeArrowheads="1"/>
              </p:cNvSpPr>
              <p:nvPr/>
            </p:nvSpPr>
            <p:spPr bwMode="auto">
              <a:xfrm rot="-4786306">
                <a:off x="3294" y="3237"/>
                <a:ext cx="384" cy="384"/>
              </a:xfrm>
              <a:prstGeom prst="rtTriangl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02" name="Text Box 22"/>
              <p:cNvSpPr txBox="1">
                <a:spLocks noChangeArrowheads="1"/>
              </p:cNvSpPr>
              <p:nvPr/>
            </p:nvSpPr>
            <p:spPr bwMode="auto">
              <a:xfrm>
                <a:off x="3017" y="3974"/>
                <a:ext cx="11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v-SE" sz="2000"/>
                  <a:t>Draw 1 then 2</a:t>
                </a:r>
                <a:endParaRPr lang="en-GB" sz="2000"/>
              </a:p>
            </p:txBody>
          </p:sp>
        </p:grpSp>
        <p:sp>
          <p:nvSpPr>
            <p:cNvPr id="174111" name="Text Box 31"/>
            <p:cNvSpPr txBox="1">
              <a:spLocks noChangeArrowheads="1"/>
            </p:cNvSpPr>
            <p:nvPr/>
          </p:nvSpPr>
          <p:spPr bwMode="auto">
            <a:xfrm>
              <a:off x="3134" y="2862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incorrect</a:t>
              </a:r>
              <a:endParaRPr lang="en-GB" sz="2000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923088" y="4203700"/>
            <a:ext cx="1763712" cy="2149475"/>
            <a:chOff x="4361" y="2870"/>
            <a:chExt cx="1111" cy="1354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361" y="3072"/>
              <a:ext cx="1111" cy="1152"/>
              <a:chOff x="4361" y="3072"/>
              <a:chExt cx="1111" cy="1152"/>
            </a:xfrm>
          </p:grpSpPr>
          <p:sp>
            <p:nvSpPr>
              <p:cNvPr id="174104" name="Rectangle 24"/>
              <p:cNvSpPr>
                <a:spLocks noChangeArrowheads="1"/>
              </p:cNvSpPr>
              <p:nvPr/>
            </p:nvSpPr>
            <p:spPr bwMode="auto">
              <a:xfrm>
                <a:off x="4416" y="3072"/>
                <a:ext cx="91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05" name="Rectangle 25"/>
              <p:cNvSpPr>
                <a:spLocks noChangeArrowheads="1"/>
              </p:cNvSpPr>
              <p:nvPr/>
            </p:nvSpPr>
            <p:spPr bwMode="auto">
              <a:xfrm>
                <a:off x="4416" y="3072"/>
                <a:ext cx="91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06" name="AutoShape 26"/>
              <p:cNvSpPr>
                <a:spLocks noChangeArrowheads="1"/>
              </p:cNvSpPr>
              <p:nvPr/>
            </p:nvSpPr>
            <p:spPr bwMode="auto">
              <a:xfrm rot="-4786306">
                <a:off x="4638" y="3237"/>
                <a:ext cx="384" cy="384"/>
              </a:xfrm>
              <a:prstGeom prst="rtTriangle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07" name="Text Box 27"/>
              <p:cNvSpPr txBox="1">
                <a:spLocks noChangeArrowheads="1"/>
              </p:cNvSpPr>
              <p:nvPr/>
            </p:nvSpPr>
            <p:spPr bwMode="auto">
              <a:xfrm>
                <a:off x="4361" y="3974"/>
                <a:ext cx="11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v-SE" sz="2000"/>
                  <a:t>Draw 2 then 1</a:t>
                </a:r>
                <a:endParaRPr lang="en-GB" sz="2000"/>
              </a:p>
            </p:txBody>
          </p:sp>
          <p:sp>
            <p:nvSpPr>
              <p:cNvPr id="174103" name="AutoShape 23"/>
              <p:cNvSpPr>
                <a:spLocks noChangeArrowheads="1"/>
              </p:cNvSpPr>
              <p:nvPr/>
            </p:nvSpPr>
            <p:spPr bwMode="auto">
              <a:xfrm rot="-716089">
                <a:off x="4560" y="3216"/>
                <a:ext cx="576" cy="576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12" name="Text Box 32"/>
            <p:cNvSpPr txBox="1">
              <a:spLocks noChangeArrowheads="1"/>
            </p:cNvSpPr>
            <p:nvPr/>
          </p:nvSpPr>
          <p:spPr bwMode="auto">
            <a:xfrm>
              <a:off x="4560" y="2870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correct</a:t>
              </a:r>
              <a:endParaRPr lang="en-GB" sz="2000"/>
            </a:p>
          </p:txBody>
        </p:sp>
      </p:grpSp>
    </p:spTree>
    <p:extLst>
      <p:ext uri="{BB962C8B-B14F-4D97-AF65-F5344CB8AC3E}">
        <p14:creationId xmlns:p14="http://schemas.microsoft.com/office/powerpoint/2010/main" val="327797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/>
              <a:t>Would be nice to avoid sorting…</a:t>
            </a:r>
          </a:p>
          <a:p>
            <a:pPr>
              <a:lnSpc>
                <a:spcPct val="90000"/>
              </a:lnSpc>
            </a:pPr>
            <a:r>
              <a:rPr lang="sv-SE"/>
              <a:t>The Z-buffer (aka depth buffer) solves this</a:t>
            </a:r>
          </a:p>
          <a:p>
            <a:pPr>
              <a:lnSpc>
                <a:spcPct val="90000"/>
              </a:lnSpc>
            </a:pPr>
            <a:r>
              <a:rPr lang="sv-SE"/>
              <a:t>Idea:</a:t>
            </a:r>
          </a:p>
          <a:p>
            <a:pPr lvl="1">
              <a:lnSpc>
                <a:spcPct val="90000"/>
              </a:lnSpc>
            </a:pPr>
            <a:r>
              <a:rPr lang="sv-SE"/>
              <a:t>Store z (depth) at each pixel</a:t>
            </a:r>
          </a:p>
          <a:p>
            <a:pPr lvl="1">
              <a:lnSpc>
                <a:spcPct val="90000"/>
              </a:lnSpc>
            </a:pPr>
            <a:r>
              <a:rPr lang="sv-SE"/>
              <a:t>When scan-converting a triangle, compute z at each pixel on triangle</a:t>
            </a:r>
          </a:p>
          <a:p>
            <a:pPr lvl="1">
              <a:lnSpc>
                <a:spcPct val="90000"/>
              </a:lnSpc>
            </a:pPr>
            <a:r>
              <a:rPr lang="sv-SE"/>
              <a:t>Compare triangle’s z to Z-buffer z-value</a:t>
            </a:r>
          </a:p>
          <a:p>
            <a:pPr lvl="1">
              <a:lnSpc>
                <a:spcPct val="90000"/>
              </a:lnSpc>
            </a:pPr>
            <a:r>
              <a:rPr lang="sv-SE"/>
              <a:t>If triangle’s z is smaller, then replace Z-buffer and color buffer</a:t>
            </a:r>
          </a:p>
          <a:p>
            <a:pPr lvl="1">
              <a:lnSpc>
                <a:spcPct val="90000"/>
              </a:lnSpc>
            </a:pPr>
            <a:r>
              <a:rPr lang="sv-SE"/>
              <a:t>Else do nothing</a:t>
            </a:r>
          </a:p>
          <a:p>
            <a:pPr>
              <a:lnSpc>
                <a:spcPct val="90000"/>
              </a:lnSpc>
            </a:pPr>
            <a:r>
              <a:rPr lang="sv-SE"/>
              <a:t>Can render in any order</a:t>
            </a:r>
            <a:endParaRPr lang="en-GB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sv-SE" dirty="0"/>
              <a:t>The RASTERIZER 		  	      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Z-buffering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25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RASTERIZER 		  	        Double buffering</a:t>
            </a:r>
            <a:endParaRPr lang="en-GB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 monitor displays one image at a time</a:t>
            </a:r>
          </a:p>
          <a:p>
            <a:r>
              <a:rPr lang="sv-SE" dirty="0"/>
              <a:t>So if we render the next image to screen, then rendered primitives pop up</a:t>
            </a:r>
          </a:p>
          <a:p>
            <a:r>
              <a:rPr lang="sv-SE" dirty="0"/>
              <a:t>And even worse, we often clear the screen before generating a new image</a:t>
            </a:r>
          </a:p>
          <a:p>
            <a:r>
              <a:rPr lang="sv-SE" dirty="0"/>
              <a:t>A better solution is ”double buffering”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556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Use two buffers: one front and one back</a:t>
            </a:r>
          </a:p>
          <a:p>
            <a:r>
              <a:rPr lang="sv-SE" dirty="0"/>
              <a:t>The front buffer is displayed</a:t>
            </a:r>
          </a:p>
          <a:p>
            <a:r>
              <a:rPr lang="sv-SE" dirty="0"/>
              <a:t>The back buffer is rendered to</a:t>
            </a:r>
          </a:p>
          <a:p>
            <a:r>
              <a:rPr lang="sv-SE" dirty="0"/>
              <a:t>When new image has been created in back buffer, swap front and back</a:t>
            </a:r>
            <a:endParaRPr lang="en-GB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sv-SE"/>
              <a:t>The RASTERIZER 		  	        Double buffering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1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715000" y="2362200"/>
            <a:ext cx="1404938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563868" y="2417763"/>
            <a:ext cx="1319213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721281" y="2362200"/>
            <a:ext cx="1404938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092881" y="2133600"/>
            <a:ext cx="1270000" cy="89535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 dirty="0" err="1" smtClean="0">
                <a:latin typeface="Verdana" pitchFamily="34" charset="0"/>
              </a:rPr>
              <a:t>Rasterizer</a:t>
            </a:r>
            <a:endParaRPr lang="en-US" sz="1400" b="1" dirty="0">
              <a:latin typeface="Verdana" pitchFamily="34" charset="0"/>
            </a:endParaRP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883081" y="2057400"/>
            <a:ext cx="1270217" cy="895350"/>
            <a:chOff x="576" y="3360"/>
            <a:chExt cx="816" cy="528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7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Geometry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09600" y="2133600"/>
            <a:ext cx="1380560" cy="895350"/>
            <a:chOff x="2448" y="2016"/>
            <a:chExt cx="887" cy="528"/>
          </a:xfrm>
        </p:grpSpPr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15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489" y="2196"/>
              <a:ext cx="8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Application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7086600" y="2057400"/>
            <a:ext cx="1593998" cy="895350"/>
            <a:chOff x="576" y="3360"/>
            <a:chExt cx="1024" cy="528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9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Frame Buffer</a:t>
              </a:r>
              <a:endParaRPr lang="en-US" sz="1400" b="1" dirty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99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Processor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pipeline processor</a:t>
            </a:r>
          </a:p>
          <a:p>
            <a:pPr lvl="1"/>
            <a:r>
              <a:rPr lang="en-US" dirty="0" smtClean="0"/>
              <a:t>More and more CISC style processors </a:t>
            </a:r>
          </a:p>
          <a:p>
            <a:pPr lvl="1"/>
            <a:r>
              <a:rPr lang="en-US" dirty="0" smtClean="0"/>
              <a:t>OpenGL API~= One instruction </a:t>
            </a:r>
          </a:p>
          <a:p>
            <a:r>
              <a:rPr lang="en-US" dirty="0" smtClean="0"/>
              <a:t>Programmable parallel processors </a:t>
            </a:r>
          </a:p>
          <a:p>
            <a:pPr lvl="1"/>
            <a:r>
              <a:rPr lang="en-US" dirty="0" smtClean="0"/>
              <a:t>Scatter/Gather operations </a:t>
            </a:r>
          </a:p>
          <a:p>
            <a:pPr lvl="1"/>
            <a:r>
              <a:rPr lang="en-US" dirty="0" smtClean="0"/>
              <a:t>Scatter:  </a:t>
            </a:r>
            <a:r>
              <a:rPr lang="en-US" dirty="0" err="1" smtClean="0">
                <a:solidFill>
                  <a:srgbClr val="FF0000"/>
                </a:solidFill>
              </a:rPr>
              <a:t>Aout</a:t>
            </a:r>
            <a:r>
              <a:rPr lang="en-US" dirty="0" smtClean="0">
                <a:solidFill>
                  <a:srgbClr val="FF0000"/>
                </a:solidFill>
              </a:rPr>
              <a:t>[B[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]]=</a:t>
            </a:r>
            <a:r>
              <a:rPr lang="en-US" dirty="0" err="1" smtClean="0">
                <a:solidFill>
                  <a:srgbClr val="FF0000"/>
                </a:solidFill>
              </a:rPr>
              <a:t>Ain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 smtClean="0"/>
              <a:t>Gather: </a:t>
            </a:r>
            <a:r>
              <a:rPr lang="en-US" dirty="0" err="1" smtClean="0">
                <a:solidFill>
                  <a:srgbClr val="7030A0"/>
                </a:solidFill>
              </a:rPr>
              <a:t>Aout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]=</a:t>
            </a:r>
            <a:r>
              <a:rPr lang="en-US" dirty="0" err="1" smtClean="0">
                <a:solidFill>
                  <a:srgbClr val="7030A0"/>
                </a:solidFill>
              </a:rPr>
              <a:t>Ain</a:t>
            </a:r>
            <a:r>
              <a:rPr lang="en-US" dirty="0" smtClean="0">
                <a:solidFill>
                  <a:srgbClr val="7030A0"/>
                </a:solidFill>
              </a:rPr>
              <a:t>[B[in]]</a:t>
            </a:r>
          </a:p>
          <a:p>
            <a:pPr lvl="1"/>
            <a:r>
              <a:rPr lang="en-US" dirty="0" smtClean="0"/>
              <a:t>Enable GPGPU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381000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38100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38100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3810000"/>
            <a:ext cx="2286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25780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52578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5257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5257800"/>
            <a:ext cx="2286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943600" y="4267200"/>
            <a:ext cx="3048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6477000" y="4191000"/>
            <a:ext cx="381000" cy="685800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8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Fixed Function vs. Programmable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function stage:</a:t>
            </a:r>
          </a:p>
          <a:p>
            <a:pPr lvl="1"/>
            <a:r>
              <a:rPr lang="en-US" dirty="0" smtClean="0"/>
              <a:t>Fixed vertex stage: </a:t>
            </a:r>
            <a:r>
              <a:rPr lang="en-US" dirty="0" err="1" smtClean="0"/>
              <a:t>Cilp</a:t>
            </a:r>
            <a:r>
              <a:rPr lang="en-US" dirty="0" smtClean="0"/>
              <a:t>-space vertex computations, per-vertex normal, many other per-vertex operations (color material, texture coordinate, normal transformation) </a:t>
            </a:r>
          </a:p>
          <a:p>
            <a:pPr lvl="1"/>
            <a:r>
              <a:rPr lang="en-US" dirty="0" smtClean="0"/>
              <a:t>Fixed fragment stage: many basic lighting models and effects etc. </a:t>
            </a:r>
          </a:p>
          <a:p>
            <a:r>
              <a:rPr lang="en-US" dirty="0" smtClean="0"/>
              <a:t>Programmable function pipeline </a:t>
            </a:r>
          </a:p>
          <a:p>
            <a:pPr lvl="1"/>
            <a:r>
              <a:rPr lang="en-US" dirty="0" smtClean="0"/>
              <a:t>Custom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2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pipeline(1997)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73988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65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3</a:t>
            </a:r>
            <a:endParaRPr lang="en-US" dirty="0"/>
          </a:p>
        </p:txBody>
      </p:sp>
      <p:pic>
        <p:nvPicPr>
          <p:cNvPr id="5" name="Content Placeholder 4" descr="openglslid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7124700" cy="51772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Move objects (matrix multiplication)</a:t>
            </a:r>
          </a:p>
          <a:p>
            <a:r>
              <a:rPr lang="sv-SE" sz="2800" dirty="0" smtClean="0"/>
              <a:t>Move the camera (matrix multiplication)</a:t>
            </a:r>
          </a:p>
          <a:p>
            <a:r>
              <a:rPr lang="sv-SE" sz="2800" dirty="0" smtClean="0"/>
              <a:t>Compute lighting at vertices of triangle</a:t>
            </a:r>
          </a:p>
          <a:p>
            <a:r>
              <a:rPr lang="sv-SE" sz="2800" dirty="0" smtClean="0"/>
              <a:t>Project onto screen (3D to 2D)</a:t>
            </a:r>
          </a:p>
          <a:p>
            <a:r>
              <a:rPr lang="sv-SE" sz="2800" dirty="0" smtClean="0"/>
              <a:t>Clipping (avoid triangles outside screen)</a:t>
            </a:r>
          </a:p>
          <a:p>
            <a:r>
              <a:rPr lang="sv-SE" sz="2800" dirty="0" smtClean="0"/>
              <a:t>Map to window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4419600"/>
            <a:ext cx="1478615" cy="895350"/>
            <a:chOff x="2448" y="2016"/>
            <a:chExt cx="950" cy="528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8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2489" y="2151"/>
              <a:ext cx="90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Model &amp; View </a:t>
              </a:r>
            </a:p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Transform</a:t>
              </a:r>
              <a:endParaRPr lang="en-US" sz="1200" b="1" dirty="0">
                <a:latin typeface="Verdana" pitchFamily="34" charset="0"/>
              </a:endParaRPr>
            </a:p>
          </p:txBody>
        </p:sp>
      </p:grp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371601" y="4724401"/>
            <a:ext cx="633413" cy="304800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981200" y="4419600"/>
            <a:ext cx="1346318" cy="895350"/>
            <a:chOff x="2448" y="2016"/>
            <a:chExt cx="865" cy="528"/>
          </a:xfrm>
        </p:grpSpPr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14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489" y="2151"/>
              <a:ext cx="63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Vertex</a:t>
              </a:r>
            </a:p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 Shading </a:t>
              </a:r>
              <a:endParaRPr lang="en-US" sz="1200" b="1" dirty="0">
                <a:latin typeface="Verdana" pitchFamily="34" charset="0"/>
              </a:endParaRPr>
            </a:p>
          </p:txBody>
        </p:sp>
      </p:grp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352802" y="4724401"/>
            <a:ext cx="633413" cy="304800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962401" y="4419600"/>
            <a:ext cx="1346318" cy="895350"/>
            <a:chOff x="2448" y="2016"/>
            <a:chExt cx="865" cy="528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489" y="2151"/>
              <a:ext cx="6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Projection</a:t>
              </a:r>
              <a:endParaRPr lang="en-US" sz="1200" b="1" dirty="0">
                <a:latin typeface="Verdana" pitchFamily="34" charset="0"/>
              </a:endParaRPr>
            </a:p>
          </p:txBody>
        </p:sp>
      </p:grp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5334002" y="4724401"/>
            <a:ext cx="633413" cy="304800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5943601" y="4419600"/>
            <a:ext cx="1346318" cy="895350"/>
            <a:chOff x="2448" y="2016"/>
            <a:chExt cx="865" cy="528"/>
          </a:xfrm>
        </p:grpSpPr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489" y="2151"/>
              <a:ext cx="60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Clipping </a:t>
              </a:r>
              <a:endParaRPr lang="en-US" sz="1200" b="1" dirty="0">
                <a:latin typeface="Verdana" pitchFamily="34" charset="0"/>
              </a:endParaRPr>
            </a:p>
          </p:txBody>
        </p:sp>
      </p:grp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7315202" y="4724401"/>
            <a:ext cx="633413" cy="304800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8001000" y="4419600"/>
            <a:ext cx="962179" cy="895350"/>
            <a:chOff x="2448" y="2016"/>
            <a:chExt cx="878" cy="528"/>
          </a:xfrm>
        </p:grpSpPr>
        <p:grpSp>
          <p:nvGrpSpPr>
            <p:cNvPr id="30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32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489" y="2151"/>
              <a:ext cx="83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Screen </a:t>
              </a:r>
            </a:p>
            <a:p>
              <a:pPr>
                <a:spcBef>
                  <a:spcPct val="0"/>
                </a:spcBef>
              </a:pPr>
              <a:r>
                <a:rPr lang="en-US" sz="1200" b="1" dirty="0" smtClean="0">
                  <a:latin typeface="Verdana" pitchFamily="34" charset="0"/>
                </a:rPr>
                <a:t>Mapping</a:t>
              </a:r>
              <a:endParaRPr lang="en-US" sz="1200" b="1" dirty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49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2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Scheme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6060968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333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Function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1652"/>
            <a:ext cx="5581650" cy="560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31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Hardware Design Issues in Fixed Pipeline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from straightforward mapping </a:t>
            </a:r>
          </a:p>
          <a:p>
            <a:r>
              <a:rPr lang="en-US" sz="2400" dirty="0" smtClean="0"/>
              <a:t>Efficient Instruction mapping </a:t>
            </a:r>
          </a:p>
          <a:p>
            <a:pPr lvl="1"/>
            <a:r>
              <a:rPr lang="en-US" sz="2000" dirty="0" smtClean="0"/>
              <a:t>Better compiler is good </a:t>
            </a:r>
          </a:p>
          <a:p>
            <a:r>
              <a:rPr lang="en-US" sz="2400" dirty="0" smtClean="0"/>
              <a:t>Primitive Assembly </a:t>
            </a:r>
          </a:p>
          <a:p>
            <a:r>
              <a:rPr lang="en-US" sz="2400" dirty="0" smtClean="0"/>
              <a:t>Efficient </a:t>
            </a:r>
            <a:r>
              <a:rPr lang="en-US" sz="2400" dirty="0" err="1" smtClean="0"/>
              <a:t>Rasterization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Register Bank issues </a:t>
            </a:r>
          </a:p>
          <a:p>
            <a:r>
              <a:rPr lang="en-US" sz="2400" dirty="0" smtClean="0"/>
              <a:t>Texture cache access </a:t>
            </a:r>
          </a:p>
          <a:p>
            <a:pPr lvl="1"/>
            <a:r>
              <a:rPr lang="en-US" sz="2000" dirty="0" err="1" smtClean="0"/>
              <a:t>Prefetching</a:t>
            </a:r>
            <a:endParaRPr lang="en-US" sz="2000" dirty="0" smtClean="0"/>
          </a:p>
          <a:p>
            <a:r>
              <a:rPr lang="en-US" sz="2400" dirty="0" smtClean="0"/>
              <a:t>Memory bandwidth </a:t>
            </a:r>
          </a:p>
          <a:p>
            <a:r>
              <a:rPr lang="en-US" sz="2400" dirty="0" smtClean="0"/>
              <a:t>Better optimizations to reduce the amount of computations,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Rendering Pipeline</a:t>
            </a:r>
            <a:endParaRPr lang="en-US" dirty="0"/>
          </a:p>
        </p:txBody>
      </p:sp>
      <p:pic>
        <p:nvPicPr>
          <p:cNvPr id="5" name="Content Placeholder 4" descr="Screen Shot 2012-02-06 at 1.24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50" b="-275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3203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glprogramming.com</a:t>
            </a:r>
            <a:r>
              <a:rPr lang="en-US" dirty="0"/>
              <a:t>/red/</a:t>
            </a:r>
          </a:p>
        </p:txBody>
      </p:sp>
    </p:spTree>
    <p:extLst>
      <p:ext uri="{BB962C8B-B14F-4D97-AF65-F5344CB8AC3E}">
        <p14:creationId xmlns:p14="http://schemas.microsoft.com/office/powerpoint/2010/main" val="3349002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  <a:endParaRPr lang="en-US" dirty="0"/>
          </a:p>
        </p:txBody>
      </p:sp>
      <p:pic>
        <p:nvPicPr>
          <p:cNvPr id="5" name="Content Placeholder 4" descr="Screen Shot 2012-02-06 at 1.26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44" b="-1814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594453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2" y="317500"/>
            <a:ext cx="9132181" cy="758825"/>
          </a:xfrm>
        </p:spPr>
        <p:txBody>
          <a:bodyPr/>
          <a:lstStyle/>
          <a:p>
            <a:r>
              <a:rPr lang="sv-SE" dirty="0"/>
              <a:t>GEOMETRY </a:t>
            </a:r>
            <a:r>
              <a:rPr lang="sv-SE" dirty="0" err="1" smtClean="0"/>
              <a:t>Summary</a:t>
            </a:r>
            <a:r>
              <a:rPr lang="sv-SE" dirty="0" smtClean="0"/>
              <a:t> (Review)</a:t>
            </a:r>
            <a:endParaRPr lang="en-GB" dirty="0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914400" y="1524000"/>
            <a:ext cx="1624013" cy="1931988"/>
            <a:chOff x="576" y="960"/>
            <a:chExt cx="1023" cy="1217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624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624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9" name="Oval 13"/>
            <p:cNvSpPr>
              <a:spLocks noChangeArrowheads="1"/>
            </p:cNvSpPr>
            <p:nvPr/>
          </p:nvSpPr>
          <p:spPr bwMode="auto">
            <a:xfrm>
              <a:off x="10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816" y="139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248" y="1296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576" y="1927"/>
              <a:ext cx="10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model space</a:t>
              </a:r>
              <a:endParaRPr lang="en-GB" sz="2000"/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590800" y="1524000"/>
            <a:ext cx="1936750" cy="1931988"/>
            <a:chOff x="1632" y="960"/>
            <a:chExt cx="1220" cy="1217"/>
          </a:xfrm>
        </p:grpSpPr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>
              <a:off x="1632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892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1892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V="1">
              <a:off x="2372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8" name="Oval 22"/>
            <p:cNvSpPr>
              <a:spLocks noChangeArrowheads="1"/>
            </p:cNvSpPr>
            <p:nvPr/>
          </p:nvSpPr>
          <p:spPr bwMode="auto">
            <a:xfrm>
              <a:off x="2036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2324" y="1056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2612" y="158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1872" y="1927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world space</a:t>
              </a:r>
              <a:endParaRPr lang="en-GB" sz="2000"/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2516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4572000" y="1447800"/>
            <a:ext cx="2406650" cy="2008188"/>
            <a:chOff x="2880" y="912"/>
            <a:chExt cx="1516" cy="1265"/>
          </a:xfrm>
        </p:grpSpPr>
        <p:sp>
          <p:nvSpPr>
            <p:cNvPr id="167970" name="Line 34"/>
            <p:cNvSpPr>
              <a:spLocks noChangeShapeType="1"/>
            </p:cNvSpPr>
            <p:nvPr/>
          </p:nvSpPr>
          <p:spPr bwMode="auto">
            <a:xfrm>
              <a:off x="4156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09"/>
            <p:cNvGrpSpPr>
              <a:grpSpLocks/>
            </p:cNvGrpSpPr>
            <p:nvPr/>
          </p:nvGrpSpPr>
          <p:grpSpPr bwMode="auto">
            <a:xfrm>
              <a:off x="2880" y="912"/>
              <a:ext cx="1468" cy="1265"/>
              <a:chOff x="2880" y="912"/>
              <a:chExt cx="1468" cy="1265"/>
            </a:xfrm>
          </p:grpSpPr>
          <p:sp>
            <p:nvSpPr>
              <p:cNvPr id="167961" name="Line 2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4" name="Rectangle 28"/>
              <p:cNvSpPr>
                <a:spLocks noChangeArrowheads="1"/>
              </p:cNvSpPr>
              <p:nvPr/>
            </p:nvSpPr>
            <p:spPr bwMode="auto">
              <a:xfrm>
                <a:off x="3168" y="960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5" name="Line 29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6" name="Line 30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7" name="Oval 31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8" name="Rectangle 32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9" name="Rectangle 33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1" name="Text Box 35"/>
              <p:cNvSpPr txBox="1">
                <a:spLocks noChangeArrowheads="1"/>
              </p:cNvSpPr>
              <p:nvPr/>
            </p:nvSpPr>
            <p:spPr bwMode="auto">
              <a:xfrm>
                <a:off x="3148" y="1927"/>
                <a:ext cx="9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v-SE" sz="2000"/>
                  <a:t>world space</a:t>
                </a:r>
                <a:endParaRPr lang="en-GB" sz="2000"/>
              </a:p>
            </p:txBody>
          </p:sp>
          <p:sp>
            <p:nvSpPr>
              <p:cNvPr id="167972" name="Oval 36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 flipH="1" flipV="1">
                <a:off x="3072" y="960"/>
                <a:ext cx="288" cy="10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276" cy="7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5" name="Oval 39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4800" y="3657600"/>
            <a:ext cx="2406650" cy="2301875"/>
            <a:chOff x="192" y="2304"/>
            <a:chExt cx="1516" cy="1450"/>
          </a:xfrm>
        </p:grpSpPr>
        <p:sp>
          <p:nvSpPr>
            <p:cNvPr id="167985" name="Line 49"/>
            <p:cNvSpPr>
              <a:spLocks noChangeShapeType="1"/>
            </p:cNvSpPr>
            <p:nvPr/>
          </p:nvSpPr>
          <p:spPr bwMode="auto">
            <a:xfrm>
              <a:off x="192" y="29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88" name="Oval 52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10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 flipH="1" flipV="1">
              <a:off x="576" y="2352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 flipV="1">
              <a:off x="1008" y="2352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2" name="Oval 56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3" name="Rectangle 57"/>
            <p:cNvSpPr>
              <a:spLocks noChangeArrowheads="1"/>
            </p:cNvSpPr>
            <p:nvPr/>
          </p:nvSpPr>
          <p:spPr bwMode="auto">
            <a:xfrm rot="1609893">
              <a:off x="816" y="2400"/>
              <a:ext cx="96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4" name="Rectangle 58"/>
            <p:cNvSpPr>
              <a:spLocks noChangeArrowheads="1"/>
            </p:cNvSpPr>
            <p:nvPr/>
          </p:nvSpPr>
          <p:spPr bwMode="auto">
            <a:xfrm>
              <a:off x="528" y="2304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5" name="Text Box 59"/>
            <p:cNvSpPr txBox="1">
              <a:spLocks noChangeArrowheads="1"/>
            </p:cNvSpPr>
            <p:nvPr/>
          </p:nvSpPr>
          <p:spPr bwMode="auto">
            <a:xfrm>
              <a:off x="427" y="3504"/>
              <a:ext cx="1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compute lighting</a:t>
              </a:r>
              <a:endParaRPr lang="en-GB" sz="2000"/>
            </a:p>
          </p:txBody>
        </p:sp>
        <p:sp>
          <p:nvSpPr>
            <p:cNvPr id="167997" name="Oval 61"/>
            <p:cNvSpPr>
              <a:spLocks noChangeArrowheads="1"/>
            </p:cNvSpPr>
            <p:nvPr/>
          </p:nvSpPr>
          <p:spPr bwMode="auto">
            <a:xfrm>
              <a:off x="480" y="264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8" name="Rectangle 62"/>
            <p:cNvSpPr>
              <a:spLocks noChangeArrowheads="1"/>
            </p:cNvSpPr>
            <p:nvPr/>
          </p:nvSpPr>
          <p:spPr bwMode="auto">
            <a:xfrm rot="-8698663">
              <a:off x="576" y="2880"/>
              <a:ext cx="144" cy="96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7024688" y="1203325"/>
            <a:ext cx="1814512" cy="2301875"/>
            <a:chOff x="4425" y="758"/>
            <a:chExt cx="1143" cy="1450"/>
          </a:xfrm>
        </p:grpSpPr>
        <p:sp>
          <p:nvSpPr>
            <p:cNvPr id="168018" name="Oval 82"/>
            <p:cNvSpPr>
              <a:spLocks noChangeArrowheads="1"/>
            </p:cNvSpPr>
            <p:nvPr/>
          </p:nvSpPr>
          <p:spPr bwMode="auto">
            <a:xfrm>
              <a:off x="4905" y="176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9" name="Line 83"/>
            <p:cNvSpPr>
              <a:spLocks noChangeShapeType="1"/>
            </p:cNvSpPr>
            <p:nvPr/>
          </p:nvSpPr>
          <p:spPr bwMode="auto">
            <a:xfrm flipV="1">
              <a:off x="4953" y="1574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0" name="Line 84"/>
            <p:cNvSpPr>
              <a:spLocks noChangeShapeType="1"/>
            </p:cNvSpPr>
            <p:nvPr/>
          </p:nvSpPr>
          <p:spPr bwMode="auto">
            <a:xfrm flipH="1" flipV="1">
              <a:off x="4521" y="806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1" name="Line 85"/>
            <p:cNvSpPr>
              <a:spLocks noChangeShapeType="1"/>
            </p:cNvSpPr>
            <p:nvPr/>
          </p:nvSpPr>
          <p:spPr bwMode="auto">
            <a:xfrm flipV="1">
              <a:off x="4953" y="806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2" name="Oval 86"/>
            <p:cNvSpPr>
              <a:spLocks noChangeArrowheads="1"/>
            </p:cNvSpPr>
            <p:nvPr/>
          </p:nvSpPr>
          <p:spPr bwMode="auto">
            <a:xfrm>
              <a:off x="5049" y="104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3" name="Rectangle 87"/>
            <p:cNvSpPr>
              <a:spLocks noChangeArrowheads="1"/>
            </p:cNvSpPr>
            <p:nvPr/>
          </p:nvSpPr>
          <p:spPr bwMode="auto">
            <a:xfrm rot="1609893">
              <a:off x="4761" y="85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4" name="Rectangle 88"/>
            <p:cNvSpPr>
              <a:spLocks noChangeArrowheads="1"/>
            </p:cNvSpPr>
            <p:nvPr/>
          </p:nvSpPr>
          <p:spPr bwMode="auto">
            <a:xfrm>
              <a:off x="4473" y="758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5" name="Text Box 89"/>
            <p:cNvSpPr txBox="1">
              <a:spLocks noChangeArrowheads="1"/>
            </p:cNvSpPr>
            <p:nvPr/>
          </p:nvSpPr>
          <p:spPr bwMode="auto">
            <a:xfrm>
              <a:off x="4448" y="1958"/>
              <a:ext cx="11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camera space</a:t>
              </a:r>
              <a:endParaRPr lang="en-GB" sz="2000"/>
            </a:p>
          </p:txBody>
        </p:sp>
        <p:sp>
          <p:nvSpPr>
            <p:cNvPr id="168026" name="Oval 90"/>
            <p:cNvSpPr>
              <a:spLocks noChangeArrowheads="1"/>
            </p:cNvSpPr>
            <p:nvPr/>
          </p:nvSpPr>
          <p:spPr bwMode="auto">
            <a:xfrm>
              <a:off x="4425" y="109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7" name="Rectangle 91"/>
            <p:cNvSpPr>
              <a:spLocks noChangeArrowheads="1"/>
            </p:cNvSpPr>
            <p:nvPr/>
          </p:nvSpPr>
          <p:spPr bwMode="auto">
            <a:xfrm rot="-8698663">
              <a:off x="4521" y="133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2514600" y="3810000"/>
            <a:ext cx="2308225" cy="2301875"/>
            <a:chOff x="1584" y="2400"/>
            <a:chExt cx="1454" cy="1450"/>
          </a:xfrm>
        </p:grpSpPr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1584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10" name="Rectangle 74"/>
            <p:cNvSpPr>
              <a:spLocks noChangeArrowheads="1"/>
            </p:cNvSpPr>
            <p:nvPr/>
          </p:nvSpPr>
          <p:spPr bwMode="auto">
            <a:xfrm>
              <a:off x="2030" y="240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1" name="Text Box 75"/>
            <p:cNvSpPr txBox="1">
              <a:spLocks noChangeArrowheads="1"/>
            </p:cNvSpPr>
            <p:nvPr/>
          </p:nvSpPr>
          <p:spPr bwMode="auto">
            <a:xfrm>
              <a:off x="1986" y="3408"/>
              <a:ext cx="102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projection</a:t>
              </a:r>
            </a:p>
            <a:p>
              <a:r>
                <a:rPr lang="sv-SE" sz="2000"/>
                <a:t>image space</a:t>
              </a:r>
              <a:endParaRPr lang="en-GB" sz="2000"/>
            </a:p>
          </p:txBody>
        </p:sp>
        <p:sp>
          <p:nvSpPr>
            <p:cNvPr id="168012" name="Oval 76"/>
            <p:cNvSpPr>
              <a:spLocks noChangeArrowheads="1"/>
            </p:cNvSpPr>
            <p:nvPr/>
          </p:nvSpPr>
          <p:spPr bwMode="auto">
            <a:xfrm rot="-4693169">
              <a:off x="2750" y="28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6" name="Rectangle 80"/>
            <p:cNvSpPr>
              <a:spLocks noChangeArrowheads="1"/>
            </p:cNvSpPr>
            <p:nvPr/>
          </p:nvSpPr>
          <p:spPr bwMode="auto">
            <a:xfrm>
              <a:off x="2126" y="268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8" name="Oval 92"/>
            <p:cNvSpPr>
              <a:spLocks noChangeArrowheads="1"/>
            </p:cNvSpPr>
            <p:nvPr/>
          </p:nvSpPr>
          <p:spPr bwMode="auto">
            <a:xfrm>
              <a:off x="1838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9" name="Rectangle 93"/>
            <p:cNvSpPr>
              <a:spLocks noChangeArrowheads="1"/>
            </p:cNvSpPr>
            <p:nvPr/>
          </p:nvSpPr>
          <p:spPr bwMode="auto">
            <a:xfrm rot="-8698663">
              <a:off x="1824" y="2986"/>
              <a:ext cx="192" cy="12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4876800" y="3794125"/>
            <a:ext cx="2057400" cy="1997075"/>
            <a:chOff x="3072" y="2390"/>
            <a:chExt cx="1296" cy="1258"/>
          </a:xfrm>
        </p:grpSpPr>
        <p:sp>
          <p:nvSpPr>
            <p:cNvPr id="168030" name="Rectangle 94"/>
            <p:cNvSpPr>
              <a:spLocks noChangeArrowheads="1"/>
            </p:cNvSpPr>
            <p:nvPr/>
          </p:nvSpPr>
          <p:spPr bwMode="auto">
            <a:xfrm>
              <a:off x="3360" y="239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1" name="Text Box 95"/>
            <p:cNvSpPr txBox="1">
              <a:spLocks noChangeArrowheads="1"/>
            </p:cNvSpPr>
            <p:nvPr/>
          </p:nvSpPr>
          <p:spPr bwMode="auto">
            <a:xfrm>
              <a:off x="3646" y="3398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clip</a:t>
              </a:r>
            </a:p>
          </p:txBody>
        </p:sp>
        <p:sp>
          <p:nvSpPr>
            <p:cNvPr id="168032" name="Oval 96"/>
            <p:cNvSpPr>
              <a:spLocks noChangeArrowheads="1"/>
            </p:cNvSpPr>
            <p:nvPr/>
          </p:nvSpPr>
          <p:spPr bwMode="auto">
            <a:xfrm rot="-4693169">
              <a:off x="4080" y="287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3" name="Rectangle 97"/>
            <p:cNvSpPr>
              <a:spLocks noChangeArrowheads="1"/>
            </p:cNvSpPr>
            <p:nvPr/>
          </p:nvSpPr>
          <p:spPr bwMode="auto">
            <a:xfrm>
              <a:off x="3456" y="267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6" name="Line 100"/>
            <p:cNvSpPr>
              <a:spLocks noChangeShapeType="1"/>
            </p:cNvSpPr>
            <p:nvPr/>
          </p:nvSpPr>
          <p:spPr bwMode="auto">
            <a:xfrm>
              <a:off x="3072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7010400" y="4038600"/>
            <a:ext cx="2098675" cy="1616075"/>
            <a:chOff x="4416" y="2544"/>
            <a:chExt cx="1322" cy="1018"/>
          </a:xfrm>
        </p:grpSpPr>
        <p:sp>
          <p:nvSpPr>
            <p:cNvPr id="168040" name="Rectangle 104"/>
            <p:cNvSpPr>
              <a:spLocks noChangeArrowheads="1"/>
            </p:cNvSpPr>
            <p:nvPr/>
          </p:nvSpPr>
          <p:spPr bwMode="auto">
            <a:xfrm>
              <a:off x="4656" y="2544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7" name="Rectangle 101"/>
            <p:cNvSpPr>
              <a:spLocks noChangeArrowheads="1"/>
            </p:cNvSpPr>
            <p:nvPr/>
          </p:nvSpPr>
          <p:spPr bwMode="auto">
            <a:xfrm>
              <a:off x="4704" y="2582"/>
              <a:ext cx="960" cy="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8" name="Oval 102"/>
            <p:cNvSpPr>
              <a:spLocks noChangeArrowheads="1"/>
            </p:cNvSpPr>
            <p:nvPr/>
          </p:nvSpPr>
          <p:spPr bwMode="auto">
            <a:xfrm rot="-4693169">
              <a:off x="5449" y="3041"/>
              <a:ext cx="86" cy="12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9" name="Rectangle 103"/>
            <p:cNvSpPr>
              <a:spLocks noChangeArrowheads="1"/>
            </p:cNvSpPr>
            <p:nvPr/>
          </p:nvSpPr>
          <p:spPr bwMode="auto">
            <a:xfrm>
              <a:off x="4800" y="2870"/>
              <a:ext cx="73" cy="11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41" name="Line 105"/>
            <p:cNvSpPr>
              <a:spLocks noChangeShapeType="1"/>
            </p:cNvSpPr>
            <p:nvPr/>
          </p:nvSpPr>
          <p:spPr bwMode="auto">
            <a:xfrm>
              <a:off x="4416" y="288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42" name="Text Box 106"/>
            <p:cNvSpPr txBox="1">
              <a:spLocks noChangeArrowheads="1"/>
            </p:cNvSpPr>
            <p:nvPr/>
          </p:nvSpPr>
          <p:spPr bwMode="auto">
            <a:xfrm>
              <a:off x="4610" y="3312"/>
              <a:ext cx="11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map to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042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&amp;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4784" y="4724476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74784" y="2715056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74784" y="4164639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58395" y="2742365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09958" y="4164639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7221" y="3208820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flipH="1">
            <a:off x="2371408" y="2878910"/>
            <a:ext cx="386988" cy="1285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4" idx="5"/>
          </p:cNvCxnSpPr>
          <p:nvPr/>
        </p:nvCxnSpPr>
        <p:spPr>
          <a:xfrm flipH="1">
            <a:off x="2414859" y="3345365"/>
            <a:ext cx="1192362" cy="935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5" idx="2"/>
          </p:cNvCxnSpPr>
          <p:nvPr/>
        </p:nvCxnSpPr>
        <p:spPr>
          <a:xfrm>
            <a:off x="2881294" y="2878910"/>
            <a:ext cx="725927" cy="398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09958" y="2212037"/>
            <a:ext cx="448438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061966" y="3668932"/>
            <a:ext cx="352893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352111" y="2596564"/>
            <a:ext cx="352893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un 35"/>
          <p:cNvSpPr/>
          <p:nvPr/>
        </p:nvSpPr>
        <p:spPr>
          <a:xfrm>
            <a:off x="398463" y="160208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92941" y="4301184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0658" y="3092427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4743" y="2331814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2347" y="2243086"/>
            <a:ext cx="191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= (x1, y1, z1)</a:t>
            </a:r>
          </a:p>
          <a:p>
            <a:r>
              <a:rPr lang="en-US" dirty="0" smtClean="0"/>
              <a:t>V2 = (x2, y2, z2)</a:t>
            </a:r>
          </a:p>
          <a:p>
            <a:r>
              <a:rPr lang="en-US" dirty="0" smtClean="0"/>
              <a:t>V3 = (x3, y3, z3)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832" y="4638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08756" y="2715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37472" y="411651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432857" y="2913531"/>
            <a:ext cx="352893" cy="612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8756" y="5338931"/>
            <a:ext cx="6621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vectors: </a:t>
            </a:r>
          </a:p>
          <a:p>
            <a:r>
              <a:rPr lang="en-US" dirty="0" smtClean="0"/>
              <a:t>Surface </a:t>
            </a:r>
            <a:r>
              <a:rPr lang="en-US" dirty="0" err="1" smtClean="0"/>
              <a:t>Normals</a:t>
            </a:r>
            <a:r>
              <a:rPr lang="en-US" dirty="0" smtClean="0"/>
              <a:t>: Physical meaning 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Normals</a:t>
            </a:r>
            <a:r>
              <a:rPr lang="en-US" dirty="0" smtClean="0"/>
              <a:t>: Useful for fast and effective lighting algorithms  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672772" y="3166416"/>
            <a:ext cx="112978" cy="17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58398" y="3166416"/>
            <a:ext cx="136551" cy="17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7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pic>
        <p:nvPicPr>
          <p:cNvPr id="5" name="Content Placeholder 4" descr="Screen Shot 2012-02-06 at 1.4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2" r="-4412"/>
          <a:stretch>
            <a:fillRect/>
          </a:stretch>
        </p:blipFill>
        <p:spPr>
          <a:xfrm>
            <a:off x="197936" y="1076325"/>
            <a:ext cx="4421177" cy="26537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pic>
        <p:nvPicPr>
          <p:cNvPr id="6" name="Picture 5" descr="Screen Shot 2012-02-06 at 1.4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73" y="1390314"/>
            <a:ext cx="4422290" cy="49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3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 Each model has own coordinate</a:t>
            </a:r>
          </a:p>
          <a:p>
            <a:r>
              <a:rPr lang="en-US" dirty="0" smtClean="0"/>
              <a:t>Word Space: All models have the same coordinate</a:t>
            </a:r>
          </a:p>
          <a:p>
            <a:r>
              <a:rPr lang="en-US" dirty="0" smtClean="0"/>
              <a:t>Camera Space (Eye Space): Relative to the camera (eye) position. (Camera position, z = 0) </a:t>
            </a:r>
          </a:p>
          <a:p>
            <a:r>
              <a:rPr lang="en-US" dirty="0" smtClean="0"/>
              <a:t>Screen space: Actual hardware coordinates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48732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Transformation</a:t>
            </a:r>
          </a:p>
          <a:p>
            <a:pPr lvl="1"/>
            <a:r>
              <a:rPr lang="en-US" dirty="0" smtClean="0"/>
              <a:t>Model coordinates </a:t>
            </a:r>
            <a:r>
              <a:rPr lang="en-US" dirty="0" smtClean="0">
                <a:sym typeface="Wingdings"/>
              </a:rPr>
              <a:t> World coordinates</a:t>
            </a:r>
          </a:p>
          <a:p>
            <a:r>
              <a:rPr lang="en-US" dirty="0" smtClean="0">
                <a:sym typeface="Wingdings"/>
              </a:rPr>
              <a:t>View Transformation</a:t>
            </a:r>
          </a:p>
          <a:p>
            <a:pPr lvl="1"/>
            <a:r>
              <a:rPr lang="en-US" dirty="0" smtClean="0">
                <a:sym typeface="Wingdings"/>
              </a:rPr>
              <a:t>World coordinates  Camera Space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Projection Transformation</a:t>
            </a:r>
          </a:p>
          <a:p>
            <a:pPr lvl="1"/>
            <a:r>
              <a:rPr lang="en-US" dirty="0" smtClean="0">
                <a:sym typeface="Wingdings"/>
              </a:rPr>
              <a:t>Camera Space  View Plane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/>
              <a:t>Matrix Multiplications for transformations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118"/>
            <a:ext cx="370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Hsien-Hsin</a:t>
            </a:r>
            <a:r>
              <a:rPr lang="en-US" dirty="0" smtClean="0"/>
              <a:t> Lee’s MPG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4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a Vertex?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4183062"/>
          </a:xfrm>
        </p:spPr>
        <p:txBody>
          <a:bodyPr/>
          <a:lstStyle/>
          <a:p>
            <a:r>
              <a:rPr lang="en-US" dirty="0"/>
              <a:t>The defining “corners” of a primitive</a:t>
            </a:r>
          </a:p>
          <a:p>
            <a:r>
              <a:rPr lang="en-US" dirty="0" smtClean="0"/>
              <a:t>Often means </a:t>
            </a:r>
            <a:r>
              <a:rPr lang="en-US" dirty="0"/>
              <a:t>a triangle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422525" y="3565525"/>
            <a:ext cx="2454275" cy="2122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/>
              <a:t>A</a:t>
            </a:r>
          </a:p>
          <a:p>
            <a:pPr algn="ctr" eaLnBrk="0" hangingPunct="0"/>
            <a:r>
              <a:rPr lang="en-US" sz="2400"/>
              <a:t>Triangle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27425" y="3509963"/>
            <a:ext cx="211138" cy="211137"/>
          </a:xfrm>
          <a:prstGeom prst="ellipse">
            <a:avLst/>
          </a:prstGeom>
          <a:solidFill>
            <a:srgbClr val="F1004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344738" y="5543550"/>
            <a:ext cx="211137" cy="211138"/>
          </a:xfrm>
          <a:prstGeom prst="ellipse">
            <a:avLst/>
          </a:prstGeom>
          <a:solidFill>
            <a:srgbClr val="F1004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748213" y="5556250"/>
            <a:ext cx="211137" cy="211138"/>
          </a:xfrm>
          <a:prstGeom prst="ellipse">
            <a:avLst/>
          </a:prstGeom>
          <a:solidFill>
            <a:srgbClr val="F1004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572125" y="440848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Vertices</a:t>
            </a:r>
          </a:p>
        </p:txBody>
      </p:sp>
      <p:cxnSp>
        <p:nvCxnSpPr>
          <p:cNvPr id="30729" name="AutoShape 9"/>
          <p:cNvCxnSpPr>
            <a:cxnSpLocks noChangeShapeType="1"/>
            <a:stCxn id="30728" idx="0"/>
            <a:endCxn id="30725" idx="6"/>
          </p:cNvCxnSpPr>
          <p:nvPr/>
        </p:nvCxnSpPr>
        <p:spPr bwMode="auto">
          <a:xfrm rot="5400000" flipH="1">
            <a:off x="4580731" y="2774157"/>
            <a:ext cx="792163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30" name="AutoShape 10"/>
          <p:cNvCxnSpPr>
            <a:cxnSpLocks noChangeShapeType="1"/>
            <a:stCxn id="30728" idx="2"/>
            <a:endCxn id="30727" idx="6"/>
          </p:cNvCxnSpPr>
          <p:nvPr/>
        </p:nvCxnSpPr>
        <p:spPr bwMode="auto">
          <a:xfrm rot="5400000">
            <a:off x="5188744" y="4636294"/>
            <a:ext cx="796925" cy="1255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31" name="AutoShape 11"/>
          <p:cNvCxnSpPr>
            <a:cxnSpLocks noChangeShapeType="1"/>
            <a:stCxn id="30728" idx="1"/>
            <a:endCxn id="30726" idx="0"/>
          </p:cNvCxnSpPr>
          <p:nvPr/>
        </p:nvCxnSpPr>
        <p:spPr bwMode="auto">
          <a:xfrm rot="10800000" flipV="1">
            <a:off x="2451100" y="4637088"/>
            <a:ext cx="3121025" cy="906462"/>
          </a:xfrm>
          <a:prstGeom prst="bentConnector2">
            <a:avLst/>
          </a:prstGeom>
          <a:noFill/>
          <a:ln w="9525">
            <a:noFill/>
            <a:miter lim="800000"/>
            <a:headEnd/>
            <a:tailEnd type="triangle" w="med" len="med"/>
          </a:ln>
          <a:effectLst/>
        </p:spPr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6629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00" dirty="0">
                <a:latin typeface="Palatino" pitchFamily="18" charset="0"/>
                <a:cs typeface="Times New Roman" pitchFamily="18" charset="0"/>
              </a:rPr>
              <a:t>© David Kirk/NVIDIA and </a:t>
            </a:r>
            <a:r>
              <a:rPr lang="en-US" sz="1000" dirty="0" err="1">
                <a:latin typeface="Palatino" pitchFamily="18" charset="0"/>
                <a:cs typeface="Times New Roman" pitchFamily="18" charset="0"/>
              </a:rPr>
              <a:t>Wen-mei</a:t>
            </a:r>
            <a:r>
              <a:rPr lang="en-US" sz="1000" dirty="0">
                <a:latin typeface="Palatino" pitchFamily="18" charset="0"/>
                <a:cs typeface="Times New Roman" pitchFamily="18" charset="0"/>
              </a:rPr>
              <a:t> W. </a:t>
            </a:r>
            <a:r>
              <a:rPr lang="en-US" sz="1000" dirty="0" err="1">
                <a:latin typeface="Palatino" pitchFamily="18" charset="0"/>
                <a:cs typeface="Times New Roman" pitchFamily="18" charset="0"/>
              </a:rPr>
              <a:t>Hwu</a:t>
            </a:r>
            <a:r>
              <a:rPr lang="en-US" sz="1000" dirty="0">
                <a:latin typeface="Palatino" pitchFamily="18" charset="0"/>
                <a:cs typeface="Times New Roman" pitchFamily="18" charset="0"/>
              </a:rPr>
              <a:t>, 2007 ECE 498AL, UIUC</a:t>
            </a:r>
            <a:endParaRPr lang="en-US" sz="1000" dirty="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more imaginary coordinate </a:t>
            </a:r>
          </a:p>
          <a:p>
            <a:r>
              <a:rPr lang="en-US" dirty="0" smtClean="0"/>
              <a:t>Enable all transformations to be done by “multiplication”</a:t>
            </a:r>
          </a:p>
          <a:p>
            <a:r>
              <a:rPr lang="en-US" dirty="0" smtClean="0"/>
              <a:t>“projective transformations” can be easily represented</a:t>
            </a:r>
          </a:p>
          <a:p>
            <a:r>
              <a:rPr lang="en-US" dirty="0" smtClean="0"/>
              <a:t>Add one coordinate (w) to 3D vector</a:t>
            </a:r>
          </a:p>
          <a:p>
            <a:pPr lvl="1"/>
            <a:r>
              <a:rPr lang="en-US" dirty="0" smtClean="0"/>
              <a:t>W=1 is a </a:t>
            </a:r>
            <a:r>
              <a:rPr lang="en-US" dirty="0" err="1" smtClean="0"/>
              <a:t>cartesian</a:t>
            </a:r>
            <a:r>
              <a:rPr lang="en-US" dirty="0" smtClean="0"/>
              <a:t> coordinate  </a:t>
            </a:r>
          </a:p>
          <a:p>
            <a:pPr lvl="1"/>
            <a:r>
              <a:rPr lang="en-US" dirty="0" smtClean="0"/>
              <a:t>W &gt;1 useful for projective projection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16032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1557" y="3421680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1557" y="1412260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1557" y="2861843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2605" y="3335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529" y="1412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245" y="2813722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382921" y="2595908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34475" y="2220078"/>
            <a:ext cx="232142" cy="6417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6672" y="1725431"/>
            <a:ext cx="11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103238" y="3435334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03238" y="1425914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03238" y="2875497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44286" y="33491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7210" y="14259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5926" y="2827376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5854602" y="2609562"/>
            <a:ext cx="598821" cy="587146"/>
          </a:xfrm>
          <a:prstGeom prst="cube">
            <a:avLst/>
          </a:prstGeom>
          <a:noFill/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6106156" y="1857021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106156" y="2233732"/>
            <a:ext cx="232142" cy="6417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9115" y="1910097"/>
            <a:ext cx="14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(x1’, y1’, z1’)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81742" y="2561000"/>
            <a:ext cx="45719" cy="698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4977" y="1840282"/>
            <a:ext cx="45719" cy="698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7633" y="2331739"/>
            <a:ext cx="132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(x1, y1, z1)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014689" y="2331739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1557" y="3932511"/>
            <a:ext cx="68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</a:p>
          <a:p>
            <a:r>
              <a:rPr lang="en-US" dirty="0" smtClean="0"/>
              <a:t>y1’ =</a:t>
            </a:r>
          </a:p>
          <a:p>
            <a:r>
              <a:rPr lang="en-US" dirty="0"/>
              <a:t>z</a:t>
            </a:r>
            <a:r>
              <a:rPr lang="en-US" dirty="0" smtClean="0"/>
              <a:t>1’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70095" y="4028749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[</a:t>
            </a:r>
            <a:endParaRPr lang="en-US" sz="6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95913" y="3885048"/>
            <a:ext cx="1313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     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Y1    +    </a:t>
            </a:r>
            <a:r>
              <a:rPr lang="en-US" dirty="0" err="1" smtClean="0"/>
              <a:t>ty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z1           </a:t>
            </a:r>
            <a:r>
              <a:rPr lang="en-US" dirty="0" err="1" smtClean="0"/>
              <a:t>tz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2981" y="4015093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]</a:t>
            </a:r>
            <a:endParaRPr lang="en-US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53824" y="4001439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[</a:t>
            </a:r>
            <a:endParaRPr lang="en-US" sz="6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78435" y="3987783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]</a:t>
            </a:r>
            <a:endParaRPr lang="en-US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1187" y="4084911"/>
            <a:ext cx="188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1  0   0   </a:t>
            </a:r>
            <a:r>
              <a:rPr lang="en-US" dirty="0" err="1" smtClean="0"/>
              <a:t>tx</a:t>
            </a:r>
            <a:r>
              <a:rPr lang="en-US" dirty="0" smtClean="0"/>
              <a:t>  </a:t>
            </a:r>
          </a:p>
          <a:p>
            <a:r>
              <a:rPr lang="en-US" dirty="0" smtClean="0"/>
              <a:t>y1’ =   0 1   0   </a:t>
            </a:r>
            <a:r>
              <a:rPr lang="en-US" dirty="0" err="1" smtClean="0"/>
              <a:t>ty</a:t>
            </a:r>
            <a:endParaRPr lang="en-US" dirty="0" smtClean="0"/>
          </a:p>
          <a:p>
            <a:r>
              <a:rPr lang="en-US" dirty="0"/>
              <a:t>z</a:t>
            </a:r>
            <a:r>
              <a:rPr lang="en-US" dirty="0" smtClean="0"/>
              <a:t>1’      0  0  1  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1         0  0  0   1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9711" y="411590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49" name="TextBox 48"/>
          <p:cNvSpPr txBox="1"/>
          <p:nvPr/>
        </p:nvSpPr>
        <p:spPr>
          <a:xfrm>
            <a:off x="4826268" y="411875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001" y="4057601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36880" y="4126843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54" name="TextBox 53"/>
          <p:cNvSpPr txBox="1"/>
          <p:nvPr/>
        </p:nvSpPr>
        <p:spPr>
          <a:xfrm>
            <a:off x="6806580" y="410225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1907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Rotation (with Z-axis)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63" y="1859218"/>
            <a:ext cx="197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Sx</a:t>
            </a:r>
            <a:r>
              <a:rPr lang="en-US" dirty="0" smtClean="0"/>
              <a:t>  0   0   0  </a:t>
            </a:r>
          </a:p>
          <a:p>
            <a:r>
              <a:rPr lang="en-US" dirty="0" smtClean="0"/>
              <a:t>y1’ =   0  </a:t>
            </a:r>
            <a:r>
              <a:rPr lang="en-US" dirty="0" err="1" smtClean="0"/>
              <a:t>Sy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0  </a:t>
            </a:r>
            <a:r>
              <a:rPr lang="en-US" dirty="0" err="1" smtClean="0"/>
              <a:t>Sz</a:t>
            </a:r>
            <a:r>
              <a:rPr lang="en-US" dirty="0" smtClean="0"/>
              <a:t>   0</a:t>
            </a:r>
          </a:p>
          <a:p>
            <a:r>
              <a:rPr lang="en-US" dirty="0" smtClean="0"/>
              <a:t>1         0  0  0   1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4687" y="1890212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7" name="TextBox 6"/>
          <p:cNvSpPr txBox="1"/>
          <p:nvPr/>
        </p:nvSpPr>
        <p:spPr>
          <a:xfrm>
            <a:off x="1061244" y="1893066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8" name="TextBox 7"/>
          <p:cNvSpPr txBox="1"/>
          <p:nvPr/>
        </p:nvSpPr>
        <p:spPr>
          <a:xfrm>
            <a:off x="2774977" y="1831908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1856" y="190115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3041556" y="187655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479" y="4346547"/>
            <a:ext cx="2635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cosΘ</a:t>
            </a:r>
            <a:r>
              <a:rPr lang="en-US" dirty="0" smtClean="0"/>
              <a:t>  </a:t>
            </a:r>
            <a:r>
              <a:rPr lang="en-US" dirty="0" err="1" smtClean="0"/>
              <a:t>sinθ</a:t>
            </a:r>
            <a:r>
              <a:rPr lang="en-US" dirty="0" smtClean="0"/>
              <a:t>   0   0  </a:t>
            </a:r>
          </a:p>
          <a:p>
            <a:r>
              <a:rPr lang="en-US" dirty="0" smtClean="0"/>
              <a:t>y1’ =   -</a:t>
            </a:r>
            <a:r>
              <a:rPr lang="en-US" dirty="0" err="1" smtClean="0"/>
              <a:t>sinθ</a:t>
            </a:r>
            <a:r>
              <a:rPr lang="en-US" dirty="0" smtClean="0"/>
              <a:t>  </a:t>
            </a:r>
            <a:r>
              <a:rPr lang="en-US" dirty="0" err="1" smtClean="0"/>
              <a:t>cosθ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        0      1  0</a:t>
            </a:r>
          </a:p>
          <a:p>
            <a:r>
              <a:rPr lang="en-US" dirty="0" smtClean="0"/>
              <a:t>1         0          0      0   1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0417" y="4369253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0560" y="438039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0288" y="433943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953" y="434654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001" y="4302865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45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Non-commutative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[X’] = [A][B][X] ≠ [B][A][X]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1557" y="4016867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1557" y="2007447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1557" y="3457030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45" y="3408909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98463" y="3723294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94234" y="3959719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94234" y="1950299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94234" y="3399882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4533594" y="3236129"/>
            <a:ext cx="1078777" cy="10743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5764771" y="2161818"/>
            <a:ext cx="1078777" cy="10743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24631" y="6541253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631" y="4531833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631" y="5981416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7319" y="5933295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3396347" y="5734219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392168" y="2692371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77842" y="1303338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Scale by 2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X,Y translate +5, +5 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2247103">
            <a:off x="2365821" y="4155608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39416" y="6427718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39416" y="4418298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39416" y="5867881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02104" y="581976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5346433" y="5694986"/>
            <a:ext cx="1073177" cy="9882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723912" y="4832598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96347" y="4463266"/>
            <a:ext cx="222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X,Y translate +5, +5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90868" y="4984998"/>
            <a:ext cx="126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by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4403" y="4412305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(1,1,-1)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37299" y="4310440"/>
            <a:ext cx="291831" cy="1528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77843" y="5933295"/>
            <a:ext cx="712835" cy="6995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6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smtClean="0">
                <a:sym typeface="Wingdings"/>
              </a:rPr>
              <a:t> Line </a:t>
            </a:r>
          </a:p>
          <a:p>
            <a:pPr lvl="1"/>
            <a:r>
              <a:rPr lang="en-US" dirty="0" smtClean="0">
                <a:sym typeface="Wingdings"/>
              </a:rPr>
              <a:t>keep straight lines,  ratios of distances between points </a:t>
            </a:r>
          </a:p>
          <a:p>
            <a:r>
              <a:rPr lang="en-US" dirty="0" smtClean="0">
                <a:sym typeface="Wingdings"/>
              </a:rPr>
              <a:t>Angle can be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2407" y="3569368"/>
            <a:ext cx="1350211" cy="135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602788" y="3569368"/>
            <a:ext cx="1724527" cy="1350211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6737" y="4144211"/>
            <a:ext cx="895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5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Cube 6"/>
          <p:cNvSpPr/>
          <p:nvPr/>
        </p:nvSpPr>
        <p:spPr>
          <a:xfrm>
            <a:off x="5711825" y="2635329"/>
            <a:ext cx="1744026" cy="1570274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661516" y="2635329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37811" y="2635329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03647" y="3850584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61516" y="3850584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8295" y="2641928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704131" y="3857183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62000" y="3857183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2000" y="3254183"/>
            <a:ext cx="4382" cy="958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62589" y="2648528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69598" y="4243910"/>
            <a:ext cx="10083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62000" y="3270037"/>
            <a:ext cx="1015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38295" y="2641928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73526" y="3857183"/>
            <a:ext cx="732502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66382" y="2628273"/>
            <a:ext cx="371914" cy="607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73526" y="2653382"/>
            <a:ext cx="698338" cy="6166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3526" y="3235674"/>
            <a:ext cx="4382" cy="958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2263" y="5092490"/>
            <a:ext cx="25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58591" y="5092490"/>
            <a:ext cx="23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Projective 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View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2990346"/>
            <a:ext cx="8423275" cy="3323141"/>
          </a:xfrm>
        </p:spPr>
        <p:txBody>
          <a:bodyPr/>
          <a:lstStyle/>
          <a:p>
            <a:r>
              <a:rPr lang="en-US" dirty="0" smtClean="0"/>
              <a:t>Orthographic Project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 err="1" smtClean="0"/>
              <a:t>GL_Projection</a:t>
            </a:r>
            <a:r>
              <a:rPr lang="en-US" dirty="0" smtClean="0"/>
              <a:t> matrix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Cube 4"/>
          <p:cNvSpPr/>
          <p:nvPr/>
        </p:nvSpPr>
        <p:spPr>
          <a:xfrm>
            <a:off x="661516" y="1148651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37811" y="1148651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03647" y="2363906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1516" y="2363906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33066"/>
              </p:ext>
            </p:extLst>
          </p:nvPr>
        </p:nvGraphicFramePr>
        <p:xfrm>
          <a:off x="3172044" y="1303338"/>
          <a:ext cx="3413250" cy="7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044" y="1303338"/>
                        <a:ext cx="3413250" cy="7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338705" y="1997562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338705" y="1245840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38705" y="1437725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1393" y="1389604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64396" y="18128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7559" y="1204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3321281" y="3463059"/>
            <a:ext cx="2308086" cy="1584085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627353" y="4148812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3648" y="4148812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9484" y="5364067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27353" y="5364067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04542" y="4997723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04542" y="4246001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04542" y="4437886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7230" y="4389765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0233" y="48130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3396" y="4205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2553901" y="4045081"/>
            <a:ext cx="618143" cy="529350"/>
          </a:xfrm>
          <a:prstGeom prst="leftArrow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736" y="3004002"/>
            <a:ext cx="37825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3736" y="1870674"/>
            <a:ext cx="3482128" cy="113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62804" y="1488346"/>
            <a:ext cx="0" cy="219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05864" y="1488346"/>
            <a:ext cx="0" cy="219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87661" y="5817713"/>
            <a:ext cx="37825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87661" y="4684385"/>
            <a:ext cx="3482128" cy="113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87661" y="4302057"/>
            <a:ext cx="2703770" cy="1515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03284" y="4818731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36360" y="4471640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36360" y="5470622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36360" y="4510839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40061" y="5296640"/>
            <a:ext cx="3630147" cy="5210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26729" y="5160094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78291" y="4963867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2445" y="5597040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2445" y="4996240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71304" y="288331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21351" y="4750459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54427" y="43760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21351" y="572213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54427" y="5364913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4796" y="572213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4796" y="5105476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96358" y="49006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80512" y="55014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876136" y="3004002"/>
            <a:ext cx="571337" cy="0"/>
          </a:xfrm>
          <a:prstGeom prst="line">
            <a:avLst/>
          </a:prstGeom>
          <a:ln>
            <a:solidFill>
              <a:srgbClr val="8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4469" y="3112577"/>
            <a:ext cx="3130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89085" y="25139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s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4469697" y="2297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859529" y="3004002"/>
            <a:ext cx="23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baseline="-25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23736" y="3160700"/>
            <a:ext cx="348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16683" y="3321798"/>
            <a:ext cx="20461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74871"/>
              </p:ext>
            </p:extLst>
          </p:nvPr>
        </p:nvGraphicFramePr>
        <p:xfrm>
          <a:off x="1187661" y="1384583"/>
          <a:ext cx="1080423" cy="84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20700" imgH="406400" progId="Equation.3">
                  <p:embed/>
                </p:oleObj>
              </mc:Choice>
              <mc:Fallback>
                <p:oleObj name="Equation" r:id="rId3" imgW="520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61" y="1384583"/>
                        <a:ext cx="1080423" cy="84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Content Placeholder 92"/>
          <p:cNvSpPr>
            <a:spLocks noGrp="1"/>
          </p:cNvSpPr>
          <p:nvPr>
            <p:ph idx="1"/>
          </p:nvPr>
        </p:nvSpPr>
        <p:spPr>
          <a:xfrm>
            <a:off x="5169372" y="1725538"/>
            <a:ext cx="3843249" cy="29027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Frustrum</a:t>
            </a:r>
            <a:r>
              <a:rPr lang="en-US" dirty="0" smtClean="0"/>
              <a:t>: the region of space in the modeled world that may appear on the screen 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718292" y="3931184"/>
            <a:ext cx="1757166" cy="88754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438978" y="4723150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772054" y="4376059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72054" y="5375041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772054" y="4415258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262423" y="5064513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813985" y="4868286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8139" y="5501459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798139" y="4900659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357045" y="465487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690121" y="42804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357045" y="5626550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90121" y="526933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80490" y="5626550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80490" y="5009895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732052" y="48050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16206" y="54058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109" idx="6"/>
          </p:cNvCxnSpPr>
          <p:nvPr/>
        </p:nvCxnSpPr>
        <p:spPr>
          <a:xfrm flipV="1">
            <a:off x="6344355" y="4783494"/>
            <a:ext cx="1094623" cy="321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6" idx="4"/>
          </p:cNvCxnSpPr>
          <p:nvPr/>
        </p:nvCxnSpPr>
        <p:spPr>
          <a:xfrm>
            <a:off x="6262423" y="5787542"/>
            <a:ext cx="1176555" cy="30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05" idx="6"/>
          </p:cNvCxnSpPr>
          <p:nvPr/>
        </p:nvCxnSpPr>
        <p:spPr>
          <a:xfrm flipV="1">
            <a:off x="5826545" y="4376059"/>
            <a:ext cx="1027441" cy="47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07" idx="6"/>
          </p:cNvCxnSpPr>
          <p:nvPr/>
        </p:nvCxnSpPr>
        <p:spPr>
          <a:xfrm flipV="1">
            <a:off x="5844943" y="5364914"/>
            <a:ext cx="1009043" cy="170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Picture 120" descr="video-camera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6" y="5470622"/>
            <a:ext cx="1024922" cy="1024922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408717" y="572862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7373" y="499624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87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5009444"/>
            <a:ext cx="8347075" cy="1304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629774" y="1892974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962850" y="1545883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2850" y="2544865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62850" y="1585082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53219" y="2234337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04781" y="2038110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8935" y="2671283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8935" y="2070483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47841" y="182470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0917" y="14503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7841" y="2796374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80917" y="2439156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71286" y="2796374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71286" y="2179719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22848" y="19749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07002" y="25757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8" idx="6"/>
          </p:cNvCxnSpPr>
          <p:nvPr/>
        </p:nvCxnSpPr>
        <p:spPr>
          <a:xfrm flipV="1">
            <a:off x="4535151" y="1953318"/>
            <a:ext cx="1094623" cy="321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5" idx="4"/>
          </p:cNvCxnSpPr>
          <p:nvPr/>
        </p:nvCxnSpPr>
        <p:spPr>
          <a:xfrm>
            <a:off x="4453219" y="2957366"/>
            <a:ext cx="1176555" cy="30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6"/>
          </p:cNvCxnSpPr>
          <p:nvPr/>
        </p:nvCxnSpPr>
        <p:spPr>
          <a:xfrm flipV="1">
            <a:off x="4017341" y="1545883"/>
            <a:ext cx="1027441" cy="47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6"/>
          </p:cNvCxnSpPr>
          <p:nvPr/>
        </p:nvCxnSpPr>
        <p:spPr>
          <a:xfrm flipV="1">
            <a:off x="4035739" y="2534738"/>
            <a:ext cx="1009043" cy="170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9513" y="2898452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8169" y="2166064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73150"/>
              </p:ext>
            </p:extLst>
          </p:nvPr>
        </p:nvGraphicFramePr>
        <p:xfrm>
          <a:off x="4808853" y="179707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853" y="179707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ube 36"/>
          <p:cNvSpPr/>
          <p:nvPr/>
        </p:nvSpPr>
        <p:spPr>
          <a:xfrm>
            <a:off x="921356" y="2599435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97651" y="2599435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263487" y="3814690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21356" y="3814690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98545" y="3448346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598545" y="2696624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98545" y="2888509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61233" y="284038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24236" y="3263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57399" y="26557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47" name="Left Arrow 46"/>
          <p:cNvSpPr/>
          <p:nvPr/>
        </p:nvSpPr>
        <p:spPr>
          <a:xfrm>
            <a:off x="2847904" y="2495704"/>
            <a:ext cx="618143" cy="529350"/>
          </a:xfrm>
          <a:prstGeom prst="leftArrow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rebuchet MS" charset="0"/>
              </a:rPr>
              <a:t>Data Structures in Pipeline</a:t>
            </a:r>
            <a:endParaRPr lang="en-US" sz="3200" dirty="0">
              <a:latin typeface="Trebuchet MS" charset="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3505200" y="16764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Vertex assembly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3505200" y="28956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Primitive assembly</a:t>
            </a:r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3505200" y="4114800"/>
            <a:ext cx="2284413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solidFill>
                  <a:srgbClr val="000000"/>
                </a:solidFill>
                <a:cs typeface="+mn-cs"/>
              </a:rPr>
              <a:t>Rasterization</a:t>
            </a:r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3505200" y="47244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Fragment operations</a:t>
            </a:r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505200" y="5943600"/>
            <a:ext cx="2284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Display</a:t>
            </a:r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3505200" y="22860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Vertex operations</a:t>
            </a: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4648200" y="2057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>
            <a:off x="4648200" y="3886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46482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4648200" y="571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4648200" y="1447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7" name="Rectangle 17"/>
          <p:cNvSpPr>
            <a:spLocks noChangeArrowheads="1"/>
          </p:cNvSpPr>
          <p:nvPr/>
        </p:nvSpPr>
        <p:spPr bwMode="auto">
          <a:xfrm>
            <a:off x="3506788" y="1066800"/>
            <a:ext cx="22844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2000">
                <a:cs typeface="+mn-cs"/>
              </a:rPr>
              <a:t>Application</a:t>
            </a:r>
          </a:p>
        </p:txBody>
      </p:sp>
      <p:sp>
        <p:nvSpPr>
          <p:cNvPr id="332818" name="Rectangle 18"/>
          <p:cNvSpPr>
            <a:spLocks noChangeArrowheads="1"/>
          </p:cNvSpPr>
          <p:nvPr/>
        </p:nvSpPr>
        <p:spPr bwMode="auto">
          <a:xfrm>
            <a:off x="3505200" y="35052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Primitive operations</a:t>
            </a:r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46482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609600" y="1520825"/>
            <a:ext cx="2286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x,y,z,w;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vertex;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609600" y="27559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vertex v0,v1,v2 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triangle;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609600" y="3657600"/>
            <a:ext cx="2209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short int x,y;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depth;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fragment;</a:t>
            </a: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>
            <a:off x="4572000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4724400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609600" y="5181600"/>
            <a:ext cx="2057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int depth;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byte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pixel;</a:t>
            </a:r>
          </a:p>
        </p:txBody>
      </p:sp>
      <p:sp>
        <p:nvSpPr>
          <p:cNvPr id="332830" name="Oval 30"/>
          <p:cNvSpPr>
            <a:spLocks noChangeArrowheads="1"/>
          </p:cNvSpPr>
          <p:nvPr/>
        </p:nvSpPr>
        <p:spPr bwMode="auto">
          <a:xfrm>
            <a:off x="3505200" y="5334000"/>
            <a:ext cx="2286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cs typeface="+mn-cs"/>
              </a:rPr>
              <a:t>Frame buffer</a:t>
            </a:r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>
            <a:off x="2819400" y="21717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>
            <a:off x="2819400" y="337185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>
            <a:off x="2819400" y="46005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6" name="Line 36"/>
          <p:cNvSpPr>
            <a:spLocks noChangeShapeType="1"/>
          </p:cNvSpPr>
          <p:nvPr/>
        </p:nvSpPr>
        <p:spPr bwMode="auto">
          <a:xfrm>
            <a:off x="2819400" y="55149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6477000" y="3795713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Screen coordinates</a:t>
            </a:r>
          </a:p>
        </p:txBody>
      </p:sp>
      <p:sp>
        <p:nvSpPr>
          <p:cNvPr id="332842" name="Line 42"/>
          <p:cNvSpPr>
            <a:spLocks noChangeShapeType="1"/>
          </p:cNvSpPr>
          <p:nvPr/>
        </p:nvSpPr>
        <p:spPr bwMode="auto">
          <a:xfrm>
            <a:off x="5867400" y="40005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25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Akeley Fall 2007 Slides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2790" y="35052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this 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2790" y="47244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this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RASTERIZER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From GEOMETRY to visible pixels on screen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Add textures and various other per-pixel operations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And visibility is resolved here: sorts the primitives in the z-direction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Per pixel operation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Mostly integer operations </a:t>
            </a:r>
            <a:endParaRPr lang="en-GB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066800" y="1981200"/>
            <a:ext cx="6705600" cy="2133600"/>
            <a:chOff x="672" y="1584"/>
            <a:chExt cx="4224" cy="134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720" y="1728"/>
              <a:ext cx="336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056" y="1728"/>
              <a:ext cx="96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720" y="2400"/>
              <a:ext cx="12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008" y="16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672" y="264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3168" y="1728"/>
              <a:ext cx="336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504" y="1728"/>
              <a:ext cx="96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3168" y="2400"/>
              <a:ext cx="12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688" y="168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688" y="182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688" y="196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688" y="211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2688" y="225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2688" y="240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2688" y="254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268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688" y="283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3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02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316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331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345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360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74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88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03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417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32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446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460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475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168" y="254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3312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3312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3456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456" y="182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3456" y="168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3600" y="182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3600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3744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3888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4032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4176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4032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888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3744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600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3456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3312" y="254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312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3456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456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600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3600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744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3744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4032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2112" y="2208"/>
              <a:ext cx="3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330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Pipeline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option #1</a:t>
            </a:r>
          </a:p>
          <a:p>
            <a:pPr lvl="1"/>
            <a:r>
              <a:rPr lang="en-US" dirty="0" smtClean="0"/>
              <a:t>Expand Execution stage to include graphics functional units</a:t>
            </a:r>
          </a:p>
          <a:p>
            <a:r>
              <a:rPr lang="en-US" dirty="0" smtClean="0"/>
              <a:t>Design option #2 </a:t>
            </a:r>
          </a:p>
          <a:p>
            <a:pPr lvl="1"/>
            <a:r>
              <a:rPr lang="en-US" dirty="0" smtClean="0"/>
              <a:t>Add additional pipeline stages after the WB stage </a:t>
            </a:r>
          </a:p>
          <a:p>
            <a:r>
              <a:rPr lang="en-US" dirty="0" smtClean="0"/>
              <a:t>Need triangle setup unit </a:t>
            </a:r>
          </a:p>
          <a:p>
            <a:r>
              <a:rPr lang="en-US" dirty="0" smtClean="0"/>
              <a:t>Need a separate stage for Rasterizer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632093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Instructions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14113632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62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Vector </a:t>
            </a:r>
            <a:r>
              <a:rPr lang="en-US" dirty="0">
                <a:latin typeface="+mn-lt"/>
              </a:rPr>
              <a:t>Registers </a:t>
            </a:r>
            <a:r>
              <a:rPr lang="en-US" dirty="0" smtClean="0">
                <a:latin typeface="+mn-lt"/>
              </a:rPr>
              <a:t>(64bits = 16bits * 4)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There are </a:t>
            </a:r>
            <a:r>
              <a:rPr lang="en-US" dirty="0" smtClean="0">
                <a:latin typeface="+mn-lt"/>
              </a:rPr>
              <a:t>64 vector </a:t>
            </a:r>
            <a:r>
              <a:rPr lang="en-US" dirty="0">
                <a:latin typeface="+mn-lt"/>
              </a:rPr>
              <a:t>registers.</a:t>
            </a:r>
          </a:p>
          <a:p>
            <a:pPr lvl="1"/>
            <a:r>
              <a:rPr lang="en-US" dirty="0">
                <a:latin typeface="+mn-lt"/>
              </a:rPr>
              <a:t>Each vector register holds 4 </a:t>
            </a:r>
            <a:r>
              <a:rPr lang="en-US" dirty="0" smtClean="0">
                <a:latin typeface="+mn-lt"/>
              </a:rPr>
              <a:t>elements (Scalar Registers). </a:t>
            </a:r>
          </a:p>
          <a:p>
            <a:pPr lvl="1"/>
            <a:r>
              <a:rPr lang="en-US" u="sng" dirty="0" smtClean="0">
                <a:latin typeface="+mn-lt"/>
              </a:rPr>
              <a:t>All vectors store only floating-point numbers</a:t>
            </a:r>
            <a:r>
              <a:rPr lang="en-US" dirty="0" smtClean="0">
                <a:latin typeface="+mn-lt"/>
              </a:rPr>
              <a:t>.</a:t>
            </a:r>
          </a:p>
          <a:p>
            <a:pPr lvl="1"/>
            <a:r>
              <a:rPr lang="en-US" dirty="0" smtClean="0">
                <a:latin typeface="+mn-lt"/>
              </a:rPr>
              <a:t>Use </a:t>
            </a:r>
            <a:r>
              <a:rPr lang="en-US" i="1" dirty="0" err="1">
                <a:latin typeface="+mn-lt"/>
              </a:rPr>
              <a:t>idx</a:t>
            </a:r>
            <a:r>
              <a:rPr lang="en-US" dirty="0">
                <a:latin typeface="+mn-lt"/>
              </a:rPr>
              <a:t> field to indicate an element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28619"/>
              </p:ext>
            </p:extLst>
          </p:nvPr>
        </p:nvGraphicFramePr>
        <p:xfrm>
          <a:off x="762000" y="5791200"/>
          <a:ext cx="4673600" cy="50800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  <a:gridCol w="1168400"/>
              </a:tblGrid>
              <a:tr h="254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Vector Register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elmt</a:t>
                      </a:r>
                      <a:r>
                        <a:rPr lang="en-US" sz="1400" b="1" i="0" u="none" strike="noStrike" dirty="0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 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elmt</a:t>
                      </a:r>
                      <a:r>
                        <a:rPr lang="en-US" sz="1400" b="1" i="0" u="none" strike="noStrike" dirty="0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 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elmt</a:t>
                      </a:r>
                      <a:r>
                        <a:rPr lang="en-US" sz="1400" b="1" i="0" u="none" strike="noStrike" dirty="0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 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elmt</a:t>
                      </a:r>
                      <a:r>
                        <a:rPr lang="en-US" sz="1400" b="1" i="0" u="none" strike="noStrike" dirty="0">
                          <a:solidFill>
                            <a:srgbClr val="963634"/>
                          </a:solidFill>
                          <a:effectLst/>
                          <a:latin typeface="+mn-lt"/>
                          <a:cs typeface="Helvetica"/>
                        </a:rPr>
                        <a:t> 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VADD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63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lt"/>
              </a:rPr>
              <a:t>Assembly </a:t>
            </a:r>
            <a:r>
              <a:rPr lang="en-US" altLang="ko-KR" sz="2000" dirty="0">
                <a:latin typeface="+mn-lt"/>
              </a:rPr>
              <a:t>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vadd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src1 src2</a:t>
            </a: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pPr lvl="1"/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[0] &lt;- src1[0] + src2[0]</a:t>
            </a:r>
          </a:p>
          <a:p>
            <a:pPr lvl="1"/>
            <a:r>
              <a:rPr lang="en-US" altLang="ko-KR" dirty="0" err="1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[1] </a:t>
            </a:r>
            <a:r>
              <a:rPr lang="en-US" altLang="ko-KR" dirty="0">
                <a:latin typeface="+mn-lt"/>
              </a:rPr>
              <a:t>&lt;- src1</a:t>
            </a:r>
            <a:r>
              <a:rPr lang="en-US" altLang="ko-KR" dirty="0" smtClean="0">
                <a:latin typeface="+mn-lt"/>
              </a:rPr>
              <a:t>[1] </a:t>
            </a:r>
            <a:r>
              <a:rPr lang="en-US" altLang="ko-KR" dirty="0">
                <a:latin typeface="+mn-lt"/>
              </a:rPr>
              <a:t>+ src2</a:t>
            </a:r>
            <a:r>
              <a:rPr lang="en-US" altLang="ko-KR" dirty="0" smtClean="0">
                <a:latin typeface="+mn-lt"/>
              </a:rPr>
              <a:t>[1]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[2] </a:t>
            </a:r>
            <a:r>
              <a:rPr lang="en-US" altLang="ko-KR" dirty="0">
                <a:latin typeface="+mn-lt"/>
              </a:rPr>
              <a:t>&lt;- src1</a:t>
            </a:r>
            <a:r>
              <a:rPr lang="en-US" altLang="ko-KR" dirty="0" smtClean="0">
                <a:latin typeface="+mn-lt"/>
              </a:rPr>
              <a:t>[2] </a:t>
            </a:r>
            <a:r>
              <a:rPr lang="en-US" altLang="ko-KR" dirty="0">
                <a:latin typeface="+mn-lt"/>
              </a:rPr>
              <a:t>+ src2</a:t>
            </a:r>
            <a:r>
              <a:rPr lang="en-US" altLang="ko-KR" dirty="0" smtClean="0">
                <a:latin typeface="+mn-lt"/>
              </a:rPr>
              <a:t>[2]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[3] </a:t>
            </a:r>
            <a:r>
              <a:rPr lang="en-US" altLang="ko-KR" dirty="0">
                <a:latin typeface="+mn-lt"/>
              </a:rPr>
              <a:t>&lt;- src1</a:t>
            </a:r>
            <a:r>
              <a:rPr lang="en-US" altLang="ko-KR" dirty="0" smtClean="0">
                <a:latin typeface="+mn-lt"/>
              </a:rPr>
              <a:t>[3] </a:t>
            </a:r>
            <a:r>
              <a:rPr lang="en-US" altLang="ko-KR" dirty="0">
                <a:latin typeface="+mn-lt"/>
              </a:rPr>
              <a:t>+ src2</a:t>
            </a:r>
            <a:r>
              <a:rPr lang="en-US" altLang="ko-KR" dirty="0" smtClean="0">
                <a:latin typeface="+mn-lt"/>
              </a:rPr>
              <a:t>[3]</a:t>
            </a:r>
          </a:p>
          <a:p>
            <a:r>
              <a:rPr lang="en-US" altLang="ko-KR" sz="2000" dirty="0" smtClean="0">
                <a:latin typeface="+mn-lt"/>
              </a:rPr>
              <a:t>Examples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vadd</a:t>
            </a:r>
            <a:r>
              <a:rPr lang="en-US" altLang="ko-KR" dirty="0" smtClean="0">
                <a:latin typeface="+mn-lt"/>
              </a:rPr>
              <a:t> v0 v1 v2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1437"/>
              </p:ext>
            </p:extLst>
          </p:nvPr>
        </p:nvGraphicFramePr>
        <p:xfrm>
          <a:off x="762000" y="2286000"/>
          <a:ext cx="4851400" cy="10033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393700"/>
                <a:gridCol w="292100"/>
                <a:gridCol w="3683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dest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src1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src2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3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VMOV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64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lt"/>
              </a:rPr>
              <a:t>Assembly </a:t>
            </a:r>
            <a:r>
              <a:rPr lang="en-US" altLang="ko-KR" sz="2000" dirty="0">
                <a:latin typeface="+mn-lt"/>
              </a:rPr>
              <a:t>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vmov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src</a:t>
            </a:r>
            <a:endParaRPr lang="en-US" altLang="ko-KR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pPr lvl="1"/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&lt;- </a:t>
            </a:r>
            <a:r>
              <a:rPr lang="en-US" altLang="ko-KR" dirty="0" err="1" smtClean="0">
                <a:latin typeface="+mn-lt"/>
              </a:rPr>
              <a:t>src</a:t>
            </a:r>
            <a:endParaRPr lang="en-US" altLang="ko-KR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Move Instruction for Vector Registers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Examples</a:t>
            </a:r>
          </a:p>
          <a:p>
            <a:pPr lvl="1"/>
            <a:r>
              <a:rPr lang="en-US" altLang="ko-KR" dirty="0" smtClean="0">
                <a:latin typeface="+mn-lt"/>
              </a:rPr>
              <a:t>vmov v1 v2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01636"/>
              </p:ext>
            </p:extLst>
          </p:nvPr>
        </p:nvGraphicFramePr>
        <p:xfrm>
          <a:off x="762000" y="2286000"/>
          <a:ext cx="4673600" cy="90424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0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dest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src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VMOVI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65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vmovi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imm16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pPr lvl="1"/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[0],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[1],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[2],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[3] &lt;- imm16</a:t>
            </a:r>
          </a:p>
          <a:p>
            <a:r>
              <a:rPr lang="en-US" altLang="ko-KR" sz="2000" dirty="0" smtClean="0">
                <a:latin typeface="+mn-lt"/>
              </a:rPr>
              <a:t>Description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Move Instruction for Vector Registers (Floating-point).</a:t>
            </a:r>
          </a:p>
          <a:p>
            <a:pPr lvl="1"/>
            <a:r>
              <a:rPr lang="en-US" altLang="ko-KR" i="1" dirty="0" smtClean="0">
                <a:latin typeface="+mn-lt"/>
              </a:rPr>
              <a:t>imm16</a:t>
            </a:r>
            <a:r>
              <a:rPr lang="en-US" altLang="ko-KR" dirty="0" smtClean="0">
                <a:latin typeface="+mn-lt"/>
              </a:rPr>
              <a:t> will be copied to all four elements of the </a:t>
            </a:r>
            <a:r>
              <a:rPr lang="en-US" altLang="ko-KR" i="1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vector register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vmovi</a:t>
            </a:r>
            <a:r>
              <a:rPr lang="en-US" altLang="ko-KR" dirty="0" smtClean="0">
                <a:latin typeface="+mn-lt"/>
              </a:rPr>
              <a:t> v1 1000.f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1185"/>
              </p:ext>
            </p:extLst>
          </p:nvPr>
        </p:nvGraphicFramePr>
        <p:xfrm>
          <a:off x="762000" y="2209800"/>
          <a:ext cx="4673600" cy="96266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dest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imm16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VCOMPMOV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  <a:latin typeface="Century Gothic"/>
              </a:rPr>
              <a:pPr/>
              <a:t>66</a:t>
            </a:fld>
            <a:endParaRPr lang="en-US" dirty="0">
              <a:solidFill>
                <a:srgbClr val="4F271C"/>
              </a:solidFill>
              <a:latin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vcompmov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idx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src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pPr lvl="1"/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</a:t>
            </a:r>
            <a:r>
              <a:rPr lang="en-US" altLang="ko-KR" dirty="0" err="1" smtClean="0">
                <a:latin typeface="+mn-lt"/>
              </a:rPr>
              <a:t>idx</a:t>
            </a:r>
            <a:r>
              <a:rPr lang="en-US" altLang="ko-KR" dirty="0" smtClean="0">
                <a:latin typeface="+mn-lt"/>
              </a:rPr>
              <a:t>] &lt;- </a:t>
            </a:r>
            <a:r>
              <a:rPr lang="en-US" altLang="ko-KR" dirty="0" err="1" smtClean="0">
                <a:latin typeface="+mn-lt"/>
              </a:rPr>
              <a:t>src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i="1" u="sng" dirty="0" smtClean="0">
                <a:solidFill>
                  <a:srgbClr val="FEB80A"/>
                </a:solidFill>
                <a:latin typeface="+mn-lt"/>
              </a:rPr>
              <a:t>Note: </a:t>
            </a:r>
            <a:r>
              <a:rPr lang="en-US" altLang="ko-KR" i="1" u="sng" dirty="0" err="1" smtClean="0">
                <a:solidFill>
                  <a:schemeClr val="accent2"/>
                </a:solidFill>
                <a:latin typeface="+mn-lt"/>
              </a:rPr>
              <a:t>dest</a:t>
            </a:r>
            <a:r>
              <a:rPr lang="en-US" altLang="ko-KR" i="1" u="sng" dirty="0" smtClean="0">
                <a:solidFill>
                  <a:schemeClr val="accent2"/>
                </a:solidFill>
                <a:latin typeface="+mn-lt"/>
              </a:rPr>
              <a:t> - vector register, </a:t>
            </a:r>
            <a:r>
              <a:rPr lang="en-US" altLang="ko-KR" i="1" u="sng" dirty="0" err="1" smtClean="0">
                <a:solidFill>
                  <a:schemeClr val="accent2"/>
                </a:solidFill>
                <a:latin typeface="+mn-lt"/>
              </a:rPr>
              <a:t>src</a:t>
            </a:r>
            <a:r>
              <a:rPr lang="en-US" altLang="ko-KR" i="1" u="sng" dirty="0" smtClean="0">
                <a:solidFill>
                  <a:schemeClr val="accent2"/>
                </a:solidFill>
                <a:latin typeface="+mn-lt"/>
              </a:rPr>
              <a:t> - scalar register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Move Instruction for Vector Register’s element.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vcompmov</a:t>
            </a:r>
            <a:r>
              <a:rPr lang="en-US" altLang="ko-KR" dirty="0" smtClean="0">
                <a:latin typeface="+mn-lt"/>
              </a:rPr>
              <a:t> v1 0 r1</a:t>
            </a:r>
            <a:endParaRPr lang="en-US" altLang="ko-KR" dirty="0">
              <a:latin typeface="+mn-lt"/>
            </a:endParaRPr>
          </a:p>
          <a:p>
            <a:endParaRPr lang="ko-KR" altLang="en-US" dirty="0">
              <a:latin typeface="+mn-lt"/>
            </a:endParaRPr>
          </a:p>
          <a:p>
            <a:endParaRPr lang="ko-KR" altLang="en-US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3055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idx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dest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src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VCOMPMOVI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67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vcompmovi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idx</a:t>
            </a:r>
            <a:r>
              <a:rPr lang="en-US" altLang="ko-KR" dirty="0" smtClean="0">
                <a:latin typeface="+mn-lt"/>
              </a:rPr>
              <a:t> imm16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pPr lvl="1"/>
            <a:r>
              <a:rPr lang="en-US" altLang="ko-KR" dirty="0" err="1" smtClean="0">
                <a:latin typeface="+mn-lt"/>
              </a:rPr>
              <a:t>dest</a:t>
            </a:r>
            <a:r>
              <a:rPr lang="en-US" altLang="ko-KR" dirty="0" smtClean="0">
                <a:latin typeface="+mn-lt"/>
              </a:rPr>
              <a:t>[</a:t>
            </a:r>
            <a:r>
              <a:rPr lang="en-US" altLang="ko-KR" dirty="0" err="1" smtClean="0">
                <a:latin typeface="+mn-lt"/>
              </a:rPr>
              <a:t>idx</a:t>
            </a:r>
            <a:r>
              <a:rPr lang="en-US" altLang="ko-KR" dirty="0" smtClean="0">
                <a:latin typeface="+mn-lt"/>
              </a:rPr>
              <a:t>] &lt;- imm16</a:t>
            </a:r>
          </a:p>
          <a:p>
            <a:r>
              <a:rPr lang="en-US" altLang="ko-KR" sz="2000" dirty="0" smtClean="0">
                <a:latin typeface="+mn-lt"/>
              </a:rPr>
              <a:t>Description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Move Instruction for Vector Register’s </a:t>
            </a:r>
            <a:r>
              <a:rPr lang="en-US" altLang="ko-KR" dirty="0" smtClean="0">
                <a:latin typeface="+mn-lt"/>
              </a:rPr>
              <a:t>element (Floating-point).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vcompmovi</a:t>
            </a:r>
            <a:r>
              <a:rPr lang="en-US" altLang="ko-KR" dirty="0" smtClean="0">
                <a:latin typeface="+mn-lt"/>
              </a:rPr>
              <a:t> v1 0 1.5f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2213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idx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dest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imm16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SETVERTEX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68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setvertex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vr</a:t>
            </a:r>
            <a:endParaRPr lang="en-US" altLang="ko-KR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</a:p>
          <a:p>
            <a:pPr lvl="1"/>
            <a:r>
              <a:rPr lang="en-US" altLang="ko-KR" dirty="0" smtClean="0">
                <a:latin typeface="+mn-lt"/>
              </a:rPr>
              <a:t>The value of </a:t>
            </a:r>
            <a:r>
              <a:rPr lang="en-US" altLang="ko-KR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[1]: X coordinate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[2]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Y coordinate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[3]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Z coordinate</a:t>
            </a:r>
          </a:p>
          <a:p>
            <a:pPr lvl="1"/>
            <a:r>
              <a:rPr lang="en-US" altLang="ko-KR" u="sng" dirty="0" smtClean="0">
                <a:latin typeface="+mn-lt"/>
              </a:rPr>
              <a:t>Ignore the value of </a:t>
            </a:r>
            <a:r>
              <a:rPr lang="en-US" altLang="ko-KR" u="sng" dirty="0" err="1" smtClean="0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[0]</a:t>
            </a:r>
            <a:endParaRPr lang="en-US" altLang="ko-KR" u="sng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>
                <a:latin typeface="+mn-lt"/>
              </a:rPr>
              <a:t>S</a:t>
            </a:r>
            <a:r>
              <a:rPr lang="en-US" altLang="ko-KR" dirty="0" smtClean="0">
                <a:latin typeface="+mn-lt"/>
              </a:rPr>
              <a:t>et the current vertex using </a:t>
            </a:r>
            <a:r>
              <a:rPr lang="en-US" altLang="ko-KR" i="1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 register 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setvertex</a:t>
            </a:r>
            <a:r>
              <a:rPr lang="en-US" altLang="ko-KR" dirty="0" smtClean="0">
                <a:latin typeface="+mn-lt"/>
              </a:rPr>
              <a:t> v1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5905"/>
              </p:ext>
            </p:extLst>
          </p:nvPr>
        </p:nvGraphicFramePr>
        <p:xfrm>
          <a:off x="762000" y="21336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SETCOLOR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69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err="1" smtClean="0">
                <a:latin typeface="+mn-lt"/>
              </a:rPr>
              <a:t>setcolor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vr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[0]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R component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[1]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G component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[2]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B component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u="sng" dirty="0">
                <a:latin typeface="+mn-lt"/>
              </a:rPr>
              <a:t>Ignore the value of </a:t>
            </a:r>
            <a:r>
              <a:rPr lang="en-US" altLang="ko-KR" u="sng" dirty="0" err="1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[3]</a:t>
            </a:r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Set the color of the current vertex using </a:t>
            </a:r>
            <a:r>
              <a:rPr lang="en-US" altLang="ko-KR" i="1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 register</a:t>
            </a:r>
          </a:p>
          <a:p>
            <a:r>
              <a:rPr lang="en-US" altLang="ko-KR" sz="2000" dirty="0" smtClean="0">
                <a:latin typeface="+mn-lt"/>
              </a:rPr>
              <a:t>Examples</a:t>
            </a:r>
            <a:endParaRPr lang="en-US" altLang="ko-KR" sz="2400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setcolor</a:t>
            </a:r>
            <a:r>
              <a:rPr lang="en-US" altLang="ko-KR" dirty="0" smtClean="0">
                <a:latin typeface="+mn-lt"/>
              </a:rPr>
              <a:t> v1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03543"/>
              </p:ext>
            </p:extLst>
          </p:nvPr>
        </p:nvGraphicFramePr>
        <p:xfrm>
          <a:off x="762000" y="21336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5715000" y="2438400"/>
            <a:ext cx="1404938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563868" y="2493963"/>
            <a:ext cx="1319213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721281" y="2438400"/>
            <a:ext cx="1404938" cy="325437"/>
          </a:xfrm>
          <a:prstGeom prst="rightArrow">
            <a:avLst>
              <a:gd name="adj1" fmla="val 50000"/>
              <a:gd name="adj2" fmla="val 63171"/>
            </a:avLst>
          </a:prstGeom>
          <a:gradFill rotWithShape="0">
            <a:gsLst>
              <a:gs pos="0">
                <a:srgbClr val="B80000"/>
              </a:gs>
              <a:gs pos="100000">
                <a:srgbClr val="7B0000"/>
              </a:gs>
            </a:gsLst>
            <a:lin ang="0" scaled="1"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5092881" y="2209800"/>
            <a:ext cx="1270000" cy="89535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400" b="1" dirty="0" err="1" smtClean="0">
                <a:latin typeface="Verdana" pitchFamily="34" charset="0"/>
              </a:rPr>
              <a:t>Rasterizer</a:t>
            </a:r>
            <a:endParaRPr lang="en-US" sz="1400" b="1" dirty="0">
              <a:latin typeface="Verdana" pitchFamily="34" charset="0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883081" y="2133600"/>
            <a:ext cx="1270217" cy="895350"/>
            <a:chOff x="576" y="3360"/>
            <a:chExt cx="816" cy="528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7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Geometry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609600" y="2209800"/>
            <a:ext cx="1380560" cy="895350"/>
            <a:chOff x="2448" y="2016"/>
            <a:chExt cx="887" cy="528"/>
          </a:xfrm>
        </p:grpSpPr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48" y="2016"/>
              <a:ext cx="865" cy="528"/>
              <a:chOff x="2352" y="1829"/>
              <a:chExt cx="1008" cy="528"/>
            </a:xfrm>
          </p:grpSpPr>
          <p:sp>
            <p:nvSpPr>
              <p:cNvPr id="14" name="AutoShape 19"/>
              <p:cNvSpPr>
                <a:spLocks noChangeArrowheads="1"/>
              </p:cNvSpPr>
              <p:nvPr/>
            </p:nvSpPr>
            <p:spPr bwMode="auto">
              <a:xfrm>
                <a:off x="2352" y="1829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2778" y="1847"/>
                <a:ext cx="137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400" b="1">
                  <a:latin typeface="Verdana" pitchFamily="34" charset="0"/>
                </a:endParaRPr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489" y="2196"/>
              <a:ext cx="84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Application</a:t>
              </a:r>
              <a:endParaRPr lang="en-US" sz="1400" b="1" dirty="0">
                <a:latin typeface="Verdana" pitchFamily="34" charset="0"/>
              </a:endParaRP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7086600" y="2133600"/>
            <a:ext cx="1593998" cy="895350"/>
            <a:chOff x="576" y="3360"/>
            <a:chExt cx="1024" cy="528"/>
          </a:xfrm>
        </p:grpSpPr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576" y="3360"/>
              <a:ext cx="816" cy="52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33" y="3540"/>
              <a:ext cx="9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 smtClean="0">
                  <a:latin typeface="Verdana" pitchFamily="34" charset="0"/>
                </a:rPr>
                <a:t>Frame Buffer</a:t>
              </a:r>
              <a:endParaRPr lang="en-US" sz="1400" b="1" dirty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81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ROTATE instruction</a:t>
            </a:r>
            <a:endParaRPr lang="ko-KR" alt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  <a:latin typeface="Century Gothic"/>
              </a:rPr>
              <a:pPr/>
              <a:t>70</a:t>
            </a:fld>
            <a:endParaRPr lang="en-US" dirty="0">
              <a:solidFill>
                <a:srgbClr val="4F271C"/>
              </a:solidFill>
              <a:latin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smtClean="0">
                <a:latin typeface="+mn-lt"/>
              </a:rPr>
              <a:t>rotate </a:t>
            </a:r>
            <a:r>
              <a:rPr lang="en-US" altLang="ko-KR" dirty="0" err="1" smtClean="0">
                <a:latin typeface="+mn-lt"/>
              </a:rPr>
              <a:t>vr</a:t>
            </a:r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>
                <a:latin typeface="+mn-lt"/>
              </a:rPr>
              <a:t>[0]: </a:t>
            </a:r>
            <a:r>
              <a:rPr lang="en-US" altLang="ko-KR" dirty="0" smtClean="0">
                <a:latin typeface="+mn-lt"/>
              </a:rPr>
              <a:t>Angle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[3]</a:t>
            </a:r>
            <a:r>
              <a:rPr lang="en-US" altLang="ko-KR" dirty="0">
                <a:latin typeface="+mn-lt"/>
              </a:rPr>
              <a:t>: </a:t>
            </a:r>
            <a:r>
              <a:rPr lang="en-US" altLang="ko-KR" dirty="0" smtClean="0">
                <a:latin typeface="+mn-lt"/>
              </a:rPr>
              <a:t>Z-coordinate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u="sng" dirty="0" smtClean="0">
                <a:latin typeface="+mn-lt"/>
              </a:rPr>
              <a:t>Ignore </a:t>
            </a:r>
            <a:r>
              <a:rPr lang="en-US" altLang="ko-KR" u="sng" dirty="0">
                <a:latin typeface="+mn-lt"/>
              </a:rPr>
              <a:t>the value of </a:t>
            </a:r>
            <a:r>
              <a:rPr lang="en-US" altLang="ko-KR" u="sng" dirty="0" err="1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[1] &amp; </a:t>
            </a:r>
            <a:r>
              <a:rPr lang="en-US" altLang="ko-KR" u="sng" dirty="0" err="1" smtClean="0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[2]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Rotate the current matrix using </a:t>
            </a:r>
            <a:r>
              <a:rPr lang="en-US" altLang="ko-KR" i="1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 register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smtClean="0">
                <a:latin typeface="+mn-lt"/>
              </a:rPr>
              <a:t>rotate v1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2494"/>
              </p:ext>
            </p:extLst>
          </p:nvPr>
        </p:nvGraphicFramePr>
        <p:xfrm>
          <a:off x="762000" y="22098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TRANSLATE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71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</a:t>
            </a:r>
            <a:r>
              <a:rPr lang="en-US" altLang="ko-KR" sz="2000" dirty="0">
                <a:latin typeface="+mn-lt"/>
              </a:rPr>
              <a:t>Formats</a:t>
            </a:r>
          </a:p>
          <a:p>
            <a:pPr lvl="1"/>
            <a:r>
              <a:rPr lang="en-US" altLang="ko-KR" dirty="0" smtClean="0">
                <a:latin typeface="+mn-lt"/>
              </a:rPr>
              <a:t>translate </a:t>
            </a:r>
            <a:r>
              <a:rPr lang="en-US" altLang="ko-KR" dirty="0" err="1" smtClean="0">
                <a:latin typeface="+mn-lt"/>
              </a:rPr>
              <a:t>vr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>
                <a:latin typeface="+mn-lt"/>
              </a:rPr>
              <a:t>[1]: distance to move on x-axis</a:t>
            </a:r>
          </a:p>
          <a:p>
            <a:pPr lvl="1"/>
            <a:r>
              <a:rPr lang="en-US" altLang="ko-KR" dirty="0">
                <a:latin typeface="+mn-lt"/>
              </a:rPr>
              <a:t>The value of </a:t>
            </a:r>
            <a:r>
              <a:rPr lang="en-US" altLang="ko-KR" dirty="0" err="1">
                <a:latin typeface="+mn-lt"/>
              </a:rPr>
              <a:t>vr</a:t>
            </a:r>
            <a:r>
              <a:rPr lang="en-US" altLang="ko-KR" dirty="0">
                <a:latin typeface="+mn-lt"/>
              </a:rPr>
              <a:t>[2]: distance to move on y-axis</a:t>
            </a:r>
          </a:p>
          <a:p>
            <a:pPr lvl="1"/>
            <a:r>
              <a:rPr lang="en-US" altLang="ko-KR" u="sng" dirty="0">
                <a:latin typeface="+mn-lt"/>
              </a:rPr>
              <a:t>Ignore the values of </a:t>
            </a:r>
            <a:r>
              <a:rPr lang="en-US" altLang="ko-KR" u="sng" dirty="0" err="1">
                <a:latin typeface="+mn-lt"/>
              </a:rPr>
              <a:t>vr</a:t>
            </a:r>
            <a:r>
              <a:rPr lang="en-US" altLang="ko-KR" u="sng" dirty="0">
                <a:latin typeface="+mn-lt"/>
              </a:rPr>
              <a:t>[0] &amp; </a:t>
            </a:r>
            <a:r>
              <a:rPr lang="en-US" altLang="ko-KR" u="sng" dirty="0" err="1">
                <a:latin typeface="+mn-lt"/>
              </a:rPr>
              <a:t>vr</a:t>
            </a:r>
            <a:r>
              <a:rPr lang="en-US" altLang="ko-KR" u="sng" dirty="0">
                <a:latin typeface="+mn-lt"/>
              </a:rPr>
              <a:t>[3</a:t>
            </a:r>
            <a:r>
              <a:rPr lang="en-US" altLang="ko-KR" u="sng" dirty="0" smtClean="0">
                <a:latin typeface="+mn-lt"/>
              </a:rPr>
              <a:t>]</a:t>
            </a:r>
            <a:endParaRPr lang="en-US" altLang="ko-KR" u="sng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>
                <a:latin typeface="+mn-lt"/>
              </a:rPr>
              <a:t>Translate </a:t>
            </a:r>
            <a:r>
              <a:rPr lang="en-US" altLang="ko-KR" dirty="0" smtClean="0">
                <a:latin typeface="+mn-lt"/>
              </a:rPr>
              <a:t>the </a:t>
            </a:r>
            <a:r>
              <a:rPr lang="en-US" altLang="ko-KR" dirty="0">
                <a:latin typeface="+mn-lt"/>
              </a:rPr>
              <a:t>current matrix using </a:t>
            </a:r>
            <a:r>
              <a:rPr lang="en-US" altLang="ko-KR" i="1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register</a:t>
            </a: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>
                <a:latin typeface="+mn-lt"/>
              </a:rPr>
              <a:t>t</a:t>
            </a:r>
            <a:r>
              <a:rPr lang="en-US" altLang="ko-KR" dirty="0" smtClean="0">
                <a:latin typeface="+mn-lt"/>
              </a:rPr>
              <a:t>ranslate vr1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37859"/>
              </p:ext>
            </p:extLst>
          </p:nvPr>
        </p:nvGraphicFramePr>
        <p:xfrm>
          <a:off x="762000" y="22098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SCALE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72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</a:p>
          <a:p>
            <a:pPr lvl="1"/>
            <a:r>
              <a:rPr lang="en-US" altLang="ko-KR" dirty="0" smtClean="0">
                <a:latin typeface="+mn-lt"/>
              </a:rPr>
              <a:t>scale </a:t>
            </a:r>
            <a:r>
              <a:rPr lang="en-US" altLang="ko-KR" dirty="0" err="1" smtClean="0">
                <a:latin typeface="+mn-lt"/>
              </a:rPr>
              <a:t>vr</a:t>
            </a:r>
            <a:endParaRPr lang="en-US" altLang="ko-KR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</a:p>
          <a:p>
            <a:pPr lvl="1"/>
            <a:r>
              <a:rPr lang="en-US" altLang="ko-KR" dirty="0" smtClean="0">
                <a:latin typeface="+mn-lt"/>
              </a:rPr>
              <a:t>The value of </a:t>
            </a:r>
            <a:r>
              <a:rPr lang="en-US" altLang="ko-KR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[1]: scale value on x-axis</a:t>
            </a:r>
          </a:p>
          <a:p>
            <a:pPr lvl="1"/>
            <a:r>
              <a:rPr lang="en-US" altLang="ko-KR" dirty="0" smtClean="0">
                <a:latin typeface="+mn-lt"/>
              </a:rPr>
              <a:t>The value of </a:t>
            </a:r>
            <a:r>
              <a:rPr lang="en-US" altLang="ko-KR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[2]: scale value on y-axis</a:t>
            </a:r>
          </a:p>
          <a:p>
            <a:pPr lvl="1"/>
            <a:r>
              <a:rPr lang="en-US" altLang="ko-KR" u="sng" dirty="0" smtClean="0">
                <a:latin typeface="+mn-lt"/>
              </a:rPr>
              <a:t>Ignore the values of </a:t>
            </a:r>
            <a:r>
              <a:rPr lang="en-US" altLang="ko-KR" u="sng" dirty="0" err="1" smtClean="0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[0] &amp; </a:t>
            </a:r>
            <a:r>
              <a:rPr lang="en-US" altLang="ko-KR" u="sng" dirty="0" err="1" smtClean="0">
                <a:latin typeface="+mn-lt"/>
              </a:rPr>
              <a:t>vr</a:t>
            </a:r>
            <a:r>
              <a:rPr lang="en-US" altLang="ko-KR" u="sng" dirty="0" smtClean="0">
                <a:latin typeface="+mn-lt"/>
              </a:rPr>
              <a:t>[3]</a:t>
            </a: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Scale the </a:t>
            </a:r>
            <a:r>
              <a:rPr lang="en-US" altLang="ko-KR" dirty="0">
                <a:latin typeface="+mn-lt"/>
              </a:rPr>
              <a:t>current matrix using </a:t>
            </a:r>
            <a:r>
              <a:rPr lang="en-US" altLang="ko-KR" i="1" dirty="0" err="1" smtClean="0">
                <a:latin typeface="+mn-lt"/>
              </a:rPr>
              <a:t>vr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register</a:t>
            </a: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smtClean="0">
                <a:latin typeface="+mn-lt"/>
              </a:rPr>
              <a:t>scale v1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21865"/>
              </p:ext>
            </p:extLst>
          </p:nvPr>
        </p:nvGraphicFramePr>
        <p:xfrm>
          <a:off x="762000" y="22098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PUSHMATRIX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73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lt"/>
              </a:rPr>
              <a:t>Assembly Formats</a:t>
            </a:r>
            <a:endParaRPr lang="en-US" altLang="ko-KR" sz="2000" dirty="0" smtClean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pushmatrix</a:t>
            </a:r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Encoded 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Push the </a:t>
            </a:r>
            <a:r>
              <a:rPr lang="en-US" altLang="ko-KR" dirty="0">
                <a:latin typeface="+mn-lt"/>
              </a:rPr>
              <a:t>current </a:t>
            </a:r>
            <a:r>
              <a:rPr lang="en-US" altLang="ko-KR" dirty="0" smtClean="0">
                <a:latin typeface="+mn-lt"/>
              </a:rPr>
              <a:t>matrix into the stack.</a:t>
            </a: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pushmatrix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87497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POPMATRIX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74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Assembly Formats</a:t>
            </a:r>
            <a:endParaRPr lang="en-US" altLang="ko-KR" sz="2000" dirty="0" smtClean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popmatrix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Encoded </a:t>
            </a:r>
            <a:r>
              <a:rPr lang="en-US" altLang="ko-KR" sz="2000" dirty="0" smtClean="0">
                <a:latin typeface="+mn-lt"/>
              </a:rPr>
              <a:t>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Pop a matrix from the stack to the current matrix.</a:t>
            </a:r>
          </a:p>
          <a:p>
            <a:pPr lvl="1"/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popmatrix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6109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BEGINPRIMITIVE </a:t>
            </a:r>
            <a:r>
              <a:rPr lang="en-US" altLang="ko-KR" dirty="0"/>
              <a:t>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75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>
                <a:latin typeface="+mn-lt"/>
              </a:rPr>
              <a:t>Assembly Formats</a:t>
            </a:r>
            <a:endParaRPr lang="en-US" altLang="ko-KR" sz="2000" dirty="0" smtClean="0">
              <a:latin typeface="+mn-lt"/>
            </a:endParaRPr>
          </a:p>
          <a:p>
            <a:pPr lvl="1"/>
            <a:r>
              <a:rPr lang="en-US" altLang="ko-KR" dirty="0" err="1" smtClean="0">
                <a:latin typeface="+mn-lt"/>
              </a:rPr>
              <a:t>beginprimitive</a:t>
            </a:r>
            <a:r>
              <a:rPr lang="en-US" altLang="ko-KR" dirty="0" smtClean="0">
                <a:latin typeface="+mn-lt"/>
              </a:rPr>
              <a:t> type</a:t>
            </a:r>
          </a:p>
          <a:p>
            <a:r>
              <a:rPr lang="en-US" altLang="ko-KR" sz="2000" dirty="0">
                <a:latin typeface="+mn-lt"/>
              </a:rPr>
              <a:t>Encoded </a:t>
            </a:r>
            <a:r>
              <a:rPr lang="en-US" altLang="ko-KR" sz="2000" dirty="0" smtClean="0">
                <a:latin typeface="+mn-lt"/>
              </a:rPr>
              <a:t>to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Pre-defined Types 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Points: 0, Lines: 1, Line strip: 2, Line loop: 3, Triangles: 4, Triangle strip: 5, Triangle fan: 6, Quads: 7, Quad strip: 8, Polygon: 9</a:t>
            </a:r>
          </a:p>
          <a:p>
            <a:pPr lvl="1"/>
            <a:r>
              <a:rPr lang="en-US" altLang="ko-KR" dirty="0" smtClean="0">
                <a:latin typeface="+mn-lt"/>
              </a:rPr>
              <a:t>Refer to </a:t>
            </a:r>
            <a:r>
              <a:rPr lang="en-US" altLang="ko-KR" i="1" u="sng" dirty="0" smtClean="0">
                <a:latin typeface="+mn-lt"/>
                <a:hlinkClick r:id="rId2"/>
              </a:rPr>
              <a:t>http</a:t>
            </a:r>
            <a:r>
              <a:rPr lang="en-US" altLang="ko-KR" i="1" u="sng" dirty="0">
                <a:latin typeface="+mn-lt"/>
                <a:hlinkClick r:id="rId2"/>
              </a:rPr>
              <a:t>://www.jmp.com/support/help/</a:t>
            </a:r>
            <a:r>
              <a:rPr lang="en-US" altLang="ko-KR" i="1" u="sng" dirty="0" smtClean="0">
                <a:latin typeface="+mn-lt"/>
                <a:hlinkClick r:id="rId2"/>
              </a:rPr>
              <a:t>Graphics_Primitives.shtml</a:t>
            </a:r>
            <a:endParaRPr lang="en-US" altLang="ko-KR" i="1" u="sng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Delimit </a:t>
            </a:r>
            <a:r>
              <a:rPr lang="en-US" altLang="ko-KR" dirty="0">
                <a:latin typeface="+mn-lt"/>
              </a:rPr>
              <a:t>the vertices that define a primitive or a group of </a:t>
            </a:r>
            <a:r>
              <a:rPr lang="en-US" altLang="ko-KR" dirty="0" smtClean="0">
                <a:latin typeface="+mn-lt"/>
              </a:rPr>
              <a:t>primitives.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>
                <a:latin typeface="+mn-lt"/>
              </a:rPr>
              <a:t>beginprimitive</a:t>
            </a:r>
            <a:r>
              <a:rPr lang="en-US" altLang="ko-KR" dirty="0">
                <a:latin typeface="+mn-lt"/>
              </a:rPr>
              <a:t> 4 </a:t>
            </a:r>
            <a:r>
              <a:rPr lang="en-US" altLang="ko-KR" dirty="0" smtClean="0">
                <a:latin typeface="+mn-lt"/>
              </a:rPr>
              <a:t>-&gt; Begin describing “triangle” primitive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5959"/>
              </p:ext>
            </p:extLst>
          </p:nvPr>
        </p:nvGraphicFramePr>
        <p:xfrm>
          <a:off x="762000" y="21336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DA9694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ENDPRIMITIVE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76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+mn-lt"/>
              </a:rPr>
              <a:t>Assembly Formats</a:t>
            </a:r>
            <a:endParaRPr lang="en-US" altLang="ko-KR" sz="2000" dirty="0" smtClean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endprimitive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Encoded to</a:t>
            </a:r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Operation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Delimit </a:t>
            </a:r>
            <a:r>
              <a:rPr lang="en-US" altLang="ko-KR" dirty="0">
                <a:latin typeface="+mn-lt"/>
              </a:rPr>
              <a:t>the vertices that define a primitive </a:t>
            </a:r>
            <a:r>
              <a:rPr lang="en-US" altLang="ko-KR" dirty="0" smtClean="0">
                <a:latin typeface="+mn-lt"/>
              </a:rPr>
              <a:t>or </a:t>
            </a:r>
            <a:r>
              <a:rPr lang="en-US" altLang="ko-KR" dirty="0">
                <a:latin typeface="+mn-lt"/>
              </a:rPr>
              <a:t>a group of </a:t>
            </a:r>
            <a:r>
              <a:rPr lang="en-US" altLang="ko-KR" dirty="0" smtClean="0">
                <a:latin typeface="+mn-lt"/>
              </a:rPr>
              <a:t>primitives.</a:t>
            </a: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endprimitive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82896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LOADIDENTITY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77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Assembly Formats</a:t>
            </a:r>
          </a:p>
          <a:p>
            <a:pPr lvl="1"/>
            <a:r>
              <a:rPr lang="en-US" altLang="ko-KR" dirty="0" smtClean="0">
                <a:latin typeface="+mn-lt"/>
              </a:rPr>
              <a:t>loadidentity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Encoded to</a:t>
            </a:r>
            <a:endParaRPr lang="en-US" altLang="ko-KR" sz="2000" dirty="0" smtClean="0">
              <a:latin typeface="+mn-lt"/>
            </a:endParaRPr>
          </a:p>
          <a:p>
            <a:endParaRPr lang="ko-KR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Replace </a:t>
            </a:r>
            <a:r>
              <a:rPr lang="en-US" altLang="ko-KR" dirty="0">
                <a:latin typeface="+mn-lt"/>
              </a:rPr>
              <a:t>the current matrix with the identity </a:t>
            </a:r>
            <a:r>
              <a:rPr lang="en-US" altLang="ko-KR" dirty="0" smtClean="0">
                <a:latin typeface="+mn-lt"/>
              </a:rPr>
              <a:t>matrix.</a:t>
            </a:r>
          </a:p>
          <a:p>
            <a:pPr lvl="1"/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err="1" smtClean="0">
                <a:latin typeface="+mn-lt"/>
              </a:rPr>
              <a:t>loadidentity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67543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FLUSH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78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lt"/>
              </a:rPr>
              <a:t>Assembly Formats</a:t>
            </a:r>
          </a:p>
          <a:p>
            <a:pPr lvl="1"/>
            <a:r>
              <a:rPr lang="en-US" altLang="ko-KR" dirty="0" smtClean="0">
                <a:latin typeface="+mn-lt"/>
              </a:rPr>
              <a:t>flush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Encoded 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 Flush (</a:t>
            </a:r>
            <a:r>
              <a:rPr lang="en-US" altLang="ko-KR" i="1" dirty="0" smtClean="0">
                <a:latin typeface="+mn-lt"/>
              </a:rPr>
              <a:t>Empty</a:t>
            </a:r>
            <a:r>
              <a:rPr lang="en-US" altLang="ko-KR" dirty="0" smtClean="0">
                <a:latin typeface="+mn-lt"/>
              </a:rPr>
              <a:t>) the contents of the frame buffer. </a:t>
            </a:r>
          </a:p>
          <a:p>
            <a:pPr marL="274320" lvl="1" indent="0">
              <a:buNone/>
            </a:pPr>
            <a:endParaRPr lang="en-US" altLang="ko-KR" sz="16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smtClean="0">
                <a:latin typeface="+mn-lt"/>
              </a:rPr>
              <a:t>flush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11533"/>
              </p:ext>
            </p:extLst>
          </p:nvPr>
        </p:nvGraphicFramePr>
        <p:xfrm>
          <a:off x="762000" y="22860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instruction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28600" y="6553200"/>
            <a:ext cx="533400" cy="228600"/>
          </a:xfrm>
          <a:prstGeom prst="rect">
            <a:avLst/>
          </a:prstGeo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srgbClr val="4F271C"/>
                </a:solidFill>
              </a:rPr>
              <a:pPr/>
              <a:t>79</a:t>
            </a:fld>
            <a:endParaRPr lang="en-US" dirty="0">
              <a:solidFill>
                <a:srgbClr val="4F271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>
                <a:latin typeface="+mn-lt"/>
              </a:rPr>
              <a:t>Assembly Formats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dirty="0" smtClean="0">
                <a:latin typeface="+mn-lt"/>
              </a:rPr>
              <a:t>draw</a:t>
            </a:r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Encoded to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 smtClean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Operation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Description</a:t>
            </a:r>
          </a:p>
          <a:p>
            <a:pPr lvl="1"/>
            <a:r>
              <a:rPr lang="en-US" altLang="ko-KR" dirty="0" smtClean="0">
                <a:latin typeface="+mn-lt"/>
              </a:rPr>
              <a:t>Draw the contents of the frame buffer on a screen (if available).</a:t>
            </a:r>
          </a:p>
          <a:p>
            <a:pPr lvl="1"/>
            <a:r>
              <a:rPr lang="en-US" altLang="ko-KR" dirty="0" smtClean="0">
                <a:latin typeface="+mn-lt"/>
              </a:rPr>
              <a:t>Also, this instruction indicates the end of frame. </a:t>
            </a:r>
          </a:p>
          <a:p>
            <a:pPr marL="274320" lvl="1" indent="0">
              <a:buNone/>
            </a:pPr>
            <a:endParaRPr lang="en-US" altLang="ko-KR" sz="16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Examples</a:t>
            </a:r>
          </a:p>
          <a:p>
            <a:pPr lvl="1"/>
            <a:r>
              <a:rPr lang="en-US" altLang="ko-KR" dirty="0" smtClean="0">
                <a:latin typeface="+mn-lt"/>
              </a:rPr>
              <a:t>draw 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96427"/>
              </p:ext>
            </p:extLst>
          </p:nvPr>
        </p:nvGraphicFramePr>
        <p:xfrm>
          <a:off x="762000" y="2209800"/>
          <a:ext cx="46736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DA969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63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Framebuffer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26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2D array of R,G,B color </a:t>
            </a:r>
            <a:r>
              <a:rPr lang="en-US" sz="2400" i="1" dirty="0"/>
              <a:t>pixel </a:t>
            </a:r>
            <a:r>
              <a:rPr lang="en-US" sz="2400" dirty="0"/>
              <a:t>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 bits (256 levels) per color component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Three 8-bit components can represent 16 million different colors, including 256 shades of gray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</a:t>
            </a:r>
            <a:r>
              <a:rPr lang="en-US" sz="2400" baseline="30000" dirty="0"/>
              <a:t>th</a:t>
            </a:r>
            <a:r>
              <a:rPr lang="en-US" sz="2400" dirty="0"/>
              <a:t> component: </a:t>
            </a:r>
            <a:r>
              <a:rPr lang="en-US" sz="2400" i="1" dirty="0"/>
              <a:t>alpha</a:t>
            </a:r>
            <a:r>
              <a:rPr lang="en-US" sz="2400" dirty="0"/>
              <a:t>; used for blending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76800" y="1371600"/>
          <a:ext cx="387826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2095008" imgH="2552297" progId="">
                  <p:embed/>
                </p:oleObj>
              </mc:Choice>
              <mc:Fallback>
                <p:oleObj name="Visio" r:id="rId3" imgW="2095008" imgH="255229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3878263" cy="472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553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00" dirty="0">
                <a:latin typeface="Palatino" pitchFamily="18" charset="0"/>
                <a:cs typeface="Times New Roman" pitchFamily="18" charset="0"/>
              </a:rPr>
              <a:t>© David Kirk/NVIDIA and </a:t>
            </a:r>
            <a:r>
              <a:rPr lang="en-US" sz="1000" dirty="0" err="1">
                <a:latin typeface="Palatino" pitchFamily="18" charset="0"/>
                <a:cs typeface="Times New Roman" pitchFamily="18" charset="0"/>
              </a:rPr>
              <a:t>Wen-mei</a:t>
            </a:r>
            <a:r>
              <a:rPr lang="en-US" sz="1000" dirty="0">
                <a:latin typeface="Palatino" pitchFamily="18" charset="0"/>
                <a:cs typeface="Times New Roman" pitchFamily="18" charset="0"/>
              </a:rPr>
              <a:t> W. </a:t>
            </a:r>
            <a:r>
              <a:rPr lang="en-US" sz="1000" dirty="0" err="1">
                <a:latin typeface="Palatino" pitchFamily="18" charset="0"/>
                <a:cs typeface="Times New Roman" pitchFamily="18" charset="0"/>
              </a:rPr>
              <a:t>Hwu</a:t>
            </a:r>
            <a:r>
              <a:rPr lang="en-US" sz="1000" dirty="0">
                <a:latin typeface="Palatino" pitchFamily="18" charset="0"/>
                <a:cs typeface="Times New Roman" pitchFamily="18" charset="0"/>
              </a:rPr>
              <a:t>, 2007 ECE 498AL, UIUC</a:t>
            </a:r>
            <a:endParaRPr lang="en-US" sz="1000" dirty="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12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Translation, Rotation, Scale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options: (1) Set up matrix elements, (2) set up angle </a:t>
            </a:r>
          </a:p>
          <a:p>
            <a:endParaRPr lang="en-US" dirty="0" smtClean="0"/>
          </a:p>
          <a:p>
            <a:r>
              <a:rPr lang="en-US" dirty="0" smtClean="0"/>
              <a:t>Scaling, Rotation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Transcendental functions </a:t>
            </a:r>
          </a:p>
          <a:p>
            <a:pPr lvl="1"/>
            <a:r>
              <a:rPr lang="en-US" dirty="0" smtClean="0"/>
              <a:t>Use a look-up table ( case statements)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379" y="3630589"/>
            <a:ext cx="2635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x1’   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cosΘ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sinθ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 0   0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y1’ =   -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sinθ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cosθ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0   0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1’      0          0      1  0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1         0          0      0   1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9317" y="365329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9460" y="366443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9188" y="3623472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9853" y="363058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1901" y="3586907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 1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079" y="3586907"/>
            <a:ext cx="197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x1’   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Sx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0   0   0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y1’ =   0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Sy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0   0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1’      0  0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 0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1         0  0  0   1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1603" y="3617901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160" y="362075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1893" y="3559597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 1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8772" y="362883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8472" y="3604246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5221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we want to do [4x4] [4x1] matrix multiplication. How many multiplier?</a:t>
            </a:r>
          </a:p>
          <a:p>
            <a:pPr lvl="1"/>
            <a:r>
              <a:rPr lang="en-US" dirty="0" smtClean="0"/>
              <a:t>(4*4)*4  = 64 multiplier </a:t>
            </a:r>
          </a:p>
          <a:p>
            <a:pPr lvl="1"/>
            <a:r>
              <a:rPr lang="en-US" dirty="0" smtClean="0"/>
              <a:t>32-bit 64 multiplier </a:t>
            </a:r>
          </a:p>
          <a:p>
            <a:pPr lvl="1"/>
            <a:r>
              <a:rPr lang="en-US" dirty="0" smtClean="0"/>
              <a:t>How many Logic Elements? </a:t>
            </a:r>
          </a:p>
          <a:p>
            <a:pPr lvl="1"/>
            <a:endParaRPr lang="en-US" dirty="0"/>
          </a:p>
          <a:p>
            <a:r>
              <a:rPr lang="en-US" sz="2800" dirty="0" smtClean="0"/>
              <a:t>Parallel computations? Serial computations? Special functional units for each operation?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463" y="5309979"/>
            <a:ext cx="197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x1’   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Sx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0   0   0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y1’ =   0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Sy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0   0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1’      0  0  </a:t>
            </a:r>
            <a:r>
              <a:rPr lang="en-US" dirty="0" err="1" smtClean="0">
                <a:solidFill>
                  <a:srgbClr val="000000"/>
                </a:solidFill>
                <a:latin typeface="AUdimat"/>
              </a:rPr>
              <a:t>Sz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  0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1         0  0  0   1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86987" y="5340973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3544" y="534382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7277" y="5282669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Udima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x1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AUdimat"/>
              </a:rPr>
              <a:t>y1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z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AUdimat"/>
              </a:rPr>
              <a:t> 1</a:t>
            </a:r>
            <a:r>
              <a:rPr lang="en-US" dirty="0" smtClean="0">
                <a:solidFill>
                  <a:srgbClr val="000000"/>
                </a:solidFill>
                <a:latin typeface="AUdimat"/>
              </a:rPr>
              <a:t> 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4156" y="5351911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[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53856" y="5327318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00"/>
                </a:solidFill>
                <a:latin typeface="AUdimat"/>
              </a:rPr>
              <a:t>]</a:t>
            </a:r>
            <a:endParaRPr lang="en-US" sz="8000" dirty="0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556" y="5994400"/>
            <a:ext cx="409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sym typeface="Wingdings"/>
              </a:rPr>
              <a:t> x1’=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sym typeface="Wingdings"/>
              </a:rPr>
              <a:t>Sx</a:t>
            </a:r>
            <a:r>
              <a:rPr lang="en-US" dirty="0" smtClean="0">
                <a:solidFill>
                  <a:srgbClr val="000000"/>
                </a:solidFill>
                <a:latin typeface="AUdimat"/>
                <a:sym typeface="Wingdings"/>
              </a:rPr>
              <a:t> X1, y1’ =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sym typeface="Wingdings"/>
              </a:rPr>
              <a:t>Sy</a:t>
            </a:r>
            <a:r>
              <a:rPr lang="en-US" dirty="0" smtClean="0">
                <a:solidFill>
                  <a:srgbClr val="000000"/>
                </a:solidFill>
                <a:latin typeface="AUdimat"/>
                <a:sym typeface="Wingdings"/>
              </a:rPr>
              <a:t> Y1, z1’ =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sym typeface="Wingdings"/>
              </a:rPr>
              <a:t>Sz</a:t>
            </a:r>
            <a:r>
              <a:rPr lang="en-US" dirty="0" smtClean="0">
                <a:solidFill>
                  <a:srgbClr val="000000"/>
                </a:solidFill>
                <a:latin typeface="AUdimat"/>
                <a:sym typeface="Wingdings"/>
              </a:rPr>
              <a:t> Z1</a:t>
            </a:r>
            <a:endParaRPr lang="en-US" dirty="0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057104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  <a:endParaRPr lang="en-US" dirty="0"/>
          </a:p>
        </p:txBody>
      </p:sp>
      <p:pic>
        <p:nvPicPr>
          <p:cNvPr id="5" name="Content Placeholder 4" descr="Screen Shot 2012-02-06 at 1.26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44" b="-1814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073707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Tomas Akenine-M</a:t>
            </a:r>
            <a:r>
              <a:rPr lang="en-US">
                <a:cs typeface="Arial" charset="0"/>
              </a:rPr>
              <a:t>ő</a:t>
            </a:r>
            <a:r>
              <a:rPr lang="en-US"/>
              <a:t>ller </a:t>
            </a:r>
            <a:r>
              <a:rPr lang="en-US">
                <a:cs typeface="Arial" charset="0"/>
              </a:rPr>
              <a:t>© 2002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2" y="317500"/>
            <a:ext cx="9132181" cy="758825"/>
          </a:xfrm>
        </p:spPr>
        <p:txBody>
          <a:bodyPr/>
          <a:lstStyle/>
          <a:p>
            <a:r>
              <a:rPr lang="sv-SE" dirty="0"/>
              <a:t>GEOMETRY </a:t>
            </a:r>
            <a:r>
              <a:rPr lang="sv-SE" dirty="0" err="1" smtClean="0"/>
              <a:t>Summary</a:t>
            </a:r>
            <a:r>
              <a:rPr lang="sv-SE" dirty="0" smtClean="0"/>
              <a:t> (Review)</a:t>
            </a:r>
            <a:endParaRPr lang="en-GB" dirty="0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914400" y="1524000"/>
            <a:ext cx="1624013" cy="1931988"/>
            <a:chOff x="576" y="960"/>
            <a:chExt cx="1023" cy="1217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624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624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V="1">
              <a:off x="1104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9" name="Oval 13"/>
            <p:cNvSpPr>
              <a:spLocks noChangeArrowheads="1"/>
            </p:cNvSpPr>
            <p:nvPr/>
          </p:nvSpPr>
          <p:spPr bwMode="auto">
            <a:xfrm>
              <a:off x="10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816" y="1392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248" y="1296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576" y="1927"/>
              <a:ext cx="10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model space</a:t>
              </a:r>
              <a:endParaRPr lang="en-GB" sz="2000"/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590800" y="1524000"/>
            <a:ext cx="1936750" cy="1931988"/>
            <a:chOff x="1632" y="960"/>
            <a:chExt cx="1220" cy="1217"/>
          </a:xfrm>
        </p:grpSpPr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>
              <a:off x="1632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892" y="960"/>
              <a:ext cx="96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1892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V="1">
              <a:off x="2372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8" name="Oval 22"/>
            <p:cNvSpPr>
              <a:spLocks noChangeArrowheads="1"/>
            </p:cNvSpPr>
            <p:nvPr/>
          </p:nvSpPr>
          <p:spPr bwMode="auto">
            <a:xfrm>
              <a:off x="2036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2324" y="1056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2612" y="158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1872" y="1927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world space</a:t>
              </a:r>
              <a:endParaRPr lang="en-GB" sz="2000"/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2516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4572000" y="1447800"/>
            <a:ext cx="2406650" cy="2008188"/>
            <a:chOff x="2880" y="912"/>
            <a:chExt cx="1516" cy="1265"/>
          </a:xfrm>
        </p:grpSpPr>
        <p:sp>
          <p:nvSpPr>
            <p:cNvPr id="167970" name="Line 34"/>
            <p:cNvSpPr>
              <a:spLocks noChangeShapeType="1"/>
            </p:cNvSpPr>
            <p:nvPr/>
          </p:nvSpPr>
          <p:spPr bwMode="auto">
            <a:xfrm>
              <a:off x="4156" y="144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09"/>
            <p:cNvGrpSpPr>
              <a:grpSpLocks/>
            </p:cNvGrpSpPr>
            <p:nvPr/>
          </p:nvGrpSpPr>
          <p:grpSpPr bwMode="auto">
            <a:xfrm>
              <a:off x="2880" y="912"/>
              <a:ext cx="1468" cy="1265"/>
              <a:chOff x="2880" y="912"/>
              <a:chExt cx="1468" cy="1265"/>
            </a:xfrm>
          </p:grpSpPr>
          <p:sp>
            <p:nvSpPr>
              <p:cNvPr id="167961" name="Line 2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4" name="Rectangle 28"/>
              <p:cNvSpPr>
                <a:spLocks noChangeArrowheads="1"/>
              </p:cNvSpPr>
              <p:nvPr/>
            </p:nvSpPr>
            <p:spPr bwMode="auto">
              <a:xfrm>
                <a:off x="3168" y="960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5" name="Line 29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6" name="Line 30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67" name="Oval 31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8" name="Rectangle 32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69" name="Rectangle 33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1" name="Text Box 35"/>
              <p:cNvSpPr txBox="1">
                <a:spLocks noChangeArrowheads="1"/>
              </p:cNvSpPr>
              <p:nvPr/>
            </p:nvSpPr>
            <p:spPr bwMode="auto">
              <a:xfrm>
                <a:off x="3148" y="1927"/>
                <a:ext cx="9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v-SE" sz="2000"/>
                  <a:t>world space</a:t>
                </a:r>
                <a:endParaRPr lang="en-GB" sz="2000"/>
              </a:p>
            </p:txBody>
          </p:sp>
          <p:sp>
            <p:nvSpPr>
              <p:cNvPr id="167972" name="Oval 36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 flipH="1" flipV="1">
                <a:off x="3072" y="960"/>
                <a:ext cx="288" cy="10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276" cy="7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7975" name="Oval 39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4800" y="3657600"/>
            <a:ext cx="2406650" cy="2301875"/>
            <a:chOff x="192" y="2304"/>
            <a:chExt cx="1516" cy="1450"/>
          </a:xfrm>
        </p:grpSpPr>
        <p:sp>
          <p:nvSpPr>
            <p:cNvPr id="167985" name="Line 49"/>
            <p:cNvSpPr>
              <a:spLocks noChangeShapeType="1"/>
            </p:cNvSpPr>
            <p:nvPr/>
          </p:nvSpPr>
          <p:spPr bwMode="auto">
            <a:xfrm>
              <a:off x="192" y="292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88" name="Oval 52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10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 flipH="1" flipV="1">
              <a:off x="576" y="2352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 flipV="1">
              <a:off x="1008" y="2352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92" name="Oval 56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3" name="Rectangle 57"/>
            <p:cNvSpPr>
              <a:spLocks noChangeArrowheads="1"/>
            </p:cNvSpPr>
            <p:nvPr/>
          </p:nvSpPr>
          <p:spPr bwMode="auto">
            <a:xfrm rot="1609893">
              <a:off x="816" y="2400"/>
              <a:ext cx="96" cy="2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4" name="Rectangle 58"/>
            <p:cNvSpPr>
              <a:spLocks noChangeArrowheads="1"/>
            </p:cNvSpPr>
            <p:nvPr/>
          </p:nvSpPr>
          <p:spPr bwMode="auto">
            <a:xfrm>
              <a:off x="528" y="2304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5" name="Text Box 59"/>
            <p:cNvSpPr txBox="1">
              <a:spLocks noChangeArrowheads="1"/>
            </p:cNvSpPr>
            <p:nvPr/>
          </p:nvSpPr>
          <p:spPr bwMode="auto">
            <a:xfrm>
              <a:off x="427" y="3504"/>
              <a:ext cx="1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compute lighting</a:t>
              </a:r>
              <a:endParaRPr lang="en-GB" sz="2000"/>
            </a:p>
          </p:txBody>
        </p:sp>
        <p:sp>
          <p:nvSpPr>
            <p:cNvPr id="167997" name="Oval 61"/>
            <p:cNvSpPr>
              <a:spLocks noChangeArrowheads="1"/>
            </p:cNvSpPr>
            <p:nvPr/>
          </p:nvSpPr>
          <p:spPr bwMode="auto">
            <a:xfrm>
              <a:off x="480" y="264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98" name="Rectangle 62"/>
            <p:cNvSpPr>
              <a:spLocks noChangeArrowheads="1"/>
            </p:cNvSpPr>
            <p:nvPr/>
          </p:nvSpPr>
          <p:spPr bwMode="auto">
            <a:xfrm rot="-8698663">
              <a:off x="576" y="2880"/>
              <a:ext cx="144" cy="96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7024688" y="1203325"/>
            <a:ext cx="1814512" cy="2301875"/>
            <a:chOff x="4425" y="758"/>
            <a:chExt cx="1143" cy="1450"/>
          </a:xfrm>
        </p:grpSpPr>
        <p:sp>
          <p:nvSpPr>
            <p:cNvPr id="168018" name="Oval 82"/>
            <p:cNvSpPr>
              <a:spLocks noChangeArrowheads="1"/>
            </p:cNvSpPr>
            <p:nvPr/>
          </p:nvSpPr>
          <p:spPr bwMode="auto">
            <a:xfrm>
              <a:off x="4905" y="176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9" name="Line 83"/>
            <p:cNvSpPr>
              <a:spLocks noChangeShapeType="1"/>
            </p:cNvSpPr>
            <p:nvPr/>
          </p:nvSpPr>
          <p:spPr bwMode="auto">
            <a:xfrm flipV="1">
              <a:off x="4953" y="1574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0" name="Line 84"/>
            <p:cNvSpPr>
              <a:spLocks noChangeShapeType="1"/>
            </p:cNvSpPr>
            <p:nvPr/>
          </p:nvSpPr>
          <p:spPr bwMode="auto">
            <a:xfrm flipH="1" flipV="1">
              <a:off x="4521" y="806"/>
              <a:ext cx="432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1" name="Line 85"/>
            <p:cNvSpPr>
              <a:spLocks noChangeShapeType="1"/>
            </p:cNvSpPr>
            <p:nvPr/>
          </p:nvSpPr>
          <p:spPr bwMode="auto">
            <a:xfrm flipV="1">
              <a:off x="4953" y="806"/>
              <a:ext cx="48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22" name="Oval 86"/>
            <p:cNvSpPr>
              <a:spLocks noChangeArrowheads="1"/>
            </p:cNvSpPr>
            <p:nvPr/>
          </p:nvSpPr>
          <p:spPr bwMode="auto">
            <a:xfrm>
              <a:off x="5049" y="104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3" name="Rectangle 87"/>
            <p:cNvSpPr>
              <a:spLocks noChangeArrowheads="1"/>
            </p:cNvSpPr>
            <p:nvPr/>
          </p:nvSpPr>
          <p:spPr bwMode="auto">
            <a:xfrm rot="1609893">
              <a:off x="4761" y="854"/>
              <a:ext cx="9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4" name="Rectangle 88"/>
            <p:cNvSpPr>
              <a:spLocks noChangeArrowheads="1"/>
            </p:cNvSpPr>
            <p:nvPr/>
          </p:nvSpPr>
          <p:spPr bwMode="auto">
            <a:xfrm>
              <a:off x="4473" y="758"/>
              <a:ext cx="100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5" name="Text Box 89"/>
            <p:cNvSpPr txBox="1">
              <a:spLocks noChangeArrowheads="1"/>
            </p:cNvSpPr>
            <p:nvPr/>
          </p:nvSpPr>
          <p:spPr bwMode="auto">
            <a:xfrm>
              <a:off x="4448" y="1958"/>
              <a:ext cx="11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camera space</a:t>
              </a:r>
              <a:endParaRPr lang="en-GB" sz="2000"/>
            </a:p>
          </p:txBody>
        </p:sp>
        <p:sp>
          <p:nvSpPr>
            <p:cNvPr id="168026" name="Oval 90"/>
            <p:cNvSpPr>
              <a:spLocks noChangeArrowheads="1"/>
            </p:cNvSpPr>
            <p:nvPr/>
          </p:nvSpPr>
          <p:spPr bwMode="auto">
            <a:xfrm>
              <a:off x="4425" y="109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7" name="Rectangle 91"/>
            <p:cNvSpPr>
              <a:spLocks noChangeArrowheads="1"/>
            </p:cNvSpPr>
            <p:nvPr/>
          </p:nvSpPr>
          <p:spPr bwMode="auto">
            <a:xfrm rot="-8698663">
              <a:off x="4521" y="133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2514600" y="3810000"/>
            <a:ext cx="2308225" cy="2301875"/>
            <a:chOff x="1584" y="2400"/>
            <a:chExt cx="1454" cy="1450"/>
          </a:xfrm>
        </p:grpSpPr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1584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10" name="Rectangle 74"/>
            <p:cNvSpPr>
              <a:spLocks noChangeArrowheads="1"/>
            </p:cNvSpPr>
            <p:nvPr/>
          </p:nvSpPr>
          <p:spPr bwMode="auto">
            <a:xfrm>
              <a:off x="2030" y="240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1" name="Text Box 75"/>
            <p:cNvSpPr txBox="1">
              <a:spLocks noChangeArrowheads="1"/>
            </p:cNvSpPr>
            <p:nvPr/>
          </p:nvSpPr>
          <p:spPr bwMode="auto">
            <a:xfrm>
              <a:off x="1986" y="3408"/>
              <a:ext cx="102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projection</a:t>
              </a:r>
            </a:p>
            <a:p>
              <a:r>
                <a:rPr lang="sv-SE" sz="2000"/>
                <a:t>image space</a:t>
              </a:r>
              <a:endParaRPr lang="en-GB" sz="2000"/>
            </a:p>
          </p:txBody>
        </p:sp>
        <p:sp>
          <p:nvSpPr>
            <p:cNvPr id="168012" name="Oval 76"/>
            <p:cNvSpPr>
              <a:spLocks noChangeArrowheads="1"/>
            </p:cNvSpPr>
            <p:nvPr/>
          </p:nvSpPr>
          <p:spPr bwMode="auto">
            <a:xfrm rot="-4693169">
              <a:off x="2750" y="28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16" name="Rectangle 80"/>
            <p:cNvSpPr>
              <a:spLocks noChangeArrowheads="1"/>
            </p:cNvSpPr>
            <p:nvPr/>
          </p:nvSpPr>
          <p:spPr bwMode="auto">
            <a:xfrm>
              <a:off x="2126" y="268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8" name="Oval 92"/>
            <p:cNvSpPr>
              <a:spLocks noChangeArrowheads="1"/>
            </p:cNvSpPr>
            <p:nvPr/>
          </p:nvSpPr>
          <p:spPr bwMode="auto">
            <a:xfrm>
              <a:off x="1838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29" name="Rectangle 93"/>
            <p:cNvSpPr>
              <a:spLocks noChangeArrowheads="1"/>
            </p:cNvSpPr>
            <p:nvPr/>
          </p:nvSpPr>
          <p:spPr bwMode="auto">
            <a:xfrm rot="-8698663">
              <a:off x="1824" y="2986"/>
              <a:ext cx="192" cy="12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4876800" y="3794125"/>
            <a:ext cx="2057400" cy="1997075"/>
            <a:chOff x="3072" y="2390"/>
            <a:chExt cx="1296" cy="1258"/>
          </a:xfrm>
        </p:grpSpPr>
        <p:sp>
          <p:nvSpPr>
            <p:cNvPr id="168030" name="Rectangle 94"/>
            <p:cNvSpPr>
              <a:spLocks noChangeArrowheads="1"/>
            </p:cNvSpPr>
            <p:nvPr/>
          </p:nvSpPr>
          <p:spPr bwMode="auto">
            <a:xfrm>
              <a:off x="3360" y="2390"/>
              <a:ext cx="100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1" name="Text Box 95"/>
            <p:cNvSpPr txBox="1">
              <a:spLocks noChangeArrowheads="1"/>
            </p:cNvSpPr>
            <p:nvPr/>
          </p:nvSpPr>
          <p:spPr bwMode="auto">
            <a:xfrm>
              <a:off x="3646" y="3398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clip</a:t>
              </a:r>
            </a:p>
          </p:txBody>
        </p:sp>
        <p:sp>
          <p:nvSpPr>
            <p:cNvPr id="168032" name="Oval 96"/>
            <p:cNvSpPr>
              <a:spLocks noChangeArrowheads="1"/>
            </p:cNvSpPr>
            <p:nvPr/>
          </p:nvSpPr>
          <p:spPr bwMode="auto">
            <a:xfrm rot="-4693169">
              <a:off x="4080" y="287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3" name="Rectangle 97"/>
            <p:cNvSpPr>
              <a:spLocks noChangeArrowheads="1"/>
            </p:cNvSpPr>
            <p:nvPr/>
          </p:nvSpPr>
          <p:spPr bwMode="auto">
            <a:xfrm>
              <a:off x="3456" y="2678"/>
              <a:ext cx="77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6" name="Line 100"/>
            <p:cNvSpPr>
              <a:spLocks noChangeShapeType="1"/>
            </p:cNvSpPr>
            <p:nvPr/>
          </p:nvSpPr>
          <p:spPr bwMode="auto">
            <a:xfrm>
              <a:off x="3072" y="292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7010400" y="4038600"/>
            <a:ext cx="2098675" cy="1616075"/>
            <a:chOff x="4416" y="2544"/>
            <a:chExt cx="1322" cy="1018"/>
          </a:xfrm>
        </p:grpSpPr>
        <p:sp>
          <p:nvSpPr>
            <p:cNvPr id="168040" name="Rectangle 104"/>
            <p:cNvSpPr>
              <a:spLocks noChangeArrowheads="1"/>
            </p:cNvSpPr>
            <p:nvPr/>
          </p:nvSpPr>
          <p:spPr bwMode="auto">
            <a:xfrm>
              <a:off x="4656" y="2544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7" name="Rectangle 101"/>
            <p:cNvSpPr>
              <a:spLocks noChangeArrowheads="1"/>
            </p:cNvSpPr>
            <p:nvPr/>
          </p:nvSpPr>
          <p:spPr bwMode="auto">
            <a:xfrm>
              <a:off x="4704" y="2582"/>
              <a:ext cx="960" cy="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8" name="Oval 102"/>
            <p:cNvSpPr>
              <a:spLocks noChangeArrowheads="1"/>
            </p:cNvSpPr>
            <p:nvPr/>
          </p:nvSpPr>
          <p:spPr bwMode="auto">
            <a:xfrm rot="-4693169">
              <a:off x="5449" y="3041"/>
              <a:ext cx="86" cy="12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00CC66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39" name="Rectangle 103"/>
            <p:cNvSpPr>
              <a:spLocks noChangeArrowheads="1"/>
            </p:cNvSpPr>
            <p:nvPr/>
          </p:nvSpPr>
          <p:spPr bwMode="auto">
            <a:xfrm>
              <a:off x="4800" y="2870"/>
              <a:ext cx="73" cy="11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41" name="Line 105"/>
            <p:cNvSpPr>
              <a:spLocks noChangeShapeType="1"/>
            </p:cNvSpPr>
            <p:nvPr/>
          </p:nvSpPr>
          <p:spPr bwMode="auto">
            <a:xfrm>
              <a:off x="4416" y="288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042" name="Text Box 106"/>
            <p:cNvSpPr txBox="1">
              <a:spLocks noChangeArrowheads="1"/>
            </p:cNvSpPr>
            <p:nvPr/>
          </p:nvSpPr>
          <p:spPr bwMode="auto">
            <a:xfrm>
              <a:off x="4610" y="3312"/>
              <a:ext cx="11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sz="2000"/>
                <a:t>map to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501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&amp;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4784" y="4724476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74784" y="2715056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74784" y="4164639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58395" y="2742365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09958" y="4164639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7221" y="3208820"/>
            <a:ext cx="122899" cy="1365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flipH="1">
            <a:off x="2371408" y="2878910"/>
            <a:ext cx="386988" cy="1285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4" idx="5"/>
          </p:cNvCxnSpPr>
          <p:nvPr/>
        </p:nvCxnSpPr>
        <p:spPr>
          <a:xfrm flipH="1">
            <a:off x="2414859" y="3345365"/>
            <a:ext cx="1192362" cy="935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5" idx="2"/>
          </p:cNvCxnSpPr>
          <p:nvPr/>
        </p:nvCxnSpPr>
        <p:spPr>
          <a:xfrm>
            <a:off x="2881294" y="2878910"/>
            <a:ext cx="725927" cy="398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309958" y="2212037"/>
            <a:ext cx="448438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061966" y="3668932"/>
            <a:ext cx="352893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352111" y="2596564"/>
            <a:ext cx="352893" cy="612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un 35"/>
          <p:cNvSpPr/>
          <p:nvPr/>
        </p:nvSpPr>
        <p:spPr>
          <a:xfrm>
            <a:off x="398463" y="1602080"/>
            <a:ext cx="914400" cy="9144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92941" y="4301184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0658" y="3092427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4743" y="2331814"/>
            <a:ext cx="4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2347" y="2243086"/>
            <a:ext cx="191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= (x1, y1, z1)</a:t>
            </a:r>
          </a:p>
          <a:p>
            <a:r>
              <a:rPr lang="en-US" dirty="0" smtClean="0"/>
              <a:t>V2 = (x2, y2, z2)</a:t>
            </a:r>
          </a:p>
          <a:p>
            <a:r>
              <a:rPr lang="en-US" dirty="0" smtClean="0"/>
              <a:t>V3 = (x3, y3, z3)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832" y="4638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08756" y="2715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37472" y="411651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432857" y="2913531"/>
            <a:ext cx="352893" cy="612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8756" y="5338931"/>
            <a:ext cx="6621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vectors: </a:t>
            </a:r>
          </a:p>
          <a:p>
            <a:r>
              <a:rPr lang="en-US" dirty="0" smtClean="0"/>
              <a:t>Surface </a:t>
            </a:r>
            <a:r>
              <a:rPr lang="en-US" dirty="0" err="1" smtClean="0"/>
              <a:t>Normals</a:t>
            </a:r>
            <a:r>
              <a:rPr lang="en-US" dirty="0" smtClean="0"/>
              <a:t>: Physical meaning 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Normals</a:t>
            </a:r>
            <a:r>
              <a:rPr lang="en-US" dirty="0" smtClean="0"/>
              <a:t>: Useful for fast and effective lighting algorithms  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672772" y="3166416"/>
            <a:ext cx="112978" cy="17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58398" y="3166416"/>
            <a:ext cx="136551" cy="17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1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pic>
        <p:nvPicPr>
          <p:cNvPr id="5" name="Content Placeholder 4" descr="Screen Shot 2012-02-06 at 1.4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2" r="-4412"/>
          <a:stretch>
            <a:fillRect/>
          </a:stretch>
        </p:blipFill>
        <p:spPr>
          <a:xfrm>
            <a:off x="197936" y="1076325"/>
            <a:ext cx="4421177" cy="26537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pic>
        <p:nvPicPr>
          <p:cNvPr id="6" name="Picture 5" descr="Screen Shot 2012-02-06 at 1.4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73" y="1390314"/>
            <a:ext cx="4422290" cy="49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12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Space: Each model has own coordinate</a:t>
            </a:r>
          </a:p>
          <a:p>
            <a:r>
              <a:rPr lang="en-US" dirty="0" smtClean="0"/>
              <a:t>Word Space: All models have the same coordinate</a:t>
            </a:r>
          </a:p>
          <a:p>
            <a:r>
              <a:rPr lang="en-US" dirty="0" smtClean="0"/>
              <a:t>Camera Space (Eye Space): Relative to the camera (eye) position. (Camera position, z = 0) </a:t>
            </a:r>
          </a:p>
          <a:p>
            <a:r>
              <a:rPr lang="en-US" dirty="0" smtClean="0"/>
              <a:t>Screen space: Actual hardware coordinates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42549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Transformation</a:t>
            </a:r>
          </a:p>
          <a:p>
            <a:pPr lvl="1"/>
            <a:r>
              <a:rPr lang="en-US" dirty="0" smtClean="0"/>
              <a:t>Model coordinates </a:t>
            </a:r>
            <a:r>
              <a:rPr lang="en-US" dirty="0" smtClean="0">
                <a:sym typeface="Wingdings"/>
              </a:rPr>
              <a:t> World coordinates</a:t>
            </a:r>
          </a:p>
          <a:p>
            <a:r>
              <a:rPr lang="en-US" dirty="0" smtClean="0">
                <a:sym typeface="Wingdings"/>
              </a:rPr>
              <a:t>View Transformation</a:t>
            </a:r>
          </a:p>
          <a:p>
            <a:pPr lvl="1"/>
            <a:r>
              <a:rPr lang="en-US" dirty="0" smtClean="0">
                <a:sym typeface="Wingdings"/>
              </a:rPr>
              <a:t>World coordinates  Camera Space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Projection Transformation</a:t>
            </a:r>
          </a:p>
          <a:p>
            <a:pPr lvl="1"/>
            <a:r>
              <a:rPr lang="en-US" dirty="0" smtClean="0">
                <a:sym typeface="Wingdings"/>
              </a:rPr>
              <a:t>Camera Space  View Plane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/>
              <a:t>Matrix Multiplications for transformations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118"/>
            <a:ext cx="370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Hsien-Hsin</a:t>
            </a:r>
            <a:r>
              <a:rPr lang="en-US" dirty="0" smtClean="0"/>
              <a:t> Lee’s MPG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more imaginary coordinate </a:t>
            </a:r>
          </a:p>
          <a:p>
            <a:r>
              <a:rPr lang="en-US" dirty="0" smtClean="0"/>
              <a:t>Enable all transformations to be done by “multiplication”</a:t>
            </a:r>
          </a:p>
          <a:p>
            <a:r>
              <a:rPr lang="en-US" dirty="0" smtClean="0"/>
              <a:t>“projective transformations” can be easily represented</a:t>
            </a:r>
          </a:p>
          <a:p>
            <a:r>
              <a:rPr lang="en-US" dirty="0" smtClean="0"/>
              <a:t>Add one coordinate (w) to 3D vector</a:t>
            </a:r>
          </a:p>
          <a:p>
            <a:pPr lvl="1"/>
            <a:r>
              <a:rPr lang="en-US" dirty="0" smtClean="0"/>
              <a:t>W=1 is a </a:t>
            </a:r>
            <a:r>
              <a:rPr lang="en-US" dirty="0" err="1" smtClean="0"/>
              <a:t>cartesian</a:t>
            </a:r>
            <a:r>
              <a:rPr lang="en-US" dirty="0" smtClean="0"/>
              <a:t> coordinate  </a:t>
            </a:r>
          </a:p>
          <a:p>
            <a:pPr lvl="1"/>
            <a:r>
              <a:rPr lang="en-US" dirty="0" smtClean="0"/>
              <a:t>W &gt;1 useful for projective projection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028993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1557" y="3421680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1557" y="1412260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1557" y="2861843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2605" y="3335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529" y="1412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245" y="2813722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382921" y="2595908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34475" y="2220078"/>
            <a:ext cx="232142" cy="6417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6672" y="1725431"/>
            <a:ext cx="11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103238" y="3435334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03238" y="1425914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03238" y="2875497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44286" y="33491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7210" y="14259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5926" y="2827376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5854602" y="2609562"/>
            <a:ext cx="598821" cy="587146"/>
          </a:xfrm>
          <a:prstGeom prst="cube">
            <a:avLst/>
          </a:prstGeom>
          <a:noFill/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6106156" y="1857021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106156" y="2233732"/>
            <a:ext cx="232142" cy="6417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9115" y="1910097"/>
            <a:ext cx="14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(x1’, y1’, z1’)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81742" y="2561000"/>
            <a:ext cx="45719" cy="698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4977" y="1840282"/>
            <a:ext cx="45719" cy="698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7633" y="2331739"/>
            <a:ext cx="132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(x1, y1, z1)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014689" y="2331739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1557" y="3932511"/>
            <a:ext cx="68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</a:p>
          <a:p>
            <a:r>
              <a:rPr lang="en-US" dirty="0" smtClean="0"/>
              <a:t>y1’ =</a:t>
            </a:r>
          </a:p>
          <a:p>
            <a:r>
              <a:rPr lang="en-US" dirty="0"/>
              <a:t>z</a:t>
            </a:r>
            <a:r>
              <a:rPr lang="en-US" dirty="0" smtClean="0"/>
              <a:t>1’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70095" y="4028749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[</a:t>
            </a:r>
            <a:endParaRPr lang="en-US" sz="6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95913" y="3885048"/>
            <a:ext cx="1313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     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Y1    +    </a:t>
            </a:r>
            <a:r>
              <a:rPr lang="en-US" dirty="0" err="1" smtClean="0"/>
              <a:t>ty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z1           </a:t>
            </a:r>
            <a:r>
              <a:rPr lang="en-US" dirty="0" err="1" smtClean="0"/>
              <a:t>tz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2981" y="4015093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]</a:t>
            </a:r>
            <a:endParaRPr lang="en-US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53824" y="4001439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[</a:t>
            </a:r>
            <a:endParaRPr lang="en-US" sz="6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78435" y="3987783"/>
            <a:ext cx="39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]</a:t>
            </a:r>
            <a:endParaRPr lang="en-US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1187" y="4084911"/>
            <a:ext cx="188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1  0   0   </a:t>
            </a:r>
            <a:r>
              <a:rPr lang="en-US" dirty="0" err="1" smtClean="0"/>
              <a:t>tx</a:t>
            </a:r>
            <a:r>
              <a:rPr lang="en-US" dirty="0" smtClean="0"/>
              <a:t>  </a:t>
            </a:r>
          </a:p>
          <a:p>
            <a:r>
              <a:rPr lang="en-US" dirty="0" smtClean="0"/>
              <a:t>y1’ =   0 1   0   </a:t>
            </a:r>
            <a:r>
              <a:rPr lang="en-US" dirty="0" err="1" smtClean="0"/>
              <a:t>ty</a:t>
            </a:r>
            <a:endParaRPr lang="en-US" dirty="0" smtClean="0"/>
          </a:p>
          <a:p>
            <a:r>
              <a:rPr lang="en-US" dirty="0"/>
              <a:t>z</a:t>
            </a:r>
            <a:r>
              <a:rPr lang="en-US" dirty="0" smtClean="0"/>
              <a:t>1’      0  0  1  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1         0  0  0   1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9711" y="411590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49" name="TextBox 48"/>
          <p:cNvSpPr txBox="1"/>
          <p:nvPr/>
        </p:nvSpPr>
        <p:spPr>
          <a:xfrm>
            <a:off x="4826268" y="411875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50" name="TextBox 49"/>
          <p:cNvSpPr txBox="1"/>
          <p:nvPr/>
        </p:nvSpPr>
        <p:spPr>
          <a:xfrm>
            <a:off x="6540001" y="4057601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36880" y="4126843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54" name="TextBox 53"/>
          <p:cNvSpPr txBox="1"/>
          <p:nvPr/>
        </p:nvSpPr>
        <p:spPr>
          <a:xfrm>
            <a:off x="6806580" y="410225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9242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between CPU and GPU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8463" y="1303338"/>
            <a:ext cx="7450137" cy="5010150"/>
          </a:xfrm>
        </p:spPr>
        <p:txBody>
          <a:bodyPr/>
          <a:lstStyle/>
          <a:p>
            <a:r>
              <a:rPr lang="en-US" sz="2800" b="1" dirty="0" smtClean="0"/>
              <a:t>AGP: Advanced Graphics Port – </a:t>
            </a:r>
            <a:r>
              <a:rPr lang="en-US" sz="2400" b="1" dirty="0" smtClean="0"/>
              <a:t>an interface between the computer core logic and the graphics processor</a:t>
            </a:r>
          </a:p>
          <a:p>
            <a:pPr lvl="1"/>
            <a:r>
              <a:rPr lang="en-US" sz="2000" b="1" dirty="0" smtClean="0"/>
              <a:t>AGP 1x: 266 MB/sec – twice as fast as PCI</a:t>
            </a:r>
          </a:p>
          <a:p>
            <a:pPr lvl="1"/>
            <a:r>
              <a:rPr lang="en-US" sz="2000" b="1" dirty="0" smtClean="0"/>
              <a:t>AGP 2x: 533 MB/sec</a:t>
            </a:r>
          </a:p>
          <a:p>
            <a:pPr lvl="1"/>
            <a:r>
              <a:rPr lang="en-US" sz="2000" b="1" dirty="0" smtClean="0"/>
              <a:t>AGP 4x: 1 GB/sec </a:t>
            </a:r>
            <a:r>
              <a:rPr lang="en-US" sz="2000" b="1" dirty="0" smtClean="0">
                <a:sym typeface="Wingdings" pitchFamily="2" charset="2"/>
              </a:rPr>
              <a:t> </a:t>
            </a:r>
            <a:r>
              <a:rPr lang="en-US" sz="2000" b="1" dirty="0" smtClean="0"/>
              <a:t>AGP 8x: 2 GB/sec</a:t>
            </a:r>
          </a:p>
          <a:p>
            <a:pPr lvl="1"/>
            <a:r>
              <a:rPr lang="en-US" sz="2000" b="1" dirty="0" smtClean="0"/>
              <a:t>256 MB/sec </a:t>
            </a:r>
            <a:r>
              <a:rPr lang="en-US" sz="2000" b="1" dirty="0" err="1" smtClean="0"/>
              <a:t>readback</a:t>
            </a:r>
            <a:r>
              <a:rPr lang="en-US" sz="2000" b="1" dirty="0" smtClean="0"/>
              <a:t> from graphics to system</a:t>
            </a:r>
            <a:endParaRPr lang="en-US" sz="2400" b="1" dirty="0" smtClean="0"/>
          </a:p>
          <a:p>
            <a:r>
              <a:rPr lang="en-US" sz="2800" b="1" dirty="0" smtClean="0"/>
              <a:t>PCI-E: PCI Express – </a:t>
            </a:r>
            <a:r>
              <a:rPr lang="en-US" sz="2400" b="1" dirty="0" smtClean="0"/>
              <a:t>a faster interface between the computer core logic and the graphics processor</a:t>
            </a:r>
          </a:p>
          <a:p>
            <a:pPr lvl="1"/>
            <a:r>
              <a:rPr lang="en-US" sz="2000" b="1" dirty="0" smtClean="0"/>
              <a:t>PCI-E 1.0: 4 GB/sec each way </a:t>
            </a:r>
            <a:r>
              <a:rPr lang="en-US" sz="2000" b="1" dirty="0" smtClean="0">
                <a:sym typeface="Wingdings" pitchFamily="2" charset="2"/>
              </a:rPr>
              <a:t> 8 GB/sec total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PCI-E 2.0: 8 GB/sec each way </a:t>
            </a:r>
            <a:r>
              <a:rPr lang="en-US" sz="2000" b="1" dirty="0" smtClean="0">
                <a:sym typeface="Wingdings" pitchFamily="2" charset="2"/>
              </a:rPr>
              <a:t> 16 GB/sec total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200px-AGP_sl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2209800"/>
            <a:ext cx="2540000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2400" y="1524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7629761" y="2047639"/>
            <a:ext cx="545068" cy="25979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475px-PCI-Express-B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5943600"/>
            <a:ext cx="4343400" cy="713232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-2743200" y="6553200"/>
            <a:ext cx="6764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http://www.cis.upenn.edu/~suvenkat/700/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19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Rotation (with Z-axis)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63" y="1859218"/>
            <a:ext cx="197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Sx</a:t>
            </a:r>
            <a:r>
              <a:rPr lang="en-US" dirty="0" smtClean="0"/>
              <a:t>  0   0   0  </a:t>
            </a:r>
          </a:p>
          <a:p>
            <a:r>
              <a:rPr lang="en-US" dirty="0" smtClean="0"/>
              <a:t>y1’ =   0  </a:t>
            </a:r>
            <a:r>
              <a:rPr lang="en-US" dirty="0" err="1" smtClean="0"/>
              <a:t>Sy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0  </a:t>
            </a:r>
            <a:r>
              <a:rPr lang="en-US" dirty="0" err="1" smtClean="0"/>
              <a:t>Sz</a:t>
            </a:r>
            <a:r>
              <a:rPr lang="en-US" dirty="0" smtClean="0"/>
              <a:t>   0</a:t>
            </a:r>
          </a:p>
          <a:p>
            <a:r>
              <a:rPr lang="en-US" dirty="0" smtClean="0"/>
              <a:t>1         0  0  0   1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4687" y="1890212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7" name="TextBox 6"/>
          <p:cNvSpPr txBox="1"/>
          <p:nvPr/>
        </p:nvSpPr>
        <p:spPr>
          <a:xfrm>
            <a:off x="1061244" y="1893066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8" name="TextBox 7"/>
          <p:cNvSpPr txBox="1"/>
          <p:nvPr/>
        </p:nvSpPr>
        <p:spPr>
          <a:xfrm>
            <a:off x="2774977" y="1831908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1856" y="190115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3041556" y="187655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479" y="4346547"/>
            <a:ext cx="2635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cosΘ</a:t>
            </a:r>
            <a:r>
              <a:rPr lang="en-US" dirty="0" smtClean="0"/>
              <a:t>  </a:t>
            </a:r>
            <a:r>
              <a:rPr lang="en-US" dirty="0" err="1" smtClean="0"/>
              <a:t>sinθ</a:t>
            </a:r>
            <a:r>
              <a:rPr lang="en-US" dirty="0" smtClean="0"/>
              <a:t>   0   0  </a:t>
            </a:r>
          </a:p>
          <a:p>
            <a:r>
              <a:rPr lang="en-US" dirty="0" smtClean="0"/>
              <a:t>y1’ =   -</a:t>
            </a:r>
            <a:r>
              <a:rPr lang="en-US" dirty="0" err="1" smtClean="0"/>
              <a:t>sinθ</a:t>
            </a:r>
            <a:r>
              <a:rPr lang="en-US" dirty="0" smtClean="0"/>
              <a:t>  </a:t>
            </a:r>
            <a:r>
              <a:rPr lang="en-US" dirty="0" err="1" smtClean="0"/>
              <a:t>cosθ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        0      1  0</a:t>
            </a:r>
          </a:p>
          <a:p>
            <a:r>
              <a:rPr lang="en-US" dirty="0" smtClean="0"/>
              <a:t>1         0          0      0   1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0417" y="4369253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0560" y="438039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0288" y="4339430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953" y="434654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001" y="4302865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4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5" name="Content Placeholder 4" descr="Georgia_Tech_Baseball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65" r="-49865"/>
          <a:stretch>
            <a:fillRect/>
          </a:stretch>
        </p:blipFill>
        <p:spPr>
          <a:xfrm>
            <a:off x="-457200" y="2134462"/>
            <a:ext cx="2774425" cy="16652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685800" y="2820262"/>
            <a:ext cx="381000" cy="457200"/>
          </a:xfrm>
          <a:prstGeom prst="star5">
            <a:avLst/>
          </a:prstGeom>
          <a:solidFill>
            <a:srgbClr val="800000"/>
          </a:solidFill>
          <a:ln>
            <a:solidFill>
              <a:srgbClr val="9C24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Georgia_Tech_Baseball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65" r="-49865"/>
          <a:stretch>
            <a:fillRect/>
          </a:stretch>
        </p:blipFill>
        <p:spPr bwMode="auto">
          <a:xfrm rot="18494874">
            <a:off x="2011438" y="1962309"/>
            <a:ext cx="4038533" cy="242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5-Point Star 10"/>
          <p:cNvSpPr/>
          <p:nvPr/>
        </p:nvSpPr>
        <p:spPr>
          <a:xfrm>
            <a:off x="3352800" y="3505200"/>
            <a:ext cx="381000" cy="457200"/>
          </a:xfrm>
          <a:prstGeom prst="star5">
            <a:avLst/>
          </a:prstGeom>
          <a:solidFill>
            <a:srgbClr val="800000"/>
          </a:solidFill>
          <a:ln>
            <a:solidFill>
              <a:srgbClr val="9C24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219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an affine transformation matrix and write down the new coordinates of A, B.  The </a:t>
            </a:r>
            <a:r>
              <a:rPr lang="en-US" dirty="0" err="1" smtClean="0"/>
              <a:t>yellowjacket</a:t>
            </a:r>
            <a:r>
              <a:rPr lang="en-US" dirty="0" smtClean="0"/>
              <a:t> becomes 2 times bigger, 90 rotation (counter clock wise) and move + 1 x-axis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971800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(0,0,0)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37338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(-1,-1,0)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2438400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73380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22098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2895600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1148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19050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0" y="4419600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57912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430837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-2, 0,0)</a:t>
            </a:r>
          </a:p>
          <a:p>
            <a:r>
              <a:rPr lang="en-US" dirty="0" smtClean="0"/>
              <a:t>(2,  </a:t>
            </a:r>
            <a:r>
              <a:rPr lang="en-US" dirty="0"/>
              <a:t>0</a:t>
            </a:r>
            <a:r>
              <a:rPr lang="en-US" dirty="0" smtClean="0"/>
              <a:t>, 0,0) </a:t>
            </a:r>
          </a:p>
          <a:p>
            <a:r>
              <a:rPr lang="en-US" dirty="0" smtClean="0"/>
              <a:t>(0,  0, 1,0)</a:t>
            </a:r>
          </a:p>
          <a:p>
            <a:r>
              <a:rPr lang="en-US" dirty="0" smtClean="0"/>
              <a:t>(0, 0, 0,1)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’ = (-1,2,0)</a:t>
            </a:r>
          </a:p>
          <a:p>
            <a:r>
              <a:rPr lang="en-US" dirty="0" smtClean="0"/>
              <a:t>B’ = (3,-2,0)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80615" y="2121932"/>
            <a:ext cx="2667000" cy="2362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75775" y="4818467"/>
            <a:ext cx="1978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Sx</a:t>
            </a:r>
            <a:r>
              <a:rPr lang="en-US" dirty="0" smtClean="0"/>
              <a:t>  0   0   0  </a:t>
            </a:r>
          </a:p>
          <a:p>
            <a:r>
              <a:rPr lang="en-US" dirty="0" smtClean="0"/>
              <a:t>y1’ =   0  </a:t>
            </a:r>
            <a:r>
              <a:rPr lang="en-US" dirty="0" err="1" smtClean="0"/>
              <a:t>Sy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0  </a:t>
            </a:r>
            <a:r>
              <a:rPr lang="en-US" dirty="0" err="1" smtClean="0"/>
              <a:t>Sz</a:t>
            </a:r>
            <a:r>
              <a:rPr lang="en-US" dirty="0" smtClean="0"/>
              <a:t>   0</a:t>
            </a:r>
          </a:p>
          <a:p>
            <a:r>
              <a:rPr lang="en-US" dirty="0" smtClean="0"/>
              <a:t>1         0  0  0   1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4299" y="4849461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50856" y="485231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4589" y="4791157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61468" y="486039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31168" y="4835806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3106" y="4802909"/>
            <a:ext cx="2635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x1’     </a:t>
            </a:r>
            <a:r>
              <a:rPr lang="en-US" dirty="0" err="1" smtClean="0"/>
              <a:t>cosΘ</a:t>
            </a:r>
            <a:r>
              <a:rPr lang="en-US" dirty="0" smtClean="0"/>
              <a:t>  </a:t>
            </a:r>
            <a:r>
              <a:rPr lang="en-US" dirty="0" err="1" smtClean="0"/>
              <a:t>sinθ</a:t>
            </a:r>
            <a:r>
              <a:rPr lang="en-US" dirty="0" smtClean="0"/>
              <a:t>   0   0  </a:t>
            </a:r>
          </a:p>
          <a:p>
            <a:r>
              <a:rPr lang="en-US" dirty="0" smtClean="0"/>
              <a:t>y1’ =   -</a:t>
            </a:r>
            <a:r>
              <a:rPr lang="en-US" dirty="0" err="1" smtClean="0"/>
              <a:t>sinθ</a:t>
            </a:r>
            <a:r>
              <a:rPr lang="en-US" dirty="0" smtClean="0"/>
              <a:t>  </a:t>
            </a:r>
            <a:r>
              <a:rPr lang="en-US" dirty="0" err="1" smtClean="0"/>
              <a:t>cosθ</a:t>
            </a:r>
            <a:r>
              <a:rPr lang="en-US" dirty="0" smtClean="0"/>
              <a:t>  0   0</a:t>
            </a:r>
          </a:p>
          <a:p>
            <a:r>
              <a:rPr lang="en-US" dirty="0"/>
              <a:t>z</a:t>
            </a:r>
            <a:r>
              <a:rPr lang="en-US" dirty="0" smtClean="0"/>
              <a:t>1’      0          0      1  0</a:t>
            </a:r>
          </a:p>
          <a:p>
            <a:r>
              <a:rPr lang="en-US" dirty="0" smtClean="0"/>
              <a:t>1         0          0      0   1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8044" y="4825615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39" name="TextBox 38"/>
          <p:cNvSpPr txBox="1"/>
          <p:nvPr/>
        </p:nvSpPr>
        <p:spPr>
          <a:xfrm>
            <a:off x="6198187" y="4836757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40" name="TextBox 39"/>
          <p:cNvSpPr txBox="1"/>
          <p:nvPr/>
        </p:nvSpPr>
        <p:spPr>
          <a:xfrm>
            <a:off x="8377915" y="4795792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[</a:t>
            </a:r>
            <a:endParaRPr lang="en-US" sz="8000" dirty="0"/>
          </a:p>
        </p:txBody>
      </p:sp>
      <p:sp>
        <p:nvSpPr>
          <p:cNvPr id="41" name="TextBox 40"/>
          <p:cNvSpPr txBox="1"/>
          <p:nvPr/>
        </p:nvSpPr>
        <p:spPr>
          <a:xfrm>
            <a:off x="8888580" y="4802909"/>
            <a:ext cx="469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]</a:t>
            </a:r>
            <a:endParaRPr lang="en-US" sz="8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40628" y="4759227"/>
            <a:ext cx="44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x1     </a:t>
            </a:r>
          </a:p>
          <a:p>
            <a:r>
              <a:rPr lang="en-US" dirty="0" smtClean="0"/>
              <a:t>y1</a:t>
            </a:r>
          </a:p>
          <a:p>
            <a:r>
              <a:rPr lang="en-US" dirty="0"/>
              <a:t>z</a:t>
            </a:r>
            <a:r>
              <a:rPr lang="en-US" dirty="0" smtClean="0"/>
              <a:t>1</a:t>
            </a:r>
          </a:p>
          <a:p>
            <a:r>
              <a:rPr lang="en-US" dirty="0"/>
              <a:t> 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1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Non-commutative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[X’] = [A][B][X] ≠ [B][A][X]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1557" y="4016867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1557" y="2007447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1557" y="3457030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45" y="3408909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98463" y="3723294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94234" y="3959719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94234" y="1950299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94234" y="3399882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4533594" y="3236129"/>
            <a:ext cx="1078777" cy="10743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5764771" y="2161818"/>
            <a:ext cx="1078777" cy="10743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24631" y="6541253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631" y="4531833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631" y="5981416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7319" y="5933295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3396347" y="5734219"/>
            <a:ext cx="598821" cy="587146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392168" y="2692371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77842" y="1303338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Scale by 2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X,Y translate +5, +5 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2247103">
            <a:off x="2365821" y="4155608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39416" y="6427718"/>
            <a:ext cx="2758391" cy="27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39416" y="4418298"/>
            <a:ext cx="0" cy="200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39416" y="5867881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02104" y="581976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5346433" y="5694986"/>
            <a:ext cx="1073177" cy="98821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723912" y="4832598"/>
            <a:ext cx="622521" cy="543758"/>
          </a:xfrm>
          <a:prstGeom prst="rightArrow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96347" y="4463266"/>
            <a:ext cx="222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X,Y translate +5, +5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90868" y="4984998"/>
            <a:ext cx="126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by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4403" y="4412305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(1,1,-1)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37299" y="4310440"/>
            <a:ext cx="291831" cy="1528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77843" y="5933295"/>
            <a:ext cx="712835" cy="6995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smtClean="0">
                <a:sym typeface="Wingdings"/>
              </a:rPr>
              <a:t> Line </a:t>
            </a:r>
          </a:p>
          <a:p>
            <a:pPr lvl="1"/>
            <a:r>
              <a:rPr lang="en-US" dirty="0" smtClean="0">
                <a:sym typeface="Wingdings"/>
              </a:rPr>
              <a:t>keep straight lines,  ratios of distances between points </a:t>
            </a:r>
          </a:p>
          <a:p>
            <a:r>
              <a:rPr lang="en-US" dirty="0" smtClean="0">
                <a:sym typeface="Wingdings"/>
              </a:rPr>
              <a:t>Angle can be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2407" y="3569368"/>
            <a:ext cx="1350211" cy="135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602788" y="3569368"/>
            <a:ext cx="1724527" cy="1350211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6737" y="4144211"/>
            <a:ext cx="895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26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7" name="Cube 6"/>
          <p:cNvSpPr/>
          <p:nvPr/>
        </p:nvSpPr>
        <p:spPr>
          <a:xfrm>
            <a:off x="5711825" y="2635329"/>
            <a:ext cx="1744026" cy="1570274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661516" y="2635329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37811" y="2635329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03647" y="3850584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61516" y="3850584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8295" y="2641928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704131" y="3857183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62000" y="3857183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2000" y="3254183"/>
            <a:ext cx="4382" cy="958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62589" y="2648528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69598" y="4243910"/>
            <a:ext cx="10083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62000" y="3270037"/>
            <a:ext cx="1015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38295" y="2641928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73526" y="3857183"/>
            <a:ext cx="732502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66382" y="2628273"/>
            <a:ext cx="371914" cy="607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73526" y="2653382"/>
            <a:ext cx="698338" cy="6166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3526" y="3235674"/>
            <a:ext cx="4382" cy="958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2263" y="5092490"/>
            <a:ext cx="25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58591" y="5092490"/>
            <a:ext cx="23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Projective 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1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View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2990346"/>
            <a:ext cx="8423275" cy="3323141"/>
          </a:xfrm>
        </p:spPr>
        <p:txBody>
          <a:bodyPr/>
          <a:lstStyle/>
          <a:p>
            <a:r>
              <a:rPr lang="en-US" dirty="0" smtClean="0"/>
              <a:t>Orthographic Project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 err="1" smtClean="0"/>
              <a:t>GL_Projection</a:t>
            </a:r>
            <a:r>
              <a:rPr lang="en-US" dirty="0" smtClean="0"/>
              <a:t> matrix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sp>
        <p:nvSpPr>
          <p:cNvPr id="5" name="Cube 4"/>
          <p:cNvSpPr/>
          <p:nvPr/>
        </p:nvSpPr>
        <p:spPr>
          <a:xfrm>
            <a:off x="661516" y="1148651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37811" y="1148651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03647" y="2363906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1516" y="2363906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70198"/>
              </p:ext>
            </p:extLst>
          </p:nvPr>
        </p:nvGraphicFramePr>
        <p:xfrm>
          <a:off x="3172044" y="1303338"/>
          <a:ext cx="3413250" cy="7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044" y="1303338"/>
                        <a:ext cx="3413250" cy="7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338705" y="1997562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338705" y="1245840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38705" y="1437725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1393" y="1389604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64396" y="18128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7559" y="1204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3321281" y="3463059"/>
            <a:ext cx="2308086" cy="1584085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627353" y="4148812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3648" y="4148812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9484" y="5364067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27353" y="5364067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04542" y="4997723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04542" y="4246001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04542" y="4437886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7230" y="4389765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0233" y="48130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3396" y="4205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2553901" y="4045081"/>
            <a:ext cx="618143" cy="529350"/>
          </a:xfrm>
          <a:prstGeom prst="leftArrow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9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736" y="3004002"/>
            <a:ext cx="37825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3736" y="1870674"/>
            <a:ext cx="3482128" cy="113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62804" y="1488346"/>
            <a:ext cx="0" cy="219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05864" y="1488346"/>
            <a:ext cx="0" cy="219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87661" y="5817713"/>
            <a:ext cx="37825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87661" y="4684385"/>
            <a:ext cx="3482128" cy="113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87661" y="4302057"/>
            <a:ext cx="2703770" cy="1515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03284" y="4818731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36360" y="4471640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36360" y="5470622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36360" y="4510839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40061" y="5296640"/>
            <a:ext cx="3630147" cy="5210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26729" y="5160094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78291" y="4963867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2445" y="5597040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2445" y="4996240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71304" y="288331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21351" y="4750459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54427" y="43760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21351" y="572213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54427" y="5364913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44796" y="572213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044796" y="5105476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96358" y="49006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80512" y="550145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876136" y="3004002"/>
            <a:ext cx="571337" cy="0"/>
          </a:xfrm>
          <a:prstGeom prst="line">
            <a:avLst/>
          </a:prstGeom>
          <a:ln>
            <a:solidFill>
              <a:srgbClr val="8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4469" y="3112577"/>
            <a:ext cx="3130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689085" y="25139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s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4469697" y="2297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859529" y="3004002"/>
            <a:ext cx="23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baseline="-25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23736" y="3160700"/>
            <a:ext cx="348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16683" y="3321798"/>
            <a:ext cx="20461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19970"/>
              </p:ext>
            </p:extLst>
          </p:nvPr>
        </p:nvGraphicFramePr>
        <p:xfrm>
          <a:off x="1187661" y="1384583"/>
          <a:ext cx="1080423" cy="84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520700" imgH="406400" progId="Equation.3">
                  <p:embed/>
                </p:oleObj>
              </mc:Choice>
              <mc:Fallback>
                <p:oleObj name="Equation" r:id="rId3" imgW="520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61" y="1384583"/>
                        <a:ext cx="1080423" cy="84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Content Placeholder 92"/>
          <p:cNvSpPr>
            <a:spLocks noGrp="1"/>
          </p:cNvSpPr>
          <p:nvPr>
            <p:ph idx="1"/>
          </p:nvPr>
        </p:nvSpPr>
        <p:spPr>
          <a:xfrm>
            <a:off x="5169372" y="1725538"/>
            <a:ext cx="3843249" cy="29027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Frustrum</a:t>
            </a:r>
            <a:r>
              <a:rPr lang="en-US" dirty="0" smtClean="0"/>
              <a:t>: the region of space in the modeled world that may appear on the screen 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718292" y="3931184"/>
            <a:ext cx="1757166" cy="88754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438978" y="4723150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772054" y="4376059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72054" y="5375041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772054" y="4415258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262423" y="5064513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813985" y="4868286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8139" y="5501459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798139" y="4900659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357045" y="4654878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690121" y="42804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357045" y="5626550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90121" y="526933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80490" y="5626550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80490" y="5009895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732052" y="48050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16206" y="5405877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109" idx="6"/>
          </p:cNvCxnSpPr>
          <p:nvPr/>
        </p:nvCxnSpPr>
        <p:spPr>
          <a:xfrm flipV="1">
            <a:off x="6344355" y="4783494"/>
            <a:ext cx="1094623" cy="321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6" idx="4"/>
          </p:cNvCxnSpPr>
          <p:nvPr/>
        </p:nvCxnSpPr>
        <p:spPr>
          <a:xfrm>
            <a:off x="6262423" y="5787542"/>
            <a:ext cx="1176555" cy="30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05" idx="6"/>
          </p:cNvCxnSpPr>
          <p:nvPr/>
        </p:nvCxnSpPr>
        <p:spPr>
          <a:xfrm flipV="1">
            <a:off x="5826545" y="4376059"/>
            <a:ext cx="1027441" cy="47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07" idx="6"/>
          </p:cNvCxnSpPr>
          <p:nvPr/>
        </p:nvCxnSpPr>
        <p:spPr>
          <a:xfrm flipV="1">
            <a:off x="5844943" y="5364914"/>
            <a:ext cx="1009043" cy="170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Picture 120" descr="video-camera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6" y="5470622"/>
            <a:ext cx="1024922" cy="1024922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5408717" y="572862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7373" y="4996240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7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5009444"/>
            <a:ext cx="8347075" cy="1304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  <a:latin typeface="AUdima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629774" y="1892974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962850" y="1545883"/>
            <a:ext cx="0" cy="998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2850" y="2544865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62850" y="1585082"/>
            <a:ext cx="666924" cy="34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53219" y="2234337"/>
            <a:ext cx="0" cy="65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04781" y="2038110"/>
            <a:ext cx="0" cy="633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8935" y="2671283"/>
            <a:ext cx="464284" cy="22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8935" y="2070483"/>
            <a:ext cx="464284" cy="16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47841" y="1824702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0917" y="14503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7841" y="2796374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80917" y="2439156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71286" y="2796374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71286" y="2179719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22848" y="19749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07002" y="2575701"/>
            <a:ext cx="163865" cy="1911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8" idx="6"/>
          </p:cNvCxnSpPr>
          <p:nvPr/>
        </p:nvCxnSpPr>
        <p:spPr>
          <a:xfrm flipV="1">
            <a:off x="4535151" y="1953318"/>
            <a:ext cx="1094623" cy="321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5" idx="4"/>
          </p:cNvCxnSpPr>
          <p:nvPr/>
        </p:nvCxnSpPr>
        <p:spPr>
          <a:xfrm>
            <a:off x="4453219" y="2957366"/>
            <a:ext cx="1176555" cy="30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6"/>
          </p:cNvCxnSpPr>
          <p:nvPr/>
        </p:nvCxnSpPr>
        <p:spPr>
          <a:xfrm flipV="1">
            <a:off x="4017341" y="1545883"/>
            <a:ext cx="1027441" cy="47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6"/>
          </p:cNvCxnSpPr>
          <p:nvPr/>
        </p:nvCxnSpPr>
        <p:spPr>
          <a:xfrm flipV="1">
            <a:off x="4035739" y="2534738"/>
            <a:ext cx="1009043" cy="170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9513" y="2898452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8169" y="2166064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94114"/>
              </p:ext>
            </p:extLst>
          </p:nvPr>
        </p:nvGraphicFramePr>
        <p:xfrm>
          <a:off x="4808853" y="179707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853" y="179707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ube 36"/>
          <p:cNvSpPr/>
          <p:nvPr/>
        </p:nvSpPr>
        <p:spPr>
          <a:xfrm>
            <a:off x="921356" y="2599435"/>
            <a:ext cx="1744026" cy="1570274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97651" y="2599435"/>
            <a:ext cx="0" cy="1228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263487" y="3814690"/>
            <a:ext cx="1367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21356" y="3814690"/>
            <a:ext cx="376295" cy="35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98545" y="3448346"/>
            <a:ext cx="698882" cy="27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598545" y="2696624"/>
            <a:ext cx="0" cy="75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98545" y="2888509"/>
            <a:ext cx="587182" cy="5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61233" y="284038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+z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24236" y="3263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57399" y="26557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47" name="Left Arrow 46"/>
          <p:cNvSpPr/>
          <p:nvPr/>
        </p:nvSpPr>
        <p:spPr>
          <a:xfrm>
            <a:off x="2847904" y="2495704"/>
            <a:ext cx="618143" cy="529350"/>
          </a:xfrm>
          <a:prstGeom prst="leftArrow">
            <a:avLst/>
          </a:prstGeom>
          <a:solidFill>
            <a:srgbClr val="FFFFFF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rebuchet MS" charset="0"/>
              </a:rPr>
              <a:t>Data Structures in Pipeline</a:t>
            </a:r>
            <a:endParaRPr lang="en-US" sz="3200" dirty="0">
              <a:latin typeface="Trebuchet MS" charset="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3505200" y="16764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Vertex assembly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3505200" y="28956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Primitive assembly</a:t>
            </a:r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3505200" y="4114800"/>
            <a:ext cx="2284413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solidFill>
                  <a:srgbClr val="000000"/>
                </a:solidFill>
                <a:cs typeface="+mn-cs"/>
              </a:rPr>
              <a:t>Rasterization</a:t>
            </a:r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3505200" y="47244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Fragment operations</a:t>
            </a:r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505200" y="5943600"/>
            <a:ext cx="2284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Display</a:t>
            </a:r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3505200" y="22860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Vertex operations</a:t>
            </a: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4648200" y="2057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>
            <a:off x="4648200" y="3886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46482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4648200" y="571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4648200" y="1447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17" name="Rectangle 17"/>
          <p:cNvSpPr>
            <a:spLocks noChangeArrowheads="1"/>
          </p:cNvSpPr>
          <p:nvPr/>
        </p:nvSpPr>
        <p:spPr bwMode="auto">
          <a:xfrm>
            <a:off x="3506788" y="1066800"/>
            <a:ext cx="22844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2000">
                <a:cs typeface="+mn-cs"/>
              </a:rPr>
              <a:t>Application</a:t>
            </a:r>
          </a:p>
        </p:txBody>
      </p:sp>
      <p:sp>
        <p:nvSpPr>
          <p:cNvPr id="332818" name="Rectangle 18"/>
          <p:cNvSpPr>
            <a:spLocks noChangeArrowheads="1"/>
          </p:cNvSpPr>
          <p:nvPr/>
        </p:nvSpPr>
        <p:spPr bwMode="auto">
          <a:xfrm>
            <a:off x="3505200" y="3505200"/>
            <a:ext cx="2284413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7788" tIns="39688" rIns="77788" bIns="39688" anchor="ctr"/>
          <a:lstStyle/>
          <a:p>
            <a:pPr algn="ctr">
              <a:spcBef>
                <a:spcPct val="40000"/>
              </a:spcBef>
              <a:defRPr/>
            </a:pPr>
            <a:r>
              <a:rPr lang="en-US" sz="1800">
                <a:cs typeface="+mn-cs"/>
              </a:rPr>
              <a:t>Primitive operations</a:t>
            </a:r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46482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609600" y="1520825"/>
            <a:ext cx="2286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x,y,z,w;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vertex;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609600" y="27559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vertex v0,v1,v2 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triangle;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609600" y="3657600"/>
            <a:ext cx="2209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short int x,y;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depth;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float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fragment;</a:t>
            </a: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>
            <a:off x="4572000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4724400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296" tIns="36576" rIns="82296" bIns="36576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609600" y="5181600"/>
            <a:ext cx="2057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Courier New" charset="0"/>
                <a:cs typeface="+mn-cs"/>
              </a:rPr>
              <a:t>struct {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int depth;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  byte r,g,b,a;</a:t>
            </a:r>
            <a:br>
              <a:rPr lang="en-US" sz="1600">
                <a:latin typeface="Courier New" charset="0"/>
                <a:cs typeface="+mn-cs"/>
              </a:rPr>
            </a:br>
            <a:r>
              <a:rPr lang="en-US" sz="1600">
                <a:latin typeface="Courier New" charset="0"/>
                <a:cs typeface="+mn-cs"/>
              </a:rPr>
              <a:t>} pixel;</a:t>
            </a:r>
          </a:p>
        </p:txBody>
      </p:sp>
      <p:sp>
        <p:nvSpPr>
          <p:cNvPr id="332830" name="Oval 30"/>
          <p:cNvSpPr>
            <a:spLocks noChangeArrowheads="1"/>
          </p:cNvSpPr>
          <p:nvPr/>
        </p:nvSpPr>
        <p:spPr bwMode="auto">
          <a:xfrm>
            <a:off x="3505200" y="5334000"/>
            <a:ext cx="2286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cs typeface="+mn-cs"/>
              </a:rPr>
              <a:t>Frame buffer</a:t>
            </a:r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>
            <a:off x="2819400" y="21717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>
            <a:off x="2819400" y="337185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>
            <a:off x="2819400" y="46005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36" name="Line 36"/>
          <p:cNvSpPr>
            <a:spLocks noChangeShapeType="1"/>
          </p:cNvSpPr>
          <p:nvPr/>
        </p:nvSpPr>
        <p:spPr bwMode="auto">
          <a:xfrm>
            <a:off x="2819400" y="55149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6477000" y="3795713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cs typeface="+mn-cs"/>
              </a:rPr>
              <a:t>Screen coordinates</a:t>
            </a:r>
          </a:p>
        </p:txBody>
      </p:sp>
      <p:sp>
        <p:nvSpPr>
          <p:cNvPr id="332842" name="Line 42"/>
          <p:cNvSpPr>
            <a:spLocks noChangeShapeType="1"/>
          </p:cNvSpPr>
          <p:nvPr/>
        </p:nvSpPr>
        <p:spPr bwMode="auto">
          <a:xfrm>
            <a:off x="5867400" y="40005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25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Akeley Fall 2007 Slides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2790" y="35052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this 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2790" y="4724400"/>
            <a:ext cx="203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this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75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RASTERIZER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From GEOMETRY to visible pixels on screen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Add textures and various other per-pixel operations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And visibility is resolved here: sorts the primitives in the z-direction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Per pixel operation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sv-SE" sz="2400" dirty="0" smtClean="0"/>
              <a:t>Mostly integer operations </a:t>
            </a:r>
            <a:endParaRPr lang="en-GB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066800" y="1981200"/>
            <a:ext cx="6705600" cy="2133600"/>
            <a:chOff x="672" y="1584"/>
            <a:chExt cx="4224" cy="134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720" y="1728"/>
              <a:ext cx="336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056" y="1728"/>
              <a:ext cx="96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720" y="2400"/>
              <a:ext cx="12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008" y="16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672" y="264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3168" y="1728"/>
              <a:ext cx="336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504" y="1728"/>
              <a:ext cx="96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3168" y="2400"/>
              <a:ext cx="12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688" y="168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688" y="182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688" y="196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688" y="211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2688" y="225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2688" y="240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2688" y="254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268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688" y="283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3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02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316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331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345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360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74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88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03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4176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32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4464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4608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4752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168" y="254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3312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3312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3456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456" y="182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3456" y="168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3600" y="182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3600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3744" y="1968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3888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4032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4176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4032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3888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3744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600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3456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3312" y="2544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312" y="2400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3456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456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600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3600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744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3744" y="2112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4032" y="2256"/>
              <a:ext cx="144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2112" y="2208"/>
              <a:ext cx="3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55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33189</TotalTime>
  <Words>4956</Words>
  <Application>Microsoft Office PowerPoint</Application>
  <PresentationFormat>On-screen Show (4:3)</PresentationFormat>
  <Paragraphs>2078</Paragraphs>
  <Slides>105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08" baseType="lpstr">
      <vt:lpstr>2_Powerpoint_FINAL</vt:lpstr>
      <vt:lpstr>Visio</vt:lpstr>
      <vt:lpstr>Equation</vt:lpstr>
      <vt:lpstr>Rendering Pipeline </vt:lpstr>
      <vt:lpstr>Application Stage </vt:lpstr>
      <vt:lpstr>Geometry stage</vt:lpstr>
      <vt:lpstr>Geometry stage</vt:lpstr>
      <vt:lpstr>What’s a Vertex?</vt:lpstr>
      <vt:lpstr>The RASTERIZER stage</vt:lpstr>
      <vt:lpstr>PowerPoint Presentation</vt:lpstr>
      <vt:lpstr>Color Framebuffer</vt:lpstr>
      <vt:lpstr>Interfaces between CPU and GPU</vt:lpstr>
      <vt:lpstr>Generation I: 3dfx Voodoo (1996)</vt:lpstr>
      <vt:lpstr>Generation II: GeForce/Radeon 7500 (1998)</vt:lpstr>
      <vt:lpstr>Generation III: GeForce3/Radeon 8500(2001)</vt:lpstr>
      <vt:lpstr>Generation IV: Radeon 9700/GeForce FX (2002)</vt:lpstr>
      <vt:lpstr>Generation IV.V: GeForce6/X800 (2004)</vt:lpstr>
      <vt:lpstr>PowerPoint Presentation</vt:lpstr>
      <vt:lpstr>NVIDIA GeForce 7800 Pipeline</vt:lpstr>
      <vt:lpstr>GeForce 8800</vt:lpstr>
      <vt:lpstr>PowerPoint Presentation</vt:lpstr>
      <vt:lpstr>The GEOMETRY                              stage in more detail</vt:lpstr>
      <vt:lpstr>The view transform</vt:lpstr>
      <vt:lpstr>GEOMETRY Lighting</vt:lpstr>
      <vt:lpstr>GEOMETRY                                             Projection</vt:lpstr>
      <vt:lpstr>GEOMETRY                                             Clipping and Screen Mapping</vt:lpstr>
      <vt:lpstr>GEOMETRY                                Summary</vt:lpstr>
      <vt:lpstr>The RASTERIZER in more detail</vt:lpstr>
      <vt:lpstr>The RASTERIZER              Scan conversion (Traingle traversal)</vt:lpstr>
      <vt:lpstr>The RASTERIZER              Interpolation</vt:lpstr>
      <vt:lpstr>The RASTERIZER              Texturing</vt:lpstr>
      <vt:lpstr>Examples </vt:lpstr>
      <vt:lpstr>Another Example: Bump mapping </vt:lpstr>
      <vt:lpstr>The RASTERIZER              Z-buffering</vt:lpstr>
      <vt:lpstr>The RASTERIZER              Z-buffering</vt:lpstr>
      <vt:lpstr>The RASTERIZER              Double buffering</vt:lpstr>
      <vt:lpstr>The RASTERIZER              Double buffering</vt:lpstr>
      <vt:lpstr>3D pipeline</vt:lpstr>
      <vt:lpstr>Graphics Processor Trend</vt:lpstr>
      <vt:lpstr>Fixed Function vs. Programmable Function</vt:lpstr>
      <vt:lpstr>OpenGL pipeline(1997)</vt:lpstr>
      <vt:lpstr>OpenGL 3</vt:lpstr>
      <vt:lpstr>Fixed Function Scheme</vt:lpstr>
      <vt:lpstr>Programmable Function Scheme</vt:lpstr>
      <vt:lpstr>Hardware Design Issues in Fixed Pipeline </vt:lpstr>
      <vt:lpstr>OpenGL Rendering Pipeline</vt:lpstr>
      <vt:lpstr>View Transformation</vt:lpstr>
      <vt:lpstr>GEOMETRY Summary (Review)</vt:lpstr>
      <vt:lpstr>Vertex &amp; Primitives</vt:lpstr>
      <vt:lpstr>Primitive Assembly</vt:lpstr>
      <vt:lpstr>PowerPoint Presentation</vt:lpstr>
      <vt:lpstr>Transformation Pipeline</vt:lpstr>
      <vt:lpstr>Homogeneous Coordinates</vt:lpstr>
      <vt:lpstr>Transformations</vt:lpstr>
      <vt:lpstr>Others</vt:lpstr>
      <vt:lpstr>Non-commutative Property</vt:lpstr>
      <vt:lpstr>Affine Transformation</vt:lpstr>
      <vt:lpstr>Projects</vt:lpstr>
      <vt:lpstr>Canonical View Volume</vt:lpstr>
      <vt:lpstr>Field of View </vt:lpstr>
      <vt:lpstr>Prospective Projection</vt:lpstr>
      <vt:lpstr>Data Structures in Pipeline</vt:lpstr>
      <vt:lpstr>Graphics Pipeline </vt:lpstr>
      <vt:lpstr>Graphics Instructions </vt:lpstr>
      <vt:lpstr>Registers </vt:lpstr>
      <vt:lpstr>VADD instruction</vt:lpstr>
      <vt:lpstr>VMOV instruction</vt:lpstr>
      <vt:lpstr>VMOVI instruction</vt:lpstr>
      <vt:lpstr>VCOMPMOV instruction</vt:lpstr>
      <vt:lpstr>VCOMPMOVI instruction</vt:lpstr>
      <vt:lpstr>SETVERTEX instruction</vt:lpstr>
      <vt:lpstr>SETCOLOR instruction</vt:lpstr>
      <vt:lpstr>ROTATE instruction</vt:lpstr>
      <vt:lpstr>TRANSLATE instruction</vt:lpstr>
      <vt:lpstr>SCALE instruction</vt:lpstr>
      <vt:lpstr>PUSHMATRIX instruction</vt:lpstr>
      <vt:lpstr>POPMATRIX instruction</vt:lpstr>
      <vt:lpstr>BEGINPRIMITIVE instruction</vt:lpstr>
      <vt:lpstr>ENDPRIMITIVE instruction</vt:lpstr>
      <vt:lpstr>LOADIDENTITY instruction</vt:lpstr>
      <vt:lpstr>FLUSH instruction</vt:lpstr>
      <vt:lpstr>DRAW instruction</vt:lpstr>
      <vt:lpstr>Translation, Rotation, Scale Operations</vt:lpstr>
      <vt:lpstr>Matrix Multiplication</vt:lpstr>
      <vt:lpstr>View Transformation</vt:lpstr>
      <vt:lpstr>GEOMETRY Summary (Review)</vt:lpstr>
      <vt:lpstr>Vertex &amp; Primitives</vt:lpstr>
      <vt:lpstr>Primitive Assembly</vt:lpstr>
      <vt:lpstr>PowerPoint Presentation</vt:lpstr>
      <vt:lpstr>Transformation Pipeline</vt:lpstr>
      <vt:lpstr>Homogeneous Coordinates</vt:lpstr>
      <vt:lpstr>Transformations</vt:lpstr>
      <vt:lpstr>Others</vt:lpstr>
      <vt:lpstr>Exercise </vt:lpstr>
      <vt:lpstr>Non-commutative Property</vt:lpstr>
      <vt:lpstr>Affine Transformation</vt:lpstr>
      <vt:lpstr>Projects</vt:lpstr>
      <vt:lpstr>Canonical View Volume</vt:lpstr>
      <vt:lpstr>Field of View </vt:lpstr>
      <vt:lpstr>Prospective Projection</vt:lpstr>
      <vt:lpstr>Data Structures in Pipeline</vt:lpstr>
      <vt:lpstr>The RASTERIZER stage</vt:lpstr>
      <vt:lpstr>How to draw a Line?:Bresenham Algorithm</vt:lpstr>
      <vt:lpstr>Optimization-I</vt:lpstr>
      <vt:lpstr>Optimization-II</vt:lpstr>
      <vt:lpstr>Barycentric Coordinates</vt:lpstr>
      <vt:lpstr>Gouraud interpolation</vt:lpstr>
      <vt:lpstr>Triangle rasterization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CS8803: Advanced Digital Design for Embedded Hardware</dc:title>
  <dc:creator>hyesoon</dc:creator>
  <cp:lastModifiedBy>Chris</cp:lastModifiedBy>
  <cp:revision>220</cp:revision>
  <dcterms:created xsi:type="dcterms:W3CDTF">2010-07-04T19:47:32Z</dcterms:created>
  <dcterms:modified xsi:type="dcterms:W3CDTF">2013-04-12T05:26:09Z</dcterms:modified>
</cp:coreProperties>
</file>