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ropublica.org/article/machine-bias-risk-assessments-in-criminal-sentencing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ropublica.org/article/machine-bias-risk-assessments-in-criminal-sentencing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ropublica/compas-analysis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6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CORELS: Learning certifiably optimal rule lists for categorical data </a:t>
            </a:r>
            <a:endParaRPr sz="1200"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866767" y="5336711"/>
            <a:ext cx="9271266" cy="527977"/>
          </a:xfrm>
          <a:prstGeom prst="rect">
            <a:avLst/>
          </a:prstGeom>
        </p:spPr>
        <p:txBody>
          <a:bodyPr/>
          <a:lstStyle/>
          <a:p>
            <a:pPr defTabSz="502412">
              <a:defRPr sz="1892">
                <a:latin typeface="Helvetica"/>
                <a:ea typeface="Helvetica"/>
                <a:cs typeface="Helvetica"/>
                <a:sym typeface="Helvetica"/>
              </a:defRPr>
            </a:pPr>
            <a:r>
              <a:t>Elaine Angelino*, </a:t>
            </a:r>
            <a:r>
              <a:rPr b="1"/>
              <a:t>Nicholas Larus-Stone, Daniel Alabi</a:t>
            </a:r>
            <a:r>
              <a:t>, Margo Seltzer, Cynthia Rudin</a:t>
            </a:r>
          </a:p>
        </p:txBody>
      </p:sp>
      <p:sp>
        <p:nvSpPr>
          <p:cNvPr id="121" name="Shape 121"/>
          <p:cNvSpPr/>
          <p:nvPr/>
        </p:nvSpPr>
        <p:spPr>
          <a:xfrm>
            <a:off x="151498" y="9258299"/>
            <a:ext cx="43706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*Thanks to Elaine for many of these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/>
          <a:p>
            <a:pPr algn="l" defTabSz="297941">
              <a:defRPr sz="4080"/>
            </a:pPr>
            <a:r>
              <a:t>minimize over all possible rule lists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 </a:t>
            </a:r>
            <a:r>
              <a:t>:</a:t>
            </a:r>
          </a:p>
        </p:txBody>
      </p:sp>
      <p:sp>
        <p:nvSpPr>
          <p:cNvPr id="160" name="Shape 160"/>
          <p:cNvSpPr/>
          <p:nvPr/>
        </p:nvSpPr>
        <p:spPr>
          <a:xfrm>
            <a:off x="952500" y="1733339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4000"/>
            </a:pPr>
            <a:r>
              <a:t>objective(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 = error(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length(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</a:t>
            </a:r>
          </a:p>
        </p:txBody>
      </p:sp>
      <p:sp>
        <p:nvSpPr>
          <p:cNvPr id="161" name="Shape 161"/>
          <p:cNvSpPr/>
          <p:nvPr/>
        </p:nvSpPr>
        <p:spPr>
          <a:xfrm>
            <a:off x="6903491" y="3022178"/>
            <a:ext cx="1308101" cy="575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61518">
              <a:defRPr sz="3160"/>
            </a:lvl1pPr>
          </a:lstStyle>
          <a:p>
            <a:pPr/>
            <a:r>
              <a:t>~ 0.01</a:t>
            </a:r>
          </a:p>
        </p:txBody>
      </p:sp>
      <p:sp>
        <p:nvSpPr>
          <p:cNvPr id="162" name="Shape 162"/>
          <p:cNvSpPr/>
          <p:nvPr/>
        </p:nvSpPr>
        <p:spPr>
          <a:xfrm flipH="1" rot="5400000">
            <a:off x="7341641" y="2647292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8" name="Group 168"/>
          <p:cNvGrpSpPr/>
          <p:nvPr/>
        </p:nvGrpSpPr>
        <p:grpSpPr>
          <a:xfrm>
            <a:off x="844899" y="4311017"/>
            <a:ext cx="11315002" cy="4800601"/>
            <a:chOff x="0" y="0"/>
            <a:chExt cx="11315000" cy="4800600"/>
          </a:xfrm>
        </p:grpSpPr>
        <p:sp>
          <p:nvSpPr>
            <p:cNvPr id="163" name="Shape 163"/>
            <p:cNvSpPr/>
            <p:nvPr/>
          </p:nvSpPr>
          <p:spPr>
            <a:xfrm>
              <a:off x="451018" y="0"/>
              <a:ext cx="10863983" cy="480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9400"/>
                </a:lnSpc>
                <a:spcBef>
                  <a:spcPts val="3000"/>
                </a:spcBef>
                <a:defRPr i="1" sz="4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will the person commit another crime? </a:t>
              </a:r>
              <a:endParaRPr>
                <a:latin typeface="Times"/>
                <a:ea typeface="Times"/>
                <a:cs typeface="Times"/>
                <a:sym typeface="Times"/>
              </a:endParaRP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if</a:t>
              </a:r>
              <a:r>
                <a:t> (age = 23 - 25) ^ (priors = 2 - 3)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  <a:b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if</a:t>
              </a:r>
              <a:r>
                <a:t> (age = 18 - 20)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if</a:t>
              </a:r>
              <a:r>
                <a:t> (sex = male) ^ (age = 21 - 22)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if</a:t>
              </a:r>
              <a:r>
                <a:t> (priors &gt; 3)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>
                  <a:solidFill>
                    <a:schemeClr val="accent6">
                      <a:satOff val="24555"/>
                      <a:lumOff val="22232"/>
                    </a:schemeClr>
                  </a:solidFill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predict</a:t>
              </a:r>
              <a:r>
                <a:t> (no)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121666"/>
              <a:ext cx="317500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2428792"/>
              <a:ext cx="317500" cy="31750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1715962"/>
              <a:ext cx="317500" cy="317501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3141621"/>
              <a:ext cx="317500" cy="317501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86258">
              <a:defRPr sz="3920"/>
            </a:lvl1pPr>
          </a:lstStyle>
          <a:p>
            <a:pPr/>
            <a:r>
              <a:t>bounds on the objective drive branch-and-bound</a:t>
            </a:r>
          </a:p>
        </p:txBody>
      </p:sp>
      <p:sp>
        <p:nvSpPr>
          <p:cNvPr id="171" name="Shape 171"/>
          <p:cNvSpPr/>
          <p:nvPr/>
        </p:nvSpPr>
        <p:spPr>
          <a:xfrm>
            <a:off x="952500" y="1733339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4000"/>
            </a:pPr>
            <a:r>
              <a:t>objective(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 = error(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length(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</a:t>
            </a:r>
          </a:p>
        </p:txBody>
      </p:sp>
      <p:sp>
        <p:nvSpPr>
          <p:cNvPr id="172" name="Shape 172"/>
          <p:cNvSpPr/>
          <p:nvPr/>
        </p:nvSpPr>
        <p:spPr>
          <a:xfrm>
            <a:off x="952500" y="2635039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72516">
              <a:defRPr sz="3920"/>
            </a:pPr>
            <a:r>
              <a:t>= error(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 + error(</a:t>
            </a:r>
            <a:r>
              <a:rPr b="1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default</a:t>
            </a:r>
            <a:r>
              <a:t>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length(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</a:t>
            </a:r>
          </a:p>
        </p:txBody>
      </p:sp>
      <p:sp>
        <p:nvSpPr>
          <p:cNvPr id="173" name="Shape 173"/>
          <p:cNvSpPr/>
          <p:nvPr/>
        </p:nvSpPr>
        <p:spPr>
          <a:xfrm>
            <a:off x="2795323" y="3328374"/>
            <a:ext cx="198968" cy="19896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3091657" y="3328374"/>
            <a:ext cx="198967" cy="198968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3417623" y="3328374"/>
            <a:ext cx="198968" cy="19896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3743590" y="3328374"/>
            <a:ext cx="198968" cy="198968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10508457" y="3328374"/>
            <a:ext cx="198967" cy="19896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0804790" y="3328374"/>
            <a:ext cx="198968" cy="198968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11130757" y="3328374"/>
            <a:ext cx="198967" cy="19896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1456723" y="3328374"/>
            <a:ext cx="198968" cy="198968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6" name="Group 186"/>
          <p:cNvGrpSpPr/>
          <p:nvPr/>
        </p:nvGrpSpPr>
        <p:grpSpPr>
          <a:xfrm>
            <a:off x="844899" y="4398427"/>
            <a:ext cx="11315002" cy="4800601"/>
            <a:chOff x="0" y="0"/>
            <a:chExt cx="11315000" cy="4800600"/>
          </a:xfrm>
        </p:grpSpPr>
        <p:sp>
          <p:nvSpPr>
            <p:cNvPr id="181" name="Shape 181"/>
            <p:cNvSpPr/>
            <p:nvPr/>
          </p:nvSpPr>
          <p:spPr>
            <a:xfrm>
              <a:off x="451018" y="0"/>
              <a:ext cx="10863983" cy="480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9400"/>
                </a:lnSpc>
                <a:spcBef>
                  <a:spcPts val="3000"/>
                </a:spcBef>
                <a:defRPr i="1" sz="4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will the person commit another crime? </a:t>
              </a:r>
              <a:endParaRPr>
                <a:latin typeface="Times"/>
                <a:ea typeface="Times"/>
                <a:cs typeface="Times"/>
                <a:sym typeface="Times"/>
              </a:endParaRP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if</a:t>
              </a:r>
              <a:r>
                <a:t> (age = 23 - 25) ^ (priors = 2 - 3)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  <a:b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if</a:t>
              </a:r>
              <a:r>
                <a:t> (age = 18 - 20)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if</a:t>
              </a:r>
              <a:r>
                <a:t> (sex = male) ^ (age = 21 - 22)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/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if</a:t>
              </a:r>
              <a:r>
                <a:t> (priors &gt; 3)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then predict</a:t>
              </a:r>
              <a:r>
                <a:t> (yes)</a:t>
              </a:r>
            </a:p>
            <a:p>
              <a:pPr algn="l" defTabSz="457200">
                <a:lnSpc>
                  <a:spcPts val="8200"/>
                </a:lnSpc>
                <a:spcBef>
                  <a:spcPts val="1200"/>
                </a:spcBef>
                <a:defRPr sz="3000">
                  <a:solidFill>
                    <a:schemeClr val="accent6">
                      <a:satOff val="24555"/>
                      <a:lumOff val="22232"/>
                    </a:schemeClr>
                  </a:solidFill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else predict</a:t>
              </a:r>
              <a:r>
                <a:t> (no)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1121666"/>
              <a:ext cx="317500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0" y="2428792"/>
              <a:ext cx="317500" cy="317501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0" y="1715962"/>
              <a:ext cx="317500" cy="317501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3141621"/>
              <a:ext cx="317500" cy="317501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86258">
              <a:defRPr sz="3920"/>
            </a:lvl1pPr>
          </a:lstStyle>
          <a:p>
            <a:pPr/>
            <a:r>
              <a:t>bounds on the objective drive branch-and-bound</a:t>
            </a:r>
          </a:p>
        </p:txBody>
      </p:sp>
      <p:sp>
        <p:nvSpPr>
          <p:cNvPr id="189" name="Shape 189"/>
          <p:cNvSpPr/>
          <p:nvPr/>
        </p:nvSpPr>
        <p:spPr>
          <a:xfrm>
            <a:off x="952500" y="7522143"/>
            <a:ext cx="11099800" cy="1338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78358">
              <a:defRPr sz="3959"/>
            </a:pPr>
            <a:r>
              <a:t>a rule list that starts with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 can only improve by correcting errors made by the default rule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952500" y="1571768"/>
            <a:ext cx="11480536" cy="554705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t>objective(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 = error(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length(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RL</a:t>
            </a:r>
            <a: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t>= error(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 + error(</a:t>
            </a:r>
            <a:r>
              <a:rPr b="1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default</a:t>
            </a:r>
            <a:r>
              <a:t>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length(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t>&gt;= error(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length(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t>= lower bound(</a:t>
            </a:r>
            <a:r>
              <a: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prefix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57047">
              <a:defRPr sz="3520"/>
            </a:lvl1pPr>
          </a:lstStyle>
          <a:p>
            <a:pPr/>
            <a:r>
              <a:t>lower bounds monotonically increase as prefixes grow</a:t>
            </a:r>
          </a:p>
        </p:txBody>
      </p:sp>
      <p:sp>
        <p:nvSpPr>
          <p:cNvPr id="193" name="Shape 193"/>
          <p:cNvSpPr/>
          <p:nvPr/>
        </p:nvSpPr>
        <p:spPr>
          <a:xfrm>
            <a:off x="1070409" y="668863"/>
            <a:ext cx="10863982" cy="434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9400"/>
              </a:lnSpc>
              <a:spcBef>
                <a:spcPts val="3000"/>
              </a:spcBef>
              <a:defRPr i="1" sz="40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(age = 23 - 25) ^ (priors = 2 - 3)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  <a:br/>
            <a:r>
              <a:rPr b="1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else predict</a:t>
            </a:r>
            <a:r>
              <a:rPr>
                <a:solidFill>
                  <a:schemeClr val="accent6">
                    <a:satOff val="24555"/>
                    <a:lumOff val="22232"/>
                  </a:schemeClr>
                </a:solidFill>
              </a:rPr>
              <a:t> (no)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</a:p>
        </p:txBody>
      </p:sp>
      <p:sp>
        <p:nvSpPr>
          <p:cNvPr id="194" name="Shape 194"/>
          <p:cNvSpPr/>
          <p:nvPr/>
        </p:nvSpPr>
        <p:spPr>
          <a:xfrm>
            <a:off x="619390" y="174819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952500" y="3130339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97941">
              <a:defRPr sz="4080"/>
            </a:pPr>
            <a:r>
              <a:t>lower bound(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  </a:t>
            </a:r>
            <a:r>
              <a:t>) = error(   ) +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</a:p>
        </p:txBody>
      </p:sp>
      <p:sp>
        <p:nvSpPr>
          <p:cNvPr id="196" name="Shape 196"/>
          <p:cNvSpPr/>
          <p:nvPr/>
        </p:nvSpPr>
        <p:spPr>
          <a:xfrm>
            <a:off x="6601090" y="3333563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111890" y="3333563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57047">
              <a:defRPr sz="3520"/>
            </a:lvl1pPr>
          </a:lstStyle>
          <a:p>
            <a:pPr/>
            <a:r>
              <a:t>lower bounds monotonically increase as prefixes grow</a:t>
            </a:r>
          </a:p>
        </p:txBody>
      </p:sp>
      <p:sp>
        <p:nvSpPr>
          <p:cNvPr id="200" name="Shape 200"/>
          <p:cNvSpPr/>
          <p:nvPr/>
        </p:nvSpPr>
        <p:spPr>
          <a:xfrm>
            <a:off x="1070409" y="668863"/>
            <a:ext cx="10863982" cy="434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9400"/>
              </a:lnSpc>
              <a:spcBef>
                <a:spcPts val="3000"/>
              </a:spcBef>
              <a:defRPr i="1" sz="40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(age = 23 - 25) ^ (priors = 2 - 3)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  <a:br/>
            <a:r>
              <a:rPr b="1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else predict</a:t>
            </a:r>
            <a:r>
              <a:rPr>
                <a:solidFill>
                  <a:schemeClr val="accent6">
                    <a:satOff val="24555"/>
                    <a:lumOff val="22232"/>
                  </a:schemeClr>
                </a:solidFill>
              </a:rPr>
              <a:t> (no)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</a:p>
        </p:txBody>
      </p:sp>
      <p:sp>
        <p:nvSpPr>
          <p:cNvPr id="201" name="Shape 201"/>
          <p:cNvSpPr/>
          <p:nvPr/>
        </p:nvSpPr>
        <p:spPr>
          <a:xfrm>
            <a:off x="619390" y="174819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1070409" y="3716863"/>
            <a:ext cx="10863982" cy="434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9400"/>
              </a:lnSpc>
              <a:spcBef>
                <a:spcPts val="3000"/>
              </a:spcBef>
              <a:defRPr i="1" sz="40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(age = 23 - 25) ^ (priors = 2 - 3)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(priors = 2)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>
                <a:solidFill>
                  <a:schemeClr val="accent6">
                    <a:satOff val="24555"/>
                    <a:lumOff val="22232"/>
                  </a:schemeClr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predict</a:t>
            </a:r>
            <a:r>
              <a:t> (no)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</a:p>
        </p:txBody>
      </p:sp>
      <p:sp>
        <p:nvSpPr>
          <p:cNvPr id="203" name="Shape 203"/>
          <p:cNvSpPr/>
          <p:nvPr/>
        </p:nvSpPr>
        <p:spPr>
          <a:xfrm>
            <a:off x="619390" y="479619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19390" y="5445526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7" name="Group 207"/>
          <p:cNvGrpSpPr/>
          <p:nvPr/>
        </p:nvGrpSpPr>
        <p:grpSpPr>
          <a:xfrm>
            <a:off x="5016500" y="7647347"/>
            <a:ext cx="11099800" cy="723950"/>
            <a:chOff x="0" y="0"/>
            <a:chExt cx="11099800" cy="723949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11099800" cy="723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>
                <a:defRPr sz="4000"/>
              </a:pPr>
              <a:r>
                <a:t>&gt;= error(   ) + 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143390" y="228624"/>
              <a:ext cx="317501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952500" y="3130339"/>
            <a:ext cx="11099800" cy="723950"/>
            <a:chOff x="0" y="0"/>
            <a:chExt cx="11099800" cy="723949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11099800" cy="723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 defTabSz="297941">
                <a:defRPr sz="4080"/>
              </a:pPr>
              <a:r>
                <a:t>lower bound(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   </a:t>
              </a:r>
              <a:r>
                <a:t>) = error(   ) + 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48590" y="203224"/>
              <a:ext cx="317501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159390" y="203224"/>
              <a:ext cx="317501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952500" y="6902239"/>
            <a:ext cx="11099800" cy="723950"/>
            <a:chOff x="0" y="0"/>
            <a:chExt cx="11099800" cy="723949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11099800" cy="723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 defTabSz="297941">
                <a:defRPr sz="4080"/>
              </a:pPr>
              <a:r>
                <a:t>lower bound(   ,   ) = error(   ) + error(   |   ) + 2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6220090" y="203224"/>
              <a:ext cx="317501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8696590" y="203224"/>
              <a:ext cx="317501" cy="317501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9290050" y="203224"/>
              <a:ext cx="317500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133990" y="203224"/>
              <a:ext cx="317501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743590" y="203224"/>
              <a:ext cx="317501" cy="317501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5334000" y="8392455"/>
            <a:ext cx="11099800" cy="723950"/>
            <a:chOff x="0" y="0"/>
            <a:chExt cx="11099800" cy="723949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11099800" cy="723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>
                <a:defRPr sz="4000"/>
              </a:pPr>
              <a:r>
                <a:t>= lower bound(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   </a:t>
              </a:r>
              <a:r>
                <a:t>)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3562350" y="203224"/>
              <a:ext cx="317500" cy="317501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branch-and-bound</a:t>
            </a:r>
          </a:p>
        </p:txBody>
      </p:sp>
      <p:sp>
        <p:nvSpPr>
          <p:cNvPr id="224" name="Shape 224"/>
          <p:cNvSpPr/>
          <p:nvPr/>
        </p:nvSpPr>
        <p:spPr>
          <a:xfrm>
            <a:off x="952500" y="3189990"/>
            <a:ext cx="11099801" cy="3373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28600" indent="-228600" algn="l">
              <a:buSzPct val="100000"/>
              <a:buChar char="•"/>
              <a:defRPr sz="4000"/>
            </a:pPr>
            <a:r>
              <a:t> don’t pursue rule lists with a lower bound &gt; minimum objective</a:t>
            </a:r>
          </a:p>
          <a:p>
            <a:pPr marL="228600" indent="-228600" algn="l">
              <a:buSzPct val="100000"/>
              <a:buChar char="•"/>
              <a:defRPr sz="4000"/>
            </a:pPr>
            <a:r>
              <a:t> allows us to prune the search space of a combinatorially difficult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8" name="Shape 238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9" name="Shape 239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0" name="Shape 240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" name="Shape 241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" name="Shape 243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" name="Shape 244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6" name="Shape 246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7" name="Shape 247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8" name="Shape 248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9" name="Shape 249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Shape 250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2" name="Shape 252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3" name="Shape 253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4" name="Shape 254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55" name="Shape 255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19" name="Connector 319"/>
          <p:cNvCxnSpPr>
            <a:stCxn id="255" idx="0"/>
            <a:endCxn id="254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0" name="Connector 320"/>
          <p:cNvCxnSpPr>
            <a:stCxn id="256" idx="0"/>
            <a:endCxn id="254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1" name="Connector 321"/>
          <p:cNvCxnSpPr>
            <a:stCxn id="258" idx="0"/>
            <a:endCxn id="254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2" name="Connector 322"/>
          <p:cNvCxnSpPr>
            <a:stCxn id="257" idx="0"/>
            <a:endCxn id="254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3" name="Connector 323"/>
          <p:cNvCxnSpPr>
            <a:stCxn id="255" idx="0"/>
            <a:endCxn id="307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4" name="Connector 324"/>
          <p:cNvCxnSpPr>
            <a:stCxn id="255" idx="0"/>
            <a:endCxn id="309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5" name="Connector 325"/>
          <p:cNvCxnSpPr>
            <a:stCxn id="256" idx="0"/>
            <a:endCxn id="310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6" name="Connector 326"/>
          <p:cNvCxnSpPr>
            <a:stCxn id="312" idx="0"/>
            <a:endCxn id="256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7" name="Connector 327"/>
          <p:cNvCxnSpPr>
            <a:stCxn id="258" idx="0"/>
            <a:endCxn id="313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8" name="Connector 328"/>
          <p:cNvCxnSpPr>
            <a:stCxn id="258" idx="0"/>
            <a:endCxn id="315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29" name="Connector 329"/>
          <p:cNvCxnSpPr>
            <a:stCxn id="257" idx="0"/>
            <a:endCxn id="316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0" name="Connector 330"/>
          <p:cNvCxnSpPr>
            <a:stCxn id="257" idx="0"/>
            <a:endCxn id="318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1" name="Connector 331"/>
          <p:cNvCxnSpPr>
            <a:stCxn id="287" idx="0"/>
            <a:endCxn id="307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2" name="Connector 332"/>
          <p:cNvCxnSpPr>
            <a:stCxn id="285" idx="0"/>
            <a:endCxn id="307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3" name="Connector 333"/>
          <p:cNvCxnSpPr>
            <a:stCxn id="290" idx="0"/>
            <a:endCxn id="308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4" name="Connector 334"/>
          <p:cNvCxnSpPr>
            <a:stCxn id="308" idx="0"/>
            <a:endCxn id="286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5" name="Connector 335"/>
          <p:cNvCxnSpPr>
            <a:stCxn id="288" idx="0"/>
            <a:endCxn id="309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6" name="Connector 336"/>
          <p:cNvCxnSpPr>
            <a:stCxn id="289" idx="0"/>
            <a:endCxn id="309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7" name="Connector 337"/>
          <p:cNvCxnSpPr>
            <a:stCxn id="310" idx="0"/>
            <a:endCxn id="284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8" name="Connector 338"/>
          <p:cNvCxnSpPr>
            <a:stCxn id="291" idx="0"/>
            <a:endCxn id="310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39" name="Connector 339"/>
          <p:cNvCxnSpPr>
            <a:stCxn id="311" idx="0"/>
            <a:endCxn id="292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0" name="Connector 340"/>
          <p:cNvCxnSpPr>
            <a:stCxn id="311" idx="0"/>
            <a:endCxn id="293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1" name="Connector 341"/>
          <p:cNvCxnSpPr>
            <a:stCxn id="283" idx="0"/>
            <a:endCxn id="312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2" name="Connector 342"/>
          <p:cNvCxnSpPr>
            <a:stCxn id="312" idx="0"/>
            <a:endCxn id="294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3" name="Connector 343"/>
          <p:cNvCxnSpPr>
            <a:stCxn id="299" idx="0"/>
            <a:endCxn id="313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4" name="Connector 344"/>
          <p:cNvCxnSpPr>
            <a:stCxn id="297" idx="0"/>
            <a:endCxn id="313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5" name="Connector 345"/>
          <p:cNvCxnSpPr>
            <a:stCxn id="302" idx="0"/>
            <a:endCxn id="314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6" name="Connector 346"/>
          <p:cNvCxnSpPr>
            <a:stCxn id="314" idx="0"/>
            <a:endCxn id="298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7" name="Connector 347"/>
          <p:cNvCxnSpPr>
            <a:stCxn id="300" idx="0"/>
            <a:endCxn id="315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8" name="Connector 348"/>
          <p:cNvCxnSpPr>
            <a:stCxn id="301" idx="0"/>
            <a:endCxn id="315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49" name="Connector 349"/>
          <p:cNvCxnSpPr>
            <a:stCxn id="316" idx="0"/>
            <a:endCxn id="296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50" name="Connector 350"/>
          <p:cNvCxnSpPr>
            <a:stCxn id="303" idx="0"/>
            <a:endCxn id="316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51" name="Connector 351"/>
          <p:cNvCxnSpPr>
            <a:stCxn id="317" idx="0"/>
            <a:endCxn id="304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52" name="Connector 352"/>
          <p:cNvCxnSpPr>
            <a:stCxn id="317" idx="0"/>
            <a:endCxn id="305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53" name="Connector 353"/>
          <p:cNvCxnSpPr>
            <a:stCxn id="295" idx="0"/>
            <a:endCxn id="318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354" name="Connector 354"/>
          <p:cNvCxnSpPr>
            <a:stCxn id="306" idx="0"/>
            <a:endCxn id="318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355" name="Shape 355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search space = all permutations up to length 4</a:t>
            </a:r>
          </a:p>
        </p:txBody>
      </p:sp>
      <p:sp>
        <p:nvSpPr>
          <p:cNvPr id="356" name="Shape 356"/>
          <p:cNvSpPr/>
          <p:nvPr/>
        </p:nvSpPr>
        <p:spPr>
          <a:xfrm>
            <a:off x="952500" y="8065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canonical branch-and-bound = breadth-first</a:t>
            </a:r>
          </a:p>
        </p:txBody>
      </p:sp>
      <p:sp>
        <p:nvSpPr>
          <p:cNvPr id="357" name="Shape 357"/>
          <p:cNvSpPr/>
          <p:nvPr/>
        </p:nvSpPr>
        <p:spPr>
          <a:xfrm>
            <a:off x="952500" y="1162025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(paths starting from the root encode prefixes)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0" name="Shape 36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1" name="Shape 36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" name="Shape 36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" name="Shape 36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" name="Shape 36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5" name="Shape 36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6" name="Shape 36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7" name="Shape 36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8" name="Shape 36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9" name="Shape 36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0" name="Shape 37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1" name="Shape 37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2" name="Shape 37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3" name="Shape 37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4" name="Shape 37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" name="Shape 37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" name="Shape 37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" name="Shape 37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8" name="Shape 37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9" name="Shape 37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0" name="Shape 38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1" name="Shape 38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2" name="Shape 38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3" name="Shape 38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4" name="Shape 38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5" name="Shape 38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7" name="Shape 38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88" name="Shape 38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9" name="Shape 40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52" name="Connector 452"/>
          <p:cNvCxnSpPr>
            <a:stCxn id="388" idx="0"/>
            <a:endCxn id="38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453" name="Connector 453"/>
          <p:cNvCxnSpPr>
            <a:stCxn id="389" idx="0"/>
            <a:endCxn id="38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454" name="Connector 454"/>
          <p:cNvCxnSpPr>
            <a:stCxn id="391" idx="0"/>
            <a:endCxn id="38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455" name="Connector 455"/>
          <p:cNvCxnSpPr>
            <a:stCxn id="390" idx="0"/>
            <a:endCxn id="38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456" name="Connector 456"/>
          <p:cNvCxnSpPr>
            <a:stCxn id="388" idx="0"/>
            <a:endCxn id="44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57" name="Connector 457"/>
          <p:cNvCxnSpPr>
            <a:stCxn id="388" idx="0"/>
            <a:endCxn id="44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58" name="Connector 458"/>
          <p:cNvCxnSpPr>
            <a:stCxn id="389" idx="0"/>
            <a:endCxn id="44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59" name="Connector 459"/>
          <p:cNvCxnSpPr>
            <a:stCxn id="445" idx="0"/>
            <a:endCxn id="38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0" name="Connector 460"/>
          <p:cNvCxnSpPr>
            <a:stCxn id="391" idx="0"/>
            <a:endCxn id="44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1" name="Connector 461"/>
          <p:cNvCxnSpPr>
            <a:stCxn id="391" idx="0"/>
            <a:endCxn id="44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2" name="Connector 462"/>
          <p:cNvCxnSpPr>
            <a:stCxn id="390" idx="0"/>
            <a:endCxn id="44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3" name="Connector 463"/>
          <p:cNvCxnSpPr>
            <a:stCxn id="390" idx="0"/>
            <a:endCxn id="45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4" name="Connector 464"/>
          <p:cNvCxnSpPr>
            <a:stCxn id="420" idx="0"/>
            <a:endCxn id="44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5" name="Connector 465"/>
          <p:cNvCxnSpPr>
            <a:stCxn id="418" idx="0"/>
            <a:endCxn id="44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6" name="Connector 466"/>
          <p:cNvCxnSpPr>
            <a:stCxn id="423" idx="0"/>
            <a:endCxn id="44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7" name="Connector 467"/>
          <p:cNvCxnSpPr>
            <a:stCxn id="441" idx="0"/>
            <a:endCxn id="41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8" name="Connector 468"/>
          <p:cNvCxnSpPr>
            <a:stCxn id="421" idx="0"/>
            <a:endCxn id="44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69" name="Connector 469"/>
          <p:cNvCxnSpPr>
            <a:stCxn id="422" idx="0"/>
            <a:endCxn id="44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0" name="Connector 470"/>
          <p:cNvCxnSpPr>
            <a:stCxn id="443" idx="0"/>
            <a:endCxn id="41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1" name="Connector 471"/>
          <p:cNvCxnSpPr>
            <a:stCxn id="424" idx="0"/>
            <a:endCxn id="44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2" name="Connector 472"/>
          <p:cNvCxnSpPr>
            <a:stCxn id="444" idx="0"/>
            <a:endCxn id="42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3" name="Connector 473"/>
          <p:cNvCxnSpPr>
            <a:stCxn id="444" idx="0"/>
            <a:endCxn id="42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4" name="Connector 474"/>
          <p:cNvCxnSpPr>
            <a:stCxn id="416" idx="0"/>
            <a:endCxn id="44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5" name="Connector 475"/>
          <p:cNvCxnSpPr>
            <a:stCxn id="445" idx="0"/>
            <a:endCxn id="42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6" name="Connector 476"/>
          <p:cNvCxnSpPr>
            <a:stCxn id="432" idx="0"/>
            <a:endCxn id="44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7" name="Connector 477"/>
          <p:cNvCxnSpPr>
            <a:stCxn id="430" idx="0"/>
            <a:endCxn id="44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8" name="Connector 478"/>
          <p:cNvCxnSpPr>
            <a:stCxn id="435" idx="0"/>
            <a:endCxn id="44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79" name="Connector 479"/>
          <p:cNvCxnSpPr>
            <a:stCxn id="447" idx="0"/>
            <a:endCxn id="43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0" name="Connector 480"/>
          <p:cNvCxnSpPr>
            <a:stCxn id="433" idx="0"/>
            <a:endCxn id="44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" name="Connector 481"/>
          <p:cNvCxnSpPr>
            <a:stCxn id="434" idx="0"/>
            <a:endCxn id="44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" name="Connector 482"/>
          <p:cNvCxnSpPr>
            <a:stCxn id="449" idx="0"/>
            <a:endCxn id="42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3" name="Connector 483"/>
          <p:cNvCxnSpPr>
            <a:stCxn id="436" idx="0"/>
            <a:endCxn id="44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4" name="Connector 484"/>
          <p:cNvCxnSpPr>
            <a:stCxn id="450" idx="0"/>
            <a:endCxn id="43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5" name="Connector 485"/>
          <p:cNvCxnSpPr>
            <a:stCxn id="450" idx="0"/>
            <a:endCxn id="43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6" name="Connector 486"/>
          <p:cNvCxnSpPr>
            <a:stCxn id="428" idx="0"/>
            <a:endCxn id="45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7" name="Connector 487"/>
          <p:cNvCxnSpPr>
            <a:stCxn id="439" idx="0"/>
            <a:endCxn id="45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488" name="Shape 48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evaluate all prefixes of length 1</a:t>
            </a:r>
          </a:p>
        </p:txBody>
      </p:sp>
      <p:sp>
        <p:nvSpPr>
          <p:cNvPr id="489" name="Shape 489"/>
          <p:cNvSpPr/>
          <p:nvPr/>
        </p:nvSpPr>
        <p:spPr>
          <a:xfrm>
            <a:off x="10384018" y="3424459"/>
            <a:ext cx="476542" cy="45691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8944464" y="2877520"/>
            <a:ext cx="3718943" cy="531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74574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objective = .20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3" name="Shape 493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4" name="Shape 494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5" name="Shape 495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6" name="Shape 496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7" name="Shape 497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8" name="Shape 498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9" name="Shape 499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0" name="Shape 500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1" name="Shape 501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2" name="Shape 502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3" name="Shape 503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4" name="Shape 504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5" name="Shape 505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6" name="Shape 506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7" name="Shape 507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8" name="Shape 508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9" name="Shape 509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0" name="Shape 510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1" name="Shape 511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2" name="Shape 512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3" name="Shape 513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4" name="Shape 514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5" name="Shape 515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6" name="Shape 516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7" name="Shape 517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8" name="Shape 518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9" name="Shape 519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0" name="Shape 520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521" name="Shape 521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6" name="Shape 526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7" name="Shape 547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0" name="Shape 550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9" name="Shape 569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0" name="Shape 570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1" name="Shape 571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6" name="Shape 576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585" name="Connector 585"/>
          <p:cNvCxnSpPr>
            <a:stCxn id="521" idx="0"/>
            <a:endCxn id="520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586" name="Connector 586"/>
          <p:cNvCxnSpPr>
            <a:stCxn id="522" idx="0"/>
            <a:endCxn id="520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587" name="Connector 587"/>
          <p:cNvCxnSpPr>
            <a:stCxn id="524" idx="0"/>
            <a:endCxn id="520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588" name="Connector 588"/>
          <p:cNvCxnSpPr>
            <a:stCxn id="523" idx="0"/>
            <a:endCxn id="520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589" name="Connector 589"/>
          <p:cNvCxnSpPr>
            <a:stCxn id="521" idx="0"/>
            <a:endCxn id="573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0" name="Connector 590"/>
          <p:cNvCxnSpPr>
            <a:stCxn id="521" idx="0"/>
            <a:endCxn id="575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1" name="Connector 591"/>
          <p:cNvCxnSpPr>
            <a:stCxn id="522" idx="0"/>
            <a:endCxn id="576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2" name="Connector 592"/>
          <p:cNvCxnSpPr>
            <a:stCxn id="578" idx="0"/>
            <a:endCxn id="522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3" name="Connector 593"/>
          <p:cNvCxnSpPr>
            <a:stCxn id="524" idx="0"/>
            <a:endCxn id="579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4" name="Connector 594"/>
          <p:cNvCxnSpPr>
            <a:stCxn id="524" idx="0"/>
            <a:endCxn id="581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5" name="Connector 595"/>
          <p:cNvCxnSpPr>
            <a:stCxn id="523" idx="0"/>
            <a:endCxn id="582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6" name="Connector 596"/>
          <p:cNvCxnSpPr>
            <a:stCxn id="523" idx="0"/>
            <a:endCxn id="584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7" name="Connector 597"/>
          <p:cNvCxnSpPr>
            <a:stCxn id="553" idx="0"/>
            <a:endCxn id="573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8" name="Connector 598"/>
          <p:cNvCxnSpPr>
            <a:stCxn id="551" idx="0"/>
            <a:endCxn id="573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599" name="Connector 599"/>
          <p:cNvCxnSpPr>
            <a:stCxn id="556" idx="0"/>
            <a:endCxn id="574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0" name="Connector 600"/>
          <p:cNvCxnSpPr>
            <a:stCxn id="574" idx="0"/>
            <a:endCxn id="552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1" name="Connector 601"/>
          <p:cNvCxnSpPr>
            <a:stCxn id="554" idx="0"/>
            <a:endCxn id="575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2" name="Connector 602"/>
          <p:cNvCxnSpPr>
            <a:stCxn id="555" idx="0"/>
            <a:endCxn id="575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3" name="Connector 603"/>
          <p:cNvCxnSpPr>
            <a:stCxn id="576" idx="0"/>
            <a:endCxn id="550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4" name="Connector 604"/>
          <p:cNvCxnSpPr>
            <a:stCxn id="557" idx="0"/>
            <a:endCxn id="576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5" name="Connector 605"/>
          <p:cNvCxnSpPr>
            <a:stCxn id="577" idx="0"/>
            <a:endCxn id="558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6" name="Connector 606"/>
          <p:cNvCxnSpPr>
            <a:stCxn id="577" idx="0"/>
            <a:endCxn id="559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7" name="Connector 607"/>
          <p:cNvCxnSpPr>
            <a:stCxn id="549" idx="0"/>
            <a:endCxn id="578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8" name="Connector 608"/>
          <p:cNvCxnSpPr>
            <a:stCxn id="578" idx="0"/>
            <a:endCxn id="560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09" name="Connector 609"/>
          <p:cNvCxnSpPr>
            <a:stCxn id="565" idx="0"/>
            <a:endCxn id="579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0" name="Connector 610"/>
          <p:cNvCxnSpPr>
            <a:stCxn id="563" idx="0"/>
            <a:endCxn id="579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1" name="Connector 611"/>
          <p:cNvCxnSpPr>
            <a:stCxn id="568" idx="0"/>
            <a:endCxn id="580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2" name="Connector 612"/>
          <p:cNvCxnSpPr>
            <a:stCxn id="580" idx="0"/>
            <a:endCxn id="564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3" name="Connector 613"/>
          <p:cNvCxnSpPr>
            <a:stCxn id="566" idx="0"/>
            <a:endCxn id="581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4" name="Connector 614"/>
          <p:cNvCxnSpPr>
            <a:stCxn id="567" idx="0"/>
            <a:endCxn id="581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5" name="Connector 615"/>
          <p:cNvCxnSpPr>
            <a:stCxn id="582" idx="0"/>
            <a:endCxn id="562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6" name="Connector 616"/>
          <p:cNvCxnSpPr>
            <a:stCxn id="569" idx="0"/>
            <a:endCxn id="582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7" name="Connector 617"/>
          <p:cNvCxnSpPr>
            <a:stCxn id="583" idx="0"/>
            <a:endCxn id="570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8" name="Connector 618"/>
          <p:cNvCxnSpPr>
            <a:stCxn id="583" idx="0"/>
            <a:endCxn id="571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19" name="Connector 619"/>
          <p:cNvCxnSpPr>
            <a:stCxn id="561" idx="0"/>
            <a:endCxn id="584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620" name="Connector 620"/>
          <p:cNvCxnSpPr>
            <a:stCxn id="572" idx="0"/>
            <a:endCxn id="584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621" name="Shape 621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62889">
              <a:defRPr sz="3600"/>
            </a:lvl1pPr>
          </a:lstStyle>
          <a:p>
            <a:pPr/>
            <a:r>
              <a:t>keep only prefixes with lower bound &lt; best objective</a:t>
            </a:r>
          </a:p>
        </p:txBody>
      </p:sp>
      <p:sp>
        <p:nvSpPr>
          <p:cNvPr id="622" name="Shape 622"/>
          <p:cNvSpPr/>
          <p:nvPr/>
        </p:nvSpPr>
        <p:spPr>
          <a:xfrm>
            <a:off x="10384018" y="3424459"/>
            <a:ext cx="476542" cy="45691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269656" y="2911652"/>
            <a:ext cx="3424736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09625">
              <a:defRPr sz="3180"/>
            </a:lvl1pPr>
          </a:lstStyle>
          <a:p>
            <a:pPr/>
            <a:r>
              <a:t>lower bound = .05</a:t>
            </a:r>
          </a:p>
        </p:txBody>
      </p:sp>
      <p:sp>
        <p:nvSpPr>
          <p:cNvPr id="624" name="Shape 624"/>
          <p:cNvSpPr/>
          <p:nvPr/>
        </p:nvSpPr>
        <p:spPr>
          <a:xfrm>
            <a:off x="8944464" y="2877520"/>
            <a:ext cx="3718943" cy="531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74574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objective = .20</a:t>
            </a:r>
          </a:p>
        </p:txBody>
      </p:sp>
      <p:sp>
        <p:nvSpPr>
          <p:cNvPr id="625" name="Shape 625"/>
          <p:cNvSpPr/>
          <p:nvPr/>
        </p:nvSpPr>
        <p:spPr>
          <a:xfrm>
            <a:off x="3474510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.01</a:t>
            </a:r>
          </a:p>
        </p:txBody>
      </p:sp>
      <p:sp>
        <p:nvSpPr>
          <p:cNvPr id="626" name="Shape 626"/>
          <p:cNvSpPr/>
          <p:nvPr/>
        </p:nvSpPr>
        <p:spPr>
          <a:xfrm>
            <a:off x="6149676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.04</a:t>
            </a:r>
          </a:p>
        </p:txBody>
      </p:sp>
      <p:sp>
        <p:nvSpPr>
          <p:cNvPr id="627" name="Shape 627"/>
          <p:cNvSpPr/>
          <p:nvPr/>
        </p:nvSpPr>
        <p:spPr>
          <a:xfrm>
            <a:off x="10805779" y="34900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0" name="Shape 63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1" name="Shape 63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2" name="Shape 63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3" name="Shape 63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4" name="Shape 63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5" name="Shape 63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6" name="Shape 63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7" name="Shape 63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8" name="Shape 63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9" name="Shape 63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0" name="Shape 64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1" name="Shape 64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2" name="Shape 64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3" name="Shape 64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4" name="Shape 64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5" name="Shape 64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6" name="Shape 64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7" name="Shape 64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8" name="Shape 64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9" name="Shape 64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0" name="Shape 65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1" name="Shape 65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2" name="Shape 65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3" name="Shape 65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4" name="Shape 65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5" name="Shape 65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6" name="Shape 65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7" name="Shape 65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658" name="Shape 65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9" name="Shape 65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5" name="Shape 66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9" name="Shape 66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1" name="Shape 67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8" name="Shape 67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79" name="Shape 67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0" name="Shape 68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0" name="Shape 69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6" name="Shape 69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7" name="Shape 69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8" name="Shape 69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9" name="Shape 69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0" name="Shape 70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1" name="Shape 70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2" name="Shape 70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5" name="Shape 70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6" name="Shape 70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7" name="Shape 70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8" name="Shape 70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1" name="Shape 71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2" name="Shape 71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722" name="Connector 722"/>
          <p:cNvCxnSpPr>
            <a:stCxn id="658" idx="0"/>
            <a:endCxn id="65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723" name="Connector 723"/>
          <p:cNvCxnSpPr>
            <a:stCxn id="659" idx="0"/>
            <a:endCxn id="65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724" name="Connector 724"/>
          <p:cNvCxnSpPr>
            <a:stCxn id="661" idx="0"/>
            <a:endCxn id="65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725" name="Connector 725"/>
          <p:cNvCxnSpPr>
            <a:stCxn id="660" idx="0"/>
            <a:endCxn id="65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726" name="Connector 726"/>
          <p:cNvCxnSpPr>
            <a:stCxn id="658" idx="0"/>
            <a:endCxn id="71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27" name="Connector 727"/>
          <p:cNvCxnSpPr>
            <a:stCxn id="658" idx="0"/>
            <a:endCxn id="71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28" name="Connector 728"/>
          <p:cNvCxnSpPr>
            <a:stCxn id="659" idx="0"/>
            <a:endCxn id="71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29" name="Connector 729"/>
          <p:cNvCxnSpPr>
            <a:stCxn id="715" idx="0"/>
            <a:endCxn id="65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30" name="Connector 730"/>
          <p:cNvCxnSpPr>
            <a:stCxn id="661" idx="0"/>
            <a:endCxn id="71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31" name="Connector 731"/>
          <p:cNvCxnSpPr>
            <a:stCxn id="661" idx="0"/>
            <a:endCxn id="71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32" name="Connector 732"/>
          <p:cNvCxnSpPr>
            <a:stCxn id="660" idx="0"/>
            <a:endCxn id="71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33" name="Connector 733"/>
          <p:cNvCxnSpPr>
            <a:stCxn id="660" idx="0"/>
            <a:endCxn id="72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734" name="Connector 734"/>
          <p:cNvCxnSpPr>
            <a:stCxn id="690" idx="0"/>
            <a:endCxn id="71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35" name="Connector 735"/>
          <p:cNvCxnSpPr>
            <a:stCxn id="688" idx="0"/>
            <a:endCxn id="71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36" name="Connector 736"/>
          <p:cNvCxnSpPr>
            <a:stCxn id="693" idx="0"/>
            <a:endCxn id="71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37" name="Connector 737"/>
          <p:cNvCxnSpPr>
            <a:stCxn id="711" idx="0"/>
            <a:endCxn id="68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38" name="Connector 738"/>
          <p:cNvCxnSpPr>
            <a:stCxn id="691" idx="0"/>
            <a:endCxn id="71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39" name="Connector 739"/>
          <p:cNvCxnSpPr>
            <a:stCxn id="692" idx="0"/>
            <a:endCxn id="71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0" name="Connector 740"/>
          <p:cNvCxnSpPr>
            <a:stCxn id="713" idx="0"/>
            <a:endCxn id="68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1" name="Connector 741"/>
          <p:cNvCxnSpPr>
            <a:stCxn id="694" idx="0"/>
            <a:endCxn id="71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2" name="Connector 742"/>
          <p:cNvCxnSpPr>
            <a:stCxn id="714" idx="0"/>
            <a:endCxn id="69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3" name="Connector 743"/>
          <p:cNvCxnSpPr>
            <a:stCxn id="714" idx="0"/>
            <a:endCxn id="69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4" name="Connector 744"/>
          <p:cNvCxnSpPr>
            <a:stCxn id="686" idx="0"/>
            <a:endCxn id="71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5" name="Connector 745"/>
          <p:cNvCxnSpPr>
            <a:stCxn id="715" idx="0"/>
            <a:endCxn id="69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6" name="Connector 746"/>
          <p:cNvCxnSpPr>
            <a:stCxn id="702" idx="0"/>
            <a:endCxn id="71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7" name="Connector 747"/>
          <p:cNvCxnSpPr>
            <a:stCxn id="700" idx="0"/>
            <a:endCxn id="71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8" name="Connector 748"/>
          <p:cNvCxnSpPr>
            <a:stCxn id="705" idx="0"/>
            <a:endCxn id="71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49" name="Connector 749"/>
          <p:cNvCxnSpPr>
            <a:stCxn id="717" idx="0"/>
            <a:endCxn id="70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0" name="Connector 750"/>
          <p:cNvCxnSpPr>
            <a:stCxn id="703" idx="0"/>
            <a:endCxn id="71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1" name="Connector 751"/>
          <p:cNvCxnSpPr>
            <a:stCxn id="704" idx="0"/>
            <a:endCxn id="71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2" name="Connector 752"/>
          <p:cNvCxnSpPr>
            <a:stCxn id="719" idx="0"/>
            <a:endCxn id="69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3" name="Connector 753"/>
          <p:cNvCxnSpPr>
            <a:stCxn id="706" idx="0"/>
            <a:endCxn id="71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4" name="Connector 754"/>
          <p:cNvCxnSpPr>
            <a:stCxn id="720" idx="0"/>
            <a:endCxn id="70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5" name="Connector 755"/>
          <p:cNvCxnSpPr>
            <a:stCxn id="720" idx="0"/>
            <a:endCxn id="70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6" name="Connector 756"/>
          <p:cNvCxnSpPr>
            <a:stCxn id="698" idx="0"/>
            <a:endCxn id="72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757" name="Connector 757"/>
          <p:cNvCxnSpPr>
            <a:stCxn id="709" idx="0"/>
            <a:endCxn id="72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758" name="Shape 75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incrementally* grow to all prefixes of length 2</a:t>
            </a:r>
          </a:p>
        </p:txBody>
      </p:sp>
      <p:sp>
        <p:nvSpPr>
          <p:cNvPr id="759" name="Shape 759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3" name="Shape 763"/>
          <p:cNvSpPr/>
          <p:nvPr/>
        </p:nvSpPr>
        <p:spPr>
          <a:xfrm>
            <a:off x="3827888" y="3545452"/>
            <a:ext cx="6946901" cy="1113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974" y="19678"/>
                  <a:pt x="21174" y="12478"/>
                  <a:pt x="21600" y="0"/>
                </a:cubicBezTo>
              </a:path>
            </a:pathLst>
          </a:custGeom>
          <a:ln w="38100">
            <a:solidFill>
              <a:schemeClr val="accent3"/>
            </a:solidFill>
            <a:miter lim="400000"/>
            <a:headEnd type="stealth"/>
          </a:ln>
          <a:effectLst>
            <a:outerShdw sx="100000" sy="100000" kx="0" ky="0" algn="b" rotWithShape="0" blurRad="38100" dist="25400" dir="5400000">
              <a:srgbClr val="000000"/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61" name="Shape 761"/>
          <p:cNvSpPr/>
          <p:nvPr/>
        </p:nvSpPr>
        <p:spPr>
          <a:xfrm>
            <a:off x="952500" y="8065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/>
            <a:r>
              <a:t>*requires efficient cache data structure (e.g., prefix tree)</a:t>
            </a:r>
          </a:p>
        </p:txBody>
      </p:sp>
      <p:sp>
        <p:nvSpPr>
          <p:cNvPr id="762" name="Shape 762"/>
          <p:cNvSpPr/>
          <p:nvPr/>
        </p:nvSpPr>
        <p:spPr>
          <a:xfrm>
            <a:off x="2967959" y="4098843"/>
            <a:ext cx="1799981" cy="53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9148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= .10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rule lists</a:t>
            </a:r>
          </a:p>
          <a:p>
            <a:pPr/>
            <a:r>
              <a:t>branch-and-bound</a:t>
            </a:r>
          </a:p>
          <a:p>
            <a:pPr/>
            <a:r>
              <a:t>data structures</a:t>
            </a:r>
          </a:p>
          <a:p>
            <a:pPr/>
            <a:r>
              <a:t>experiments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66" name="Shape 76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67" name="Shape 76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68" name="Shape 76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69" name="Shape 76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0" name="Shape 77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1" name="Shape 77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2" name="Shape 77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3" name="Shape 77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4" name="Shape 77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5" name="Shape 77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6" name="Shape 77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7" name="Shape 77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8" name="Shape 77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9" name="Shape 77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0" name="Shape 78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1" name="Shape 78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2" name="Shape 78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3" name="Shape 78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4" name="Shape 78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5" name="Shape 78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6" name="Shape 78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7" name="Shape 78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8" name="Shape 78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9" name="Shape 78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0" name="Shape 79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1" name="Shape 79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2" name="Shape 79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3" name="Shape 79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794" name="Shape 79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5" name="Shape 79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6" name="Shape 79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7" name="Shape 79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9" name="Shape 79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0" name="Shape 80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1" name="Shape 80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2" name="Shape 80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3" name="Shape 80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4" name="Shape 80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5" name="Shape 80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7" name="Shape 80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8" name="Shape 80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9" name="Shape 80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0" name="Shape 81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1" name="Shape 81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2" name="Shape 81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3" name="Shape 81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4" name="Shape 81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5" name="Shape 81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6" name="Shape 81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7" name="Shape 81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8" name="Shape 81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9" name="Shape 81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0" name="Shape 82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1" name="Shape 82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2" name="Shape 82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3" name="Shape 82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4" name="Shape 82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5" name="Shape 82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6" name="Shape 82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7" name="Shape 82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29" name="Shape 82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1" name="Shape 83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3" name="Shape 83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4" name="Shape 83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5" name="Shape 83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7" name="Shape 83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8" name="Shape 83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39" name="Shape 83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0" name="Shape 84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4" name="Shape 84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5" name="Shape 84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6" name="Shape 84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7" name="Shape 84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8" name="Shape 84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9" name="Shape 84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0" name="Shape 85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1" name="Shape 85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2" name="Shape 85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3" name="Shape 85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5" name="Shape 85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7" name="Shape 85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858" name="Connector 858"/>
          <p:cNvCxnSpPr>
            <a:stCxn id="794" idx="0"/>
            <a:endCxn id="79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59" name="Connector 859"/>
          <p:cNvCxnSpPr>
            <a:stCxn id="795" idx="0"/>
            <a:endCxn id="79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0" name="Connector 860"/>
          <p:cNvCxnSpPr>
            <a:stCxn id="797" idx="0"/>
            <a:endCxn id="79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1" name="Connector 861"/>
          <p:cNvCxnSpPr>
            <a:stCxn id="796" idx="0"/>
            <a:endCxn id="79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2" name="Connector 862"/>
          <p:cNvCxnSpPr>
            <a:stCxn id="794" idx="0"/>
            <a:endCxn id="84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3" name="Connector 863"/>
          <p:cNvCxnSpPr>
            <a:stCxn id="794" idx="0"/>
            <a:endCxn id="84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4" name="Connector 864"/>
          <p:cNvCxnSpPr>
            <a:stCxn id="795" idx="0"/>
            <a:endCxn id="84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5" name="Connector 865"/>
          <p:cNvCxnSpPr>
            <a:stCxn id="851" idx="0"/>
            <a:endCxn id="79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6" name="Connector 866"/>
          <p:cNvCxnSpPr>
            <a:stCxn id="797" idx="0"/>
            <a:endCxn id="85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7" name="Connector 867"/>
          <p:cNvCxnSpPr>
            <a:stCxn id="797" idx="0"/>
            <a:endCxn id="85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8" name="Connector 868"/>
          <p:cNvCxnSpPr>
            <a:stCxn id="796" idx="0"/>
            <a:endCxn id="85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69" name="Connector 869"/>
          <p:cNvCxnSpPr>
            <a:stCxn id="796" idx="0"/>
            <a:endCxn id="85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870" name="Connector 870"/>
          <p:cNvCxnSpPr>
            <a:stCxn id="826" idx="0"/>
            <a:endCxn id="84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1" name="Connector 871"/>
          <p:cNvCxnSpPr>
            <a:stCxn id="824" idx="0"/>
            <a:endCxn id="84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2" name="Connector 872"/>
          <p:cNvCxnSpPr>
            <a:stCxn id="829" idx="0"/>
            <a:endCxn id="84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3" name="Connector 873"/>
          <p:cNvCxnSpPr>
            <a:stCxn id="847" idx="0"/>
            <a:endCxn id="82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4" name="Connector 874"/>
          <p:cNvCxnSpPr>
            <a:stCxn id="827" idx="0"/>
            <a:endCxn id="84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5" name="Connector 875"/>
          <p:cNvCxnSpPr>
            <a:stCxn id="828" idx="0"/>
            <a:endCxn id="84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6" name="Connector 876"/>
          <p:cNvCxnSpPr>
            <a:stCxn id="849" idx="0"/>
            <a:endCxn id="82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7" name="Connector 877"/>
          <p:cNvCxnSpPr>
            <a:stCxn id="830" idx="0"/>
            <a:endCxn id="84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8" name="Connector 878"/>
          <p:cNvCxnSpPr>
            <a:stCxn id="850" idx="0"/>
            <a:endCxn id="83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79" name="Connector 879"/>
          <p:cNvCxnSpPr>
            <a:stCxn id="850" idx="0"/>
            <a:endCxn id="83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0" name="Connector 880"/>
          <p:cNvCxnSpPr>
            <a:stCxn id="822" idx="0"/>
            <a:endCxn id="85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1" name="Connector 881"/>
          <p:cNvCxnSpPr>
            <a:stCxn id="851" idx="0"/>
            <a:endCxn id="83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2" name="Connector 882"/>
          <p:cNvCxnSpPr>
            <a:stCxn id="838" idx="0"/>
            <a:endCxn id="85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3" name="Connector 883"/>
          <p:cNvCxnSpPr>
            <a:stCxn id="836" idx="0"/>
            <a:endCxn id="85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4" name="Connector 884"/>
          <p:cNvCxnSpPr>
            <a:stCxn id="841" idx="0"/>
            <a:endCxn id="85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5" name="Connector 885"/>
          <p:cNvCxnSpPr>
            <a:stCxn id="853" idx="0"/>
            <a:endCxn id="83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6" name="Connector 886"/>
          <p:cNvCxnSpPr>
            <a:stCxn id="839" idx="0"/>
            <a:endCxn id="85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7" name="Connector 887"/>
          <p:cNvCxnSpPr>
            <a:stCxn id="840" idx="0"/>
            <a:endCxn id="85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8" name="Connector 888"/>
          <p:cNvCxnSpPr>
            <a:stCxn id="855" idx="0"/>
            <a:endCxn id="83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89" name="Connector 889"/>
          <p:cNvCxnSpPr>
            <a:stCxn id="842" idx="0"/>
            <a:endCxn id="85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90" name="Connector 890"/>
          <p:cNvCxnSpPr>
            <a:stCxn id="856" idx="0"/>
            <a:endCxn id="84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91" name="Connector 891"/>
          <p:cNvCxnSpPr>
            <a:stCxn id="856" idx="0"/>
            <a:endCxn id="84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92" name="Connector 892"/>
          <p:cNvCxnSpPr>
            <a:stCxn id="834" idx="0"/>
            <a:endCxn id="85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893" name="Connector 893"/>
          <p:cNvCxnSpPr>
            <a:stCxn id="845" idx="0"/>
            <a:endCxn id="85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894" name="Shape 89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74574">
              <a:defRPr sz="3759"/>
            </a:lvl1pPr>
          </a:lstStyle>
          <a:p>
            <a:pPr/>
            <a:r>
              <a:t>keep all prefixes with lower bound &lt; best objective</a:t>
            </a:r>
          </a:p>
        </p:txBody>
      </p:sp>
      <p:sp>
        <p:nvSpPr>
          <p:cNvPr id="895" name="Shape 895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6" name="Shape 896"/>
          <p:cNvSpPr/>
          <p:nvPr/>
        </p:nvSpPr>
        <p:spPr>
          <a:xfrm>
            <a:off x="3474510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.01</a:t>
            </a:r>
          </a:p>
        </p:txBody>
      </p:sp>
      <p:sp>
        <p:nvSpPr>
          <p:cNvPr id="897" name="Shape 897"/>
          <p:cNvSpPr/>
          <p:nvPr/>
        </p:nvSpPr>
        <p:spPr>
          <a:xfrm>
            <a:off x="6149676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.04</a:t>
            </a:r>
          </a:p>
        </p:txBody>
      </p:sp>
      <p:sp>
        <p:nvSpPr>
          <p:cNvPr id="898" name="Shape 898"/>
          <p:cNvSpPr/>
          <p:nvPr/>
        </p:nvSpPr>
        <p:spPr>
          <a:xfrm>
            <a:off x="828379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.05</a:t>
            </a:r>
          </a:p>
        </p:txBody>
      </p:sp>
      <p:sp>
        <p:nvSpPr>
          <p:cNvPr id="899" name="Shape 899"/>
          <p:cNvSpPr/>
          <p:nvPr/>
        </p:nvSpPr>
        <p:spPr>
          <a:xfrm>
            <a:off x="10805779" y="34900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.15</a:t>
            </a:r>
          </a:p>
        </p:txBody>
      </p:sp>
      <p:sp>
        <p:nvSpPr>
          <p:cNvPr id="900" name="Shape 900"/>
          <p:cNvSpPr/>
          <p:nvPr/>
        </p:nvSpPr>
        <p:spPr>
          <a:xfrm>
            <a:off x="1753324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.06</a:t>
            </a:r>
          </a:p>
        </p:txBody>
      </p:sp>
      <p:sp>
        <p:nvSpPr>
          <p:cNvPr id="901" name="Shape 901"/>
          <p:cNvSpPr/>
          <p:nvPr/>
        </p:nvSpPr>
        <p:spPr>
          <a:xfrm>
            <a:off x="3541130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.03</a:t>
            </a:r>
          </a:p>
        </p:txBody>
      </p:sp>
      <p:sp>
        <p:nvSpPr>
          <p:cNvPr id="902" name="Shape 902"/>
          <p:cNvSpPr/>
          <p:nvPr/>
        </p:nvSpPr>
        <p:spPr>
          <a:xfrm>
            <a:off x="4415789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.05</a:t>
            </a:r>
          </a:p>
        </p:txBody>
      </p:sp>
      <p:sp>
        <p:nvSpPr>
          <p:cNvPr id="903" name="Shape 903"/>
          <p:cNvSpPr/>
          <p:nvPr/>
        </p:nvSpPr>
        <p:spPr>
          <a:xfrm>
            <a:off x="5328936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.10</a:t>
            </a:r>
          </a:p>
        </p:txBody>
      </p:sp>
      <p:sp>
        <p:nvSpPr>
          <p:cNvPr id="904" name="Shape 904"/>
          <p:cNvSpPr/>
          <p:nvPr/>
        </p:nvSpPr>
        <p:spPr>
          <a:xfrm>
            <a:off x="6208088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.06</a:t>
            </a:r>
          </a:p>
        </p:txBody>
      </p:sp>
      <p:sp>
        <p:nvSpPr>
          <p:cNvPr id="905" name="Shape 905"/>
          <p:cNvSpPr/>
          <p:nvPr/>
        </p:nvSpPr>
        <p:spPr>
          <a:xfrm>
            <a:off x="2967959" y="4098843"/>
            <a:ext cx="1799981" cy="53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9148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= .10</a:t>
            </a:r>
          </a:p>
        </p:txBody>
      </p:sp>
      <p:sp>
        <p:nvSpPr>
          <p:cNvPr id="906" name="Shape 906"/>
          <p:cNvSpPr/>
          <p:nvPr/>
        </p:nvSpPr>
        <p:spPr>
          <a:xfrm>
            <a:off x="7962287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.07</a:t>
            </a:r>
          </a:p>
        </p:txBody>
      </p:sp>
      <p:sp>
        <p:nvSpPr>
          <p:cNvPr id="907" name="Shape 907"/>
          <p:cNvSpPr/>
          <p:nvPr/>
        </p:nvSpPr>
        <p:spPr>
          <a:xfrm>
            <a:off x="7108047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.11</a:t>
            </a:r>
          </a:p>
        </p:txBody>
      </p:sp>
      <p:sp>
        <p:nvSpPr>
          <p:cNvPr id="908" name="Shape 908"/>
          <p:cNvSpPr/>
          <p:nvPr/>
        </p:nvSpPr>
        <p:spPr>
          <a:xfrm>
            <a:off x="56462" y="490716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.05</a:t>
            </a:r>
          </a:p>
        </p:txBody>
      </p:sp>
      <p:sp>
        <p:nvSpPr>
          <p:cNvPr id="909" name="Shape 909"/>
          <p:cNvSpPr/>
          <p:nvPr/>
        </p:nvSpPr>
        <p:spPr>
          <a:xfrm>
            <a:off x="2629566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2" name="Shape 912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3" name="Shape 913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4" name="Shape 914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5" name="Shape 915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6" name="Shape 916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7" name="Shape 917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8" name="Shape 918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9" name="Shape 919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0" name="Shape 920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1" name="Shape 921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2" name="Shape 922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3" name="Shape 923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4" name="Shape 924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5" name="Shape 925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6" name="Shape 926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7" name="Shape 927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8" name="Shape 928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9" name="Shape 929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0" name="Shape 930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1" name="Shape 931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2" name="Shape 932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3" name="Shape 933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4" name="Shape 934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5" name="Shape 935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6" name="Shape 936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7" name="Shape 937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8" name="Shape 938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9" name="Shape 939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940" name="Shape 940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1" name="Shape 941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2" name="Shape 942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3" name="Shape 943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4" name="Shape 944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5" name="Shape 945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6" name="Shape 946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7" name="Shape 947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8" name="Shape 948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9" name="Shape 949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0" name="Shape 950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1" name="Shape 951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2" name="Shape 952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3" name="Shape 953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6" name="Shape 956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7" name="Shape 957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8" name="Shape 958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9" name="Shape 959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0" name="Shape 960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1" name="Shape 961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2" name="Shape 962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3" name="Shape 963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4" name="Shape 964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5" name="Shape 965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6" name="Shape 966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7" name="Shape 967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8" name="Shape 968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9" name="Shape 969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0" name="Shape 970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1" name="Shape 971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2" name="Shape 972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3" name="Shape 973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4" name="Shape 974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5" name="Shape 975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8" name="Shape 978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79" name="Shape 979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1" name="Shape 981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2" name="Shape 982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3" name="Shape 983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4" name="Shape 984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5" name="Shape 985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6" name="Shape 986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7" name="Shape 987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8" name="Shape 988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89" name="Shape 989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2" name="Shape 992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3" name="Shape 993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4" name="Shape 994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5" name="Shape 995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6" name="Shape 996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7" name="Shape 997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8" name="Shape 998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99" name="Shape 999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1" name="Shape 1001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2" name="Shape 1002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004" name="Connector 1004"/>
          <p:cNvCxnSpPr>
            <a:stCxn id="940" idx="0"/>
            <a:endCxn id="939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05" name="Connector 1005"/>
          <p:cNvCxnSpPr>
            <a:stCxn id="941" idx="0"/>
            <a:endCxn id="939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06" name="Connector 1006"/>
          <p:cNvCxnSpPr>
            <a:stCxn id="943" idx="0"/>
            <a:endCxn id="939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07" name="Connector 1007"/>
          <p:cNvCxnSpPr>
            <a:stCxn id="942" idx="0"/>
            <a:endCxn id="939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08" name="Connector 1008"/>
          <p:cNvCxnSpPr>
            <a:stCxn id="940" idx="0"/>
            <a:endCxn id="992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09" name="Connector 1009"/>
          <p:cNvCxnSpPr>
            <a:stCxn id="940" idx="0"/>
            <a:endCxn id="994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0" name="Connector 1010"/>
          <p:cNvCxnSpPr>
            <a:stCxn id="941" idx="0"/>
            <a:endCxn id="995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1" name="Connector 1011"/>
          <p:cNvCxnSpPr>
            <a:stCxn id="997" idx="0"/>
            <a:endCxn id="941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2" name="Connector 1012"/>
          <p:cNvCxnSpPr>
            <a:stCxn id="943" idx="0"/>
            <a:endCxn id="998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3" name="Connector 1013"/>
          <p:cNvCxnSpPr>
            <a:stCxn id="943" idx="0"/>
            <a:endCxn id="1000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4" name="Connector 1014"/>
          <p:cNvCxnSpPr>
            <a:stCxn id="942" idx="0"/>
            <a:endCxn id="1001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5" name="Connector 1015"/>
          <p:cNvCxnSpPr>
            <a:stCxn id="942" idx="0"/>
            <a:endCxn id="1003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016" name="Connector 1016"/>
          <p:cNvCxnSpPr>
            <a:stCxn id="972" idx="0"/>
            <a:endCxn id="992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17" name="Connector 1017"/>
          <p:cNvCxnSpPr>
            <a:stCxn id="970" idx="0"/>
            <a:endCxn id="992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18" name="Connector 1018"/>
          <p:cNvCxnSpPr>
            <a:stCxn id="975" idx="0"/>
            <a:endCxn id="993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19" name="Connector 1019"/>
          <p:cNvCxnSpPr>
            <a:stCxn id="993" idx="0"/>
            <a:endCxn id="971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0" name="Connector 1020"/>
          <p:cNvCxnSpPr>
            <a:stCxn id="973" idx="0"/>
            <a:endCxn id="994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1" name="Connector 1021"/>
          <p:cNvCxnSpPr>
            <a:stCxn id="974" idx="0"/>
            <a:endCxn id="994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2" name="Connector 1022"/>
          <p:cNvCxnSpPr>
            <a:stCxn id="995" idx="0"/>
            <a:endCxn id="969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3" name="Connector 1023"/>
          <p:cNvCxnSpPr>
            <a:stCxn id="976" idx="0"/>
            <a:endCxn id="995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4" name="Connector 1024"/>
          <p:cNvCxnSpPr>
            <a:stCxn id="996" idx="0"/>
            <a:endCxn id="977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5" name="Connector 1025"/>
          <p:cNvCxnSpPr>
            <a:stCxn id="996" idx="0"/>
            <a:endCxn id="978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6" name="Connector 1026"/>
          <p:cNvCxnSpPr>
            <a:stCxn id="968" idx="0"/>
            <a:endCxn id="997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7" name="Connector 1027"/>
          <p:cNvCxnSpPr>
            <a:stCxn id="997" idx="0"/>
            <a:endCxn id="979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8" name="Connector 1028"/>
          <p:cNvCxnSpPr>
            <a:stCxn id="984" idx="0"/>
            <a:endCxn id="998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29" name="Connector 1029"/>
          <p:cNvCxnSpPr>
            <a:stCxn id="982" idx="0"/>
            <a:endCxn id="998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0" name="Connector 1030"/>
          <p:cNvCxnSpPr>
            <a:stCxn id="987" idx="0"/>
            <a:endCxn id="999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1" name="Connector 1031"/>
          <p:cNvCxnSpPr>
            <a:stCxn id="999" idx="0"/>
            <a:endCxn id="983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2" name="Connector 1032"/>
          <p:cNvCxnSpPr>
            <a:stCxn id="985" idx="0"/>
            <a:endCxn id="1000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3" name="Connector 1033"/>
          <p:cNvCxnSpPr>
            <a:stCxn id="986" idx="0"/>
            <a:endCxn id="1000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4" name="Connector 1034"/>
          <p:cNvCxnSpPr>
            <a:stCxn id="1001" idx="0"/>
            <a:endCxn id="981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5" name="Connector 1035"/>
          <p:cNvCxnSpPr>
            <a:stCxn id="988" idx="0"/>
            <a:endCxn id="1001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6" name="Connector 1036"/>
          <p:cNvCxnSpPr>
            <a:stCxn id="1002" idx="0"/>
            <a:endCxn id="989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7" name="Connector 1037"/>
          <p:cNvCxnSpPr>
            <a:stCxn id="1002" idx="0"/>
            <a:endCxn id="990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8" name="Connector 1038"/>
          <p:cNvCxnSpPr>
            <a:stCxn id="980" idx="0"/>
            <a:endCxn id="1003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039" name="Connector 1039"/>
          <p:cNvCxnSpPr>
            <a:stCxn id="991" idx="0"/>
            <a:endCxn id="1003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1040" name="Shape 1040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3474510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6149676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.04</a:t>
            </a:r>
          </a:p>
        </p:txBody>
      </p:sp>
      <p:sp>
        <p:nvSpPr>
          <p:cNvPr id="1043" name="Shape 1043"/>
          <p:cNvSpPr/>
          <p:nvPr/>
        </p:nvSpPr>
        <p:spPr>
          <a:xfrm>
            <a:off x="828379" y="35027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.05</a:t>
            </a:r>
          </a:p>
        </p:txBody>
      </p:sp>
      <p:sp>
        <p:nvSpPr>
          <p:cNvPr id="1044" name="Shape 1044"/>
          <p:cNvSpPr/>
          <p:nvPr/>
        </p:nvSpPr>
        <p:spPr>
          <a:xfrm>
            <a:off x="10805779" y="34900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.15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753324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.06</a:t>
            </a:r>
          </a:p>
        </p:txBody>
      </p:sp>
      <p:sp>
        <p:nvSpPr>
          <p:cNvPr id="1046" name="Shape 1046"/>
          <p:cNvSpPr/>
          <p:nvPr/>
        </p:nvSpPr>
        <p:spPr>
          <a:xfrm>
            <a:off x="3541130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.03</a:t>
            </a:r>
          </a:p>
        </p:txBody>
      </p:sp>
      <p:sp>
        <p:nvSpPr>
          <p:cNvPr id="1047" name="Shape 1047"/>
          <p:cNvSpPr/>
          <p:nvPr/>
        </p:nvSpPr>
        <p:spPr>
          <a:xfrm>
            <a:off x="4415789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.05</a:t>
            </a:r>
          </a:p>
        </p:txBody>
      </p:sp>
      <p:sp>
        <p:nvSpPr>
          <p:cNvPr id="1048" name="Shape 1048"/>
          <p:cNvSpPr/>
          <p:nvPr/>
        </p:nvSpPr>
        <p:spPr>
          <a:xfrm>
            <a:off x="6208088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.06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967959" y="4098843"/>
            <a:ext cx="1799981" cy="53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9148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= .10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7962287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.07</a:t>
            </a:r>
          </a:p>
        </p:txBody>
      </p:sp>
      <p:sp>
        <p:nvSpPr>
          <p:cNvPr id="1051" name="Shape 1051"/>
          <p:cNvSpPr/>
          <p:nvPr/>
        </p:nvSpPr>
        <p:spPr>
          <a:xfrm>
            <a:off x="9991224" y="3375274"/>
            <a:ext cx="2327169" cy="962246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2" name="Shape 1052"/>
          <p:cNvSpPr/>
          <p:nvPr/>
        </p:nvSpPr>
        <p:spPr>
          <a:xfrm rot="2700000">
            <a:off x="5424036" y="4582959"/>
            <a:ext cx="769903" cy="121438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3" name="Shape 1053"/>
          <p:cNvSpPr/>
          <p:nvPr/>
        </p:nvSpPr>
        <p:spPr>
          <a:xfrm>
            <a:off x="5328936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.10</a:t>
            </a:r>
          </a:p>
        </p:txBody>
      </p:sp>
      <p:sp>
        <p:nvSpPr>
          <p:cNvPr id="1054" name="Shape 1054"/>
          <p:cNvSpPr/>
          <p:nvPr/>
        </p:nvSpPr>
        <p:spPr>
          <a:xfrm>
            <a:off x="7108047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.11</a:t>
            </a:r>
          </a:p>
        </p:txBody>
      </p:sp>
      <p:sp>
        <p:nvSpPr>
          <p:cNvPr id="1055" name="Shape 1055"/>
          <p:cNvSpPr/>
          <p:nvPr/>
        </p:nvSpPr>
        <p:spPr>
          <a:xfrm>
            <a:off x="56462" y="490716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.05</a:t>
            </a:r>
          </a:p>
        </p:txBody>
      </p:sp>
      <p:sp>
        <p:nvSpPr>
          <p:cNvPr id="1056" name="Shape 1056"/>
          <p:cNvSpPr/>
          <p:nvPr/>
        </p:nvSpPr>
        <p:spPr>
          <a:xfrm rot="2700000">
            <a:off x="7203919" y="4666365"/>
            <a:ext cx="769903" cy="1214384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7" name="Shape 1057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74574">
              <a:defRPr sz="3759"/>
            </a:lvl1pPr>
          </a:lstStyle>
          <a:p>
            <a:pPr/>
            <a:r>
              <a:t>delete prefixes with lower bound &gt;= best objective</a:t>
            </a:r>
          </a:p>
        </p:txBody>
      </p:sp>
      <p:sp>
        <p:nvSpPr>
          <p:cNvPr id="1058" name="Shape 1058"/>
          <p:cNvSpPr/>
          <p:nvPr/>
        </p:nvSpPr>
        <p:spPr>
          <a:xfrm>
            <a:off x="2629566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/>
        </p:nvSpPr>
        <p:spPr>
          <a:xfrm>
            <a:off x="5328936" y="4907167"/>
            <a:ext cx="892341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.10</a:t>
            </a:r>
          </a:p>
        </p:txBody>
      </p:sp>
      <p:sp>
        <p:nvSpPr>
          <p:cNvPr id="1061" name="Shape 1061"/>
          <p:cNvSpPr/>
          <p:nvPr/>
        </p:nvSpPr>
        <p:spPr>
          <a:xfrm>
            <a:off x="7108047" y="4907167"/>
            <a:ext cx="89234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.11</a:t>
            </a:r>
          </a:p>
        </p:txBody>
      </p:sp>
      <p:sp>
        <p:nvSpPr>
          <p:cNvPr id="1062" name="Shape 1062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3" name="Shape 1063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4" name="Shape 1064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5" name="Shape 1065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6" name="Shape 1066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7" name="Shape 1067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8" name="Shape 1068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9" name="Shape 1069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0" name="Shape 1070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1" name="Shape 1071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2" name="Shape 1072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3" name="Shape 1073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4" name="Shape 1074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5" name="Shape 1075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6" name="Shape 1076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7" name="Shape 1077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8" name="Shape 1078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79" name="Shape 1079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0" name="Shape 1080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1" name="Shape 1081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2" name="Shape 1082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3" name="Shape 1083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4" name="Shape 1084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5" name="Shape 1085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6" name="Shape 1086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7" name="Shape 1087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8" name="Shape 1088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9" name="Shape 1089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90" name="Shape 1090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091" name="Shape 1091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2" name="Shape 1092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3" name="Shape 1093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4" name="Shape 1094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5" name="Shape 1095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6" name="Shape 1096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7" name="Shape 1097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8" name="Shape 1098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9" name="Shape 1099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0" name="Shape 1100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1" name="Shape 1101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2" name="Shape 1102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3" name="Shape 1103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4" name="Shape 1104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5" name="Shape 1105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6" name="Shape 1106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7" name="Shape 1107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8" name="Shape 1108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9" name="Shape 1109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0" name="Shape 1110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1" name="Shape 1111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2" name="Shape 1112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3" name="Shape 1113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4" name="Shape 1114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5" name="Shape 1115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6" name="Shape 1116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7" name="Shape 1117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8" name="Shape 1118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9" name="Shape 1119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0" name="Shape 1120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1" name="Shape 1121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2" name="Shape 1122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3" name="Shape 1123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5" name="Shape 1125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6" name="Shape 1126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7" name="Shape 1127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8" name="Shape 1128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29" name="Shape 1129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0" name="Shape 1130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1" name="Shape 1131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2" name="Shape 1132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3" name="Shape 1133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4" name="Shape 1134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5" name="Shape 1135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6" name="Shape 1136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7" name="Shape 1137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8" name="Shape 1138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39" name="Shape 1139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0" name="Shape 1140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1" name="Shape 1141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3" name="Shape 1143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4" name="Shape 1144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5" name="Shape 1145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6" name="Shape 1146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7" name="Shape 1147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8" name="Shape 1148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49" name="Shape 1149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50" name="Shape 1150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51" name="Shape 1151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52" name="Shape 1152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53" name="Shape 1153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54" name="Shape 1154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155" name="Connector 1155"/>
          <p:cNvCxnSpPr>
            <a:stCxn id="1091" idx="0"/>
            <a:endCxn id="1090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56" name="Connector 1156"/>
          <p:cNvCxnSpPr>
            <a:stCxn id="1092" idx="0"/>
            <a:endCxn id="1090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57" name="Connector 1157"/>
          <p:cNvCxnSpPr>
            <a:stCxn id="1094" idx="0"/>
            <a:endCxn id="1090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58" name="Connector 1158"/>
          <p:cNvCxnSpPr>
            <a:stCxn id="1093" idx="0"/>
            <a:endCxn id="1090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59" name="Connector 1159"/>
          <p:cNvCxnSpPr>
            <a:stCxn id="1091" idx="0"/>
            <a:endCxn id="1143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60" name="Connector 1160"/>
          <p:cNvCxnSpPr>
            <a:stCxn id="1091" idx="0"/>
            <a:endCxn id="1145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61" name="Connector 1161"/>
          <p:cNvCxnSpPr>
            <a:stCxn id="1092" idx="0"/>
            <a:endCxn id="1146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62" name="Connector 1162"/>
          <p:cNvCxnSpPr>
            <a:stCxn id="1148" idx="0"/>
            <a:endCxn id="1092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63" name="Connector 1163"/>
          <p:cNvCxnSpPr>
            <a:stCxn id="1094" idx="0"/>
            <a:endCxn id="1149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64" name="Connector 1164"/>
          <p:cNvCxnSpPr>
            <a:stCxn id="1094" idx="0"/>
            <a:endCxn id="1151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165" name="Connector 1165"/>
          <p:cNvCxnSpPr>
            <a:stCxn id="1093" idx="0"/>
            <a:endCxn id="1152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66" name="Connector 1166"/>
          <p:cNvCxnSpPr>
            <a:stCxn id="1093" idx="0"/>
            <a:endCxn id="1154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A6AAA9"/>
            </a:solidFill>
            <a:prstDash val="sysDot"/>
            <a:miter lim="400000"/>
          </a:ln>
        </p:spPr>
      </p:cxnSp>
      <p:cxnSp>
        <p:nvCxnSpPr>
          <p:cNvPr id="1167" name="Connector 1167"/>
          <p:cNvCxnSpPr>
            <a:stCxn id="1123" idx="0"/>
            <a:endCxn id="1143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68" name="Connector 1168"/>
          <p:cNvCxnSpPr>
            <a:stCxn id="1121" idx="0"/>
            <a:endCxn id="1143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69" name="Connector 1169"/>
          <p:cNvCxnSpPr>
            <a:stCxn id="1126" idx="0"/>
            <a:endCxn id="1144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0" name="Connector 1170"/>
          <p:cNvCxnSpPr>
            <a:stCxn id="1144" idx="0"/>
            <a:endCxn id="1122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1" name="Connector 1171"/>
          <p:cNvCxnSpPr>
            <a:stCxn id="1124" idx="0"/>
            <a:endCxn id="1145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2" name="Connector 1172"/>
          <p:cNvCxnSpPr>
            <a:stCxn id="1125" idx="0"/>
            <a:endCxn id="1145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3" name="Connector 1173"/>
          <p:cNvCxnSpPr>
            <a:stCxn id="1146" idx="0"/>
            <a:endCxn id="1120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4" name="Connector 1174"/>
          <p:cNvCxnSpPr>
            <a:stCxn id="1127" idx="0"/>
            <a:endCxn id="1146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5" name="Connector 1175"/>
          <p:cNvCxnSpPr>
            <a:stCxn id="1147" idx="0"/>
            <a:endCxn id="1128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6" name="Connector 1176"/>
          <p:cNvCxnSpPr>
            <a:stCxn id="1147" idx="0"/>
            <a:endCxn id="1129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77" name="Connector 1177"/>
          <p:cNvCxnSpPr>
            <a:stCxn id="1119" idx="0"/>
            <a:endCxn id="1148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78" name="Connector 1178"/>
          <p:cNvCxnSpPr>
            <a:stCxn id="1148" idx="0"/>
            <a:endCxn id="1130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79" name="Connector 1179"/>
          <p:cNvCxnSpPr>
            <a:stCxn id="1135" idx="0"/>
            <a:endCxn id="1149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80" name="Connector 1180"/>
          <p:cNvCxnSpPr>
            <a:stCxn id="1133" idx="0"/>
            <a:endCxn id="1149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81" name="Connector 1181"/>
          <p:cNvCxnSpPr>
            <a:stCxn id="1138" idx="0"/>
            <a:endCxn id="1150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82" name="Connector 1182"/>
          <p:cNvCxnSpPr>
            <a:stCxn id="1150" idx="0"/>
            <a:endCxn id="1134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83" name="Connector 1183"/>
          <p:cNvCxnSpPr>
            <a:stCxn id="1136" idx="0"/>
            <a:endCxn id="1151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84" name="Connector 1184"/>
          <p:cNvCxnSpPr>
            <a:stCxn id="1137" idx="0"/>
            <a:endCxn id="1151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185" name="Connector 1185"/>
          <p:cNvCxnSpPr>
            <a:stCxn id="1152" idx="0"/>
            <a:endCxn id="1132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86" name="Connector 1186"/>
          <p:cNvCxnSpPr>
            <a:stCxn id="1139" idx="0"/>
            <a:endCxn id="1152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87" name="Connector 1187"/>
          <p:cNvCxnSpPr>
            <a:stCxn id="1153" idx="0"/>
            <a:endCxn id="1140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88" name="Connector 1188"/>
          <p:cNvCxnSpPr>
            <a:stCxn id="1153" idx="0"/>
            <a:endCxn id="1141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89" name="Connector 1189"/>
          <p:cNvCxnSpPr>
            <a:stCxn id="1131" idx="0"/>
            <a:endCxn id="1154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190" name="Connector 1190"/>
          <p:cNvCxnSpPr>
            <a:stCxn id="1142" idx="0"/>
            <a:endCxn id="1154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sp>
        <p:nvSpPr>
          <p:cNvPr id="1191" name="Shape 1191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lower bounds let us prune our search space</a:t>
            </a:r>
          </a:p>
        </p:txBody>
      </p:sp>
      <p:sp>
        <p:nvSpPr>
          <p:cNvPr id="1192" name="Shape 1192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3" name="Shape 1193"/>
          <p:cNvSpPr/>
          <p:nvPr/>
        </p:nvSpPr>
        <p:spPr>
          <a:xfrm>
            <a:off x="10805779" y="3490007"/>
            <a:ext cx="1594182" cy="7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/>
            </a:lvl1pPr>
          </a:lstStyle>
          <a:p>
            <a:pPr/>
            <a:r>
              <a:t>lb = .15</a:t>
            </a:r>
          </a:p>
        </p:txBody>
      </p:sp>
      <p:sp>
        <p:nvSpPr>
          <p:cNvPr id="1194" name="Shape 1194"/>
          <p:cNvSpPr/>
          <p:nvPr/>
        </p:nvSpPr>
        <p:spPr>
          <a:xfrm>
            <a:off x="2967959" y="4098843"/>
            <a:ext cx="1799981" cy="53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9148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= .10</a:t>
            </a:r>
          </a:p>
        </p:txBody>
      </p:sp>
      <p:sp>
        <p:nvSpPr>
          <p:cNvPr id="1195" name="Shape 1195"/>
          <p:cNvSpPr/>
          <p:nvPr/>
        </p:nvSpPr>
        <p:spPr>
          <a:xfrm>
            <a:off x="9991224" y="3375274"/>
            <a:ext cx="2327169" cy="962246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6" name="Shape 1196"/>
          <p:cNvSpPr/>
          <p:nvPr/>
        </p:nvSpPr>
        <p:spPr>
          <a:xfrm rot="2700000">
            <a:off x="5424036" y="4582959"/>
            <a:ext cx="769903" cy="121438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7" name="Shape 1197"/>
          <p:cNvSpPr/>
          <p:nvPr/>
        </p:nvSpPr>
        <p:spPr>
          <a:xfrm rot="2700000">
            <a:off x="7203919" y="4666365"/>
            <a:ext cx="769903" cy="1214384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0" name="Shape 120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1" name="Shape 120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2" name="Shape 120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3" name="Shape 120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4" name="Shape 120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5" name="Shape 120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6" name="Shape 120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7" name="Shape 120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8" name="Shape 120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9" name="Shape 120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0" name="Shape 121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1" name="Shape 121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2" name="Shape 121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3" name="Shape 121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4" name="Shape 121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5" name="Shape 121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6" name="Shape 121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7" name="Shape 121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8" name="Shape 121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9" name="Shape 121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0" name="Shape 122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1" name="Shape 122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2" name="Shape 122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3" name="Shape 122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4" name="Shape 122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5" name="Shape 122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6" name="Shape 122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7" name="Shape 122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228" name="Shape 122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29" name="Shape 122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0" name="Shape 123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1" name="Shape 123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2" name="Shape 123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3" name="Shape 123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4" name="Shape 123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5" name="Shape 123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6" name="Shape 123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7" name="Shape 123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8" name="Shape 123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1" name="Shape 124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2" name="Shape 124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3" name="Shape 124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4" name="Shape 124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5" name="Shape 124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6" name="Shape 124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7" name="Shape 124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8" name="Shape 124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49" name="Shape 124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0" name="Shape 125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1" name="Shape 125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2" name="Shape 125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3" name="Shape 125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4" name="Shape 125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5" name="Shape 125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6" name="Shape 125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7" name="Shape 125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8" name="Shape 125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59" name="Shape 125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0" name="Shape 126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1" name="Shape 126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2" name="Shape 126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3" name="Shape 126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4" name="Shape 126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5" name="Shape 126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6" name="Shape 126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7" name="Shape 126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8" name="Shape 126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69" name="Shape 126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0" name="Shape 127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1" name="Shape 127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2" name="Shape 127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3" name="Shape 127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4" name="Shape 127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5" name="Shape 127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6" name="Shape 127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7" name="Shape 127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8" name="Shape 127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79" name="Shape 127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0" name="Shape 128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1" name="Shape 128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2" name="Shape 128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3" name="Shape 128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4" name="Shape 128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5" name="Shape 128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6" name="Shape 128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7" name="Shape 128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8" name="Shape 128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9" name="Shape 128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90" name="Shape 129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91" name="Shape 129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292" name="Connector 1292"/>
          <p:cNvCxnSpPr>
            <a:stCxn id="1228" idx="0"/>
            <a:endCxn id="122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293" name="Connector 1293"/>
          <p:cNvCxnSpPr>
            <a:stCxn id="1229" idx="0"/>
            <a:endCxn id="122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294" name="Connector 1294"/>
          <p:cNvCxnSpPr>
            <a:stCxn id="1231" idx="0"/>
            <a:endCxn id="122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295" name="Connector 1295"/>
          <p:cNvCxnSpPr>
            <a:stCxn id="1230" idx="0"/>
            <a:endCxn id="122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296" name="Connector 1296"/>
          <p:cNvCxnSpPr>
            <a:stCxn id="1228" idx="0"/>
            <a:endCxn id="128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297" name="Connector 1297"/>
          <p:cNvCxnSpPr>
            <a:stCxn id="1228" idx="0"/>
            <a:endCxn id="128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298" name="Connector 1298"/>
          <p:cNvCxnSpPr>
            <a:stCxn id="1229" idx="0"/>
            <a:endCxn id="128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299" name="Connector 1299"/>
          <p:cNvCxnSpPr>
            <a:stCxn id="1285" idx="0"/>
            <a:endCxn id="122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00" name="Connector 1300"/>
          <p:cNvCxnSpPr>
            <a:stCxn id="1231" idx="0"/>
            <a:endCxn id="128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301" name="Connector 1301"/>
          <p:cNvCxnSpPr>
            <a:stCxn id="1231" idx="0"/>
            <a:endCxn id="128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302" name="Connector 1302"/>
          <p:cNvCxnSpPr>
            <a:stCxn id="1230" idx="0"/>
            <a:endCxn id="128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03" name="Connector 1303"/>
          <p:cNvCxnSpPr>
            <a:stCxn id="1230" idx="0"/>
            <a:endCxn id="129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04" name="Connector 1304"/>
          <p:cNvCxnSpPr>
            <a:stCxn id="1260" idx="0"/>
            <a:endCxn id="128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05" name="Connector 1305"/>
          <p:cNvCxnSpPr>
            <a:stCxn id="1258" idx="0"/>
            <a:endCxn id="128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06" name="Connector 1306"/>
          <p:cNvCxnSpPr>
            <a:stCxn id="1263" idx="0"/>
            <a:endCxn id="128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07" name="Connector 1307"/>
          <p:cNvCxnSpPr>
            <a:stCxn id="1281" idx="0"/>
            <a:endCxn id="125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08" name="Connector 1308"/>
          <p:cNvCxnSpPr>
            <a:stCxn id="1261" idx="0"/>
            <a:endCxn id="128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09" name="Connector 1309"/>
          <p:cNvCxnSpPr>
            <a:stCxn id="1262" idx="0"/>
            <a:endCxn id="128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0" name="Connector 1310"/>
          <p:cNvCxnSpPr>
            <a:stCxn id="1283" idx="0"/>
            <a:endCxn id="125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1" name="Connector 1311"/>
          <p:cNvCxnSpPr>
            <a:stCxn id="1264" idx="0"/>
            <a:endCxn id="128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2" name="Connector 1312"/>
          <p:cNvCxnSpPr>
            <a:stCxn id="1284" idx="0"/>
            <a:endCxn id="126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3" name="Connector 1313"/>
          <p:cNvCxnSpPr>
            <a:stCxn id="1284" idx="0"/>
            <a:endCxn id="126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4" name="Connector 1314"/>
          <p:cNvCxnSpPr>
            <a:stCxn id="1256" idx="0"/>
            <a:endCxn id="128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15" name="Connector 1315"/>
          <p:cNvCxnSpPr>
            <a:stCxn id="1285" idx="0"/>
            <a:endCxn id="126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16" name="Connector 1316"/>
          <p:cNvCxnSpPr>
            <a:stCxn id="1272" idx="0"/>
            <a:endCxn id="128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7" name="Connector 1317"/>
          <p:cNvCxnSpPr>
            <a:stCxn id="1270" idx="0"/>
            <a:endCxn id="128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18" name="Connector 1318"/>
          <p:cNvCxnSpPr>
            <a:stCxn id="1275" idx="0"/>
            <a:endCxn id="128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19" name="Connector 1319"/>
          <p:cNvCxnSpPr>
            <a:stCxn id="1287" idx="0"/>
            <a:endCxn id="127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20" name="Connector 1320"/>
          <p:cNvCxnSpPr>
            <a:stCxn id="1273" idx="0"/>
            <a:endCxn id="128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21" name="Connector 1321"/>
          <p:cNvCxnSpPr>
            <a:stCxn id="1274" idx="0"/>
            <a:endCxn id="128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322" name="Connector 1322"/>
          <p:cNvCxnSpPr>
            <a:stCxn id="1289" idx="0"/>
            <a:endCxn id="126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23" name="Connector 1323"/>
          <p:cNvCxnSpPr>
            <a:stCxn id="1276" idx="0"/>
            <a:endCxn id="128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24" name="Connector 1324"/>
          <p:cNvCxnSpPr>
            <a:stCxn id="1290" idx="0"/>
            <a:endCxn id="127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25" name="Connector 1325"/>
          <p:cNvCxnSpPr>
            <a:stCxn id="1290" idx="0"/>
            <a:endCxn id="127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26" name="Connector 1326"/>
          <p:cNvCxnSpPr>
            <a:stCxn id="1268" idx="0"/>
            <a:endCxn id="129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327" name="Connector 1327"/>
          <p:cNvCxnSpPr>
            <a:stCxn id="1279" idx="0"/>
            <a:endCxn id="129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1328" name="Shape 132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incrementally grow to all prefixes of length 3</a:t>
            </a:r>
          </a:p>
        </p:txBody>
      </p:sp>
      <p:sp>
        <p:nvSpPr>
          <p:cNvPr id="1329" name="Shape 1329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0" name="Shape 1330"/>
          <p:cNvSpPr/>
          <p:nvPr/>
        </p:nvSpPr>
        <p:spPr>
          <a:xfrm>
            <a:off x="2967959" y="4098843"/>
            <a:ext cx="1799981" cy="53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9148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= .10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3" name="Shape 1333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4" name="Shape 1334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5" name="Shape 1335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6" name="Shape 1336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7" name="Shape 1337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8" name="Shape 1338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9" name="Shape 1339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0" name="Shape 1340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1" name="Shape 1341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2" name="Shape 1342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3" name="Shape 1343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4" name="Shape 1344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5" name="Shape 1345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6" name="Shape 1346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7" name="Shape 1347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8" name="Shape 1348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9" name="Shape 1349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0" name="Shape 1350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1" name="Shape 1351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2" name="Shape 1352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3" name="Shape 1353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4" name="Shape 1354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5" name="Shape 1355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6" name="Shape 1356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7" name="Shape 1357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8" name="Shape 1358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9" name="Shape 1359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0" name="Shape 1360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361" name="Shape 1361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2" name="Shape 1362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3" name="Shape 1363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4" name="Shape 1364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5" name="Shape 1365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6" name="Shape 1366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7" name="Shape 1367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8" name="Shape 1368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9" name="Shape 1369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0" name="Shape 1370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1" name="Shape 1371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2" name="Shape 1372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3" name="Shape 1373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4" name="Shape 1374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5" name="Shape 1375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6" name="Shape 1376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7" name="Shape 1377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8" name="Shape 1378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79" name="Shape 1379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0" name="Shape 1380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1" name="Shape 1381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2" name="Shape 1382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3" name="Shape 1383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4" name="Shape 1384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5" name="Shape 1385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6" name="Shape 1386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7" name="Shape 1387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8" name="Shape 1388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89" name="Shape 1389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0" name="Shape 1390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1" name="Shape 1391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2" name="Shape 1392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3" name="Shape 1393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4" name="Shape 1394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5" name="Shape 1395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6" name="Shape 1396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7" name="Shape 1397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8" name="Shape 1398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99" name="Shape 1399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0" name="Shape 1400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1" name="Shape 1401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2" name="Shape 1402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4" name="Shape 1404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5" name="Shape 1405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6" name="Shape 1406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7" name="Shape 1407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8" name="Shape 1408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09" name="Shape 1409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0" name="Shape 1410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1" name="Shape 1411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2" name="Shape 1412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3" name="Shape 1413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4" name="Shape 1414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5" name="Shape 1415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6" name="Shape 1416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7" name="Shape 1417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8" name="Shape 1418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9" name="Shape 1419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0" name="Shape 1420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1" name="Shape 1421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2" name="Shape 1422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3" name="Shape 1423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4" name="Shape 1424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425" name="Connector 1425"/>
          <p:cNvCxnSpPr>
            <a:stCxn id="1361" idx="0"/>
            <a:endCxn id="1360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26" name="Connector 1426"/>
          <p:cNvCxnSpPr>
            <a:stCxn id="1362" idx="0"/>
            <a:endCxn id="1360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27" name="Connector 1427"/>
          <p:cNvCxnSpPr>
            <a:stCxn id="1364" idx="0"/>
            <a:endCxn id="1360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28" name="Connector 1428"/>
          <p:cNvCxnSpPr>
            <a:stCxn id="1363" idx="0"/>
            <a:endCxn id="1360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29" name="Connector 1429"/>
          <p:cNvCxnSpPr>
            <a:stCxn id="1361" idx="0"/>
            <a:endCxn id="1413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30" name="Connector 1430"/>
          <p:cNvCxnSpPr>
            <a:stCxn id="1361" idx="0"/>
            <a:endCxn id="1415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31" name="Connector 1431"/>
          <p:cNvCxnSpPr>
            <a:stCxn id="1362" idx="0"/>
            <a:endCxn id="1416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32" name="Connector 1432"/>
          <p:cNvCxnSpPr>
            <a:stCxn id="1418" idx="0"/>
            <a:endCxn id="1362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33" name="Connector 1433"/>
          <p:cNvCxnSpPr>
            <a:stCxn id="1364" idx="0"/>
            <a:endCxn id="1419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34" name="Connector 1434"/>
          <p:cNvCxnSpPr>
            <a:stCxn id="1364" idx="0"/>
            <a:endCxn id="1421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435" name="Connector 1435"/>
          <p:cNvCxnSpPr>
            <a:stCxn id="1363" idx="0"/>
            <a:endCxn id="1422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36" name="Connector 1436"/>
          <p:cNvCxnSpPr>
            <a:stCxn id="1363" idx="0"/>
            <a:endCxn id="1424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37" name="Connector 1437"/>
          <p:cNvCxnSpPr>
            <a:stCxn id="1393" idx="0"/>
            <a:endCxn id="1413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38" name="Connector 1438"/>
          <p:cNvCxnSpPr>
            <a:stCxn id="1391" idx="0"/>
            <a:endCxn id="1413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39" name="Connector 1439"/>
          <p:cNvCxnSpPr>
            <a:stCxn id="1396" idx="0"/>
            <a:endCxn id="1414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0" name="Connector 1440"/>
          <p:cNvCxnSpPr>
            <a:stCxn id="1414" idx="0"/>
            <a:endCxn id="1392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1" name="Connector 1441"/>
          <p:cNvCxnSpPr>
            <a:stCxn id="1394" idx="0"/>
            <a:endCxn id="1415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2" name="Connector 1442"/>
          <p:cNvCxnSpPr>
            <a:stCxn id="1395" idx="0"/>
            <a:endCxn id="1415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3" name="Connector 1443"/>
          <p:cNvCxnSpPr>
            <a:stCxn id="1416" idx="0"/>
            <a:endCxn id="1390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444" name="Connector 1444"/>
          <p:cNvCxnSpPr>
            <a:stCxn id="1397" idx="0"/>
            <a:endCxn id="1416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5" name="Connector 1445"/>
          <p:cNvCxnSpPr>
            <a:stCxn id="1417" idx="0"/>
            <a:endCxn id="1398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6" name="Connector 1446"/>
          <p:cNvCxnSpPr>
            <a:stCxn id="1417" idx="0"/>
            <a:endCxn id="1399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47" name="Connector 1447"/>
          <p:cNvCxnSpPr>
            <a:stCxn id="1389" idx="0"/>
            <a:endCxn id="1418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48" name="Connector 1448"/>
          <p:cNvCxnSpPr>
            <a:stCxn id="1418" idx="0"/>
            <a:endCxn id="1400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49" name="Connector 1449"/>
          <p:cNvCxnSpPr>
            <a:stCxn id="1405" idx="0"/>
            <a:endCxn id="1419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450" name="Connector 1450"/>
          <p:cNvCxnSpPr>
            <a:stCxn id="1403" idx="0"/>
            <a:endCxn id="1419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451" name="Connector 1451"/>
          <p:cNvCxnSpPr>
            <a:stCxn id="1408" idx="0"/>
            <a:endCxn id="1420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52" name="Connector 1452"/>
          <p:cNvCxnSpPr>
            <a:stCxn id="1420" idx="0"/>
            <a:endCxn id="1404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53" name="Connector 1453"/>
          <p:cNvCxnSpPr>
            <a:stCxn id="1406" idx="0"/>
            <a:endCxn id="1421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454" name="Connector 1454"/>
          <p:cNvCxnSpPr>
            <a:stCxn id="1407" idx="0"/>
            <a:endCxn id="1421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1455" name="Connector 1455"/>
          <p:cNvCxnSpPr>
            <a:stCxn id="1422" idx="0"/>
            <a:endCxn id="1402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56" name="Connector 1456"/>
          <p:cNvCxnSpPr>
            <a:stCxn id="1409" idx="0"/>
            <a:endCxn id="1422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57" name="Connector 1457"/>
          <p:cNvCxnSpPr>
            <a:stCxn id="1423" idx="0"/>
            <a:endCxn id="1410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58" name="Connector 1458"/>
          <p:cNvCxnSpPr>
            <a:stCxn id="1423" idx="0"/>
            <a:endCxn id="1411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59" name="Connector 1459"/>
          <p:cNvCxnSpPr>
            <a:stCxn id="1401" idx="0"/>
            <a:endCxn id="1424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460" name="Connector 1460"/>
          <p:cNvCxnSpPr>
            <a:stCxn id="1412" idx="0"/>
            <a:endCxn id="1424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1461" name="Shape 1461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use lower bounds to prune</a:t>
            </a:r>
          </a:p>
        </p:txBody>
      </p:sp>
      <p:sp>
        <p:nvSpPr>
          <p:cNvPr id="1462" name="Shape 1462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3" name="Shape 1463"/>
          <p:cNvSpPr/>
          <p:nvPr/>
        </p:nvSpPr>
        <p:spPr>
          <a:xfrm>
            <a:off x="2967959" y="4098843"/>
            <a:ext cx="1799981" cy="53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9148">
              <a:defRPr b="1" sz="28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best = .10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6" name="Shape 146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7" name="Shape 146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8" name="Shape 146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9" name="Shape 146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0" name="Shape 147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1" name="Shape 147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2" name="Shape 147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3" name="Shape 147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4" name="Shape 147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5" name="Shape 147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6" name="Shape 147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7" name="Shape 147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8" name="Shape 147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9" name="Shape 147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0" name="Shape 148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1" name="Shape 148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2" name="Shape 148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3" name="Shape 148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4" name="Shape 148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5" name="Shape 148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6" name="Shape 148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7" name="Shape 148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8" name="Shape 148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9" name="Shape 148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0" name="Shape 149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1" name="Shape 149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2" name="Shape 149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3" name="Shape 149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494" name="Shape 149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95" name="Shape 149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96" name="Shape 149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97" name="Shape 149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98" name="Shape 149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99" name="Shape 149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0" name="Shape 150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1" name="Shape 150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2" name="Shape 150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3" name="Shape 150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4" name="Shape 150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5" name="Shape 150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6" name="Shape 150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7" name="Shape 150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8" name="Shape 150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9" name="Shape 150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0" name="Shape 151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1" name="Shape 151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2" name="Shape 151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3" name="Shape 151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4" name="Shape 151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5" name="Shape 151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6" name="Shape 151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7" name="Shape 151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8" name="Shape 151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9" name="Shape 151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0" name="Shape 152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1" name="Shape 152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3" name="Shape 152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4" name="Shape 152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5" name="Shape 152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6" name="Shape 152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7" name="Shape 152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8" name="Shape 152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29" name="Shape 152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0" name="Shape 153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1" name="Shape 153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2" name="Shape 153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3" name="Shape 153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4" name="Shape 153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5" name="Shape 153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6" name="Shape 153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7" name="Shape 153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8" name="Shape 153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39" name="Shape 153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0" name="Shape 154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1" name="Shape 154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2" name="Shape 154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3" name="Shape 154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4" name="Shape 154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5" name="Shape 154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6" name="Shape 154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7" name="Shape 154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8" name="Shape 154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49" name="Shape 154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0" name="Shape 155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1" name="Shape 155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2" name="Shape 155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3" name="Shape 155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4" name="Shape 155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5" name="Shape 155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6" name="Shape 155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7" name="Shape 155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558" name="Connector 1558"/>
          <p:cNvCxnSpPr>
            <a:stCxn id="1494" idx="0"/>
            <a:endCxn id="149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59" name="Connector 1559"/>
          <p:cNvCxnSpPr>
            <a:stCxn id="1495" idx="0"/>
            <a:endCxn id="149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60" name="Connector 1560"/>
          <p:cNvCxnSpPr>
            <a:stCxn id="1497" idx="0"/>
            <a:endCxn id="149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61" name="Connector 1561"/>
          <p:cNvCxnSpPr>
            <a:stCxn id="1496" idx="0"/>
            <a:endCxn id="149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62" name="Connector 1562"/>
          <p:cNvCxnSpPr>
            <a:stCxn id="1494" idx="0"/>
            <a:endCxn id="154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63" name="Connector 1563"/>
          <p:cNvCxnSpPr>
            <a:stCxn id="1494" idx="0"/>
            <a:endCxn id="154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64" name="Connector 1564"/>
          <p:cNvCxnSpPr>
            <a:stCxn id="1495" idx="0"/>
            <a:endCxn id="154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65" name="Connector 1565"/>
          <p:cNvCxnSpPr>
            <a:stCxn id="1551" idx="0"/>
            <a:endCxn id="149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66" name="Connector 1566"/>
          <p:cNvCxnSpPr>
            <a:stCxn id="1497" idx="0"/>
            <a:endCxn id="155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67" name="Connector 1567"/>
          <p:cNvCxnSpPr>
            <a:stCxn id="1497" idx="0"/>
            <a:endCxn id="155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68" name="Connector 1568"/>
          <p:cNvCxnSpPr>
            <a:stCxn id="1496" idx="0"/>
            <a:endCxn id="155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69" name="Connector 1569"/>
          <p:cNvCxnSpPr>
            <a:stCxn id="1496" idx="0"/>
            <a:endCxn id="155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70" name="Connector 1570"/>
          <p:cNvCxnSpPr>
            <a:stCxn id="1526" idx="0"/>
            <a:endCxn id="154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1" name="Connector 1571"/>
          <p:cNvCxnSpPr>
            <a:stCxn id="1524" idx="0"/>
            <a:endCxn id="154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2" name="Connector 1572"/>
          <p:cNvCxnSpPr>
            <a:stCxn id="1529" idx="0"/>
            <a:endCxn id="154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3" name="Connector 1573"/>
          <p:cNvCxnSpPr>
            <a:stCxn id="1547" idx="0"/>
            <a:endCxn id="152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4" name="Connector 1574"/>
          <p:cNvCxnSpPr>
            <a:stCxn id="1527" idx="0"/>
            <a:endCxn id="154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5" name="Connector 1575"/>
          <p:cNvCxnSpPr>
            <a:stCxn id="1528" idx="0"/>
            <a:endCxn id="154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6" name="Connector 1576"/>
          <p:cNvCxnSpPr>
            <a:stCxn id="1549" idx="0"/>
            <a:endCxn id="152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77" name="Connector 1577"/>
          <p:cNvCxnSpPr>
            <a:stCxn id="1530" idx="0"/>
            <a:endCxn id="154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8" name="Connector 1578"/>
          <p:cNvCxnSpPr>
            <a:stCxn id="1550" idx="0"/>
            <a:endCxn id="153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79" name="Connector 1579"/>
          <p:cNvCxnSpPr>
            <a:stCxn id="1550" idx="0"/>
            <a:endCxn id="153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80" name="Connector 1580"/>
          <p:cNvCxnSpPr>
            <a:stCxn id="1522" idx="0"/>
            <a:endCxn id="155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1" name="Connector 1581"/>
          <p:cNvCxnSpPr>
            <a:stCxn id="1551" idx="0"/>
            <a:endCxn id="153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2" name="Connector 1582"/>
          <p:cNvCxnSpPr>
            <a:stCxn id="1538" idx="0"/>
            <a:endCxn id="155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3" name="Connector 1583"/>
          <p:cNvCxnSpPr>
            <a:stCxn id="1536" idx="0"/>
            <a:endCxn id="155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584" name="Connector 1584"/>
          <p:cNvCxnSpPr>
            <a:stCxn id="1541" idx="0"/>
            <a:endCxn id="155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5" name="Connector 1585"/>
          <p:cNvCxnSpPr>
            <a:stCxn id="1553" idx="0"/>
            <a:endCxn id="153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6" name="Connector 1586"/>
          <p:cNvCxnSpPr>
            <a:stCxn id="1539" idx="0"/>
            <a:endCxn id="155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7" name="Connector 1587"/>
          <p:cNvCxnSpPr>
            <a:stCxn id="1540" idx="0"/>
            <a:endCxn id="155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8" name="Connector 1588"/>
          <p:cNvCxnSpPr>
            <a:stCxn id="1555" idx="0"/>
            <a:endCxn id="153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89" name="Connector 1589"/>
          <p:cNvCxnSpPr>
            <a:stCxn id="1542" idx="0"/>
            <a:endCxn id="155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90" name="Connector 1590"/>
          <p:cNvCxnSpPr>
            <a:stCxn id="1556" idx="0"/>
            <a:endCxn id="154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91" name="Connector 1591"/>
          <p:cNvCxnSpPr>
            <a:stCxn id="1556" idx="0"/>
            <a:endCxn id="154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92" name="Connector 1592"/>
          <p:cNvCxnSpPr>
            <a:stCxn id="1534" idx="0"/>
            <a:endCxn id="155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593" name="Connector 1593"/>
          <p:cNvCxnSpPr>
            <a:stCxn id="1545" idx="0"/>
            <a:endCxn id="155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1594" name="Shape 159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incrementally grow to prefixes of length 4</a:t>
            </a:r>
          </a:p>
        </p:txBody>
      </p:sp>
      <p:sp>
        <p:nvSpPr>
          <p:cNvPr id="1595" name="Shape 1595"/>
          <p:cNvSpPr/>
          <p:nvPr/>
        </p:nvSpPr>
        <p:spPr>
          <a:xfrm>
            <a:off x="3016969" y="7090740"/>
            <a:ext cx="476542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2900974" y="4906038"/>
            <a:ext cx="680604" cy="2269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80" h="21600" fill="norm" stroke="1" extrusionOk="0">
                <a:moveTo>
                  <a:pt x="5543" y="21600"/>
                </a:moveTo>
                <a:cubicBezTo>
                  <a:pt x="-4620" y="9145"/>
                  <a:pt x="-808" y="1945"/>
                  <a:pt x="16980" y="0"/>
                </a:cubicBezTo>
              </a:path>
            </a:pathLst>
          </a:custGeom>
          <a:ln w="38100">
            <a:solidFill>
              <a:schemeClr val="accent3"/>
            </a:solidFill>
            <a:miter lim="400000"/>
            <a:headEnd type="stealth"/>
          </a:ln>
          <a:effectLst>
            <a:outerShdw sx="100000" sy="100000" kx="0" ky="0" algn="b" rotWithShape="0" blurRad="38100" dist="25400" dir="5400000">
              <a:srgbClr val="000000"/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0" name="Shape 160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1" name="Shape 160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2" name="Shape 160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3" name="Shape 160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4" name="Shape 160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5" name="Shape 160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6" name="Shape 160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7" name="Shape 160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8" name="Shape 160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9" name="Shape 160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0" name="Shape 161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1" name="Shape 161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2" name="Shape 161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3" name="Shape 161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4" name="Shape 161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5" name="Shape 161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6" name="Shape 161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7" name="Shape 161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8" name="Shape 161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9" name="Shape 161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0" name="Shape 162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1" name="Shape 162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2" name="Shape 162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3" name="Shape 162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4" name="Shape 162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5" name="Shape 162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6" name="Shape 162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7" name="Shape 162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628" name="Shape 162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29" name="Shape 162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0" name="Shape 163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1" name="Shape 163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2" name="Shape 163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3" name="Shape 163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4" name="Shape 163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5" name="Shape 163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6" name="Shape 163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7" name="Shape 163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8" name="Shape 163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39" name="Shape 163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0" name="Shape 164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1" name="Shape 164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2" name="Shape 164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3" name="Shape 164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4" name="Shape 164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5" name="Shape 164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6" name="Shape 164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7" name="Shape 164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8" name="Shape 164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49" name="Shape 164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0" name="Shape 165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1" name="Shape 165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2" name="Shape 165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3" name="Shape 165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4" name="Shape 165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5" name="Shape 165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6" name="Shape 165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7" name="Shape 165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59" name="Shape 165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0" name="Shape 166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1" name="Shape 166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2" name="Shape 166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3" name="Shape 166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4" name="Shape 166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5" name="Shape 166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6" name="Shape 166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7" name="Shape 166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8" name="Shape 166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69" name="Shape 166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0" name="Shape 167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1" name="Shape 167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2" name="Shape 167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3" name="Shape 167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4" name="Shape 167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5" name="Shape 167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6" name="Shape 167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7" name="Shape 167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8" name="Shape 167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79" name="Shape 167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0" name="Shape 168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1" name="Shape 168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2" name="Shape 168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3" name="Shape 168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4" name="Shape 168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5" name="Shape 168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6" name="Shape 168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7" name="Shape 168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8" name="Shape 168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9" name="Shape 168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90" name="Shape 169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91" name="Shape 169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692" name="Connector 1692"/>
          <p:cNvCxnSpPr>
            <a:stCxn id="1628" idx="0"/>
            <a:endCxn id="162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693" name="Connector 1693"/>
          <p:cNvCxnSpPr>
            <a:stCxn id="1629" idx="0"/>
            <a:endCxn id="162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694" name="Connector 1694"/>
          <p:cNvCxnSpPr>
            <a:stCxn id="1631" idx="0"/>
            <a:endCxn id="162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695" name="Connector 1695"/>
          <p:cNvCxnSpPr>
            <a:stCxn id="1630" idx="0"/>
            <a:endCxn id="162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696" name="Connector 1696"/>
          <p:cNvCxnSpPr>
            <a:stCxn id="1628" idx="0"/>
            <a:endCxn id="168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697" name="Connector 1697"/>
          <p:cNvCxnSpPr>
            <a:stCxn id="1628" idx="0"/>
            <a:endCxn id="168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698" name="Connector 1698"/>
          <p:cNvCxnSpPr>
            <a:stCxn id="1629" idx="0"/>
            <a:endCxn id="168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699" name="Connector 1699"/>
          <p:cNvCxnSpPr>
            <a:stCxn id="1685" idx="0"/>
            <a:endCxn id="162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00" name="Connector 1700"/>
          <p:cNvCxnSpPr>
            <a:stCxn id="1631" idx="0"/>
            <a:endCxn id="168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01" name="Connector 1701"/>
          <p:cNvCxnSpPr>
            <a:stCxn id="1631" idx="0"/>
            <a:endCxn id="168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02" name="Connector 1702"/>
          <p:cNvCxnSpPr>
            <a:stCxn id="1630" idx="0"/>
            <a:endCxn id="168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03" name="Connector 1703"/>
          <p:cNvCxnSpPr>
            <a:stCxn id="1630" idx="0"/>
            <a:endCxn id="169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04" name="Connector 1704"/>
          <p:cNvCxnSpPr>
            <a:stCxn id="1660" idx="0"/>
            <a:endCxn id="168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05" name="Connector 1705"/>
          <p:cNvCxnSpPr>
            <a:stCxn id="1658" idx="0"/>
            <a:endCxn id="168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06" name="Connector 1706"/>
          <p:cNvCxnSpPr>
            <a:stCxn id="1663" idx="0"/>
            <a:endCxn id="168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07" name="Connector 1707"/>
          <p:cNvCxnSpPr>
            <a:stCxn id="1681" idx="0"/>
            <a:endCxn id="165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08" name="Connector 1708"/>
          <p:cNvCxnSpPr>
            <a:stCxn id="1661" idx="0"/>
            <a:endCxn id="168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709" name="Connector 1709"/>
          <p:cNvCxnSpPr>
            <a:stCxn id="1662" idx="0"/>
            <a:endCxn id="168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10" name="Connector 1710"/>
          <p:cNvCxnSpPr>
            <a:stCxn id="1683" idx="0"/>
            <a:endCxn id="165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11" name="Connector 1711"/>
          <p:cNvCxnSpPr>
            <a:stCxn id="1664" idx="0"/>
            <a:endCxn id="168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12" name="Connector 1712"/>
          <p:cNvCxnSpPr>
            <a:stCxn id="1684" idx="0"/>
            <a:endCxn id="166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13" name="Connector 1713"/>
          <p:cNvCxnSpPr>
            <a:stCxn id="1684" idx="0"/>
            <a:endCxn id="166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14" name="Connector 1714"/>
          <p:cNvCxnSpPr>
            <a:stCxn id="1656" idx="0"/>
            <a:endCxn id="168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15" name="Connector 1715"/>
          <p:cNvCxnSpPr>
            <a:stCxn id="1685" idx="0"/>
            <a:endCxn id="166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16" name="Connector 1716"/>
          <p:cNvCxnSpPr>
            <a:stCxn id="1672" idx="0"/>
            <a:endCxn id="168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17" name="Connector 1717"/>
          <p:cNvCxnSpPr>
            <a:stCxn id="1670" idx="0"/>
            <a:endCxn id="168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718" name="Connector 1718"/>
          <p:cNvCxnSpPr>
            <a:stCxn id="1675" idx="0"/>
            <a:endCxn id="168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19" name="Connector 1719"/>
          <p:cNvCxnSpPr>
            <a:stCxn id="1687" idx="0"/>
            <a:endCxn id="167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0" name="Connector 1720"/>
          <p:cNvCxnSpPr>
            <a:stCxn id="1673" idx="0"/>
            <a:endCxn id="168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1" name="Connector 1721"/>
          <p:cNvCxnSpPr>
            <a:stCxn id="1674" idx="0"/>
            <a:endCxn id="168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2" name="Connector 1722"/>
          <p:cNvCxnSpPr>
            <a:stCxn id="1689" idx="0"/>
            <a:endCxn id="166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3" name="Connector 1723"/>
          <p:cNvCxnSpPr>
            <a:stCxn id="1676" idx="0"/>
            <a:endCxn id="168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4" name="Connector 1724"/>
          <p:cNvCxnSpPr>
            <a:stCxn id="1690" idx="0"/>
            <a:endCxn id="167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5" name="Connector 1725"/>
          <p:cNvCxnSpPr>
            <a:stCxn id="1690" idx="0"/>
            <a:endCxn id="167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6" name="Connector 1726"/>
          <p:cNvCxnSpPr>
            <a:stCxn id="1668" idx="0"/>
            <a:endCxn id="169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1727" name="Connector 1727"/>
          <p:cNvCxnSpPr>
            <a:stCxn id="1679" idx="0"/>
            <a:endCxn id="169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1728" name="Shape 172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global optimization complete</a:t>
            </a:r>
          </a:p>
        </p:txBody>
      </p:sp>
      <p:sp>
        <p:nvSpPr>
          <p:cNvPr id="1729" name="Shape 1729"/>
          <p:cNvSpPr/>
          <p:nvPr/>
        </p:nvSpPr>
        <p:spPr>
          <a:xfrm>
            <a:off x="3016969" y="7090740"/>
            <a:ext cx="476542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Shape 1731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2" name="Shape 1732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3" name="Shape 1733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4" name="Shape 1734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5" name="Shape 1735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6" name="Shape 1736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7" name="Shape 1737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8" name="Shape 1738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9" name="Shape 1739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0" name="Shape 1740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1" name="Shape 1741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2" name="Shape 1742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3" name="Shape 1743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4" name="Shape 1744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5" name="Shape 1745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6" name="Shape 1746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7" name="Shape 1747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8" name="Shape 1748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9" name="Shape 1749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0" name="Shape 1750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1" name="Shape 1751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2" name="Shape 1752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3" name="Shape 1753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4" name="Shape 1754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5" name="Shape 1755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6" name="Shape 1756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7" name="Shape 1757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8" name="Shape 1758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9" name="Shape 1759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760" name="Shape 1760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1" name="Shape 1761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2" name="Shape 1762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3" name="Shape 1763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4" name="Shape 1764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5" name="Shape 1765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6" name="Shape 1766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7" name="Shape 1767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8" name="Shape 1768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69" name="Shape 1769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0" name="Shape 1770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1" name="Shape 1771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2" name="Shape 1772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3" name="Shape 1773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4" name="Shape 1774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5" name="Shape 1775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6" name="Shape 1776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7" name="Shape 1777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8" name="Shape 1778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79" name="Shape 1779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0" name="Shape 1780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1" name="Shape 1781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2" name="Shape 1782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3" name="Shape 1783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4" name="Shape 1784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5" name="Shape 1785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6" name="Shape 1786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7" name="Shape 1787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8" name="Shape 1788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89" name="Shape 1789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0" name="Shape 1790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1" name="Shape 1791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2" name="Shape 1792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3" name="Shape 1793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4" name="Shape 1794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5" name="Shape 1795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6" name="Shape 1796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7" name="Shape 1797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9" name="Shape 1799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0" name="Shape 1800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1" name="Shape 1801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2" name="Shape 1802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3" name="Shape 1803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4" name="Shape 1804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5" name="Shape 1805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6" name="Shape 1806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7" name="Shape 1807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8" name="Shape 1808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9" name="Shape 1809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0" name="Shape 1810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1" name="Shape 1811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2" name="Shape 1812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3" name="Shape 1813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4" name="Shape 1814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5" name="Shape 1815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6" name="Shape 1816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7" name="Shape 1817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8" name="Shape 1818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9" name="Shape 1819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0" name="Shape 1820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1" name="Shape 1821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2" name="Shape 1822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3" name="Shape 1823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824" name="Connector 1824"/>
          <p:cNvCxnSpPr>
            <a:stCxn id="1760" idx="0"/>
            <a:endCxn id="1759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25" name="Connector 1825"/>
          <p:cNvCxnSpPr>
            <a:stCxn id="1761" idx="0"/>
            <a:endCxn id="1759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26" name="Connector 1826"/>
          <p:cNvCxnSpPr>
            <a:stCxn id="1763" idx="0"/>
            <a:endCxn id="1759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27" name="Connector 1827"/>
          <p:cNvCxnSpPr>
            <a:stCxn id="1762" idx="0"/>
            <a:endCxn id="1759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28" name="Connector 1828"/>
          <p:cNvCxnSpPr>
            <a:stCxn id="1760" idx="0"/>
            <a:endCxn id="1812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29" name="Connector 1829"/>
          <p:cNvCxnSpPr>
            <a:stCxn id="1760" idx="0"/>
            <a:endCxn id="1814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0" name="Connector 1830"/>
          <p:cNvCxnSpPr>
            <a:stCxn id="1761" idx="0"/>
            <a:endCxn id="1815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1" name="Connector 1831"/>
          <p:cNvCxnSpPr>
            <a:stCxn id="1817" idx="0"/>
            <a:endCxn id="1761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2" name="Connector 1832"/>
          <p:cNvCxnSpPr>
            <a:stCxn id="1763" idx="0"/>
            <a:endCxn id="1818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3" name="Connector 1833"/>
          <p:cNvCxnSpPr>
            <a:stCxn id="1763" idx="0"/>
            <a:endCxn id="1820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4" name="Connector 1834"/>
          <p:cNvCxnSpPr>
            <a:stCxn id="1762" idx="0"/>
            <a:endCxn id="1821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5" name="Connector 1835"/>
          <p:cNvCxnSpPr>
            <a:stCxn id="1762" idx="0"/>
            <a:endCxn id="1823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6" name="Connector 1836"/>
          <p:cNvCxnSpPr>
            <a:stCxn id="1792" idx="0"/>
            <a:endCxn id="1812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7" name="Connector 1837"/>
          <p:cNvCxnSpPr>
            <a:stCxn id="1790" idx="0"/>
            <a:endCxn id="1812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8" name="Connector 1838"/>
          <p:cNvCxnSpPr>
            <a:stCxn id="1795" idx="0"/>
            <a:endCxn id="1813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39" name="Connector 1839"/>
          <p:cNvCxnSpPr>
            <a:stCxn id="1813" idx="0"/>
            <a:endCxn id="1791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0" name="Connector 1840"/>
          <p:cNvCxnSpPr>
            <a:stCxn id="1793" idx="0"/>
            <a:endCxn id="1814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1" name="Connector 1841"/>
          <p:cNvCxnSpPr>
            <a:stCxn id="1794" idx="0"/>
            <a:endCxn id="1814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2" name="Connector 1842"/>
          <p:cNvCxnSpPr>
            <a:stCxn id="1815" idx="0"/>
            <a:endCxn id="1789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3" name="Connector 1843"/>
          <p:cNvCxnSpPr>
            <a:stCxn id="1796" idx="0"/>
            <a:endCxn id="1815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4" name="Connector 1844"/>
          <p:cNvCxnSpPr>
            <a:stCxn id="1816" idx="0"/>
            <a:endCxn id="1797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5" name="Connector 1845"/>
          <p:cNvCxnSpPr>
            <a:stCxn id="1816" idx="0"/>
            <a:endCxn id="1798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6" name="Connector 1846"/>
          <p:cNvCxnSpPr>
            <a:stCxn id="1788" idx="0"/>
            <a:endCxn id="1817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47" name="Connector 1847"/>
          <p:cNvCxnSpPr>
            <a:stCxn id="1817" idx="0"/>
            <a:endCxn id="1799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48" name="Connector 1848"/>
          <p:cNvCxnSpPr>
            <a:stCxn id="1804" idx="0"/>
            <a:endCxn id="1818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49" name="Connector 1849"/>
          <p:cNvCxnSpPr>
            <a:stCxn id="1802" idx="0"/>
            <a:endCxn id="1818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50" name="Connector 1850"/>
          <p:cNvCxnSpPr>
            <a:stCxn id="1807" idx="0"/>
            <a:endCxn id="1819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1" name="Connector 1851"/>
          <p:cNvCxnSpPr>
            <a:stCxn id="1819" idx="0"/>
            <a:endCxn id="1803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2" name="Connector 1852"/>
          <p:cNvCxnSpPr>
            <a:stCxn id="1805" idx="0"/>
            <a:endCxn id="1820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53" name="Connector 1853"/>
          <p:cNvCxnSpPr>
            <a:stCxn id="1806" idx="0"/>
            <a:endCxn id="1820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1854" name="Connector 1854"/>
          <p:cNvCxnSpPr>
            <a:stCxn id="1821" idx="0"/>
            <a:endCxn id="1801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5" name="Connector 1855"/>
          <p:cNvCxnSpPr>
            <a:stCxn id="1808" idx="0"/>
            <a:endCxn id="1821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6" name="Connector 1856"/>
          <p:cNvCxnSpPr>
            <a:stCxn id="1822" idx="0"/>
            <a:endCxn id="1809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7" name="Connector 1857"/>
          <p:cNvCxnSpPr>
            <a:stCxn id="1822" idx="0"/>
            <a:endCxn id="1810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8" name="Connector 1858"/>
          <p:cNvCxnSpPr>
            <a:stCxn id="1800" idx="0"/>
            <a:endCxn id="1823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859" name="Connector 1859"/>
          <p:cNvCxnSpPr>
            <a:stCxn id="1811" idx="0"/>
            <a:endCxn id="1823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1860" name="Shape 1860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summary of computations</a:t>
            </a:r>
          </a:p>
        </p:txBody>
      </p:sp>
      <p:sp>
        <p:nvSpPr>
          <p:cNvPr id="1861" name="Shape 1861"/>
          <p:cNvSpPr/>
          <p:nvPr/>
        </p:nvSpPr>
        <p:spPr>
          <a:xfrm>
            <a:off x="952500" y="8065827"/>
            <a:ext cx="11099800" cy="118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57047">
              <a:defRPr sz="3520"/>
            </a:lvl1pPr>
          </a:lstStyle>
          <a:p>
            <a:pPr/>
            <a:r>
              <a:t>computational gains depend on how quickly lower bounds become tight or exceed best known 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Shape 1863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we can derive other bounds</a:t>
            </a:r>
          </a:p>
        </p:txBody>
      </p:sp>
      <p:sp>
        <p:nvSpPr>
          <p:cNvPr id="1864" name="Shape 1864"/>
          <p:cNvSpPr/>
          <p:nvPr/>
        </p:nvSpPr>
        <p:spPr>
          <a:xfrm>
            <a:off x="952500" y="132709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3766" indent="-503766" algn="l" defTabSz="297941">
              <a:buSzPct val="75000"/>
              <a:buChar char="•"/>
              <a:defRPr sz="4080"/>
            </a:lvl1pPr>
          </a:lstStyle>
          <a:p>
            <a:pPr/>
            <a:r>
              <a:t>combine for more aggressive pruning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we can derive other bounds</a:t>
            </a:r>
          </a:p>
        </p:txBody>
      </p:sp>
      <p:sp>
        <p:nvSpPr>
          <p:cNvPr id="1867" name="Shape 1867"/>
          <p:cNvSpPr/>
          <p:nvPr/>
        </p:nvSpPr>
        <p:spPr>
          <a:xfrm>
            <a:off x="952500" y="132709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3766" indent="-503766" algn="l" defTabSz="297941">
              <a:buSzPct val="75000"/>
              <a:buChar char="•"/>
              <a:defRPr sz="4080"/>
            </a:lvl1pPr>
          </a:lstStyle>
          <a:p>
            <a:pPr/>
            <a:r>
              <a:t>combine for more aggressive pruning</a:t>
            </a:r>
          </a:p>
        </p:txBody>
      </p:sp>
      <p:sp>
        <p:nvSpPr>
          <p:cNvPr id="1868" name="Shape 1868"/>
          <p:cNvSpPr/>
          <p:nvPr/>
        </p:nvSpPr>
        <p:spPr>
          <a:xfrm>
            <a:off x="952500" y="2971694"/>
            <a:ext cx="11099800" cy="72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3766" indent="-503766" algn="l" defTabSz="297941">
              <a:buSzPct val="75000"/>
              <a:buChar char="•"/>
              <a:defRPr sz="4080"/>
            </a:lvl1pPr>
          </a:lstStyle>
          <a:p>
            <a:pPr/>
            <a:r>
              <a:t>e.g., exploit structure based on permutations</a:t>
            </a:r>
          </a:p>
        </p:txBody>
      </p:sp>
      <p:sp>
        <p:nvSpPr>
          <p:cNvPr id="1869" name="Shape 1869"/>
          <p:cNvSpPr/>
          <p:nvPr/>
        </p:nvSpPr>
        <p:spPr>
          <a:xfrm>
            <a:off x="952500" y="5498889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4255" indent="-464255" algn="l" defTabSz="274574">
              <a:buSzPct val="75000"/>
              <a:buChar char="•"/>
              <a:defRPr sz="3759"/>
            </a:lvl1pPr>
          </a:lstStyle>
          <a:p>
            <a:pPr/>
            <a:r>
              <a:t>e.g., ensure rules we add capture sufficient data</a:t>
            </a:r>
          </a:p>
        </p:txBody>
      </p:sp>
      <p:sp>
        <p:nvSpPr>
          <p:cNvPr id="1870" name="Shape 1870"/>
          <p:cNvSpPr/>
          <p:nvPr/>
        </p:nvSpPr>
        <p:spPr>
          <a:xfrm>
            <a:off x="952500" y="3854291"/>
            <a:ext cx="11099800" cy="72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43305">
              <a:defRPr sz="3720"/>
            </a:lvl1pPr>
          </a:lstStyle>
          <a:p>
            <a:pPr/>
            <a:r>
              <a:t>=&gt; only extend best prefix within permutation group</a:t>
            </a:r>
          </a:p>
        </p:txBody>
      </p:sp>
      <p:sp>
        <p:nvSpPr>
          <p:cNvPr id="1871" name="Shape 1871"/>
          <p:cNvSpPr/>
          <p:nvPr/>
        </p:nvSpPr>
        <p:spPr>
          <a:xfrm>
            <a:off x="952500" y="6381486"/>
            <a:ext cx="11099800" cy="72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67359">
              <a:defRPr sz="3200"/>
            </a:lvl1pPr>
          </a:lstStyle>
          <a:p>
            <a:pPr/>
            <a:r>
              <a:t>=&gt; if a rule doesn’t capture enough data, don’t add to prefix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motivation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1282489"/>
            <a:ext cx="11099800" cy="6916341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some problems require human interpretation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criminal recidivism prediction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current model is proprietary black box algorithm called COMPAS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ProPublica released an article on racial bias in COMPAS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“…it is difficult to construct a score that doesn’t include items that can be correlated with race — such as poverty, joblessness and social marginalization. 'If those are omitted from your risk assessment, accuracy goes down,’"</a:t>
            </a:r>
          </a:p>
        </p:txBody>
      </p:sp>
      <p:sp>
        <p:nvSpPr>
          <p:cNvPr id="128" name="Shape 128"/>
          <p:cNvSpPr/>
          <p:nvPr/>
        </p:nvSpPr>
        <p:spPr>
          <a:xfrm>
            <a:off x="631994" y="8974666"/>
            <a:ext cx="117408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https://www.propublica.org/article/machine-bias-risk-assessments-in-criminal-sentencing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Shape 1873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4" name="Shape 1874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5" name="Shape 1875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6" name="Shape 1876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7" name="Shape 1877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8" name="Shape 1878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9" name="Shape 1879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0" name="Shape 1880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1" name="Shape 1881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2" name="Shape 1882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3" name="Shape 1883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4" name="Shape 1884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5" name="Shape 1885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6" name="Shape 1886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7" name="Shape 1887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8" name="Shape 1888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9" name="Shape 1889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0" name="Shape 1890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1" name="Shape 1891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2" name="Shape 1892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3" name="Shape 1893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4" name="Shape 1894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5" name="Shape 1895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6" name="Shape 1896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7" name="Shape 1897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8" name="Shape 1898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9" name="Shape 1899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0" name="Shape 1900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1" name="Shape 1901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1902" name="Shape 1902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3" name="Shape 1903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4" name="Shape 1904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5" name="Shape 1905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6" name="Shape 1906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7" name="Shape 1907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8" name="Shape 1908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09" name="Shape 1909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0" name="Shape 1910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1" name="Shape 1911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2" name="Shape 1912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3" name="Shape 1913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4" name="Shape 1914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5" name="Shape 1915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6" name="Shape 1916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7" name="Shape 1917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8" name="Shape 1918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0" name="Shape 1920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1" name="Shape 1921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2" name="Shape 1922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3" name="Shape 1923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4" name="Shape 1924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5" name="Shape 1925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6" name="Shape 1926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7" name="Shape 1927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8" name="Shape 1928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9" name="Shape 1929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0" name="Shape 1930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1" name="Shape 1931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2" name="Shape 1932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3" name="Shape 1933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4" name="Shape 1934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5" name="Shape 1935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6" name="Shape 1936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7" name="Shape 1937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8" name="Shape 1938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9" name="Shape 1939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0" name="Shape 1940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1" name="Shape 1941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2" name="Shape 1942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3" name="Shape 1943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4" name="Shape 1944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5" name="Shape 1945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6" name="Shape 1946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7" name="Shape 1947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8" name="Shape 1948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9" name="Shape 1949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0" name="Shape 1950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1" name="Shape 1951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2" name="Shape 1952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3" name="Shape 1953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4" name="Shape 1954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5" name="Shape 1955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6" name="Shape 1956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7" name="Shape 1957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8" name="Shape 1958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9" name="Shape 1959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0" name="Shape 1960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1" name="Shape 1961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2" name="Shape 1962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3" name="Shape 1963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4" name="Shape 1964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5" name="Shape 1965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1966" name="Connector 1966"/>
          <p:cNvCxnSpPr>
            <a:stCxn id="1902" idx="0"/>
            <a:endCxn id="1901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967" name="Connector 1967"/>
          <p:cNvCxnSpPr>
            <a:stCxn id="1903" idx="0"/>
            <a:endCxn id="1901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968" name="Connector 1968"/>
          <p:cNvCxnSpPr>
            <a:stCxn id="1905" idx="0"/>
            <a:endCxn id="1901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969" name="Connector 1969"/>
          <p:cNvCxnSpPr>
            <a:stCxn id="1904" idx="0"/>
            <a:endCxn id="1901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1970" name="Connector 1970"/>
          <p:cNvCxnSpPr>
            <a:stCxn id="1902" idx="0"/>
            <a:endCxn id="1954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1" name="Connector 1971"/>
          <p:cNvCxnSpPr>
            <a:stCxn id="1902" idx="0"/>
            <a:endCxn id="1956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2" name="Connector 1972"/>
          <p:cNvCxnSpPr>
            <a:stCxn id="1903" idx="0"/>
            <a:endCxn id="1957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3" name="Connector 1973"/>
          <p:cNvCxnSpPr>
            <a:stCxn id="1959" idx="0"/>
            <a:endCxn id="1903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4" name="Connector 1974"/>
          <p:cNvCxnSpPr>
            <a:stCxn id="1905" idx="0"/>
            <a:endCxn id="1960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5" name="Connector 1975"/>
          <p:cNvCxnSpPr>
            <a:stCxn id="1905" idx="0"/>
            <a:endCxn id="1962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6" name="Connector 1976"/>
          <p:cNvCxnSpPr>
            <a:stCxn id="1904" idx="0"/>
            <a:endCxn id="1963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7" name="Connector 1977"/>
          <p:cNvCxnSpPr>
            <a:stCxn id="1904" idx="0"/>
            <a:endCxn id="1965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8" name="Connector 1978"/>
          <p:cNvCxnSpPr>
            <a:stCxn id="1934" idx="0"/>
            <a:endCxn id="1954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79" name="Connector 1979"/>
          <p:cNvCxnSpPr>
            <a:stCxn id="1932" idx="0"/>
            <a:endCxn id="1954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0" name="Connector 1980"/>
          <p:cNvCxnSpPr>
            <a:stCxn id="1937" idx="0"/>
            <a:endCxn id="1955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1" name="Connector 1981"/>
          <p:cNvCxnSpPr>
            <a:stCxn id="1955" idx="0"/>
            <a:endCxn id="1933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2" name="Connector 1982"/>
          <p:cNvCxnSpPr>
            <a:stCxn id="1935" idx="0"/>
            <a:endCxn id="1956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3" name="Connector 1983"/>
          <p:cNvCxnSpPr>
            <a:stCxn id="1936" idx="0"/>
            <a:endCxn id="1956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4" name="Connector 1984"/>
          <p:cNvCxnSpPr>
            <a:stCxn id="1957" idx="0"/>
            <a:endCxn id="1931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5" name="Connector 1985"/>
          <p:cNvCxnSpPr>
            <a:stCxn id="1938" idx="0"/>
            <a:endCxn id="1957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6" name="Connector 1986"/>
          <p:cNvCxnSpPr>
            <a:stCxn id="1958" idx="0"/>
            <a:endCxn id="1939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7" name="Connector 1987"/>
          <p:cNvCxnSpPr>
            <a:stCxn id="1958" idx="0"/>
            <a:endCxn id="1940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8" name="Connector 1988"/>
          <p:cNvCxnSpPr>
            <a:stCxn id="1930" idx="0"/>
            <a:endCxn id="1959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89" name="Connector 1989"/>
          <p:cNvCxnSpPr>
            <a:stCxn id="1959" idx="0"/>
            <a:endCxn id="1941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0" name="Connector 1990"/>
          <p:cNvCxnSpPr>
            <a:stCxn id="1946" idx="0"/>
            <a:endCxn id="1960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1" name="Connector 1991"/>
          <p:cNvCxnSpPr>
            <a:stCxn id="1944" idx="0"/>
            <a:endCxn id="1960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2" name="Connector 1992"/>
          <p:cNvCxnSpPr>
            <a:stCxn id="1949" idx="0"/>
            <a:endCxn id="1961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3" name="Connector 1993"/>
          <p:cNvCxnSpPr>
            <a:stCxn id="1961" idx="0"/>
            <a:endCxn id="1945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4" name="Connector 1994"/>
          <p:cNvCxnSpPr>
            <a:stCxn id="1947" idx="0"/>
            <a:endCxn id="1962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5" name="Connector 1995"/>
          <p:cNvCxnSpPr>
            <a:stCxn id="1948" idx="0"/>
            <a:endCxn id="1962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6" name="Connector 1996"/>
          <p:cNvCxnSpPr>
            <a:stCxn id="1963" idx="0"/>
            <a:endCxn id="1943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7" name="Connector 1997"/>
          <p:cNvCxnSpPr>
            <a:stCxn id="1950" idx="0"/>
            <a:endCxn id="1963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8" name="Connector 1998"/>
          <p:cNvCxnSpPr>
            <a:stCxn id="1964" idx="0"/>
            <a:endCxn id="1951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1999" name="Connector 1999"/>
          <p:cNvCxnSpPr>
            <a:stCxn id="1964" idx="0"/>
            <a:endCxn id="1952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000" name="Connector 2000"/>
          <p:cNvCxnSpPr>
            <a:stCxn id="1942" idx="0"/>
            <a:endCxn id="1965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001" name="Connector 2001"/>
          <p:cNvCxnSpPr>
            <a:stCxn id="1953" idx="0"/>
            <a:endCxn id="1965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2002" name="Shape 2002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evaluate all prefixes of length 1</a:t>
            </a:r>
          </a:p>
        </p:txBody>
      </p:sp>
      <p:sp>
        <p:nvSpPr>
          <p:cNvPr id="2003" name="Shape 2003"/>
          <p:cNvSpPr/>
          <p:nvPr/>
        </p:nvSpPr>
        <p:spPr>
          <a:xfrm>
            <a:off x="10384018" y="3424459"/>
            <a:ext cx="476542" cy="45691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6" name="Shape 200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7" name="Shape 200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8" name="Shape 200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9" name="Shape 200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0" name="Shape 201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1" name="Shape 201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2" name="Shape 201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3" name="Shape 201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4" name="Shape 201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5" name="Shape 201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6" name="Shape 201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7" name="Shape 201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8" name="Shape 201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9" name="Shape 201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0" name="Shape 202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1" name="Shape 202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2" name="Shape 202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3" name="Shape 202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4" name="Shape 202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5" name="Shape 202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6" name="Shape 202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7" name="Shape 202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8" name="Shape 202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9" name="Shape 202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0" name="Shape 203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1" name="Shape 203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2" name="Shape 203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3" name="Shape 203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034" name="Shape 203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5" name="Shape 203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6" name="Shape 203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7" name="Shape 203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8" name="Shape 203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9" name="Shape 203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0" name="Shape 204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1" name="Shape 204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2" name="Shape 204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3" name="Shape 204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4" name="Shape 204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5" name="Shape 204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6" name="Shape 204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7" name="Shape 204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8" name="Shape 204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49" name="Shape 204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0" name="Shape 205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1" name="Shape 205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2" name="Shape 205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3" name="Shape 205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4" name="Shape 205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5" name="Shape 205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6" name="Shape 205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7" name="Shape 205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8" name="Shape 205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59" name="Shape 205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0" name="Shape 206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1" name="Shape 206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2" name="Shape 206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3" name="Shape 206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4" name="Shape 206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5" name="Shape 206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6" name="Shape 206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7" name="Shape 206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8" name="Shape 206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69" name="Shape 206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0" name="Shape 207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1" name="Shape 207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2" name="Shape 207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3" name="Shape 207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4" name="Shape 207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5" name="Shape 207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6" name="Shape 207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7" name="Shape 207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8" name="Shape 207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9" name="Shape 207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0" name="Shape 208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1" name="Shape 208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2" name="Shape 208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3" name="Shape 208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4" name="Shape 208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5" name="Shape 208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6" name="Shape 208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7" name="Shape 208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8" name="Shape 208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89" name="Shape 208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0" name="Shape 209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1" name="Shape 209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2" name="Shape 209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3" name="Shape 209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4" name="Shape 209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5" name="Shape 209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6" name="Shape 209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97" name="Shape 209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098" name="Connector 2098"/>
          <p:cNvCxnSpPr>
            <a:stCxn id="2034" idx="0"/>
            <a:endCxn id="203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099" name="Connector 2099"/>
          <p:cNvCxnSpPr>
            <a:stCxn id="2035" idx="0"/>
            <a:endCxn id="203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100" name="Connector 2100"/>
          <p:cNvCxnSpPr>
            <a:stCxn id="2037" idx="0"/>
            <a:endCxn id="203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101" name="Connector 2101"/>
          <p:cNvCxnSpPr>
            <a:stCxn id="2036" idx="0"/>
            <a:endCxn id="203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102" name="Connector 2102"/>
          <p:cNvCxnSpPr>
            <a:stCxn id="2034" idx="0"/>
            <a:endCxn id="208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3" name="Connector 2103"/>
          <p:cNvCxnSpPr>
            <a:stCxn id="2034" idx="0"/>
            <a:endCxn id="208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4" name="Connector 2104"/>
          <p:cNvCxnSpPr>
            <a:stCxn id="2035" idx="0"/>
            <a:endCxn id="208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5" name="Connector 2105"/>
          <p:cNvCxnSpPr>
            <a:stCxn id="2091" idx="0"/>
            <a:endCxn id="203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6" name="Connector 2106"/>
          <p:cNvCxnSpPr>
            <a:stCxn id="2037" idx="0"/>
            <a:endCxn id="209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7" name="Connector 2107"/>
          <p:cNvCxnSpPr>
            <a:stCxn id="2037" idx="0"/>
            <a:endCxn id="209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8" name="Connector 2108"/>
          <p:cNvCxnSpPr>
            <a:stCxn id="2036" idx="0"/>
            <a:endCxn id="209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09" name="Connector 2109"/>
          <p:cNvCxnSpPr>
            <a:stCxn id="2036" idx="0"/>
            <a:endCxn id="209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2110" name="Connector 2110"/>
          <p:cNvCxnSpPr>
            <a:stCxn id="2066" idx="0"/>
            <a:endCxn id="208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1" name="Connector 2111"/>
          <p:cNvCxnSpPr>
            <a:stCxn id="2064" idx="0"/>
            <a:endCxn id="208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2" name="Connector 2112"/>
          <p:cNvCxnSpPr>
            <a:stCxn id="2069" idx="0"/>
            <a:endCxn id="208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3" name="Connector 2113"/>
          <p:cNvCxnSpPr>
            <a:stCxn id="2087" idx="0"/>
            <a:endCxn id="206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4" name="Connector 2114"/>
          <p:cNvCxnSpPr>
            <a:stCxn id="2067" idx="0"/>
            <a:endCxn id="208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5" name="Connector 2115"/>
          <p:cNvCxnSpPr>
            <a:stCxn id="2068" idx="0"/>
            <a:endCxn id="208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6" name="Connector 2116"/>
          <p:cNvCxnSpPr>
            <a:stCxn id="2089" idx="0"/>
            <a:endCxn id="206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7" name="Connector 2117"/>
          <p:cNvCxnSpPr>
            <a:stCxn id="2070" idx="0"/>
            <a:endCxn id="208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8" name="Connector 2118"/>
          <p:cNvCxnSpPr>
            <a:stCxn id="2090" idx="0"/>
            <a:endCxn id="207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19" name="Connector 2119"/>
          <p:cNvCxnSpPr>
            <a:stCxn id="2090" idx="0"/>
            <a:endCxn id="207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0" name="Connector 2120"/>
          <p:cNvCxnSpPr>
            <a:stCxn id="2062" idx="0"/>
            <a:endCxn id="209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1" name="Connector 2121"/>
          <p:cNvCxnSpPr>
            <a:stCxn id="2091" idx="0"/>
            <a:endCxn id="207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2" name="Connector 2122"/>
          <p:cNvCxnSpPr>
            <a:stCxn id="2078" idx="0"/>
            <a:endCxn id="209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3" name="Connector 2123"/>
          <p:cNvCxnSpPr>
            <a:stCxn id="2076" idx="0"/>
            <a:endCxn id="209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4" name="Connector 2124"/>
          <p:cNvCxnSpPr>
            <a:stCxn id="2081" idx="0"/>
            <a:endCxn id="209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5" name="Connector 2125"/>
          <p:cNvCxnSpPr>
            <a:stCxn id="2093" idx="0"/>
            <a:endCxn id="207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6" name="Connector 2126"/>
          <p:cNvCxnSpPr>
            <a:stCxn id="2079" idx="0"/>
            <a:endCxn id="209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7" name="Connector 2127"/>
          <p:cNvCxnSpPr>
            <a:stCxn id="2080" idx="0"/>
            <a:endCxn id="209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8" name="Connector 2128"/>
          <p:cNvCxnSpPr>
            <a:stCxn id="2095" idx="0"/>
            <a:endCxn id="207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29" name="Connector 2129"/>
          <p:cNvCxnSpPr>
            <a:stCxn id="2082" idx="0"/>
            <a:endCxn id="209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30" name="Connector 2130"/>
          <p:cNvCxnSpPr>
            <a:stCxn id="2096" idx="0"/>
            <a:endCxn id="208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31" name="Connector 2131"/>
          <p:cNvCxnSpPr>
            <a:stCxn id="2096" idx="0"/>
            <a:endCxn id="208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32" name="Connector 2132"/>
          <p:cNvCxnSpPr>
            <a:stCxn id="2074" idx="0"/>
            <a:endCxn id="209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133" name="Connector 2133"/>
          <p:cNvCxnSpPr>
            <a:stCxn id="2085" idx="0"/>
            <a:endCxn id="209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2134" name="Shape 213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incrementally grow to all prefixes of length 2</a:t>
            </a:r>
          </a:p>
        </p:txBody>
      </p:sp>
      <p:sp>
        <p:nvSpPr>
          <p:cNvPr id="2135" name="Shape 2135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37" name="Shape 2137"/>
          <p:cNvSpPr/>
          <p:nvPr/>
        </p:nvSpPr>
        <p:spPr>
          <a:xfrm>
            <a:off x="3827888" y="3545452"/>
            <a:ext cx="6946901" cy="1113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974" y="19678"/>
                  <a:pt x="21174" y="12478"/>
                  <a:pt x="21600" y="0"/>
                </a:cubicBezTo>
              </a:path>
            </a:pathLst>
          </a:custGeom>
          <a:ln w="38100">
            <a:solidFill>
              <a:schemeClr val="accent3"/>
            </a:solidFill>
            <a:miter lim="400000"/>
            <a:headEnd type="stealth"/>
          </a:ln>
          <a:effectLst>
            <a:outerShdw sx="100000" sy="100000" kx="0" ky="0" algn="b" rotWithShape="0" blurRad="38100" dist="25400" dir="5400000">
              <a:srgbClr val="000000"/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Shape 213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0" name="Shape 214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1" name="Shape 214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2" name="Shape 214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3" name="Shape 214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4" name="Shape 214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5" name="Shape 214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6" name="Shape 214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7" name="Shape 214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8" name="Shape 214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49" name="Shape 214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0" name="Shape 215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1" name="Shape 215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2" name="Shape 215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3" name="Shape 215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4" name="Shape 215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5" name="Shape 215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6" name="Shape 215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7" name="Shape 215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8" name="Shape 215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9" name="Shape 215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0" name="Shape 216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1" name="Shape 216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2" name="Shape 216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3" name="Shape 216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4" name="Shape 216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5" name="Shape 216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6" name="Shape 216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7" name="Shape 216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168" name="Shape 216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9" name="Shape 216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1" name="Shape 217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2" name="Shape 217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3" name="Shape 217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4" name="Shape 217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5" name="Shape 217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6" name="Shape 217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7" name="Shape 217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8" name="Shape 217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9" name="Shape 217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0" name="Shape 218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1" name="Shape 218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2" name="Shape 218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3" name="Shape 218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4" name="Shape 218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5" name="Shape 218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6" name="Shape 218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7" name="Shape 218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8" name="Shape 218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9" name="Shape 218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0" name="Shape 219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1" name="Shape 219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2" name="Shape 219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3" name="Shape 219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4" name="Shape 219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5" name="Shape 219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6" name="Shape 219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7" name="Shape 219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8" name="Shape 219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9" name="Shape 219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0" name="Shape 220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1" name="Shape 220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2" name="Shape 220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3" name="Shape 220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7" name="Shape 220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8" name="Shape 220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9" name="Shape 220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0" name="Shape 221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1" name="Shape 221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2" name="Shape 221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3" name="Shape 221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4" name="Shape 221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5" name="Shape 221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6" name="Shape 221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7" name="Shape 221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8" name="Shape 221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9" name="Shape 221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0" name="Shape 222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1" name="Shape 222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2" name="Shape 222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3" name="Shape 222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4" name="Shape 222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6" name="Shape 222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7" name="Shape 222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8" name="Shape 222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30" name="Shape 223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232" name="Connector 2232"/>
          <p:cNvCxnSpPr>
            <a:stCxn id="2168" idx="0"/>
            <a:endCxn id="216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3" name="Connector 2233"/>
          <p:cNvCxnSpPr>
            <a:stCxn id="2169" idx="0"/>
            <a:endCxn id="216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4" name="Connector 2234"/>
          <p:cNvCxnSpPr>
            <a:stCxn id="2171" idx="0"/>
            <a:endCxn id="216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5" name="Connector 2235"/>
          <p:cNvCxnSpPr>
            <a:stCxn id="2170" idx="0"/>
            <a:endCxn id="216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6" name="Connector 2236"/>
          <p:cNvCxnSpPr>
            <a:stCxn id="2168" idx="0"/>
            <a:endCxn id="222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7" name="Connector 2237"/>
          <p:cNvCxnSpPr>
            <a:stCxn id="2168" idx="0"/>
            <a:endCxn id="222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8" name="Connector 2238"/>
          <p:cNvCxnSpPr>
            <a:stCxn id="2169" idx="0"/>
            <a:endCxn id="222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39" name="Connector 2239"/>
          <p:cNvCxnSpPr>
            <a:stCxn id="2225" idx="0"/>
            <a:endCxn id="216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40" name="Connector 2240"/>
          <p:cNvCxnSpPr>
            <a:stCxn id="2171" idx="0"/>
            <a:endCxn id="222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41" name="Connector 2241"/>
          <p:cNvCxnSpPr>
            <a:stCxn id="2171" idx="0"/>
            <a:endCxn id="222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42" name="Connector 2242"/>
          <p:cNvCxnSpPr>
            <a:stCxn id="2170" idx="0"/>
            <a:endCxn id="222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43" name="Connector 2243"/>
          <p:cNvCxnSpPr>
            <a:stCxn id="2170" idx="0"/>
            <a:endCxn id="223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244" name="Connector 2244"/>
          <p:cNvCxnSpPr>
            <a:stCxn id="2200" idx="0"/>
            <a:endCxn id="222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45" name="Connector 2245"/>
          <p:cNvCxnSpPr>
            <a:stCxn id="2198" idx="0"/>
            <a:endCxn id="222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46" name="Connector 2246"/>
          <p:cNvCxnSpPr>
            <a:stCxn id="2203" idx="0"/>
            <a:endCxn id="222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47" name="Connector 2247"/>
          <p:cNvCxnSpPr>
            <a:stCxn id="2221" idx="0"/>
            <a:endCxn id="219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48" name="Connector 2248"/>
          <p:cNvCxnSpPr>
            <a:stCxn id="2201" idx="0"/>
            <a:endCxn id="222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49" name="Connector 2249"/>
          <p:cNvCxnSpPr>
            <a:stCxn id="2202" idx="0"/>
            <a:endCxn id="222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0" name="Connector 2250"/>
          <p:cNvCxnSpPr>
            <a:stCxn id="2223" idx="0"/>
            <a:endCxn id="219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1" name="Connector 2251"/>
          <p:cNvCxnSpPr>
            <a:stCxn id="2204" idx="0"/>
            <a:endCxn id="222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2" name="Connector 2252"/>
          <p:cNvCxnSpPr>
            <a:stCxn id="2224" idx="0"/>
            <a:endCxn id="220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3" name="Connector 2253"/>
          <p:cNvCxnSpPr>
            <a:stCxn id="2224" idx="0"/>
            <a:endCxn id="220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4" name="Connector 2254"/>
          <p:cNvCxnSpPr>
            <a:stCxn id="2196" idx="0"/>
            <a:endCxn id="222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5" name="Connector 2255"/>
          <p:cNvCxnSpPr>
            <a:stCxn id="2225" idx="0"/>
            <a:endCxn id="220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6" name="Connector 2256"/>
          <p:cNvCxnSpPr>
            <a:stCxn id="2212" idx="0"/>
            <a:endCxn id="222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7" name="Connector 2257"/>
          <p:cNvCxnSpPr>
            <a:stCxn id="2210" idx="0"/>
            <a:endCxn id="222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8" name="Connector 2258"/>
          <p:cNvCxnSpPr>
            <a:stCxn id="2215" idx="0"/>
            <a:endCxn id="222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59" name="Connector 2259"/>
          <p:cNvCxnSpPr>
            <a:stCxn id="2227" idx="0"/>
            <a:endCxn id="221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0" name="Connector 2260"/>
          <p:cNvCxnSpPr>
            <a:stCxn id="2213" idx="0"/>
            <a:endCxn id="222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1" name="Connector 2261"/>
          <p:cNvCxnSpPr>
            <a:stCxn id="2214" idx="0"/>
            <a:endCxn id="222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2" name="Connector 2262"/>
          <p:cNvCxnSpPr>
            <a:stCxn id="2229" idx="0"/>
            <a:endCxn id="220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3" name="Connector 2263"/>
          <p:cNvCxnSpPr>
            <a:stCxn id="2216" idx="0"/>
            <a:endCxn id="222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4" name="Connector 2264"/>
          <p:cNvCxnSpPr>
            <a:stCxn id="2230" idx="0"/>
            <a:endCxn id="221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5" name="Connector 2265"/>
          <p:cNvCxnSpPr>
            <a:stCxn id="2230" idx="0"/>
            <a:endCxn id="221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6" name="Connector 2266"/>
          <p:cNvCxnSpPr>
            <a:stCxn id="2208" idx="0"/>
            <a:endCxn id="223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267" name="Connector 2267"/>
          <p:cNvCxnSpPr>
            <a:stCxn id="2219" idx="0"/>
            <a:endCxn id="223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2268" name="Shape 2268"/>
          <p:cNvSpPr/>
          <p:nvPr/>
        </p:nvSpPr>
        <p:spPr>
          <a:xfrm rot="18300000">
            <a:off x="746449" y="4093615"/>
            <a:ext cx="2604158" cy="76406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9" name="Shape 2269"/>
          <p:cNvSpPr/>
          <p:nvPr/>
        </p:nvSpPr>
        <p:spPr>
          <a:xfrm rot="18300000">
            <a:off x="3423377" y="4093615"/>
            <a:ext cx="2604158" cy="76406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70" name="Shape 2270"/>
          <p:cNvSpPr/>
          <p:nvPr/>
        </p:nvSpPr>
        <p:spPr>
          <a:xfrm>
            <a:off x="984812" y="3494422"/>
            <a:ext cx="764155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p1</a:t>
            </a:r>
          </a:p>
        </p:txBody>
      </p:sp>
      <p:sp>
        <p:nvSpPr>
          <p:cNvPr id="2271" name="Shape 2271"/>
          <p:cNvSpPr/>
          <p:nvPr/>
        </p:nvSpPr>
        <p:spPr>
          <a:xfrm>
            <a:off x="3674934" y="3494422"/>
            <a:ext cx="764154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p2</a:t>
            </a:r>
          </a:p>
        </p:txBody>
      </p:sp>
      <p:sp>
        <p:nvSpPr>
          <p:cNvPr id="2272" name="Shape 2272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p1, p2 equivalent up to permutation</a:t>
            </a:r>
          </a:p>
        </p:txBody>
      </p:sp>
      <p:sp>
        <p:nvSpPr>
          <p:cNvPr id="2273" name="Shape 2273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Shape 227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6" name="Shape 227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7" name="Shape 227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8" name="Shape 227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9" name="Shape 227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0" name="Shape 228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1" name="Shape 228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2" name="Shape 228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3" name="Shape 228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4" name="Shape 228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5" name="Shape 228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6" name="Shape 228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7" name="Shape 228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8" name="Shape 228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9" name="Shape 228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0" name="Shape 229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1" name="Shape 229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2" name="Shape 229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3" name="Shape 229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4" name="Shape 229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5" name="Shape 229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6" name="Shape 229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7" name="Shape 229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8" name="Shape 229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9" name="Shape 229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0" name="Shape 230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1" name="Shape 230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2" name="Shape 230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3" name="Shape 230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304" name="Shape 230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05" name="Shape 230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06" name="Shape 230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07" name="Shape 230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1" name="Shape 231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2" name="Shape 231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3" name="Shape 231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4" name="Shape 231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5" name="Shape 231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6" name="Shape 231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7" name="Shape 231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8" name="Shape 231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19" name="Shape 231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0" name="Shape 232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1" name="Shape 232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2" name="Shape 232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3" name="Shape 232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4" name="Shape 232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5" name="Shape 232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6" name="Shape 232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7" name="Shape 232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8" name="Shape 232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29" name="Shape 232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0" name="Shape 233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1" name="Shape 233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2" name="Shape 233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3" name="Shape 233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4" name="Shape 233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5" name="Shape 233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6" name="Shape 233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7" name="Shape 233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8" name="Shape 233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9" name="Shape 233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0" name="Shape 234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1" name="Shape 234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2" name="Shape 234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3" name="Shape 234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4" name="Shape 234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5" name="Shape 234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6" name="Shape 234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7" name="Shape 234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8" name="Shape 234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49" name="Shape 234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0" name="Shape 235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1" name="Shape 235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2" name="Shape 235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3" name="Shape 235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4" name="Shape 235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5" name="Shape 235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6" name="Shape 235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7" name="Shape 235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8" name="Shape 235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59" name="Shape 235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0" name="Shape 236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1" name="Shape 236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2" name="Shape 236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3" name="Shape 236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4" name="Shape 236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5" name="Shape 236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6" name="Shape 236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67" name="Shape 236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368" name="Connector 2368"/>
          <p:cNvCxnSpPr>
            <a:stCxn id="2304" idx="0"/>
            <a:endCxn id="230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69" name="Connector 2369"/>
          <p:cNvCxnSpPr>
            <a:stCxn id="2305" idx="0"/>
            <a:endCxn id="230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0" name="Connector 2370"/>
          <p:cNvCxnSpPr>
            <a:stCxn id="2307" idx="0"/>
            <a:endCxn id="230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1" name="Connector 2371"/>
          <p:cNvCxnSpPr>
            <a:stCxn id="2306" idx="0"/>
            <a:endCxn id="230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2" name="Connector 2372"/>
          <p:cNvCxnSpPr>
            <a:stCxn id="2304" idx="0"/>
            <a:endCxn id="235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3" name="Connector 2373"/>
          <p:cNvCxnSpPr>
            <a:stCxn id="2304" idx="0"/>
            <a:endCxn id="235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4" name="Connector 2374"/>
          <p:cNvCxnSpPr>
            <a:stCxn id="2305" idx="0"/>
            <a:endCxn id="235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5" name="Connector 2375"/>
          <p:cNvCxnSpPr>
            <a:stCxn id="2361" idx="0"/>
            <a:endCxn id="230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6" name="Connector 2376"/>
          <p:cNvCxnSpPr>
            <a:stCxn id="2307" idx="0"/>
            <a:endCxn id="236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7" name="Connector 2377"/>
          <p:cNvCxnSpPr>
            <a:stCxn id="2307" idx="0"/>
            <a:endCxn id="236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8" name="Connector 2378"/>
          <p:cNvCxnSpPr>
            <a:stCxn id="2306" idx="0"/>
            <a:endCxn id="236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79" name="Connector 2379"/>
          <p:cNvCxnSpPr>
            <a:stCxn id="2306" idx="0"/>
            <a:endCxn id="236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380" name="Connector 2380"/>
          <p:cNvCxnSpPr>
            <a:stCxn id="2336" idx="0"/>
            <a:endCxn id="235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1" name="Connector 2381"/>
          <p:cNvCxnSpPr>
            <a:stCxn id="2334" idx="0"/>
            <a:endCxn id="235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2" name="Connector 2382"/>
          <p:cNvCxnSpPr>
            <a:stCxn id="2339" idx="0"/>
            <a:endCxn id="235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3" name="Connector 2383"/>
          <p:cNvCxnSpPr>
            <a:stCxn id="2357" idx="0"/>
            <a:endCxn id="233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4" name="Connector 2384"/>
          <p:cNvCxnSpPr>
            <a:stCxn id="2337" idx="0"/>
            <a:endCxn id="235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5" name="Connector 2385"/>
          <p:cNvCxnSpPr>
            <a:stCxn id="2338" idx="0"/>
            <a:endCxn id="235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6" name="Connector 2386"/>
          <p:cNvCxnSpPr>
            <a:stCxn id="2359" idx="0"/>
            <a:endCxn id="233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7" name="Connector 2387"/>
          <p:cNvCxnSpPr>
            <a:stCxn id="2340" idx="0"/>
            <a:endCxn id="235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8" name="Connector 2388"/>
          <p:cNvCxnSpPr>
            <a:stCxn id="2360" idx="0"/>
            <a:endCxn id="234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89" name="Connector 2389"/>
          <p:cNvCxnSpPr>
            <a:stCxn id="2360" idx="0"/>
            <a:endCxn id="234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0" name="Connector 2390"/>
          <p:cNvCxnSpPr>
            <a:stCxn id="2332" idx="0"/>
            <a:endCxn id="236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1" name="Connector 2391"/>
          <p:cNvCxnSpPr>
            <a:stCxn id="2361" idx="0"/>
            <a:endCxn id="234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2" name="Connector 2392"/>
          <p:cNvCxnSpPr>
            <a:stCxn id="2348" idx="0"/>
            <a:endCxn id="236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3" name="Connector 2393"/>
          <p:cNvCxnSpPr>
            <a:stCxn id="2346" idx="0"/>
            <a:endCxn id="236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4" name="Connector 2394"/>
          <p:cNvCxnSpPr>
            <a:stCxn id="2351" idx="0"/>
            <a:endCxn id="236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5" name="Connector 2395"/>
          <p:cNvCxnSpPr>
            <a:stCxn id="2363" idx="0"/>
            <a:endCxn id="234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6" name="Connector 2396"/>
          <p:cNvCxnSpPr>
            <a:stCxn id="2349" idx="0"/>
            <a:endCxn id="236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7" name="Connector 2397"/>
          <p:cNvCxnSpPr>
            <a:stCxn id="2350" idx="0"/>
            <a:endCxn id="236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8" name="Connector 2398"/>
          <p:cNvCxnSpPr>
            <a:stCxn id="2365" idx="0"/>
            <a:endCxn id="234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399" name="Connector 2399"/>
          <p:cNvCxnSpPr>
            <a:stCxn id="2352" idx="0"/>
            <a:endCxn id="236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400" name="Connector 2400"/>
          <p:cNvCxnSpPr>
            <a:stCxn id="2366" idx="0"/>
            <a:endCxn id="235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401" name="Connector 2401"/>
          <p:cNvCxnSpPr>
            <a:stCxn id="2366" idx="0"/>
            <a:endCxn id="235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402" name="Connector 2402"/>
          <p:cNvCxnSpPr>
            <a:stCxn id="2344" idx="0"/>
            <a:endCxn id="236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403" name="Connector 2403"/>
          <p:cNvCxnSpPr>
            <a:stCxn id="2355" idx="0"/>
            <a:endCxn id="236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2404" name="Shape 2404"/>
          <p:cNvSpPr/>
          <p:nvPr/>
        </p:nvSpPr>
        <p:spPr>
          <a:xfrm rot="18300000">
            <a:off x="746449" y="4093615"/>
            <a:ext cx="2604158" cy="76406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5" name="Shape 2405"/>
          <p:cNvSpPr/>
          <p:nvPr/>
        </p:nvSpPr>
        <p:spPr>
          <a:xfrm rot="18300000">
            <a:off x="3423377" y="4093615"/>
            <a:ext cx="2604158" cy="76406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6" name="Shape 2406"/>
          <p:cNvSpPr/>
          <p:nvPr/>
        </p:nvSpPr>
        <p:spPr>
          <a:xfrm>
            <a:off x="984812" y="3494422"/>
            <a:ext cx="764155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p1</a:t>
            </a:r>
          </a:p>
        </p:txBody>
      </p:sp>
      <p:sp>
        <p:nvSpPr>
          <p:cNvPr id="2407" name="Shape 2407"/>
          <p:cNvSpPr/>
          <p:nvPr/>
        </p:nvSpPr>
        <p:spPr>
          <a:xfrm>
            <a:off x="3674934" y="3494422"/>
            <a:ext cx="764154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p2</a:t>
            </a:r>
          </a:p>
        </p:txBody>
      </p:sp>
      <p:sp>
        <p:nvSpPr>
          <p:cNvPr id="2408" name="Shape 240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p1, p2 equivalent up to permutation</a:t>
            </a:r>
          </a:p>
        </p:txBody>
      </p:sp>
      <p:sp>
        <p:nvSpPr>
          <p:cNvPr id="2409" name="Shape 2409"/>
          <p:cNvSpPr/>
          <p:nvPr/>
        </p:nvSpPr>
        <p:spPr>
          <a:xfrm>
            <a:off x="1045421" y="5774715"/>
            <a:ext cx="1105019" cy="2253262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0" name="Shape 2410"/>
          <p:cNvSpPr/>
          <p:nvPr/>
        </p:nvSpPr>
        <p:spPr>
          <a:xfrm>
            <a:off x="3722169" y="5774715"/>
            <a:ext cx="1105019" cy="2253262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1" name="Shape 2411"/>
          <p:cNvSpPr/>
          <p:nvPr/>
        </p:nvSpPr>
        <p:spPr>
          <a:xfrm>
            <a:off x="952500" y="1162025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=&gt; possible extensions have the same effect</a:t>
            </a:r>
          </a:p>
        </p:txBody>
      </p:sp>
      <p:sp>
        <p:nvSpPr>
          <p:cNvPr id="2412" name="Shape 2412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Shape 2414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5" name="Shape 2415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6" name="Shape 2416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7" name="Shape 2417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8" name="Shape 2418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9" name="Shape 2419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0" name="Shape 2420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1" name="Shape 2421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2" name="Shape 2422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3" name="Shape 2423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4" name="Shape 2424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5" name="Shape 2425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6" name="Shape 2426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7" name="Shape 2427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8" name="Shape 2428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9" name="Shape 2429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0" name="Shape 2430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1" name="Shape 2431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2" name="Shape 2432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3" name="Shape 2433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4" name="Shape 2434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5" name="Shape 2435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6" name="Shape 2436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7" name="Shape 2437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8" name="Shape 2438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9" name="Shape 2439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0" name="Shape 2440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1" name="Shape 2441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2" name="Shape 2442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443" name="Shape 2443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4" name="Shape 2444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5" name="Shape 2445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6" name="Shape 2446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7" name="Shape 2447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8" name="Shape 2448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9" name="Shape 2449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0" name="Shape 2450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1" name="Shape 2451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2" name="Shape 2452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3" name="Shape 2453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4" name="Shape 2454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5" name="Shape 2455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6" name="Shape 2456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7" name="Shape 2457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8" name="Shape 2458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9" name="Shape 2459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0" name="Shape 2460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1" name="Shape 2461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2" name="Shape 2462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3" name="Shape 2463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4" name="Shape 2464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5" name="Shape 2465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6" name="Shape 2466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7" name="Shape 2467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8" name="Shape 2468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0" name="Shape 2470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1" name="Shape 2471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2" name="Shape 2472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3" name="Shape 2473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4" name="Shape 2474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5" name="Shape 2475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6" name="Shape 2476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7" name="Shape 2477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8" name="Shape 2478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9" name="Shape 2479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0" name="Shape 2480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1" name="Shape 2481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2" name="Shape 2482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3" name="Shape 2483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4" name="Shape 2484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5" name="Shape 2485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6" name="Shape 2486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7" name="Shape 2487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8" name="Shape 2488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9" name="Shape 2489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0" name="Shape 2490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1" name="Shape 2491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2" name="Shape 2492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3" name="Shape 2493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4" name="Shape 2494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5" name="Shape 2495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6" name="Shape 2496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7" name="Shape 2497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8" name="Shape 2498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9" name="Shape 2499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0" name="Shape 2500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1" name="Shape 2501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2" name="Shape 2502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3" name="Shape 2503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4" name="Shape 2504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5" name="Shape 2505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6" name="Shape 2506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507" name="Connector 2507"/>
          <p:cNvCxnSpPr>
            <a:stCxn id="2443" idx="0"/>
            <a:endCxn id="2442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08" name="Connector 2508"/>
          <p:cNvCxnSpPr>
            <a:stCxn id="2444" idx="0"/>
            <a:endCxn id="2442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09" name="Connector 2509"/>
          <p:cNvCxnSpPr>
            <a:stCxn id="2446" idx="0"/>
            <a:endCxn id="2442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0" name="Connector 2510"/>
          <p:cNvCxnSpPr>
            <a:stCxn id="2445" idx="0"/>
            <a:endCxn id="2442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1" name="Connector 2511"/>
          <p:cNvCxnSpPr>
            <a:stCxn id="2443" idx="0"/>
            <a:endCxn id="2495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512" name="Connector 2512"/>
          <p:cNvCxnSpPr>
            <a:stCxn id="2443" idx="0"/>
            <a:endCxn id="2497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3" name="Connector 2513"/>
          <p:cNvCxnSpPr>
            <a:stCxn id="2444" idx="0"/>
            <a:endCxn id="2498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4" name="Connector 2514"/>
          <p:cNvCxnSpPr>
            <a:stCxn id="2500" idx="0"/>
            <a:endCxn id="2444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5" name="Connector 2515"/>
          <p:cNvCxnSpPr>
            <a:stCxn id="2446" idx="0"/>
            <a:endCxn id="2501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6" name="Connector 2516"/>
          <p:cNvCxnSpPr>
            <a:stCxn id="2446" idx="0"/>
            <a:endCxn id="2503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7" name="Connector 2517"/>
          <p:cNvCxnSpPr>
            <a:stCxn id="2445" idx="0"/>
            <a:endCxn id="2504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8" name="Connector 2518"/>
          <p:cNvCxnSpPr>
            <a:stCxn id="2445" idx="0"/>
            <a:endCxn id="2506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519" name="Connector 2519"/>
          <p:cNvCxnSpPr>
            <a:stCxn id="2475" idx="0"/>
            <a:endCxn id="2495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520" name="Connector 2520"/>
          <p:cNvCxnSpPr>
            <a:stCxn id="2473" idx="0"/>
            <a:endCxn id="2495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521" name="Connector 2521"/>
          <p:cNvCxnSpPr>
            <a:stCxn id="2478" idx="0"/>
            <a:endCxn id="2496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2" name="Connector 2522"/>
          <p:cNvCxnSpPr>
            <a:stCxn id="2496" idx="0"/>
            <a:endCxn id="2474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3" name="Connector 2523"/>
          <p:cNvCxnSpPr>
            <a:stCxn id="2476" idx="0"/>
            <a:endCxn id="2497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4" name="Connector 2524"/>
          <p:cNvCxnSpPr>
            <a:stCxn id="2477" idx="0"/>
            <a:endCxn id="2497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5" name="Connector 2525"/>
          <p:cNvCxnSpPr>
            <a:stCxn id="2498" idx="0"/>
            <a:endCxn id="2472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6" name="Connector 2526"/>
          <p:cNvCxnSpPr>
            <a:stCxn id="2479" idx="0"/>
            <a:endCxn id="2498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7" name="Connector 2527"/>
          <p:cNvCxnSpPr>
            <a:stCxn id="2499" idx="0"/>
            <a:endCxn id="2480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8" name="Connector 2528"/>
          <p:cNvCxnSpPr>
            <a:stCxn id="2499" idx="0"/>
            <a:endCxn id="2481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29" name="Connector 2529"/>
          <p:cNvCxnSpPr>
            <a:stCxn id="2471" idx="0"/>
            <a:endCxn id="2500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0" name="Connector 2530"/>
          <p:cNvCxnSpPr>
            <a:stCxn id="2500" idx="0"/>
            <a:endCxn id="2482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1" name="Connector 2531"/>
          <p:cNvCxnSpPr>
            <a:stCxn id="2487" idx="0"/>
            <a:endCxn id="2501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2" name="Connector 2532"/>
          <p:cNvCxnSpPr>
            <a:stCxn id="2485" idx="0"/>
            <a:endCxn id="2501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3" name="Connector 2533"/>
          <p:cNvCxnSpPr>
            <a:stCxn id="2490" idx="0"/>
            <a:endCxn id="2502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4" name="Connector 2534"/>
          <p:cNvCxnSpPr>
            <a:stCxn id="2502" idx="0"/>
            <a:endCxn id="2486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5" name="Connector 2535"/>
          <p:cNvCxnSpPr>
            <a:stCxn id="2488" idx="0"/>
            <a:endCxn id="2503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6" name="Connector 2536"/>
          <p:cNvCxnSpPr>
            <a:stCxn id="2489" idx="0"/>
            <a:endCxn id="2503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7" name="Connector 2537"/>
          <p:cNvCxnSpPr>
            <a:stCxn id="2504" idx="0"/>
            <a:endCxn id="2484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8" name="Connector 2538"/>
          <p:cNvCxnSpPr>
            <a:stCxn id="2491" idx="0"/>
            <a:endCxn id="2504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39" name="Connector 2539"/>
          <p:cNvCxnSpPr>
            <a:stCxn id="2505" idx="0"/>
            <a:endCxn id="2492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40" name="Connector 2540"/>
          <p:cNvCxnSpPr>
            <a:stCxn id="2505" idx="0"/>
            <a:endCxn id="2493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41" name="Connector 2541"/>
          <p:cNvCxnSpPr>
            <a:stCxn id="2483" idx="0"/>
            <a:endCxn id="2506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542" name="Connector 2542"/>
          <p:cNvCxnSpPr>
            <a:stCxn id="2494" idx="0"/>
            <a:endCxn id="2506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2543" name="Shape 2543"/>
          <p:cNvSpPr/>
          <p:nvPr/>
        </p:nvSpPr>
        <p:spPr>
          <a:xfrm rot="18300000">
            <a:off x="746449" y="4093615"/>
            <a:ext cx="2604158" cy="76406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4" name="Shape 2544"/>
          <p:cNvSpPr/>
          <p:nvPr/>
        </p:nvSpPr>
        <p:spPr>
          <a:xfrm rot="18300000">
            <a:off x="3423377" y="4093615"/>
            <a:ext cx="2604158" cy="764063"/>
          </a:xfrm>
          <a:prstGeom prst="ellips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5" name="Shape 2545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=&gt; delete inferior permutation*</a:t>
            </a:r>
          </a:p>
        </p:txBody>
      </p:sp>
      <p:sp>
        <p:nvSpPr>
          <p:cNvPr id="2546" name="Shape 2546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7" name="Shape 2547"/>
          <p:cNvSpPr/>
          <p:nvPr/>
        </p:nvSpPr>
        <p:spPr>
          <a:xfrm>
            <a:off x="952500" y="8065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*requires permutation-aware cache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Shape 254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0" name="Shape 255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1" name="Shape 255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2" name="Shape 255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3" name="Shape 255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4" name="Shape 255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5" name="Shape 255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6" name="Shape 255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7" name="Shape 255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8" name="Shape 255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9" name="Shape 255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0" name="Shape 256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1" name="Shape 256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2" name="Shape 256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3" name="Shape 256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4" name="Shape 256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5" name="Shape 256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6" name="Shape 256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7" name="Shape 256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8" name="Shape 256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9" name="Shape 256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0" name="Shape 257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1" name="Shape 257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2" name="Shape 257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3" name="Shape 257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4" name="Shape 257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5" name="Shape 257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6" name="Shape 257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7" name="Shape 257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578" name="Shape 257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9" name="Shape 257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0" name="Shape 258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1" name="Shape 258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2" name="Shape 258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3" name="Shape 258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4" name="Shape 258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5" name="Shape 258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6" name="Shape 258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7" name="Shape 258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8" name="Shape 258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9" name="Shape 258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0" name="Shape 259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1" name="Shape 259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2" name="Shape 259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3" name="Shape 259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4" name="Shape 259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5" name="Shape 259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6" name="Shape 259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7" name="Shape 259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8" name="Shape 259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9" name="Shape 259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0" name="Shape 260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1" name="Shape 260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2" name="Shape 260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3" name="Shape 260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4" name="Shape 260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5" name="Shape 260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6" name="Shape 260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7" name="Shape 260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8" name="Shape 260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9" name="Shape 260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0" name="Shape 261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1" name="Shape 261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2" name="Shape 261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3" name="Shape 261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4" name="Shape 261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5" name="Shape 261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6" name="Shape 261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7" name="Shape 261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8" name="Shape 261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9" name="Shape 261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0" name="Shape 262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1" name="Shape 262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2" name="Shape 262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3" name="Shape 262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4" name="Shape 262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5" name="Shape 262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6" name="Shape 262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7" name="Shape 262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8" name="Shape 262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9" name="Shape 262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0" name="Shape 263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1" name="Shape 263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2" name="Shape 263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3" name="Shape 263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4" name="Shape 263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5" name="Shape 263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6" name="Shape 263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7" name="Shape 263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8" name="Shape 263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9" name="Shape 263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40" name="Shape 264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41" name="Shape 264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642" name="Connector 2642"/>
          <p:cNvCxnSpPr>
            <a:stCxn id="2578" idx="0"/>
            <a:endCxn id="257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43" name="Connector 2643"/>
          <p:cNvCxnSpPr>
            <a:stCxn id="2579" idx="0"/>
            <a:endCxn id="257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44" name="Connector 2644"/>
          <p:cNvCxnSpPr>
            <a:stCxn id="2581" idx="0"/>
            <a:endCxn id="257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45" name="Connector 2645"/>
          <p:cNvCxnSpPr>
            <a:stCxn id="2580" idx="0"/>
            <a:endCxn id="257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2646" name="Connector 2646"/>
          <p:cNvCxnSpPr>
            <a:stCxn id="2578" idx="0"/>
            <a:endCxn id="263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47" name="Connector 2647"/>
          <p:cNvCxnSpPr>
            <a:stCxn id="2578" idx="0"/>
            <a:endCxn id="263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48" name="Connector 2648"/>
          <p:cNvCxnSpPr>
            <a:stCxn id="2579" idx="0"/>
            <a:endCxn id="263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49" name="Connector 2649"/>
          <p:cNvCxnSpPr>
            <a:stCxn id="2635" idx="0"/>
            <a:endCxn id="257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50" name="Connector 2650"/>
          <p:cNvCxnSpPr>
            <a:stCxn id="2581" idx="0"/>
            <a:endCxn id="263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51" name="Connector 2651"/>
          <p:cNvCxnSpPr>
            <a:stCxn id="2581" idx="0"/>
            <a:endCxn id="263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652" name="Connector 2652"/>
          <p:cNvCxnSpPr>
            <a:stCxn id="2580" idx="0"/>
            <a:endCxn id="263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53" name="Connector 2653"/>
          <p:cNvCxnSpPr>
            <a:stCxn id="2580" idx="0"/>
            <a:endCxn id="264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54" name="Connector 2654"/>
          <p:cNvCxnSpPr>
            <a:stCxn id="2610" idx="0"/>
            <a:endCxn id="263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55" name="Connector 2655"/>
          <p:cNvCxnSpPr>
            <a:stCxn id="2608" idx="0"/>
            <a:endCxn id="263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56" name="Connector 2656"/>
          <p:cNvCxnSpPr>
            <a:stCxn id="2613" idx="0"/>
            <a:endCxn id="263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57" name="Connector 2657"/>
          <p:cNvCxnSpPr>
            <a:stCxn id="2631" idx="0"/>
            <a:endCxn id="260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58" name="Connector 2658"/>
          <p:cNvCxnSpPr>
            <a:stCxn id="2611" idx="0"/>
            <a:endCxn id="263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59" name="Connector 2659"/>
          <p:cNvCxnSpPr>
            <a:stCxn id="2612" idx="0"/>
            <a:endCxn id="263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60" name="Connector 2660"/>
          <p:cNvCxnSpPr>
            <a:stCxn id="2633" idx="0"/>
            <a:endCxn id="260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61" name="Connector 2661"/>
          <p:cNvCxnSpPr>
            <a:stCxn id="2614" idx="0"/>
            <a:endCxn id="263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62" name="Connector 2662"/>
          <p:cNvCxnSpPr>
            <a:stCxn id="2634" idx="0"/>
            <a:endCxn id="261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63" name="Connector 2663"/>
          <p:cNvCxnSpPr>
            <a:stCxn id="2634" idx="0"/>
            <a:endCxn id="261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64" name="Connector 2664"/>
          <p:cNvCxnSpPr>
            <a:stCxn id="2606" idx="0"/>
            <a:endCxn id="263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65" name="Connector 2665"/>
          <p:cNvCxnSpPr>
            <a:stCxn id="2635" idx="0"/>
            <a:endCxn id="261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66" name="Connector 2666"/>
          <p:cNvCxnSpPr>
            <a:stCxn id="2622" idx="0"/>
            <a:endCxn id="263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67" name="Connector 2667"/>
          <p:cNvCxnSpPr>
            <a:stCxn id="2620" idx="0"/>
            <a:endCxn id="263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68" name="Connector 2668"/>
          <p:cNvCxnSpPr>
            <a:stCxn id="2625" idx="0"/>
            <a:endCxn id="263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69" name="Connector 2669"/>
          <p:cNvCxnSpPr>
            <a:stCxn id="2637" idx="0"/>
            <a:endCxn id="262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70" name="Connector 2670"/>
          <p:cNvCxnSpPr>
            <a:stCxn id="2623" idx="0"/>
            <a:endCxn id="263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71" name="Connector 2671"/>
          <p:cNvCxnSpPr>
            <a:stCxn id="2624" idx="0"/>
            <a:endCxn id="263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672" name="Connector 2672"/>
          <p:cNvCxnSpPr>
            <a:stCxn id="2639" idx="0"/>
            <a:endCxn id="261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73" name="Connector 2673"/>
          <p:cNvCxnSpPr>
            <a:stCxn id="2626" idx="0"/>
            <a:endCxn id="263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74" name="Connector 2674"/>
          <p:cNvCxnSpPr>
            <a:stCxn id="2640" idx="0"/>
            <a:endCxn id="262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75" name="Connector 2675"/>
          <p:cNvCxnSpPr>
            <a:stCxn id="2640" idx="0"/>
            <a:endCxn id="262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76" name="Connector 2676"/>
          <p:cNvCxnSpPr>
            <a:stCxn id="2618" idx="0"/>
            <a:endCxn id="264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677" name="Connector 2677"/>
          <p:cNvCxnSpPr>
            <a:stCxn id="2629" idx="0"/>
            <a:endCxn id="264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sp>
        <p:nvSpPr>
          <p:cNvPr id="2678" name="Shape 267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delete all inferior permutations of length 2</a:t>
            </a:r>
          </a:p>
        </p:txBody>
      </p:sp>
      <p:sp>
        <p:nvSpPr>
          <p:cNvPr id="2679" name="Shape 2679"/>
          <p:cNvSpPr/>
          <p:nvPr/>
        </p:nvSpPr>
        <p:spPr>
          <a:xfrm>
            <a:off x="952500" y="1162025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=&gt; prunes remaining search space by 1/2</a:t>
            </a:r>
          </a:p>
        </p:txBody>
      </p:sp>
      <p:sp>
        <p:nvSpPr>
          <p:cNvPr id="2680" name="Shape 2680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Shape 2682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3" name="Shape 2683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4" name="Shape 2684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5" name="Shape 2685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6" name="Shape 2686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7" name="Shape 2687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8" name="Shape 2688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9" name="Shape 2689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0" name="Shape 2690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1" name="Shape 2691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2" name="Shape 2692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3" name="Shape 2693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4" name="Shape 2694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5" name="Shape 2695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6" name="Shape 2696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7" name="Shape 2697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8" name="Shape 2698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9" name="Shape 2699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0" name="Shape 2700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1" name="Shape 2701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2" name="Shape 2702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3" name="Shape 2703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4" name="Shape 2704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5" name="Shape 2705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6" name="Shape 2706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7" name="Shape 2707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8" name="Shape 2708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9" name="Shape 2709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10" name="Shape 2710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711" name="Shape 2711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2" name="Shape 2712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3" name="Shape 2713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4" name="Shape 2714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5" name="Shape 2715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6" name="Shape 2716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7" name="Shape 2717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8" name="Shape 2718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9" name="Shape 2719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0" name="Shape 2720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1" name="Shape 2721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2" name="Shape 2722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3" name="Shape 2723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4" name="Shape 2724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5" name="Shape 2725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6" name="Shape 2726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7" name="Shape 2727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8" name="Shape 2728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9" name="Shape 2729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0" name="Shape 2730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1" name="Shape 2731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2" name="Shape 2732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3" name="Shape 2733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4" name="Shape 2734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5" name="Shape 2735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6" name="Shape 2736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7" name="Shape 2737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8" name="Shape 2738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9" name="Shape 2739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0" name="Shape 2740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1" name="Shape 2741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2" name="Shape 2742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3" name="Shape 2743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4" name="Shape 2744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5" name="Shape 2745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6" name="Shape 2746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7" name="Shape 2747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8" name="Shape 2748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9" name="Shape 2749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0" name="Shape 2750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1" name="Shape 2751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2" name="Shape 2752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3" name="Shape 2753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4" name="Shape 2754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5" name="Shape 2755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6" name="Shape 2756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7" name="Shape 2757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8" name="Shape 2758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9" name="Shape 2759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0" name="Shape 2760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1" name="Shape 2761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2" name="Shape 2762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3" name="Shape 2763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4" name="Shape 2764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5" name="Shape 2765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6" name="Shape 2766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7" name="Shape 2767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8" name="Shape 2768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9" name="Shape 2769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0" name="Shape 2770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1" name="Shape 2771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2" name="Shape 2772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3" name="Shape 2773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4" name="Shape 2774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775" name="Connector 2775"/>
          <p:cNvCxnSpPr>
            <a:stCxn id="2711" idx="0"/>
            <a:endCxn id="2710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76" name="Connector 2776"/>
          <p:cNvCxnSpPr>
            <a:stCxn id="2712" idx="0"/>
            <a:endCxn id="2710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77" name="Connector 2777"/>
          <p:cNvCxnSpPr>
            <a:stCxn id="2714" idx="0"/>
            <a:endCxn id="2710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78" name="Connector 2778"/>
          <p:cNvCxnSpPr>
            <a:stCxn id="2713" idx="0"/>
            <a:endCxn id="2710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2779" name="Connector 2779"/>
          <p:cNvCxnSpPr>
            <a:stCxn id="2711" idx="0"/>
            <a:endCxn id="2763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780" name="Connector 2780"/>
          <p:cNvCxnSpPr>
            <a:stCxn id="2711" idx="0"/>
            <a:endCxn id="2765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81" name="Connector 2781"/>
          <p:cNvCxnSpPr>
            <a:stCxn id="2712" idx="0"/>
            <a:endCxn id="2766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82" name="Connector 2782"/>
          <p:cNvCxnSpPr>
            <a:stCxn id="2768" idx="0"/>
            <a:endCxn id="2712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83" name="Connector 2783"/>
          <p:cNvCxnSpPr>
            <a:stCxn id="2714" idx="0"/>
            <a:endCxn id="2769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84" name="Connector 2784"/>
          <p:cNvCxnSpPr>
            <a:stCxn id="2714" idx="0"/>
            <a:endCxn id="2771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785" name="Connector 2785"/>
          <p:cNvCxnSpPr>
            <a:stCxn id="2713" idx="0"/>
            <a:endCxn id="2772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86" name="Connector 2786"/>
          <p:cNvCxnSpPr>
            <a:stCxn id="2713" idx="0"/>
            <a:endCxn id="2774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87" name="Connector 2787"/>
          <p:cNvCxnSpPr>
            <a:stCxn id="2743" idx="0"/>
            <a:endCxn id="2763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88" name="Connector 2788"/>
          <p:cNvCxnSpPr>
            <a:stCxn id="2741" idx="0"/>
            <a:endCxn id="2763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89" name="Connector 2789"/>
          <p:cNvCxnSpPr>
            <a:stCxn id="2746" idx="0"/>
            <a:endCxn id="2764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790" name="Connector 2790"/>
          <p:cNvCxnSpPr>
            <a:stCxn id="2764" idx="0"/>
            <a:endCxn id="2742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791" name="Connector 2791"/>
          <p:cNvCxnSpPr>
            <a:stCxn id="2744" idx="0"/>
            <a:endCxn id="2765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792" name="Connector 2792"/>
          <p:cNvCxnSpPr>
            <a:stCxn id="2745" idx="0"/>
            <a:endCxn id="2765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793" name="Connector 2793"/>
          <p:cNvCxnSpPr>
            <a:stCxn id="2766" idx="0"/>
            <a:endCxn id="2740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794" name="Connector 2794"/>
          <p:cNvCxnSpPr>
            <a:stCxn id="2747" idx="0"/>
            <a:endCxn id="2766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795" name="Connector 2795"/>
          <p:cNvCxnSpPr>
            <a:stCxn id="2767" idx="0"/>
            <a:endCxn id="2748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96" name="Connector 2796"/>
          <p:cNvCxnSpPr>
            <a:stCxn id="2767" idx="0"/>
            <a:endCxn id="2749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97" name="Connector 2797"/>
          <p:cNvCxnSpPr>
            <a:stCxn id="2739" idx="0"/>
            <a:endCxn id="2768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98" name="Connector 2798"/>
          <p:cNvCxnSpPr>
            <a:stCxn id="2768" idx="0"/>
            <a:endCxn id="2750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799" name="Connector 2799"/>
          <p:cNvCxnSpPr>
            <a:stCxn id="2755" idx="0"/>
            <a:endCxn id="2769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800" name="Connector 2800"/>
          <p:cNvCxnSpPr>
            <a:stCxn id="2753" idx="0"/>
            <a:endCxn id="2769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801" name="Connector 2801"/>
          <p:cNvCxnSpPr>
            <a:stCxn id="2758" idx="0"/>
            <a:endCxn id="2770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802" name="Connector 2802"/>
          <p:cNvCxnSpPr>
            <a:stCxn id="2770" idx="0"/>
            <a:endCxn id="2754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803" name="Connector 2803"/>
          <p:cNvCxnSpPr>
            <a:stCxn id="2756" idx="0"/>
            <a:endCxn id="2771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804" name="Connector 2804"/>
          <p:cNvCxnSpPr>
            <a:stCxn id="2757" idx="0"/>
            <a:endCxn id="2771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805" name="Connector 2805"/>
          <p:cNvCxnSpPr>
            <a:stCxn id="2772" idx="0"/>
            <a:endCxn id="2752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806" name="Connector 2806"/>
          <p:cNvCxnSpPr>
            <a:stCxn id="2759" idx="0"/>
            <a:endCxn id="2772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807" name="Connector 2807"/>
          <p:cNvCxnSpPr>
            <a:stCxn id="2773" idx="0"/>
            <a:endCxn id="2760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808" name="Connector 2808"/>
          <p:cNvCxnSpPr>
            <a:stCxn id="2773" idx="0"/>
            <a:endCxn id="2761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809" name="Connector 2809"/>
          <p:cNvCxnSpPr>
            <a:stCxn id="2751" idx="0"/>
            <a:endCxn id="2774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810" name="Connector 2810"/>
          <p:cNvCxnSpPr>
            <a:stCxn id="2762" idx="0"/>
            <a:endCxn id="2774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2811" name="Shape 2811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(optional: prune childless nodes)</a:t>
            </a:r>
          </a:p>
        </p:txBody>
      </p:sp>
      <p:sp>
        <p:nvSpPr>
          <p:cNvPr id="2812" name="Shape 2812"/>
          <p:cNvSpPr/>
          <p:nvPr/>
        </p:nvSpPr>
        <p:spPr>
          <a:xfrm rot="5400000">
            <a:off x="10300741" y="333271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13" name="Shape 2813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Shape 281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16" name="Shape 281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17" name="Shape 281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18" name="Shape 281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19" name="Shape 281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0" name="Shape 282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1" name="Shape 282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2" name="Shape 282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3" name="Shape 282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4" name="Shape 282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5" name="Shape 282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6" name="Shape 282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7" name="Shape 282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8" name="Shape 282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9" name="Shape 282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0" name="Shape 283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1" name="Shape 283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2" name="Shape 283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3" name="Shape 283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4" name="Shape 283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5" name="Shape 283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6" name="Shape 283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7" name="Shape 283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8" name="Shape 283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9" name="Shape 283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0" name="Shape 284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1" name="Shape 284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2" name="Shape 284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3" name="Shape 284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844" name="Shape 284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5" name="Shape 284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6" name="Shape 284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7" name="Shape 284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8" name="Shape 284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9" name="Shape 284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0" name="Shape 285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1" name="Shape 285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2" name="Shape 285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3" name="Shape 285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4" name="Shape 285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5" name="Shape 285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6" name="Shape 285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7" name="Shape 285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8" name="Shape 285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9" name="Shape 285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0" name="Shape 286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1" name="Shape 286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2" name="Shape 286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3" name="Shape 286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4" name="Shape 286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5" name="Shape 286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6" name="Shape 286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7" name="Shape 286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8" name="Shape 286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9" name="Shape 286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0" name="Shape 287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1" name="Shape 287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2" name="Shape 287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3" name="Shape 287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4" name="Shape 287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5" name="Shape 287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6" name="Shape 287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7" name="Shape 287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8" name="Shape 287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9" name="Shape 287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0" name="Shape 288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1" name="Shape 288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2" name="Shape 288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3" name="Shape 288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4" name="Shape 288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5" name="Shape 288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6" name="Shape 288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7" name="Shape 288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8" name="Shape 288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9" name="Shape 288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0" name="Shape 289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1" name="Shape 289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2" name="Shape 289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3" name="Shape 289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4" name="Shape 289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5" name="Shape 289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6" name="Shape 289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7" name="Shape 289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8" name="Shape 289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9" name="Shape 289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0" name="Shape 290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1" name="Shape 290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2" name="Shape 290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3" name="Shape 290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4" name="Shape 290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5" name="Shape 290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6" name="Shape 290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7" name="Shape 290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2908" name="Connector 2908"/>
          <p:cNvCxnSpPr>
            <a:stCxn id="2844" idx="0"/>
            <a:endCxn id="284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09" name="Connector 2909"/>
          <p:cNvCxnSpPr>
            <a:stCxn id="2845" idx="0"/>
            <a:endCxn id="284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10" name="Connector 2910"/>
          <p:cNvCxnSpPr>
            <a:stCxn id="2847" idx="0"/>
            <a:endCxn id="284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11" name="Connector 2911"/>
          <p:cNvCxnSpPr>
            <a:stCxn id="2846" idx="0"/>
            <a:endCxn id="284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2912" name="Connector 2912"/>
          <p:cNvCxnSpPr>
            <a:stCxn id="2844" idx="0"/>
            <a:endCxn id="289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913" name="Connector 2913"/>
          <p:cNvCxnSpPr>
            <a:stCxn id="2844" idx="0"/>
            <a:endCxn id="289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14" name="Connector 2914"/>
          <p:cNvCxnSpPr>
            <a:stCxn id="2845" idx="0"/>
            <a:endCxn id="289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15" name="Connector 2915"/>
          <p:cNvCxnSpPr>
            <a:stCxn id="2901" idx="0"/>
            <a:endCxn id="284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16" name="Connector 2916"/>
          <p:cNvCxnSpPr>
            <a:stCxn id="2847" idx="0"/>
            <a:endCxn id="290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17" name="Connector 2917"/>
          <p:cNvCxnSpPr>
            <a:stCxn id="2847" idx="0"/>
            <a:endCxn id="290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2918" name="Connector 2918"/>
          <p:cNvCxnSpPr>
            <a:stCxn id="2846" idx="0"/>
            <a:endCxn id="290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19" name="Connector 2919"/>
          <p:cNvCxnSpPr>
            <a:stCxn id="2846" idx="0"/>
            <a:endCxn id="290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20" name="Connector 2920"/>
          <p:cNvCxnSpPr>
            <a:stCxn id="2876" idx="0"/>
            <a:endCxn id="289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21" name="Connector 2921"/>
          <p:cNvCxnSpPr>
            <a:stCxn id="2874" idx="0"/>
            <a:endCxn id="289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22" name="Connector 2922"/>
          <p:cNvCxnSpPr>
            <a:stCxn id="2879" idx="0"/>
            <a:endCxn id="289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23" name="Connector 2923"/>
          <p:cNvCxnSpPr>
            <a:stCxn id="2897" idx="0"/>
            <a:endCxn id="287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24" name="Connector 2924"/>
          <p:cNvCxnSpPr>
            <a:stCxn id="2877" idx="0"/>
            <a:endCxn id="289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25" name="Connector 2925"/>
          <p:cNvCxnSpPr>
            <a:stCxn id="2878" idx="0"/>
            <a:endCxn id="289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26" name="Connector 2926"/>
          <p:cNvCxnSpPr>
            <a:stCxn id="2899" idx="0"/>
            <a:endCxn id="287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27" name="Connector 2927"/>
          <p:cNvCxnSpPr>
            <a:stCxn id="2880" idx="0"/>
            <a:endCxn id="289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28" name="Connector 2928"/>
          <p:cNvCxnSpPr>
            <a:stCxn id="2900" idx="0"/>
            <a:endCxn id="288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29" name="Connector 2929"/>
          <p:cNvCxnSpPr>
            <a:stCxn id="2900" idx="0"/>
            <a:endCxn id="288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30" name="Connector 2930"/>
          <p:cNvCxnSpPr>
            <a:stCxn id="2872" idx="0"/>
            <a:endCxn id="290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31" name="Connector 2931"/>
          <p:cNvCxnSpPr>
            <a:stCxn id="2901" idx="0"/>
            <a:endCxn id="288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32" name="Connector 2932"/>
          <p:cNvCxnSpPr>
            <a:stCxn id="2888" idx="0"/>
            <a:endCxn id="290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33" name="Connector 2933"/>
          <p:cNvCxnSpPr>
            <a:stCxn id="2886" idx="0"/>
            <a:endCxn id="290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34" name="Connector 2934"/>
          <p:cNvCxnSpPr>
            <a:stCxn id="2891" idx="0"/>
            <a:endCxn id="290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35" name="Connector 2935"/>
          <p:cNvCxnSpPr>
            <a:stCxn id="2903" idx="0"/>
            <a:endCxn id="288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36" name="Connector 2936"/>
          <p:cNvCxnSpPr>
            <a:stCxn id="2889" idx="0"/>
            <a:endCxn id="290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37" name="Connector 2937"/>
          <p:cNvCxnSpPr>
            <a:stCxn id="2890" idx="0"/>
            <a:endCxn id="290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2938" name="Connector 2938"/>
          <p:cNvCxnSpPr>
            <a:stCxn id="2905" idx="0"/>
            <a:endCxn id="288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39" name="Connector 2939"/>
          <p:cNvCxnSpPr>
            <a:stCxn id="2892" idx="0"/>
            <a:endCxn id="290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40" name="Connector 2940"/>
          <p:cNvCxnSpPr>
            <a:stCxn id="2906" idx="0"/>
            <a:endCxn id="289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41" name="Connector 2941"/>
          <p:cNvCxnSpPr>
            <a:stCxn id="2906" idx="0"/>
            <a:endCxn id="289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42" name="Connector 2942"/>
          <p:cNvCxnSpPr>
            <a:stCxn id="2884" idx="0"/>
            <a:endCxn id="290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2943" name="Connector 2943"/>
          <p:cNvCxnSpPr>
            <a:stCxn id="2895" idx="0"/>
            <a:endCxn id="290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2944" name="Shape 2944"/>
          <p:cNvSpPr/>
          <p:nvPr/>
        </p:nvSpPr>
        <p:spPr>
          <a:xfrm rot="5400000">
            <a:off x="10300741" y="333271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5" name="Shape 2945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6" name="Shape 2946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(optional: prune childless nodes)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49" name="Shape 2949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0" name="Shape 2950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1" name="Shape 2951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2" name="Shape 2952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3" name="Shape 2953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4" name="Shape 2954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5" name="Shape 2955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6" name="Shape 2956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7" name="Shape 2957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8" name="Shape 2958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9" name="Shape 2959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0" name="Shape 2960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1" name="Shape 2961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2" name="Shape 2962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3" name="Shape 2963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4" name="Shape 2964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5" name="Shape 2965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6" name="Shape 2966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7" name="Shape 2967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8" name="Shape 2968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9" name="Shape 2969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0" name="Shape 2970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1" name="Shape 2971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2" name="Shape 2972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3" name="Shape 2973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4" name="Shape 2974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5" name="Shape 2975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6" name="Shape 2976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2977" name="Shape 2977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78" name="Shape 2978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79" name="Shape 2979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0" name="Shape 2980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1" name="Shape 2981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2" name="Shape 2982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3" name="Shape 2983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4" name="Shape 2984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5" name="Shape 2985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6" name="Shape 2986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7" name="Shape 2987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8" name="Shape 2988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9" name="Shape 2989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0" name="Shape 2990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1" name="Shape 2991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2" name="Shape 2992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3" name="Shape 2993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4" name="Shape 2994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5" name="Shape 2995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6" name="Shape 2996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7" name="Shape 2997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8" name="Shape 2998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9" name="Shape 2999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0" name="Shape 3000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1" name="Shape 3001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2" name="Shape 3002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3" name="Shape 3003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4" name="Shape 3004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5" name="Shape 3005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6" name="Shape 3006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7" name="Shape 3007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8" name="Shape 3008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9" name="Shape 3009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0" name="Shape 3010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1" name="Shape 3011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2" name="Shape 3012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3" name="Shape 3013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4" name="Shape 3014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5" name="Shape 3015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6" name="Shape 3016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7" name="Shape 3017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8" name="Shape 3018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9" name="Shape 3019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0" name="Shape 3020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1" name="Shape 3021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2" name="Shape 3022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3" name="Shape 3023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4" name="Shape 3024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5" name="Shape 3025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6" name="Shape 3026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7" name="Shape 3027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8" name="Shape 3028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9" name="Shape 3029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0" name="Shape 3030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1" name="Shape 3031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2" name="Shape 3032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3" name="Shape 3033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4" name="Shape 3034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5" name="Shape 3035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6" name="Shape 3036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7" name="Shape 3037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8" name="Shape 3038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9" name="Shape 3039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40" name="Shape 3040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041" name="Connector 3041"/>
          <p:cNvCxnSpPr>
            <a:stCxn id="2977" idx="0"/>
            <a:endCxn id="2976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42" name="Connector 3042"/>
          <p:cNvCxnSpPr>
            <a:stCxn id="2978" idx="0"/>
            <a:endCxn id="2976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43" name="Connector 3043"/>
          <p:cNvCxnSpPr>
            <a:stCxn id="2980" idx="0"/>
            <a:endCxn id="2976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44" name="Connector 3044"/>
          <p:cNvCxnSpPr>
            <a:stCxn id="2979" idx="0"/>
            <a:endCxn id="2976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45" name="Connector 3045"/>
          <p:cNvCxnSpPr>
            <a:stCxn id="2977" idx="0"/>
            <a:endCxn id="3029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046" name="Connector 3046"/>
          <p:cNvCxnSpPr>
            <a:stCxn id="2977" idx="0"/>
            <a:endCxn id="3031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47" name="Connector 3047"/>
          <p:cNvCxnSpPr>
            <a:stCxn id="2978" idx="0"/>
            <a:endCxn id="3032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48" name="Connector 3048"/>
          <p:cNvCxnSpPr>
            <a:stCxn id="3034" idx="0"/>
            <a:endCxn id="2978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49" name="Connector 3049"/>
          <p:cNvCxnSpPr>
            <a:stCxn id="2980" idx="0"/>
            <a:endCxn id="3035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50" name="Connector 3050"/>
          <p:cNvCxnSpPr>
            <a:stCxn id="2980" idx="0"/>
            <a:endCxn id="3037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051" name="Connector 3051"/>
          <p:cNvCxnSpPr>
            <a:stCxn id="2979" idx="0"/>
            <a:endCxn id="3038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52" name="Connector 3052"/>
          <p:cNvCxnSpPr>
            <a:stCxn id="2979" idx="0"/>
            <a:endCxn id="3040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53" name="Connector 3053"/>
          <p:cNvCxnSpPr>
            <a:stCxn id="3009" idx="0"/>
            <a:endCxn id="3029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54" name="Connector 3054"/>
          <p:cNvCxnSpPr>
            <a:stCxn id="3007" idx="0"/>
            <a:endCxn id="3029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55" name="Connector 3055"/>
          <p:cNvCxnSpPr>
            <a:stCxn id="3012" idx="0"/>
            <a:endCxn id="3030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56" name="Connector 3056"/>
          <p:cNvCxnSpPr>
            <a:stCxn id="3030" idx="0"/>
            <a:endCxn id="3008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57" name="Connector 3057"/>
          <p:cNvCxnSpPr>
            <a:stCxn id="3010" idx="0"/>
            <a:endCxn id="3031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58" name="Connector 3058"/>
          <p:cNvCxnSpPr>
            <a:stCxn id="3011" idx="0"/>
            <a:endCxn id="3031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59" name="Connector 3059"/>
          <p:cNvCxnSpPr>
            <a:stCxn id="3032" idx="0"/>
            <a:endCxn id="3006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60" name="Connector 3060"/>
          <p:cNvCxnSpPr>
            <a:stCxn id="3013" idx="0"/>
            <a:endCxn id="3032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61" name="Connector 3061"/>
          <p:cNvCxnSpPr>
            <a:stCxn id="3033" idx="0"/>
            <a:endCxn id="3014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62" name="Connector 3062"/>
          <p:cNvCxnSpPr>
            <a:stCxn id="3033" idx="0"/>
            <a:endCxn id="3015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63" name="Connector 3063"/>
          <p:cNvCxnSpPr>
            <a:stCxn id="3005" idx="0"/>
            <a:endCxn id="3034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64" name="Connector 3064"/>
          <p:cNvCxnSpPr>
            <a:stCxn id="3034" idx="0"/>
            <a:endCxn id="3016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65" name="Connector 3065"/>
          <p:cNvCxnSpPr>
            <a:stCxn id="3021" idx="0"/>
            <a:endCxn id="3035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66" name="Connector 3066"/>
          <p:cNvCxnSpPr>
            <a:stCxn id="3019" idx="0"/>
            <a:endCxn id="3035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67" name="Connector 3067"/>
          <p:cNvCxnSpPr>
            <a:stCxn id="3024" idx="0"/>
            <a:endCxn id="3036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68" name="Connector 3068"/>
          <p:cNvCxnSpPr>
            <a:stCxn id="3036" idx="0"/>
            <a:endCxn id="3020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69" name="Connector 3069"/>
          <p:cNvCxnSpPr>
            <a:stCxn id="3022" idx="0"/>
            <a:endCxn id="3037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70" name="Connector 3070"/>
          <p:cNvCxnSpPr>
            <a:stCxn id="3023" idx="0"/>
            <a:endCxn id="3037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071" name="Connector 3071"/>
          <p:cNvCxnSpPr>
            <a:stCxn id="3038" idx="0"/>
            <a:endCxn id="3018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72" name="Connector 3072"/>
          <p:cNvCxnSpPr>
            <a:stCxn id="3025" idx="0"/>
            <a:endCxn id="3038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73" name="Connector 3073"/>
          <p:cNvCxnSpPr>
            <a:stCxn id="3039" idx="0"/>
            <a:endCxn id="3026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74" name="Connector 3074"/>
          <p:cNvCxnSpPr>
            <a:stCxn id="3039" idx="0"/>
            <a:endCxn id="3027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75" name="Connector 3075"/>
          <p:cNvCxnSpPr>
            <a:stCxn id="3017" idx="0"/>
            <a:endCxn id="3040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076" name="Connector 3076"/>
          <p:cNvCxnSpPr>
            <a:stCxn id="3028" idx="0"/>
            <a:endCxn id="3040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077" name="Shape 3077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incrementally grow to prefixes of length 3</a:t>
            </a:r>
          </a:p>
        </p:txBody>
      </p:sp>
      <p:sp>
        <p:nvSpPr>
          <p:cNvPr id="3078" name="Shape 3078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Shape 3080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1" name="Shape 3081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2" name="Shape 3082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3" name="Shape 3083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4" name="Shape 3084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5" name="Shape 3085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6" name="Shape 3086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7" name="Shape 3087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8" name="Shape 3088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9" name="Shape 3089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0" name="Shape 3090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1" name="Shape 3091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2" name="Shape 3092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3" name="Shape 3093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4" name="Shape 3094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5" name="Shape 3095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6" name="Shape 3096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7" name="Shape 3097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8" name="Shape 3098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9" name="Shape 3099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0" name="Shape 3100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1" name="Shape 3101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2" name="Shape 3102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3" name="Shape 3103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4" name="Shape 3104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5" name="Shape 3105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6" name="Shape 3106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7" name="Shape 3107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8" name="Shape 3108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109" name="Shape 3109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0" name="Shape 3110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1" name="Shape 3111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2" name="Shape 3112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3" name="Shape 3113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4" name="Shape 3114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5" name="Shape 3115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6" name="Shape 3116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7" name="Shape 3117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8" name="Shape 3118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19" name="Shape 3119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0" name="Shape 3120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1" name="Shape 3121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2" name="Shape 3122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3" name="Shape 3123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4" name="Shape 3124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5" name="Shape 3125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6" name="Shape 3126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7" name="Shape 3127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8" name="Shape 3128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29" name="Shape 3129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0" name="Shape 3130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1" name="Shape 3131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2" name="Shape 3132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3" name="Shape 3133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4" name="Shape 3134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5" name="Shape 3135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6" name="Shape 3136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7" name="Shape 3137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8" name="Shape 3138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39" name="Shape 3139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0" name="Shape 3140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1" name="Shape 3141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2" name="Shape 3142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3" name="Shape 3143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4" name="Shape 3144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5" name="Shape 3145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6" name="Shape 3146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7" name="Shape 3147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8" name="Shape 3148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49" name="Shape 3149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0" name="Shape 3150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1" name="Shape 3151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2" name="Shape 3152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3" name="Shape 3153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4" name="Shape 3154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5" name="Shape 3155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6" name="Shape 3156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7" name="Shape 3157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8" name="Shape 3158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9" name="Shape 3159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0" name="Shape 3160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1" name="Shape 3161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2" name="Shape 3162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3" name="Shape 3163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4" name="Shape 3164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5" name="Shape 3165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6" name="Shape 3166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7" name="Shape 3167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8" name="Shape 3168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9" name="Shape 3169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70" name="Shape 3170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71" name="Shape 3171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72" name="Shape 3172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173" name="Connector 3173"/>
          <p:cNvCxnSpPr>
            <a:stCxn id="3109" idx="0"/>
            <a:endCxn id="3108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74" name="Connector 3174"/>
          <p:cNvCxnSpPr>
            <a:stCxn id="3110" idx="0"/>
            <a:endCxn id="3108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75" name="Connector 3175"/>
          <p:cNvCxnSpPr>
            <a:stCxn id="3112" idx="0"/>
            <a:endCxn id="3108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76" name="Connector 3176"/>
          <p:cNvCxnSpPr>
            <a:stCxn id="3111" idx="0"/>
            <a:endCxn id="3108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77" name="Connector 3177"/>
          <p:cNvCxnSpPr>
            <a:stCxn id="3109" idx="0"/>
            <a:endCxn id="3161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178" name="Connector 3178"/>
          <p:cNvCxnSpPr>
            <a:stCxn id="3109" idx="0"/>
            <a:endCxn id="3163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79" name="Connector 3179"/>
          <p:cNvCxnSpPr>
            <a:stCxn id="3110" idx="0"/>
            <a:endCxn id="3164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80" name="Connector 3180"/>
          <p:cNvCxnSpPr>
            <a:stCxn id="3166" idx="0"/>
            <a:endCxn id="3110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81" name="Connector 3181"/>
          <p:cNvCxnSpPr>
            <a:stCxn id="3112" idx="0"/>
            <a:endCxn id="3167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82" name="Connector 3182"/>
          <p:cNvCxnSpPr>
            <a:stCxn id="3112" idx="0"/>
            <a:endCxn id="3169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83" name="Connector 3183"/>
          <p:cNvCxnSpPr>
            <a:stCxn id="3111" idx="0"/>
            <a:endCxn id="3170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84" name="Connector 3184"/>
          <p:cNvCxnSpPr>
            <a:stCxn id="3111" idx="0"/>
            <a:endCxn id="3172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85" name="Connector 3185"/>
          <p:cNvCxnSpPr>
            <a:stCxn id="3141" idx="0"/>
            <a:endCxn id="3161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86" name="Connector 3186"/>
          <p:cNvCxnSpPr>
            <a:stCxn id="3139" idx="0"/>
            <a:endCxn id="3161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87" name="Connector 3187"/>
          <p:cNvCxnSpPr>
            <a:stCxn id="3144" idx="0"/>
            <a:endCxn id="3162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88" name="Connector 3188"/>
          <p:cNvCxnSpPr>
            <a:stCxn id="3162" idx="0"/>
            <a:endCxn id="3140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89" name="Connector 3189"/>
          <p:cNvCxnSpPr>
            <a:stCxn id="3142" idx="0"/>
            <a:endCxn id="3163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190" name="Connector 3190"/>
          <p:cNvCxnSpPr>
            <a:stCxn id="3143" idx="0"/>
            <a:endCxn id="3163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191" name="Connector 3191"/>
          <p:cNvCxnSpPr>
            <a:stCxn id="3164" idx="0"/>
            <a:endCxn id="3138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192" name="Connector 3192"/>
          <p:cNvCxnSpPr>
            <a:stCxn id="3145" idx="0"/>
            <a:endCxn id="3164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193" name="Connector 3193"/>
          <p:cNvCxnSpPr>
            <a:stCxn id="3165" idx="0"/>
            <a:endCxn id="3146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94" name="Connector 3194"/>
          <p:cNvCxnSpPr>
            <a:stCxn id="3165" idx="0"/>
            <a:endCxn id="3147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95" name="Connector 3195"/>
          <p:cNvCxnSpPr>
            <a:stCxn id="3137" idx="0"/>
            <a:endCxn id="3166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96" name="Connector 3196"/>
          <p:cNvCxnSpPr>
            <a:stCxn id="3166" idx="0"/>
            <a:endCxn id="3148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197" name="Connector 3197"/>
          <p:cNvCxnSpPr>
            <a:stCxn id="3153" idx="0"/>
            <a:endCxn id="3167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198" name="Connector 3198"/>
          <p:cNvCxnSpPr>
            <a:stCxn id="3151" idx="0"/>
            <a:endCxn id="3167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199" name="Connector 3199"/>
          <p:cNvCxnSpPr>
            <a:stCxn id="3156" idx="0"/>
            <a:endCxn id="3168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200" name="Connector 3200"/>
          <p:cNvCxnSpPr>
            <a:stCxn id="3168" idx="0"/>
            <a:endCxn id="3152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201" name="Connector 3201"/>
          <p:cNvCxnSpPr>
            <a:stCxn id="3154" idx="0"/>
            <a:endCxn id="3169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202" name="Connector 3202"/>
          <p:cNvCxnSpPr>
            <a:stCxn id="3155" idx="0"/>
            <a:endCxn id="3169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prstDash val="sysDot"/>
            <a:miter lim="400000"/>
          </a:ln>
        </p:spPr>
      </p:cxnSp>
      <p:cxnSp>
        <p:nvCxnSpPr>
          <p:cNvPr id="3203" name="Connector 3203"/>
          <p:cNvCxnSpPr>
            <a:stCxn id="3170" idx="0"/>
            <a:endCxn id="3150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204" name="Connector 3204"/>
          <p:cNvCxnSpPr>
            <a:stCxn id="3157" idx="0"/>
            <a:endCxn id="3170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205" name="Connector 3205"/>
          <p:cNvCxnSpPr>
            <a:stCxn id="3171" idx="0"/>
            <a:endCxn id="3158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206" name="Connector 3206"/>
          <p:cNvCxnSpPr>
            <a:stCxn id="3171" idx="0"/>
            <a:endCxn id="3159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207" name="Connector 3207"/>
          <p:cNvCxnSpPr>
            <a:stCxn id="3149" idx="0"/>
            <a:endCxn id="3172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208" name="Connector 3208"/>
          <p:cNvCxnSpPr>
            <a:stCxn id="3160" idx="0"/>
            <a:endCxn id="3172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209" name="Shape 3209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delete inferior permutations</a:t>
            </a:r>
          </a:p>
        </p:txBody>
      </p:sp>
      <p:sp>
        <p:nvSpPr>
          <p:cNvPr id="3210" name="Shape 3210"/>
          <p:cNvSpPr/>
          <p:nvPr/>
        </p:nvSpPr>
        <p:spPr>
          <a:xfrm>
            <a:off x="952500" y="1162025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=&gt; prunes remaining search space by 2/3</a:t>
            </a:r>
          </a:p>
        </p:txBody>
      </p:sp>
      <p:sp>
        <p:nvSpPr>
          <p:cNvPr id="3211" name="Shape 3211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ProPublica COMPAS recidivism dataset</a:t>
            </a:r>
          </a:p>
        </p:txBody>
      </p:sp>
      <p:sp>
        <p:nvSpPr>
          <p:cNvPr id="131" name="Shape 131"/>
          <p:cNvSpPr/>
          <p:nvPr/>
        </p:nvSpPr>
        <p:spPr>
          <a:xfrm>
            <a:off x="631994" y="8974666"/>
            <a:ext cx="117408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https://www.propublica.org/article/machine-bias-risk-assessments-in-criminal-sentencing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952500" y="1439283"/>
            <a:ext cx="11099800" cy="704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57047">
              <a:defRPr sz="3520"/>
            </a:pPr>
            <a:r>
              <a:t>Northpointe’s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orrectional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</a:t>
            </a:r>
            <a:r>
              <a:t>ffender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anagement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P</a:t>
            </a:r>
            <a:r>
              <a:t>rofiling for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lternative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anctions (COMPAS) is a controversial, proprietary black box algorithm</a:t>
            </a:r>
          </a:p>
          <a:p>
            <a:pPr algn="l" defTabSz="257047">
              <a:defRPr sz="3520"/>
            </a:pPr>
          </a:p>
          <a:p>
            <a:pPr algn="l" defTabSz="257047">
              <a:defRPr sz="3520"/>
            </a:pPr>
            <a:r>
              <a:t>"In 2009, Brennan [et al] published a validation study that found that Northpointe’s risk of recidivism score had an accuracy rate of [68%] in a sample of 2,328 people. Their study also found that the score was slightly less predictive for black men than white men — [67% vs. 69%].”</a:t>
            </a:r>
          </a:p>
          <a:p>
            <a:pPr algn="l" defTabSz="257047">
              <a:defRPr sz="3520"/>
            </a:pPr>
          </a:p>
          <a:p>
            <a:pPr algn="l" defTabSz="257047">
              <a:defRPr sz="3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open problem:</a:t>
            </a:r>
            <a:r>
              <a:t>  can human-interpretable machine learning transparently achieve competitive results?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Shape 3213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4" name="Shape 3214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5" name="Shape 3215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6" name="Shape 3216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7" name="Shape 3217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8" name="Shape 3218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9" name="Shape 3219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0" name="Shape 3220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1" name="Shape 3221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2" name="Shape 3222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3" name="Shape 3223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4" name="Shape 3224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5" name="Shape 3225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6" name="Shape 3226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7" name="Shape 3227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8" name="Shape 3228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9" name="Shape 3229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0" name="Shape 3230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1" name="Shape 3231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2" name="Shape 3232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3" name="Shape 3233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4" name="Shape 3234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5" name="Shape 3235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6" name="Shape 3236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7" name="Shape 3237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8" name="Shape 3238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9" name="Shape 3239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0" name="Shape 3240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1" name="Shape 3241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242" name="Shape 3242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3" name="Shape 3243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4" name="Shape 3244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5" name="Shape 3245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6" name="Shape 3246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7" name="Shape 3247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8" name="Shape 3248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9" name="Shape 3249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0" name="Shape 3250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1" name="Shape 3251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2" name="Shape 3252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3" name="Shape 3253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4" name="Shape 3254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5" name="Shape 3255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6" name="Shape 3256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7" name="Shape 3257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8" name="Shape 3258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9" name="Shape 3259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0" name="Shape 3260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1" name="Shape 3261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2" name="Shape 3262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3" name="Shape 3263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4" name="Shape 3264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5" name="Shape 3265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6" name="Shape 3266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7" name="Shape 3267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8" name="Shape 3268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9" name="Shape 3269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0" name="Shape 3270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1" name="Shape 3271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2" name="Shape 3272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3" name="Shape 3273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4" name="Shape 3274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5" name="Shape 3275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6" name="Shape 3276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7" name="Shape 3277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8" name="Shape 3278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9" name="Shape 3279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0" name="Shape 3280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1" name="Shape 3281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2" name="Shape 3282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3" name="Shape 3283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4" name="Shape 3284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5" name="Shape 3285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6" name="Shape 3286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7" name="Shape 3287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8" name="Shape 3288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9" name="Shape 3289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0" name="Shape 3290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1" name="Shape 3291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2" name="Shape 3292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3" name="Shape 3293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4" name="Shape 3294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5" name="Shape 3295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6" name="Shape 3296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7" name="Shape 3297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8" name="Shape 3298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9" name="Shape 3299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0" name="Shape 3300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1" name="Shape 3301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2" name="Shape 3302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3" name="Shape 3303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4" name="Shape 3304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5" name="Shape 3305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306" name="Connector 3306"/>
          <p:cNvCxnSpPr>
            <a:stCxn id="3242" idx="0"/>
            <a:endCxn id="3241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07" name="Connector 3307"/>
          <p:cNvCxnSpPr>
            <a:stCxn id="3243" idx="0"/>
            <a:endCxn id="3241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08" name="Connector 3308"/>
          <p:cNvCxnSpPr>
            <a:stCxn id="3245" idx="0"/>
            <a:endCxn id="3241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09" name="Connector 3309"/>
          <p:cNvCxnSpPr>
            <a:stCxn id="3244" idx="0"/>
            <a:endCxn id="3241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10" name="Connector 3310"/>
          <p:cNvCxnSpPr>
            <a:stCxn id="3242" idx="0"/>
            <a:endCxn id="3294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311" name="Connector 3311"/>
          <p:cNvCxnSpPr>
            <a:stCxn id="3242" idx="0"/>
            <a:endCxn id="3296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12" name="Connector 3312"/>
          <p:cNvCxnSpPr>
            <a:stCxn id="3243" idx="0"/>
            <a:endCxn id="3297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13" name="Connector 3313"/>
          <p:cNvCxnSpPr>
            <a:stCxn id="3299" idx="0"/>
            <a:endCxn id="3243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14" name="Connector 3314"/>
          <p:cNvCxnSpPr>
            <a:stCxn id="3245" idx="0"/>
            <a:endCxn id="3300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15" name="Connector 3315"/>
          <p:cNvCxnSpPr>
            <a:stCxn id="3245" idx="0"/>
            <a:endCxn id="3302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16" name="Connector 3316"/>
          <p:cNvCxnSpPr>
            <a:stCxn id="3244" idx="0"/>
            <a:endCxn id="3303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17" name="Connector 3317"/>
          <p:cNvCxnSpPr>
            <a:stCxn id="3244" idx="0"/>
            <a:endCxn id="3305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18" name="Connector 3318"/>
          <p:cNvCxnSpPr>
            <a:stCxn id="3274" idx="0"/>
            <a:endCxn id="3294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19" name="Connector 3319"/>
          <p:cNvCxnSpPr>
            <a:stCxn id="3272" idx="0"/>
            <a:endCxn id="3294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0" name="Connector 3320"/>
          <p:cNvCxnSpPr>
            <a:stCxn id="3277" idx="0"/>
            <a:endCxn id="3295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21" name="Connector 3321"/>
          <p:cNvCxnSpPr>
            <a:stCxn id="3295" idx="0"/>
            <a:endCxn id="3273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22" name="Connector 3322"/>
          <p:cNvCxnSpPr>
            <a:stCxn id="3275" idx="0"/>
            <a:endCxn id="3296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23" name="Connector 3323"/>
          <p:cNvCxnSpPr>
            <a:stCxn id="3276" idx="0"/>
            <a:endCxn id="3296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4" name="Connector 3324"/>
          <p:cNvCxnSpPr>
            <a:stCxn id="3297" idx="0"/>
            <a:endCxn id="3271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5" name="Connector 3325"/>
          <p:cNvCxnSpPr>
            <a:stCxn id="3278" idx="0"/>
            <a:endCxn id="3297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6" name="Connector 3326"/>
          <p:cNvCxnSpPr>
            <a:stCxn id="3298" idx="0"/>
            <a:endCxn id="3279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7" name="Connector 3327"/>
          <p:cNvCxnSpPr>
            <a:stCxn id="3298" idx="0"/>
            <a:endCxn id="3280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8" name="Connector 3328"/>
          <p:cNvCxnSpPr>
            <a:stCxn id="3270" idx="0"/>
            <a:endCxn id="3299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29" name="Connector 3329"/>
          <p:cNvCxnSpPr>
            <a:stCxn id="3299" idx="0"/>
            <a:endCxn id="3281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0" name="Connector 3330"/>
          <p:cNvCxnSpPr>
            <a:stCxn id="3286" idx="0"/>
            <a:endCxn id="3300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1" name="Connector 3331"/>
          <p:cNvCxnSpPr>
            <a:stCxn id="3284" idx="0"/>
            <a:endCxn id="3300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2" name="Connector 3332"/>
          <p:cNvCxnSpPr>
            <a:stCxn id="3289" idx="0"/>
            <a:endCxn id="3301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3" name="Connector 3333"/>
          <p:cNvCxnSpPr>
            <a:stCxn id="3301" idx="0"/>
            <a:endCxn id="3285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334" name="Connector 3334"/>
          <p:cNvCxnSpPr>
            <a:stCxn id="3287" idx="0"/>
            <a:endCxn id="3302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5" name="Connector 3335"/>
          <p:cNvCxnSpPr>
            <a:stCxn id="3288" idx="0"/>
            <a:endCxn id="3302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6" name="Connector 3336"/>
          <p:cNvCxnSpPr>
            <a:stCxn id="3303" idx="0"/>
            <a:endCxn id="3283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7" name="Connector 3337"/>
          <p:cNvCxnSpPr>
            <a:stCxn id="3290" idx="0"/>
            <a:endCxn id="3303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8" name="Connector 3338"/>
          <p:cNvCxnSpPr>
            <a:stCxn id="3304" idx="0"/>
            <a:endCxn id="3291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39" name="Connector 3339"/>
          <p:cNvCxnSpPr>
            <a:stCxn id="3304" idx="0"/>
            <a:endCxn id="3292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40" name="Connector 3340"/>
          <p:cNvCxnSpPr>
            <a:stCxn id="3282" idx="0"/>
            <a:endCxn id="3305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341" name="Connector 3341"/>
          <p:cNvCxnSpPr>
            <a:stCxn id="3293" idx="0"/>
            <a:endCxn id="3305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342" name="Shape 3342"/>
          <p:cNvSpPr/>
          <p:nvPr/>
        </p:nvSpPr>
        <p:spPr>
          <a:xfrm rot="5400000">
            <a:off x="4055700" y="455493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3" name="Shape 3343"/>
          <p:cNvSpPr/>
          <p:nvPr/>
        </p:nvSpPr>
        <p:spPr>
          <a:xfrm rot="5400000">
            <a:off x="4946188" y="333271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4" name="Shape 3344"/>
          <p:cNvSpPr/>
          <p:nvPr/>
        </p:nvSpPr>
        <p:spPr>
          <a:xfrm rot="5400000">
            <a:off x="6735347" y="455493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5" name="Shape 3345"/>
          <p:cNvSpPr/>
          <p:nvPr/>
        </p:nvSpPr>
        <p:spPr>
          <a:xfrm rot="5400000">
            <a:off x="8515804" y="455493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6" name="Shape 3346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7" name="Shape 3347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(optional: prune childless nodes)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Shape 334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0" name="Shape 335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1" name="Shape 335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2" name="Shape 335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3" name="Shape 335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4" name="Shape 335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5" name="Shape 335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6" name="Shape 335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7" name="Shape 335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8" name="Shape 335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9" name="Shape 335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0" name="Shape 336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1" name="Shape 336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2" name="Shape 336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3" name="Shape 336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4" name="Shape 336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5" name="Shape 336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6" name="Shape 336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7" name="Shape 336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8" name="Shape 336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9" name="Shape 336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0" name="Shape 337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1" name="Shape 337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2" name="Shape 337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3" name="Shape 337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4" name="Shape 337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5" name="Shape 337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6" name="Shape 337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7" name="Shape 337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378" name="Shape 337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79" name="Shape 337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0" name="Shape 338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1" name="Shape 338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2" name="Shape 338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3" name="Shape 338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4" name="Shape 338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5" name="Shape 338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6" name="Shape 338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7" name="Shape 338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8" name="Shape 338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9" name="Shape 338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0" name="Shape 339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1" name="Shape 339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2" name="Shape 339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3" name="Shape 339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4" name="Shape 339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5" name="Shape 339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6" name="Shape 339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7" name="Shape 339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8" name="Shape 339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9" name="Shape 339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0" name="Shape 340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1" name="Shape 340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2" name="Shape 340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3" name="Shape 340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4" name="Shape 340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5" name="Shape 340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6" name="Shape 340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7" name="Shape 340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8" name="Shape 340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9" name="Shape 340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0" name="Shape 341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1" name="Shape 341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2" name="Shape 341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3" name="Shape 341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4" name="Shape 341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5" name="Shape 341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6" name="Shape 341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7" name="Shape 341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8" name="Shape 341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9" name="Shape 341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0" name="Shape 342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1" name="Shape 342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2" name="Shape 342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3" name="Shape 342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4" name="Shape 342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5" name="Shape 342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6" name="Shape 342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7" name="Shape 342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8" name="Shape 342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9" name="Shape 342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0" name="Shape 343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1" name="Shape 343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2" name="Shape 343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3" name="Shape 343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4" name="Shape 343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5" name="Shape 343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6" name="Shape 343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7" name="Shape 343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8" name="Shape 343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9" name="Shape 343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40" name="Shape 344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41" name="Shape 344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442" name="Connector 3442"/>
          <p:cNvCxnSpPr>
            <a:stCxn id="3378" idx="0"/>
            <a:endCxn id="337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43" name="Connector 3443"/>
          <p:cNvCxnSpPr>
            <a:stCxn id="3379" idx="0"/>
            <a:endCxn id="337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44" name="Connector 3444"/>
          <p:cNvCxnSpPr>
            <a:stCxn id="3381" idx="0"/>
            <a:endCxn id="337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45" name="Connector 3445"/>
          <p:cNvCxnSpPr>
            <a:stCxn id="3380" idx="0"/>
            <a:endCxn id="337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46" name="Connector 3446"/>
          <p:cNvCxnSpPr>
            <a:stCxn id="3378" idx="0"/>
            <a:endCxn id="343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447" name="Connector 3447"/>
          <p:cNvCxnSpPr>
            <a:stCxn id="3378" idx="0"/>
            <a:endCxn id="343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48" name="Connector 3448"/>
          <p:cNvCxnSpPr>
            <a:stCxn id="3379" idx="0"/>
            <a:endCxn id="343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49" name="Connector 3449"/>
          <p:cNvCxnSpPr>
            <a:stCxn id="3435" idx="0"/>
            <a:endCxn id="337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0" name="Connector 3450"/>
          <p:cNvCxnSpPr>
            <a:stCxn id="3381" idx="0"/>
            <a:endCxn id="343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1" name="Connector 3451"/>
          <p:cNvCxnSpPr>
            <a:stCxn id="3381" idx="0"/>
            <a:endCxn id="343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2" name="Connector 3452"/>
          <p:cNvCxnSpPr>
            <a:stCxn id="3380" idx="0"/>
            <a:endCxn id="343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3" name="Connector 3453"/>
          <p:cNvCxnSpPr>
            <a:stCxn id="3380" idx="0"/>
            <a:endCxn id="344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4" name="Connector 3454"/>
          <p:cNvCxnSpPr>
            <a:stCxn id="3410" idx="0"/>
            <a:endCxn id="343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5" name="Connector 3455"/>
          <p:cNvCxnSpPr>
            <a:stCxn id="3408" idx="0"/>
            <a:endCxn id="343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56" name="Connector 3456"/>
          <p:cNvCxnSpPr>
            <a:stCxn id="3413" idx="0"/>
            <a:endCxn id="343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57" name="Connector 3457"/>
          <p:cNvCxnSpPr>
            <a:stCxn id="3431" idx="0"/>
            <a:endCxn id="340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58" name="Connector 3458"/>
          <p:cNvCxnSpPr>
            <a:stCxn id="3411" idx="0"/>
            <a:endCxn id="343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59" name="Connector 3459"/>
          <p:cNvCxnSpPr>
            <a:stCxn id="3412" idx="0"/>
            <a:endCxn id="343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0" name="Connector 3460"/>
          <p:cNvCxnSpPr>
            <a:stCxn id="3433" idx="0"/>
            <a:endCxn id="340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1" name="Connector 3461"/>
          <p:cNvCxnSpPr>
            <a:stCxn id="3414" idx="0"/>
            <a:endCxn id="343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2" name="Connector 3462"/>
          <p:cNvCxnSpPr>
            <a:stCxn id="3434" idx="0"/>
            <a:endCxn id="341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3" name="Connector 3463"/>
          <p:cNvCxnSpPr>
            <a:stCxn id="3434" idx="0"/>
            <a:endCxn id="341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4" name="Connector 3464"/>
          <p:cNvCxnSpPr>
            <a:stCxn id="3406" idx="0"/>
            <a:endCxn id="343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5" name="Connector 3465"/>
          <p:cNvCxnSpPr>
            <a:stCxn id="3435" idx="0"/>
            <a:endCxn id="341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6" name="Connector 3466"/>
          <p:cNvCxnSpPr>
            <a:stCxn id="3422" idx="0"/>
            <a:endCxn id="343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7" name="Connector 3467"/>
          <p:cNvCxnSpPr>
            <a:stCxn id="3420" idx="0"/>
            <a:endCxn id="343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8" name="Connector 3468"/>
          <p:cNvCxnSpPr>
            <a:stCxn id="3425" idx="0"/>
            <a:endCxn id="343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69" name="Connector 3469"/>
          <p:cNvCxnSpPr>
            <a:stCxn id="3437" idx="0"/>
            <a:endCxn id="342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470" name="Connector 3470"/>
          <p:cNvCxnSpPr>
            <a:stCxn id="3423" idx="0"/>
            <a:endCxn id="343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1" name="Connector 3471"/>
          <p:cNvCxnSpPr>
            <a:stCxn id="3424" idx="0"/>
            <a:endCxn id="343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2" name="Connector 3472"/>
          <p:cNvCxnSpPr>
            <a:stCxn id="3439" idx="0"/>
            <a:endCxn id="341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3" name="Connector 3473"/>
          <p:cNvCxnSpPr>
            <a:stCxn id="3426" idx="0"/>
            <a:endCxn id="343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4" name="Connector 3474"/>
          <p:cNvCxnSpPr>
            <a:stCxn id="3440" idx="0"/>
            <a:endCxn id="342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5" name="Connector 3475"/>
          <p:cNvCxnSpPr>
            <a:stCxn id="3440" idx="0"/>
            <a:endCxn id="342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6" name="Connector 3476"/>
          <p:cNvCxnSpPr>
            <a:stCxn id="3418" idx="0"/>
            <a:endCxn id="344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477" name="Connector 3477"/>
          <p:cNvCxnSpPr>
            <a:stCxn id="3429" idx="0"/>
            <a:endCxn id="344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478" name="Shape 3478"/>
          <p:cNvSpPr/>
          <p:nvPr/>
        </p:nvSpPr>
        <p:spPr>
          <a:xfrm rot="5400000">
            <a:off x="4055700" y="455493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9" name="Shape 3479"/>
          <p:cNvSpPr/>
          <p:nvPr/>
        </p:nvSpPr>
        <p:spPr>
          <a:xfrm rot="5400000">
            <a:off x="4946188" y="333271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0" name="Shape 3480"/>
          <p:cNvSpPr/>
          <p:nvPr/>
        </p:nvSpPr>
        <p:spPr>
          <a:xfrm rot="5400000">
            <a:off x="6735347" y="455493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1" name="Shape 3481"/>
          <p:cNvSpPr/>
          <p:nvPr/>
        </p:nvSpPr>
        <p:spPr>
          <a:xfrm rot="5400000">
            <a:off x="8515804" y="4554937"/>
            <a:ext cx="431801" cy="184883"/>
          </a:xfrm>
          <a:prstGeom prst="rightArrow">
            <a:avLst>
              <a:gd name="adj1" fmla="val 32000"/>
              <a:gd name="adj2" fmla="val 100978"/>
            </a:avLst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2" name="Shape 3482"/>
          <p:cNvSpPr/>
          <p:nvPr/>
        </p:nvSpPr>
        <p:spPr>
          <a:xfrm>
            <a:off x="3249496" y="4652340"/>
            <a:ext cx="476543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3" name="Shape 3483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(optional: prune childless nodes)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Shape 348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86" name="Shape 348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87" name="Shape 348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88" name="Shape 348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89" name="Shape 348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0" name="Shape 349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1" name="Shape 349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2" name="Shape 349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3" name="Shape 349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4" name="Shape 349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5" name="Shape 349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6" name="Shape 349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7" name="Shape 349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8" name="Shape 349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99" name="Shape 349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0" name="Shape 350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1" name="Shape 350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2" name="Shape 350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3" name="Shape 350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4" name="Shape 350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5" name="Shape 350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6" name="Shape 350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7" name="Shape 350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8" name="Shape 350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9" name="Shape 350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0" name="Shape 351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1" name="Shape 351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2" name="Shape 351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3" name="Shape 351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514" name="Shape 351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5" name="Shape 351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6" name="Shape 351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7" name="Shape 351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8" name="Shape 351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9" name="Shape 351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0" name="Shape 352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1" name="Shape 352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2" name="Shape 352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3" name="Shape 352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4" name="Shape 352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5" name="Shape 352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6" name="Shape 352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7" name="Shape 352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8" name="Shape 352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9" name="Shape 352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0" name="Shape 353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1" name="Shape 353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2" name="Shape 353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3" name="Shape 353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4" name="Shape 353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5" name="Shape 353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6" name="Shape 353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7" name="Shape 353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8" name="Shape 353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9" name="Shape 353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0" name="Shape 354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1" name="Shape 354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2" name="Shape 354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3" name="Shape 354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4" name="Shape 354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5" name="Shape 354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6" name="Shape 354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7" name="Shape 354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8" name="Shape 354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9" name="Shape 354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0" name="Shape 355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1" name="Shape 355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2" name="Shape 355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3" name="Shape 355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4" name="Shape 355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5" name="Shape 355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6" name="Shape 355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7" name="Shape 355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8" name="Shape 355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9" name="Shape 355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0" name="Shape 356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1" name="Shape 356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2" name="Shape 356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3" name="Shape 356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4" name="Shape 356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5" name="Shape 356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6" name="Shape 356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7" name="Shape 356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8" name="Shape 356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9" name="Shape 356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0" name="Shape 357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1" name="Shape 357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2" name="Shape 357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3" name="Shape 357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4" name="Shape 357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5" name="Shape 357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6" name="Shape 357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7" name="Shape 357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578" name="Connector 3578"/>
          <p:cNvCxnSpPr>
            <a:stCxn id="3514" idx="0"/>
            <a:endCxn id="351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579" name="Connector 3579"/>
          <p:cNvCxnSpPr>
            <a:stCxn id="3515" idx="0"/>
            <a:endCxn id="351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0" name="Connector 3580"/>
          <p:cNvCxnSpPr>
            <a:stCxn id="3517" idx="0"/>
            <a:endCxn id="351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581" name="Connector 3581"/>
          <p:cNvCxnSpPr>
            <a:stCxn id="3516" idx="0"/>
            <a:endCxn id="351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2" name="Connector 3582"/>
          <p:cNvCxnSpPr>
            <a:stCxn id="3514" idx="0"/>
            <a:endCxn id="356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583" name="Connector 3583"/>
          <p:cNvCxnSpPr>
            <a:stCxn id="3514" idx="0"/>
            <a:endCxn id="356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584" name="Connector 3584"/>
          <p:cNvCxnSpPr>
            <a:stCxn id="3515" idx="0"/>
            <a:endCxn id="356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5" name="Connector 3585"/>
          <p:cNvCxnSpPr>
            <a:stCxn id="3571" idx="0"/>
            <a:endCxn id="351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6" name="Connector 3586"/>
          <p:cNvCxnSpPr>
            <a:stCxn id="3517" idx="0"/>
            <a:endCxn id="357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7" name="Connector 3587"/>
          <p:cNvCxnSpPr>
            <a:stCxn id="3517" idx="0"/>
            <a:endCxn id="357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8" name="Connector 3588"/>
          <p:cNvCxnSpPr>
            <a:stCxn id="3516" idx="0"/>
            <a:endCxn id="357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89" name="Connector 3589"/>
          <p:cNvCxnSpPr>
            <a:stCxn id="3516" idx="0"/>
            <a:endCxn id="357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0" name="Connector 3590"/>
          <p:cNvCxnSpPr>
            <a:stCxn id="3546" idx="0"/>
            <a:endCxn id="356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1" name="Connector 3591"/>
          <p:cNvCxnSpPr>
            <a:stCxn id="3544" idx="0"/>
            <a:endCxn id="356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2" name="Connector 3592"/>
          <p:cNvCxnSpPr>
            <a:stCxn id="3549" idx="0"/>
            <a:endCxn id="356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593" name="Connector 3593"/>
          <p:cNvCxnSpPr>
            <a:stCxn id="3567" idx="0"/>
            <a:endCxn id="354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594" name="Connector 3594"/>
          <p:cNvCxnSpPr>
            <a:stCxn id="3547" idx="0"/>
            <a:endCxn id="356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595" name="Connector 3595"/>
          <p:cNvCxnSpPr>
            <a:stCxn id="3548" idx="0"/>
            <a:endCxn id="356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6" name="Connector 3596"/>
          <p:cNvCxnSpPr>
            <a:stCxn id="3569" idx="0"/>
            <a:endCxn id="354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7" name="Connector 3597"/>
          <p:cNvCxnSpPr>
            <a:stCxn id="3550" idx="0"/>
            <a:endCxn id="356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8" name="Connector 3598"/>
          <p:cNvCxnSpPr>
            <a:stCxn id="3570" idx="0"/>
            <a:endCxn id="355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599" name="Connector 3599"/>
          <p:cNvCxnSpPr>
            <a:stCxn id="3570" idx="0"/>
            <a:endCxn id="355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0" name="Connector 3600"/>
          <p:cNvCxnSpPr>
            <a:stCxn id="3542" idx="0"/>
            <a:endCxn id="357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1" name="Connector 3601"/>
          <p:cNvCxnSpPr>
            <a:stCxn id="3571" idx="0"/>
            <a:endCxn id="355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2" name="Connector 3602"/>
          <p:cNvCxnSpPr>
            <a:stCxn id="3558" idx="0"/>
            <a:endCxn id="357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3" name="Connector 3603"/>
          <p:cNvCxnSpPr>
            <a:stCxn id="3556" idx="0"/>
            <a:endCxn id="357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4" name="Connector 3604"/>
          <p:cNvCxnSpPr>
            <a:stCxn id="3561" idx="0"/>
            <a:endCxn id="357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5" name="Connector 3605"/>
          <p:cNvCxnSpPr>
            <a:stCxn id="3573" idx="0"/>
            <a:endCxn id="355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606" name="Connector 3606"/>
          <p:cNvCxnSpPr>
            <a:stCxn id="3559" idx="0"/>
            <a:endCxn id="357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7" name="Connector 3607"/>
          <p:cNvCxnSpPr>
            <a:stCxn id="3560" idx="0"/>
            <a:endCxn id="357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8" name="Connector 3608"/>
          <p:cNvCxnSpPr>
            <a:stCxn id="3575" idx="0"/>
            <a:endCxn id="355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09" name="Connector 3609"/>
          <p:cNvCxnSpPr>
            <a:stCxn id="3562" idx="0"/>
            <a:endCxn id="357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10" name="Connector 3610"/>
          <p:cNvCxnSpPr>
            <a:stCxn id="3576" idx="0"/>
            <a:endCxn id="356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11" name="Connector 3611"/>
          <p:cNvCxnSpPr>
            <a:stCxn id="3576" idx="0"/>
            <a:endCxn id="356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12" name="Connector 3612"/>
          <p:cNvCxnSpPr>
            <a:stCxn id="3554" idx="0"/>
            <a:endCxn id="357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613" name="Connector 3613"/>
          <p:cNvCxnSpPr>
            <a:stCxn id="3565" idx="0"/>
            <a:endCxn id="357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614" name="Shape 361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incrementally grow to prefixes of length 4</a:t>
            </a:r>
          </a:p>
        </p:txBody>
      </p:sp>
      <p:sp>
        <p:nvSpPr>
          <p:cNvPr id="3615" name="Shape 3615"/>
          <p:cNvSpPr/>
          <p:nvPr/>
        </p:nvSpPr>
        <p:spPr>
          <a:xfrm>
            <a:off x="3016969" y="7090740"/>
            <a:ext cx="476542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17" name="Shape 3617"/>
          <p:cNvSpPr/>
          <p:nvPr/>
        </p:nvSpPr>
        <p:spPr>
          <a:xfrm>
            <a:off x="2900974" y="4906038"/>
            <a:ext cx="680604" cy="2269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80" h="21600" fill="norm" stroke="1" extrusionOk="0">
                <a:moveTo>
                  <a:pt x="5543" y="21600"/>
                </a:moveTo>
                <a:cubicBezTo>
                  <a:pt x="-4620" y="9145"/>
                  <a:pt x="-808" y="1945"/>
                  <a:pt x="16980" y="0"/>
                </a:cubicBezTo>
              </a:path>
            </a:pathLst>
          </a:custGeom>
          <a:ln w="38100">
            <a:solidFill>
              <a:schemeClr val="accent3"/>
            </a:solidFill>
            <a:miter lim="400000"/>
            <a:headEnd type="stealth"/>
          </a:ln>
          <a:effectLst>
            <a:outerShdw sx="100000" sy="100000" kx="0" ky="0" algn="b" rotWithShape="0" blurRad="38100" dist="25400" dir="5400000">
              <a:srgbClr val="000000"/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Shape 3619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0" name="Shape 3620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1" name="Shape 3621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2" name="Shape 3622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3" name="Shape 3623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4" name="Shape 3624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5" name="Shape 3625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6" name="Shape 3626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7" name="Shape 3627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8" name="Shape 3628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9" name="Shape 3629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0" name="Shape 3630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1" name="Shape 3631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2" name="Shape 3632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3" name="Shape 3633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4" name="Shape 3634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5" name="Shape 3635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6" name="Shape 3636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7" name="Shape 3637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8" name="Shape 3638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9" name="Shape 3639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0" name="Shape 3640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1" name="Shape 3641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2" name="Shape 3642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3" name="Shape 364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4" name="Shape 364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5" name="Shape 364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6" name="Shape 364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7" name="Shape 364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648" name="Shape 364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49" name="Shape 364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0" name="Shape 365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1" name="Shape 365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2" name="Shape 3652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3" name="Shape 3653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4" name="Shape 3654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5" name="Shape 3655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6" name="Shape 3656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7" name="Shape 3657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8" name="Shape 3658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9" name="Shape 3659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0" name="Shape 3660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1" name="Shape 3661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2" name="Shape 3662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3" name="Shape 3663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4" name="Shape 3664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5" name="Shape 3665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6" name="Shape 3666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7" name="Shape 3667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8" name="Shape 3668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9" name="Shape 3669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0" name="Shape 3670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1" name="Shape 3671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2" name="Shape 3672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3" name="Shape 3673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4" name="Shape 3674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5" name="Shape 3675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6" name="Shape 3676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7" name="Shape 3677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8" name="Shape 3678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9" name="Shape 3679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0" name="Shape 3680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1" name="Shape 3681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2" name="Shape 3682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3" name="Shape 3683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4" name="Shape 3684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5" name="Shape 3685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6" name="Shape 3686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7" name="Shape 3687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8" name="Shape 3688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9" name="Shape 3689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0" name="Shape 3690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1" name="Shape 3691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2" name="Shape 3692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3" name="Shape 3693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4" name="Shape 3694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5" name="Shape 3695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6" name="Shape 3696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7" name="Shape 3697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8" name="Shape 3698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9" name="Shape 3699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0" name="Shape 370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1" name="Shape 370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2" name="Shape 370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3" name="Shape 370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4" name="Shape 370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5" name="Shape 370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6" name="Shape 370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7" name="Shape 370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8" name="Shape 370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9" name="Shape 370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10" name="Shape 371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11" name="Shape 371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712" name="Connector 3712"/>
          <p:cNvCxnSpPr>
            <a:stCxn id="3648" idx="0"/>
            <a:endCxn id="364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713" name="Connector 3713"/>
          <p:cNvCxnSpPr>
            <a:stCxn id="3649" idx="0"/>
            <a:endCxn id="364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14" name="Connector 3714"/>
          <p:cNvCxnSpPr>
            <a:stCxn id="3651" idx="0"/>
            <a:endCxn id="364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715" name="Connector 3715"/>
          <p:cNvCxnSpPr>
            <a:stCxn id="3650" idx="0"/>
            <a:endCxn id="364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16" name="Connector 3716"/>
          <p:cNvCxnSpPr>
            <a:stCxn id="3648" idx="0"/>
            <a:endCxn id="370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717" name="Connector 3717"/>
          <p:cNvCxnSpPr>
            <a:stCxn id="3648" idx="0"/>
            <a:endCxn id="370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718" name="Connector 3718"/>
          <p:cNvCxnSpPr>
            <a:stCxn id="3649" idx="0"/>
            <a:endCxn id="370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19" name="Connector 3719"/>
          <p:cNvCxnSpPr>
            <a:stCxn id="3705" idx="0"/>
            <a:endCxn id="364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0" name="Connector 3720"/>
          <p:cNvCxnSpPr>
            <a:stCxn id="3651" idx="0"/>
            <a:endCxn id="370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1" name="Connector 3721"/>
          <p:cNvCxnSpPr>
            <a:stCxn id="3651" idx="0"/>
            <a:endCxn id="370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2" name="Connector 3722"/>
          <p:cNvCxnSpPr>
            <a:stCxn id="3650" idx="0"/>
            <a:endCxn id="370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3" name="Connector 3723"/>
          <p:cNvCxnSpPr>
            <a:stCxn id="3650" idx="0"/>
            <a:endCxn id="371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4" name="Connector 3724"/>
          <p:cNvCxnSpPr>
            <a:stCxn id="3680" idx="0"/>
            <a:endCxn id="3700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5" name="Connector 3725"/>
          <p:cNvCxnSpPr>
            <a:stCxn id="3678" idx="0"/>
            <a:endCxn id="3700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26" name="Connector 3726"/>
          <p:cNvCxnSpPr>
            <a:stCxn id="3683" idx="0"/>
            <a:endCxn id="3701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727" name="Connector 3727"/>
          <p:cNvCxnSpPr>
            <a:stCxn id="3701" idx="0"/>
            <a:endCxn id="3679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728" name="Connector 3728"/>
          <p:cNvCxnSpPr>
            <a:stCxn id="3681" idx="0"/>
            <a:endCxn id="3702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</p:cxnSp>
      <p:cxnSp>
        <p:nvCxnSpPr>
          <p:cNvPr id="3729" name="Connector 3729"/>
          <p:cNvCxnSpPr>
            <a:stCxn id="3682" idx="0"/>
            <a:endCxn id="3702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0" name="Connector 3730"/>
          <p:cNvCxnSpPr>
            <a:stCxn id="3703" idx="0"/>
            <a:endCxn id="3677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1" name="Connector 3731"/>
          <p:cNvCxnSpPr>
            <a:stCxn id="3684" idx="0"/>
            <a:endCxn id="3703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2" name="Connector 3732"/>
          <p:cNvCxnSpPr>
            <a:stCxn id="3704" idx="0"/>
            <a:endCxn id="3685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3" name="Connector 3733"/>
          <p:cNvCxnSpPr>
            <a:stCxn id="3704" idx="0"/>
            <a:endCxn id="3686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4" name="Connector 3734"/>
          <p:cNvCxnSpPr>
            <a:stCxn id="3676" idx="0"/>
            <a:endCxn id="3705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5" name="Connector 3735"/>
          <p:cNvCxnSpPr>
            <a:stCxn id="3705" idx="0"/>
            <a:endCxn id="3687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6" name="Connector 3736"/>
          <p:cNvCxnSpPr>
            <a:stCxn id="3692" idx="0"/>
            <a:endCxn id="3706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7" name="Connector 3737"/>
          <p:cNvCxnSpPr>
            <a:stCxn id="3690" idx="0"/>
            <a:endCxn id="3706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8" name="Connector 3738"/>
          <p:cNvCxnSpPr>
            <a:stCxn id="3695" idx="0"/>
            <a:endCxn id="3707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39" name="Connector 3739"/>
          <p:cNvCxnSpPr>
            <a:stCxn id="3707" idx="0"/>
            <a:endCxn id="3691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740" name="Connector 3740"/>
          <p:cNvCxnSpPr>
            <a:stCxn id="3693" idx="0"/>
            <a:endCxn id="3708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1" name="Connector 3741"/>
          <p:cNvCxnSpPr>
            <a:stCxn id="3694" idx="0"/>
            <a:endCxn id="3708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2" name="Connector 3742"/>
          <p:cNvCxnSpPr>
            <a:stCxn id="3709" idx="0"/>
            <a:endCxn id="3689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3" name="Connector 3743"/>
          <p:cNvCxnSpPr>
            <a:stCxn id="3696" idx="0"/>
            <a:endCxn id="3709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4" name="Connector 3744"/>
          <p:cNvCxnSpPr>
            <a:stCxn id="3710" idx="0"/>
            <a:endCxn id="3697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5" name="Connector 3745"/>
          <p:cNvCxnSpPr>
            <a:stCxn id="3710" idx="0"/>
            <a:endCxn id="3698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6" name="Connector 3746"/>
          <p:cNvCxnSpPr>
            <a:stCxn id="3688" idx="0"/>
            <a:endCxn id="3711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747" name="Connector 3747"/>
          <p:cNvCxnSpPr>
            <a:stCxn id="3699" idx="0"/>
            <a:endCxn id="3711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748" name="Shape 374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global optimization complete</a:t>
            </a:r>
          </a:p>
        </p:txBody>
      </p:sp>
      <p:sp>
        <p:nvSpPr>
          <p:cNvPr id="3749" name="Shape 3749"/>
          <p:cNvSpPr/>
          <p:nvPr/>
        </p:nvSpPr>
        <p:spPr>
          <a:xfrm>
            <a:off x="3016969" y="7090740"/>
            <a:ext cx="476542" cy="45692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Shape 3751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2" name="Shape 3752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3" name="Shape 3753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4" name="Shape 3754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5" name="Shape 3755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6" name="Shape 3756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7" name="Shape 3757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8" name="Shape 3758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9" name="Shape 3759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0" name="Shape 3760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1" name="Shape 3761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2" name="Shape 3762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3" name="Shape 3763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4" name="Shape 3764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5" name="Shape 3765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6" name="Shape 3766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7" name="Shape 3767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8" name="Shape 3768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9" name="Shape 3769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0" name="Shape 3770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1" name="Shape 3771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2" name="Shape 3772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3" name="Shape 3773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4" name="Shape 3774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5" name="Shape 3775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6" name="Shape 3776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7" name="Shape 3777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8" name="Shape 3778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9" name="Shape 3779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3780" name="Shape 3780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1" name="Shape 3781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2" name="Shape 3782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3" name="Shape 3783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4" name="Shape 3784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5" name="Shape 3785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6" name="Shape 3786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7" name="Shape 3787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8" name="Shape 3788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9" name="Shape 3789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0" name="Shape 3790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1" name="Shape 3791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2" name="Shape 3792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3" name="Shape 3793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4" name="Shape 3794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5" name="Shape 3795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6" name="Shape 3796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7" name="Shape 3797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8" name="Shape 3798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9" name="Shape 3799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0" name="Shape 3800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1" name="Shape 3801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2" name="Shape 3802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3" name="Shape 3803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4" name="Shape 3804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5" name="Shape 3805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6" name="Shape 3806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7" name="Shape 3807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8" name="Shape 3808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9" name="Shape 3809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0" name="Shape 3810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1" name="Shape 3811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2" name="Shape 3812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3" name="Shape 3813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4" name="Shape 3814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5" name="Shape 3815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6" name="Shape 3816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7" name="Shape 3817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8" name="Shape 3818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9" name="Shape 3819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0" name="Shape 3820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1" name="Shape 3821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2" name="Shape 3822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3" name="Shape 3823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4" name="Shape 3824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5" name="Shape 3825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6" name="Shape 3826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7" name="Shape 3827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8" name="Shape 3828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9" name="Shape 3829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0" name="Shape 3830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1" name="Shape 3831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2" name="Shape 3832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3" name="Shape 3833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4" name="Shape 3834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5" name="Shape 3835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6" name="Shape 3836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7" name="Shape 3837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8" name="Shape 3838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9" name="Shape 3839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0" name="Shape 3840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1" name="Shape 3841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2" name="Shape 3842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3" name="Shape 3843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3844" name="Connector 3844"/>
          <p:cNvCxnSpPr>
            <a:stCxn id="3780" idx="0"/>
            <a:endCxn id="3779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45" name="Connector 3845"/>
          <p:cNvCxnSpPr>
            <a:stCxn id="3781" idx="0"/>
            <a:endCxn id="3779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46" name="Connector 3846"/>
          <p:cNvCxnSpPr>
            <a:stCxn id="3783" idx="0"/>
            <a:endCxn id="3779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47" name="Connector 3847"/>
          <p:cNvCxnSpPr>
            <a:stCxn id="3782" idx="0"/>
            <a:endCxn id="3779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48" name="Connector 3848"/>
          <p:cNvCxnSpPr>
            <a:stCxn id="3780" idx="0"/>
            <a:endCxn id="3832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49" name="Connector 3849"/>
          <p:cNvCxnSpPr>
            <a:stCxn id="3780" idx="0"/>
            <a:endCxn id="3834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0" name="Connector 3850"/>
          <p:cNvCxnSpPr>
            <a:stCxn id="3781" idx="0"/>
            <a:endCxn id="3835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1" name="Connector 3851"/>
          <p:cNvCxnSpPr>
            <a:stCxn id="3837" idx="0"/>
            <a:endCxn id="3781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2" name="Connector 3852"/>
          <p:cNvCxnSpPr>
            <a:stCxn id="3783" idx="0"/>
            <a:endCxn id="3838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3" name="Connector 3853"/>
          <p:cNvCxnSpPr>
            <a:stCxn id="3783" idx="0"/>
            <a:endCxn id="3840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4" name="Connector 3854"/>
          <p:cNvCxnSpPr>
            <a:stCxn id="3782" idx="0"/>
            <a:endCxn id="3841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5" name="Connector 3855"/>
          <p:cNvCxnSpPr>
            <a:stCxn id="3782" idx="0"/>
            <a:endCxn id="3843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6" name="Connector 3856"/>
          <p:cNvCxnSpPr>
            <a:stCxn id="3812" idx="0"/>
            <a:endCxn id="3832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57" name="Connector 3857"/>
          <p:cNvCxnSpPr>
            <a:stCxn id="3810" idx="0"/>
            <a:endCxn id="3832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58" name="Connector 3858"/>
          <p:cNvCxnSpPr>
            <a:stCxn id="3815" idx="0"/>
            <a:endCxn id="3833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59" name="Connector 3859"/>
          <p:cNvCxnSpPr>
            <a:stCxn id="3833" idx="0"/>
            <a:endCxn id="3811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60" name="Connector 3860"/>
          <p:cNvCxnSpPr>
            <a:stCxn id="3813" idx="0"/>
            <a:endCxn id="3834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61" name="Connector 3861"/>
          <p:cNvCxnSpPr>
            <a:stCxn id="3814" idx="0"/>
            <a:endCxn id="3834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62" name="Connector 3862"/>
          <p:cNvCxnSpPr>
            <a:stCxn id="3835" idx="0"/>
            <a:endCxn id="3809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63" name="Connector 3863"/>
          <p:cNvCxnSpPr>
            <a:stCxn id="3816" idx="0"/>
            <a:endCxn id="3835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64" name="Connector 3864"/>
          <p:cNvCxnSpPr>
            <a:stCxn id="3836" idx="0"/>
            <a:endCxn id="3817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65" name="Connector 3865"/>
          <p:cNvCxnSpPr>
            <a:stCxn id="3836" idx="0"/>
            <a:endCxn id="3818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66" name="Connector 3866"/>
          <p:cNvCxnSpPr>
            <a:stCxn id="3808" idx="0"/>
            <a:endCxn id="3837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67" name="Connector 3867"/>
          <p:cNvCxnSpPr>
            <a:stCxn id="3837" idx="0"/>
            <a:endCxn id="3819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68" name="Connector 3868"/>
          <p:cNvCxnSpPr>
            <a:stCxn id="3824" idx="0"/>
            <a:endCxn id="3838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69" name="Connector 3869"/>
          <p:cNvCxnSpPr>
            <a:stCxn id="3822" idx="0"/>
            <a:endCxn id="3838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70" name="Connector 3870"/>
          <p:cNvCxnSpPr>
            <a:stCxn id="3827" idx="0"/>
            <a:endCxn id="3839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71" name="Connector 3871"/>
          <p:cNvCxnSpPr>
            <a:stCxn id="3839" idx="0"/>
            <a:endCxn id="3823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72" name="Connector 3872"/>
          <p:cNvCxnSpPr>
            <a:stCxn id="3825" idx="0"/>
            <a:endCxn id="3840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73" name="Connector 3873"/>
          <p:cNvCxnSpPr>
            <a:stCxn id="3826" idx="0"/>
            <a:endCxn id="3840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3874" name="Connector 3874"/>
          <p:cNvCxnSpPr>
            <a:stCxn id="3841" idx="0"/>
            <a:endCxn id="3821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75" name="Connector 3875"/>
          <p:cNvCxnSpPr>
            <a:stCxn id="3828" idx="0"/>
            <a:endCxn id="3841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76" name="Connector 3876"/>
          <p:cNvCxnSpPr>
            <a:stCxn id="3842" idx="0"/>
            <a:endCxn id="3829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77" name="Connector 3877"/>
          <p:cNvCxnSpPr>
            <a:stCxn id="3842" idx="0"/>
            <a:endCxn id="3830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78" name="Connector 3878"/>
          <p:cNvCxnSpPr>
            <a:stCxn id="3820" idx="0"/>
            <a:endCxn id="3843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3879" name="Connector 3879"/>
          <p:cNvCxnSpPr>
            <a:stCxn id="3831" idx="0"/>
            <a:endCxn id="3843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sp>
        <p:nvSpPr>
          <p:cNvPr id="3880" name="Shape 3880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summary of computations</a:t>
            </a:r>
          </a:p>
        </p:txBody>
      </p:sp>
      <p:sp>
        <p:nvSpPr>
          <p:cNvPr id="3881" name="Shape 3881"/>
          <p:cNvSpPr/>
          <p:nvPr/>
        </p:nvSpPr>
        <p:spPr>
          <a:xfrm>
            <a:off x="952500" y="8065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2100">
              <a:defRPr sz="4000"/>
            </a:lvl1pPr>
          </a:lstStyle>
          <a:p>
            <a:pPr/>
            <a:r>
              <a:t># states = 4 + (4x3) + (4x3x2) + (4x3x2x1) = 64</a:t>
            </a:r>
          </a:p>
        </p:txBody>
      </p:sp>
      <p:sp>
        <p:nvSpPr>
          <p:cNvPr id="3882" name="Shape 3882"/>
          <p:cNvSpPr/>
          <p:nvPr/>
        </p:nvSpPr>
        <p:spPr>
          <a:xfrm>
            <a:off x="952500" y="8700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# evaluated states = 4 + (4x3) + (4x3) + 4 = 32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Shape 388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data structures</a:t>
            </a:r>
          </a:p>
        </p:txBody>
      </p:sp>
      <p:sp>
        <p:nvSpPr>
          <p:cNvPr id="3885" name="Shape 3885"/>
          <p:cNvSpPr/>
          <p:nvPr/>
        </p:nvSpPr>
        <p:spPr>
          <a:xfrm>
            <a:off x="952500" y="1327097"/>
            <a:ext cx="11099800" cy="323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03766" indent="-503766" algn="l" defTabSz="297941">
              <a:buSzPct val="75000"/>
              <a:buChar char="•"/>
              <a:defRPr sz="4080"/>
            </a:pPr>
            <a:r>
              <a:t>cache</a:t>
            </a:r>
          </a:p>
          <a:p>
            <a:pPr marL="503766" indent="-503766" algn="l" defTabSz="297941">
              <a:buSzPct val="75000"/>
              <a:buChar char="•"/>
              <a:defRPr sz="4080"/>
            </a:pPr>
          </a:p>
          <a:p>
            <a:pPr marL="503766" indent="-503766" algn="l" defTabSz="297941">
              <a:buSzPct val="75000"/>
              <a:buChar char="•"/>
              <a:defRPr sz="4080"/>
            </a:pPr>
            <a:r>
              <a:t>queue</a:t>
            </a:r>
          </a:p>
          <a:p>
            <a:pPr marL="503766" indent="-503766" algn="l" defTabSz="297941">
              <a:buSzPct val="75000"/>
              <a:buChar char="•"/>
              <a:defRPr sz="4080"/>
            </a:pPr>
          </a:p>
          <a:p>
            <a:pPr marL="503766" indent="-503766" algn="l" defTabSz="297941">
              <a:buSzPct val="75000"/>
              <a:buChar char="•"/>
              <a:defRPr sz="4080"/>
            </a:pPr>
            <a:r>
              <a:t>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Shape 3887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cache</a:t>
            </a:r>
          </a:p>
        </p:txBody>
      </p:sp>
      <p:sp>
        <p:nvSpPr>
          <p:cNvPr id="3888" name="Shape 3888"/>
          <p:cNvSpPr/>
          <p:nvPr/>
        </p:nvSpPr>
        <p:spPr>
          <a:xfrm>
            <a:off x="952500" y="1327097"/>
            <a:ext cx="11099800" cy="3230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03766" indent="-503766" algn="l" defTabSz="297941">
              <a:buSzPct val="75000"/>
              <a:buChar char="•"/>
              <a:defRPr sz="4080"/>
            </a:pPr>
            <a:r>
              <a:t>a trie efficiently represents evaluated prefixes</a:t>
            </a:r>
          </a:p>
          <a:p>
            <a:pPr marL="503766" indent="-503766" algn="l" defTabSz="297941">
              <a:buSzPct val="75000"/>
              <a:buChar char="•"/>
              <a:defRPr sz="4080"/>
            </a:pPr>
          </a:p>
          <a:p>
            <a:pPr marL="503766" indent="-503766" algn="l" defTabSz="297941">
              <a:buSzPct val="75000"/>
              <a:buChar char="•"/>
              <a:defRPr sz="4080"/>
            </a:pPr>
            <a:r>
              <a:t>supports incremental computation</a:t>
            </a:r>
          </a:p>
          <a:p>
            <a:pPr marL="503766" indent="-503766" algn="l" defTabSz="297941">
              <a:buSzPct val="75000"/>
              <a:buChar char="•"/>
              <a:defRPr sz="4080"/>
            </a:pPr>
          </a:p>
          <a:p>
            <a:pPr marL="503766" indent="-503766" algn="l" defTabSz="297941">
              <a:buSzPct val="75000"/>
              <a:buChar char="•"/>
              <a:defRPr sz="4080"/>
            </a:pPr>
            <a:r>
              <a:t>nodes store computed lower bounds</a:t>
            </a:r>
          </a:p>
        </p:txBody>
      </p:sp>
      <p:grpSp>
        <p:nvGrpSpPr>
          <p:cNvPr id="3954" name="Group 3954"/>
          <p:cNvGrpSpPr/>
          <p:nvPr/>
        </p:nvGrpSpPr>
        <p:grpSpPr>
          <a:xfrm>
            <a:off x="2729163" y="5285061"/>
            <a:ext cx="7546475" cy="3785280"/>
            <a:chOff x="0" y="0"/>
            <a:chExt cx="7546473" cy="3785278"/>
          </a:xfrm>
        </p:grpSpPr>
        <p:sp>
          <p:nvSpPr>
            <p:cNvPr id="3889" name="Shape 3889"/>
            <p:cNvSpPr/>
            <p:nvPr/>
          </p:nvSpPr>
          <p:spPr>
            <a:xfrm flipV="1">
              <a:off x="618110" y="2762012"/>
              <a:ext cx="1" cy="883296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0" name="Shape 3890"/>
            <p:cNvSpPr/>
            <p:nvPr/>
          </p:nvSpPr>
          <p:spPr>
            <a:xfrm flipV="1">
              <a:off x="952018" y="2762012"/>
              <a:ext cx="1" cy="883296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1" name="Shape 3891"/>
            <p:cNvSpPr/>
            <p:nvPr/>
          </p:nvSpPr>
          <p:spPr>
            <a:xfrm flipV="1">
              <a:off x="1277610" y="2762012"/>
              <a:ext cx="1" cy="883296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2" name="Shape 3892"/>
            <p:cNvSpPr/>
            <p:nvPr/>
          </p:nvSpPr>
          <p:spPr>
            <a:xfrm flipV="1">
              <a:off x="4927161" y="2762012"/>
              <a:ext cx="1" cy="883296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3" name="Shape 3893"/>
            <p:cNvSpPr/>
            <p:nvPr/>
          </p:nvSpPr>
          <p:spPr>
            <a:xfrm flipV="1">
              <a:off x="2778106" y="954320"/>
              <a:ext cx="1" cy="883297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4" name="Shape 3894"/>
            <p:cNvSpPr/>
            <p:nvPr/>
          </p:nvSpPr>
          <p:spPr>
            <a:xfrm flipV="1">
              <a:off x="4771149" y="954320"/>
              <a:ext cx="1" cy="883297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5" name="Shape 3895"/>
            <p:cNvSpPr/>
            <p:nvPr/>
          </p:nvSpPr>
          <p:spPr>
            <a:xfrm flipV="1">
              <a:off x="6764748" y="954320"/>
              <a:ext cx="1" cy="883297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6" name="Shape 3896"/>
            <p:cNvSpPr/>
            <p:nvPr/>
          </p:nvSpPr>
          <p:spPr>
            <a:xfrm flipV="1">
              <a:off x="785064" y="954320"/>
              <a:ext cx="1" cy="883297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7" name="Shape 3897"/>
            <p:cNvSpPr/>
            <p:nvPr/>
          </p:nvSpPr>
          <p:spPr>
            <a:xfrm>
              <a:off x="3836004" y="0"/>
              <a:ext cx="47323" cy="4732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≈</a:t>
              </a:r>
            </a:p>
          </p:txBody>
        </p:sp>
        <p:sp>
          <p:nvSpPr>
            <p:cNvPr id="3898" name="Shape 3898"/>
            <p:cNvSpPr/>
            <p:nvPr/>
          </p:nvSpPr>
          <p:spPr>
            <a:xfrm>
              <a:off x="666759" y="816184"/>
              <a:ext cx="236610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99" name="Shape 3899"/>
            <p:cNvSpPr/>
            <p:nvPr/>
          </p:nvSpPr>
          <p:spPr>
            <a:xfrm>
              <a:off x="2656098" y="816184"/>
              <a:ext cx="236609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0" name="Shape 3900"/>
            <p:cNvSpPr/>
            <p:nvPr/>
          </p:nvSpPr>
          <p:spPr>
            <a:xfrm>
              <a:off x="6646444" y="816184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1" name="Shape 3901"/>
            <p:cNvSpPr/>
            <p:nvPr/>
          </p:nvSpPr>
          <p:spPr>
            <a:xfrm>
              <a:off x="4652844" y="816184"/>
              <a:ext cx="236610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2" name="Shape 3902"/>
            <p:cNvSpPr/>
            <p:nvPr/>
          </p:nvSpPr>
          <p:spPr>
            <a:xfrm>
              <a:off x="829556" y="3548669"/>
              <a:ext cx="236610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3" name="Shape 3903"/>
            <p:cNvSpPr/>
            <p:nvPr/>
          </p:nvSpPr>
          <p:spPr>
            <a:xfrm>
              <a:off x="1163327" y="3548669"/>
              <a:ext cx="236610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4" name="Shape 3904"/>
            <p:cNvSpPr/>
            <p:nvPr/>
          </p:nvSpPr>
          <p:spPr>
            <a:xfrm>
              <a:off x="498914" y="3548669"/>
              <a:ext cx="236609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5" name="Shape 3905"/>
            <p:cNvSpPr/>
            <p:nvPr/>
          </p:nvSpPr>
          <p:spPr>
            <a:xfrm>
              <a:off x="4817561" y="3548669"/>
              <a:ext cx="236610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6" name="Shape 3906"/>
            <p:cNvSpPr/>
            <p:nvPr/>
          </p:nvSpPr>
          <p:spPr>
            <a:xfrm>
              <a:off x="1829954" y="2637841"/>
              <a:ext cx="236610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7" name="Shape 3907"/>
            <p:cNvSpPr/>
            <p:nvPr/>
          </p:nvSpPr>
          <p:spPr>
            <a:xfrm>
              <a:off x="829556" y="2637841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8" name="Shape 3908"/>
            <p:cNvSpPr/>
            <p:nvPr/>
          </p:nvSpPr>
          <p:spPr>
            <a:xfrm>
              <a:off x="1163327" y="2637841"/>
              <a:ext cx="236610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09" name="Shape 3909"/>
            <p:cNvSpPr/>
            <p:nvPr/>
          </p:nvSpPr>
          <p:spPr>
            <a:xfrm>
              <a:off x="1496183" y="2637841"/>
              <a:ext cx="236610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0" name="Shape 3910"/>
            <p:cNvSpPr/>
            <p:nvPr/>
          </p:nvSpPr>
          <p:spPr>
            <a:xfrm>
              <a:off x="498914" y="2637841"/>
              <a:ext cx="236609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1" name="Shape 3911"/>
            <p:cNvSpPr/>
            <p:nvPr/>
          </p:nvSpPr>
          <p:spPr>
            <a:xfrm>
              <a:off x="2159603" y="2637841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2" name="Shape 3912"/>
            <p:cNvSpPr/>
            <p:nvPr/>
          </p:nvSpPr>
          <p:spPr>
            <a:xfrm>
              <a:off x="4153148" y="2637841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3" name="Shape 3913"/>
            <p:cNvSpPr/>
            <p:nvPr/>
          </p:nvSpPr>
          <p:spPr>
            <a:xfrm>
              <a:off x="4817561" y="2637841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4" name="Shape 3914"/>
            <p:cNvSpPr/>
            <p:nvPr/>
          </p:nvSpPr>
          <p:spPr>
            <a:xfrm>
              <a:off x="3823420" y="2637841"/>
              <a:ext cx="236610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5" name="Shape 3915"/>
            <p:cNvSpPr/>
            <p:nvPr/>
          </p:nvSpPr>
          <p:spPr>
            <a:xfrm>
              <a:off x="5151332" y="2637841"/>
              <a:ext cx="236610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6" name="Shape 3916"/>
            <p:cNvSpPr/>
            <p:nvPr/>
          </p:nvSpPr>
          <p:spPr>
            <a:xfrm>
              <a:off x="5484188" y="2637841"/>
              <a:ext cx="236610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7" name="Shape 3917"/>
            <p:cNvSpPr/>
            <p:nvPr/>
          </p:nvSpPr>
          <p:spPr>
            <a:xfrm>
              <a:off x="4486919" y="2637841"/>
              <a:ext cx="236609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8" name="Shape 3918"/>
            <p:cNvSpPr/>
            <p:nvPr/>
          </p:nvSpPr>
          <p:spPr>
            <a:xfrm>
              <a:off x="0" y="1727013"/>
              <a:ext cx="236609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19" name="Shape 3919"/>
            <p:cNvSpPr/>
            <p:nvPr/>
          </p:nvSpPr>
          <p:spPr>
            <a:xfrm>
              <a:off x="663552" y="1727013"/>
              <a:ext cx="236610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0" name="Shape 3920"/>
            <p:cNvSpPr/>
            <p:nvPr/>
          </p:nvSpPr>
          <p:spPr>
            <a:xfrm>
              <a:off x="1330179" y="1727013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1" name="Shape 3921"/>
            <p:cNvSpPr/>
            <p:nvPr/>
          </p:nvSpPr>
          <p:spPr>
            <a:xfrm>
              <a:off x="1992485" y="1727013"/>
              <a:ext cx="236610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2" name="Shape 3922"/>
            <p:cNvSpPr/>
            <p:nvPr/>
          </p:nvSpPr>
          <p:spPr>
            <a:xfrm>
              <a:off x="2656098" y="1727013"/>
              <a:ext cx="236609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3" name="Shape 3923"/>
            <p:cNvSpPr/>
            <p:nvPr/>
          </p:nvSpPr>
          <p:spPr>
            <a:xfrm>
              <a:off x="3322664" y="1727013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4" name="Shape 3924"/>
            <p:cNvSpPr/>
            <p:nvPr/>
          </p:nvSpPr>
          <p:spPr>
            <a:xfrm>
              <a:off x="3986085" y="1727013"/>
              <a:ext cx="236610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5" name="Shape 3925"/>
            <p:cNvSpPr/>
            <p:nvPr/>
          </p:nvSpPr>
          <p:spPr>
            <a:xfrm>
              <a:off x="4648644" y="1727013"/>
              <a:ext cx="236609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6" name="Shape 3926"/>
            <p:cNvSpPr/>
            <p:nvPr/>
          </p:nvSpPr>
          <p:spPr>
            <a:xfrm>
              <a:off x="5316264" y="1727013"/>
              <a:ext cx="236610" cy="236610"/>
            </a:xfrm>
            <a:prstGeom prst="ellipse">
              <a:avLst/>
            </a:prstGeom>
            <a:solidFill>
              <a:srgbClr val="A6AAA9"/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7" name="Shape 3927"/>
            <p:cNvSpPr/>
            <p:nvPr/>
          </p:nvSpPr>
          <p:spPr>
            <a:xfrm>
              <a:off x="5979684" y="1727013"/>
              <a:ext cx="236610" cy="236610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8" name="Shape 3928"/>
            <p:cNvSpPr/>
            <p:nvPr/>
          </p:nvSpPr>
          <p:spPr>
            <a:xfrm>
              <a:off x="6646444" y="1727013"/>
              <a:ext cx="236610" cy="236610"/>
            </a:xfrm>
            <a:prstGeom prst="ellipse">
              <a:avLst/>
            </a:prstGeom>
            <a:solidFill>
              <a:schemeClr val="accent2">
                <a:hueOff val="-2473793"/>
                <a:satOff val="-50209"/>
                <a:lumOff val="23543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29" name="Shape 3929"/>
            <p:cNvSpPr/>
            <p:nvPr/>
          </p:nvSpPr>
          <p:spPr>
            <a:xfrm>
              <a:off x="7309864" y="1727013"/>
              <a:ext cx="236610" cy="236610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cxnSp>
          <p:nvCxnSpPr>
            <p:cNvPr id="3930" name="Connector 3930"/>
            <p:cNvCxnSpPr>
              <a:stCxn id="3898" idx="0"/>
              <a:endCxn id="3897" idx="0"/>
            </p:cNvCxnSpPr>
            <p:nvPr/>
          </p:nvCxnSpPr>
          <p:spPr>
            <a:xfrm flipV="1">
              <a:off x="785064" y="23660"/>
              <a:ext cx="3074602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1" name="Connector 3931"/>
            <p:cNvCxnSpPr>
              <a:stCxn id="3899" idx="0"/>
              <a:endCxn id="3897" idx="0"/>
            </p:cNvCxnSpPr>
            <p:nvPr/>
          </p:nvCxnSpPr>
          <p:spPr>
            <a:xfrm flipV="1">
              <a:off x="2774402" y="23660"/>
              <a:ext cx="1085264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2" name="Connector 3932"/>
            <p:cNvCxnSpPr>
              <a:stCxn id="3901" idx="0"/>
              <a:endCxn id="3897" idx="0"/>
            </p:cNvCxnSpPr>
            <p:nvPr/>
          </p:nvCxnSpPr>
          <p:spPr>
            <a:xfrm flipH="1" flipV="1">
              <a:off x="3859665" y="23660"/>
              <a:ext cx="911485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3" name="Connector 3933"/>
            <p:cNvCxnSpPr>
              <a:stCxn id="3900" idx="0"/>
              <a:endCxn id="3897" idx="0"/>
            </p:cNvCxnSpPr>
            <p:nvPr/>
          </p:nvCxnSpPr>
          <p:spPr>
            <a:xfrm flipH="1" flipV="1">
              <a:off x="3859665" y="23660"/>
              <a:ext cx="2905085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4" name="Connector 3934"/>
            <p:cNvCxnSpPr>
              <a:stCxn id="3898" idx="0"/>
              <a:endCxn id="3918" idx="0"/>
            </p:cNvCxnSpPr>
            <p:nvPr/>
          </p:nvCxnSpPr>
          <p:spPr>
            <a:xfrm flipH="1">
              <a:off x="118304" y="934489"/>
              <a:ext cx="666761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5" name="Connector 3935"/>
            <p:cNvCxnSpPr>
              <a:stCxn id="3898" idx="0"/>
              <a:endCxn id="3920" idx="0"/>
            </p:cNvCxnSpPr>
            <p:nvPr/>
          </p:nvCxnSpPr>
          <p:spPr>
            <a:xfrm>
              <a:off x="785064" y="934489"/>
              <a:ext cx="663421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6" name="Connector 3936"/>
            <p:cNvCxnSpPr>
              <a:stCxn id="3899" idx="0"/>
              <a:endCxn id="3921" idx="0"/>
            </p:cNvCxnSpPr>
            <p:nvPr/>
          </p:nvCxnSpPr>
          <p:spPr>
            <a:xfrm flipH="1">
              <a:off x="2110789" y="934489"/>
              <a:ext cx="663614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7" name="Connector 3937"/>
            <p:cNvCxnSpPr>
              <a:stCxn id="3923" idx="0"/>
              <a:endCxn id="3899" idx="0"/>
            </p:cNvCxnSpPr>
            <p:nvPr/>
          </p:nvCxnSpPr>
          <p:spPr>
            <a:xfrm flipH="1" flipV="1">
              <a:off x="2774402" y="934489"/>
              <a:ext cx="666568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8" name="Connector 3938"/>
            <p:cNvCxnSpPr>
              <a:stCxn id="3901" idx="0"/>
              <a:endCxn id="3924" idx="0"/>
            </p:cNvCxnSpPr>
            <p:nvPr/>
          </p:nvCxnSpPr>
          <p:spPr>
            <a:xfrm flipH="1">
              <a:off x="4104389" y="934489"/>
              <a:ext cx="666761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39" name="Connector 3939"/>
            <p:cNvCxnSpPr>
              <a:stCxn id="3901" idx="0"/>
              <a:endCxn id="3926" idx="0"/>
            </p:cNvCxnSpPr>
            <p:nvPr/>
          </p:nvCxnSpPr>
          <p:spPr>
            <a:xfrm>
              <a:off x="4771149" y="934489"/>
              <a:ext cx="663421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0" name="Connector 3940"/>
            <p:cNvCxnSpPr>
              <a:stCxn id="3900" idx="0"/>
              <a:endCxn id="3927" idx="0"/>
            </p:cNvCxnSpPr>
            <p:nvPr/>
          </p:nvCxnSpPr>
          <p:spPr>
            <a:xfrm flipH="1">
              <a:off x="6097989" y="934489"/>
              <a:ext cx="666761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1" name="Connector 3941"/>
            <p:cNvCxnSpPr>
              <a:stCxn id="3900" idx="0"/>
              <a:endCxn id="3929" idx="0"/>
            </p:cNvCxnSpPr>
            <p:nvPr/>
          </p:nvCxnSpPr>
          <p:spPr>
            <a:xfrm>
              <a:off x="6764749" y="934489"/>
              <a:ext cx="663421" cy="910829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2" name="Connector 3942"/>
            <p:cNvCxnSpPr>
              <a:stCxn id="3910" idx="0"/>
              <a:endCxn id="3919" idx="0"/>
            </p:cNvCxnSpPr>
            <p:nvPr/>
          </p:nvCxnSpPr>
          <p:spPr>
            <a:xfrm flipV="1">
              <a:off x="617218" y="1845317"/>
              <a:ext cx="164640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3" name="Connector 3943"/>
            <p:cNvCxnSpPr>
              <a:stCxn id="3919" idx="0"/>
              <a:endCxn id="3907" idx="0"/>
            </p:cNvCxnSpPr>
            <p:nvPr/>
          </p:nvCxnSpPr>
          <p:spPr>
            <a:xfrm>
              <a:off x="781857" y="1845317"/>
              <a:ext cx="166004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4" name="Connector 3944"/>
            <p:cNvCxnSpPr>
              <a:stCxn id="3908" idx="0"/>
              <a:endCxn id="3920" idx="0"/>
            </p:cNvCxnSpPr>
            <p:nvPr/>
          </p:nvCxnSpPr>
          <p:spPr>
            <a:xfrm flipV="1">
              <a:off x="1281631" y="1845317"/>
              <a:ext cx="166854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5" name="Connector 3945"/>
            <p:cNvCxnSpPr>
              <a:stCxn id="3909" idx="0"/>
              <a:endCxn id="3920" idx="0"/>
            </p:cNvCxnSpPr>
            <p:nvPr/>
          </p:nvCxnSpPr>
          <p:spPr>
            <a:xfrm flipH="1" flipV="1">
              <a:off x="1448484" y="1845317"/>
              <a:ext cx="166004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6" name="Connector 3946"/>
            <p:cNvCxnSpPr>
              <a:stCxn id="3921" idx="0"/>
              <a:endCxn id="3906" idx="0"/>
            </p:cNvCxnSpPr>
            <p:nvPr/>
          </p:nvCxnSpPr>
          <p:spPr>
            <a:xfrm flipH="1">
              <a:off x="1948258" y="1845317"/>
              <a:ext cx="162532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7" name="Connector 3947"/>
            <p:cNvCxnSpPr>
              <a:stCxn id="3911" idx="0"/>
              <a:endCxn id="3921" idx="0"/>
            </p:cNvCxnSpPr>
            <p:nvPr/>
          </p:nvCxnSpPr>
          <p:spPr>
            <a:xfrm flipH="1" flipV="1">
              <a:off x="2110789" y="1845317"/>
              <a:ext cx="167119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8" name="Connector 3948"/>
            <p:cNvCxnSpPr>
              <a:stCxn id="3914" idx="0"/>
              <a:endCxn id="3924" idx="0"/>
            </p:cNvCxnSpPr>
            <p:nvPr/>
          </p:nvCxnSpPr>
          <p:spPr>
            <a:xfrm flipV="1">
              <a:off x="3941725" y="1845317"/>
              <a:ext cx="162665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49" name="Connector 3949"/>
            <p:cNvCxnSpPr>
              <a:stCxn id="3912" idx="0"/>
              <a:endCxn id="3924" idx="0"/>
            </p:cNvCxnSpPr>
            <p:nvPr/>
          </p:nvCxnSpPr>
          <p:spPr>
            <a:xfrm flipH="1" flipV="1">
              <a:off x="4104389" y="1845317"/>
              <a:ext cx="167065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50" name="Connector 3950"/>
            <p:cNvCxnSpPr>
              <a:stCxn id="3917" idx="0"/>
              <a:endCxn id="3925" idx="0"/>
            </p:cNvCxnSpPr>
            <p:nvPr/>
          </p:nvCxnSpPr>
          <p:spPr>
            <a:xfrm flipV="1">
              <a:off x="4605223" y="1845317"/>
              <a:ext cx="161726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51" name="Connector 3951"/>
            <p:cNvCxnSpPr>
              <a:stCxn id="3925" idx="0"/>
              <a:endCxn id="3913" idx="0"/>
            </p:cNvCxnSpPr>
            <p:nvPr/>
          </p:nvCxnSpPr>
          <p:spPr>
            <a:xfrm>
              <a:off x="4766948" y="1845317"/>
              <a:ext cx="168919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52" name="Connector 3952"/>
            <p:cNvCxnSpPr>
              <a:stCxn id="3915" idx="0"/>
              <a:endCxn id="3926" idx="0"/>
            </p:cNvCxnSpPr>
            <p:nvPr/>
          </p:nvCxnSpPr>
          <p:spPr>
            <a:xfrm flipV="1">
              <a:off x="5269637" y="1845317"/>
              <a:ext cx="164933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953" name="Connector 3953"/>
            <p:cNvCxnSpPr>
              <a:stCxn id="3916" idx="0"/>
              <a:endCxn id="3926" idx="0"/>
            </p:cNvCxnSpPr>
            <p:nvPr/>
          </p:nvCxnSpPr>
          <p:spPr>
            <a:xfrm flipH="1" flipV="1">
              <a:off x="5434569" y="1845317"/>
              <a:ext cx="167924" cy="910830"/>
            </a:xfrm>
            <a:prstGeom prst="straightConnector1">
              <a:avLst/>
            </a:prstGeom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Shape 3956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queue</a:t>
            </a:r>
          </a:p>
        </p:txBody>
      </p:sp>
      <p:sp>
        <p:nvSpPr>
          <p:cNvPr id="3957" name="Shape 3957"/>
          <p:cNvSpPr/>
          <p:nvPr/>
        </p:nvSpPr>
        <p:spPr>
          <a:xfrm>
            <a:off x="952500" y="1327097"/>
            <a:ext cx="11731427" cy="526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13644" indent="-513644" algn="l" defTabSz="303783">
              <a:buSzPct val="75000"/>
              <a:buChar char="•"/>
              <a:defRPr sz="4160"/>
            </a:pPr>
            <a:r>
              <a:t>can support different scheduling policies</a:t>
            </a:r>
          </a:p>
          <a:p>
            <a:pPr marL="513644" indent="-513644" algn="l" defTabSz="303783">
              <a:buSzPct val="75000"/>
              <a:buChar char="•"/>
              <a:defRPr sz="4160"/>
            </a:pPr>
          </a:p>
          <a:p>
            <a:pPr marL="513644" indent="-513644" algn="l" defTabSz="303783">
              <a:buSzPct val="75000"/>
              <a:buChar char="•"/>
              <a:defRPr sz="4160"/>
            </a:pPr>
            <a:r>
              <a:t>indexes the trie’s leaves (next computations)</a:t>
            </a:r>
          </a:p>
          <a:p>
            <a:pPr marL="513644" indent="-513644" algn="l" defTabSz="303783">
              <a:buSzPct val="75000"/>
              <a:buChar char="•"/>
              <a:defRPr sz="4160"/>
            </a:pPr>
          </a:p>
          <a:p>
            <a:pPr marL="513644" indent="-513644" algn="l" defTabSz="303783">
              <a:buSzPct val="75000"/>
              <a:buChar char="•"/>
              <a:defRPr sz="4160"/>
            </a:pPr>
            <a:r>
              <a:t>FIFO/LIFO for BFS/DFS</a:t>
            </a:r>
          </a:p>
          <a:p>
            <a:pPr marL="513644" indent="-513644" algn="l" defTabSz="303783">
              <a:buSzPct val="75000"/>
              <a:buChar char="•"/>
              <a:defRPr sz="4160"/>
            </a:pPr>
          </a:p>
          <a:p>
            <a:pPr marL="513644" indent="-513644" algn="l" defTabSz="303783">
              <a:buSzPct val="75000"/>
              <a:buChar char="•"/>
              <a:defRPr sz="4160"/>
            </a:pPr>
            <a:r>
              <a:t>priority queue (order by lower bound or objective)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Shape 3959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garbage collection</a:t>
            </a:r>
          </a:p>
        </p:txBody>
      </p:sp>
      <p:sp>
        <p:nvSpPr>
          <p:cNvPr id="3960" name="Shape 3960"/>
          <p:cNvSpPr/>
          <p:nvPr/>
        </p:nvSpPr>
        <p:spPr>
          <a:xfrm>
            <a:off x="952500" y="1327097"/>
            <a:ext cx="11099800" cy="602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54377" indent="-454377" algn="l" defTabSz="268731">
              <a:buSzPct val="75000"/>
              <a:buChar char="•"/>
              <a:defRPr sz="3680"/>
            </a:pPr>
            <a:r>
              <a:t>triggered when best known objective decreases</a:t>
            </a:r>
          </a:p>
          <a:p>
            <a:pPr marL="454377" indent="-454377" algn="l" defTabSz="268731">
              <a:buSzPct val="75000"/>
              <a:buChar char="•"/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t>traverse trie, call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delete_subtree</a:t>
            </a:r>
            <a:r>
              <a:t>(node) when lower bound(node) &lt; best known objective</a:t>
            </a:r>
          </a:p>
          <a:p>
            <a:pPr marL="454377" indent="-454377" algn="l" defTabSz="268731">
              <a:buSzPct val="75000"/>
              <a:buChar char="•"/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delete_subtree</a:t>
            </a:r>
            <a:r>
              <a:t>(node)</a:t>
            </a:r>
          </a:p>
          <a:p>
            <a:pPr lvl="1" marL="658847" indent="-454377" algn="l" defTabSz="268731">
              <a:buSzPct val="75000"/>
              <a:buChar char="•"/>
              <a:defRPr sz="3680"/>
            </a:pPr>
            <a:r>
              <a:t>delete non-leaf (done) nodes</a:t>
            </a:r>
          </a:p>
          <a:p>
            <a:pPr lvl="1" marL="658847" indent="-454377" algn="l" defTabSz="268731">
              <a:buSzPct val="75000"/>
              <a:buChar char="•"/>
              <a:defRPr sz="3680"/>
            </a:pPr>
            <a:r>
              <a:t>mark leaf nodes because they’re in the queue</a:t>
            </a:r>
          </a:p>
          <a:p>
            <a:pPr algn="l" defTabSz="268731"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t>lazily gc marked nodes when popped from 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" name="ela_compas-queue-cache-size-inser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ProPublica COMPAS recidivism dataset</a:t>
            </a:r>
          </a:p>
        </p:txBody>
      </p:sp>
      <p:sp>
        <p:nvSpPr>
          <p:cNvPr id="135" name="Shape 135"/>
          <p:cNvSpPr/>
          <p:nvPr/>
        </p:nvSpPr>
        <p:spPr>
          <a:xfrm>
            <a:off x="952500" y="1327097"/>
            <a:ext cx="11099800" cy="787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04988" indent="-404988" algn="l" defTabSz="239522">
              <a:buSzPct val="75000"/>
              <a:buChar char="•"/>
              <a:defRPr sz="3280"/>
            </a:pPr>
            <a:r>
              <a:t>7214 individuals (52% recidivate within 2 years)</a:t>
            </a:r>
          </a:p>
          <a:p>
            <a:pPr algn="l" defTabSz="239522">
              <a:defRPr sz="3280"/>
            </a:pP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sex</a:t>
            </a:r>
            <a:r>
              <a:t> (male, female)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age</a:t>
            </a:r>
            <a:r>
              <a:t> (18-20, 21-25, 26-30, 31-40, 41-50, &gt;50)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race</a:t>
            </a:r>
            <a:r>
              <a:t> (African American, Caucasian, Asian,       Hispanic, Native American, Other)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# juvenile felonies</a:t>
            </a:r>
            <a:r>
              <a:t> (0, &gt;0)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# juvenile misdemeanors</a:t>
            </a:r>
            <a:r>
              <a:t> (0, &gt;=1)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# juvenile crimes</a:t>
            </a:r>
            <a:r>
              <a:t> (0, &gt;=1)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# priors</a:t>
            </a:r>
            <a:r>
              <a:t> (0, 1, 2-3, &gt;3)</a:t>
            </a:r>
          </a:p>
          <a:p>
            <a:pPr lvl="1" marL="587233" indent="-404988" algn="l" defTabSz="239522">
              <a:buSzPct val="75000"/>
              <a:buChar char="•"/>
              <a:defRPr sz="3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current charge</a:t>
            </a:r>
            <a:r>
              <a:t> (misdemeanor, felony)</a:t>
            </a:r>
          </a:p>
          <a:p>
            <a:pPr marL="404988" indent="-404988" algn="l" defTabSz="239522">
              <a:buSzPct val="75000"/>
              <a:buChar char="•"/>
              <a:defRPr sz="3280"/>
            </a:pPr>
          </a:p>
          <a:p>
            <a:pPr marL="404988" indent="-404988" algn="l" defTabSz="239522">
              <a:buSzPct val="75000"/>
              <a:buChar char="•"/>
              <a:defRPr sz="3280"/>
            </a:pPr>
            <a:r>
              <a:t>rule mining yields ~157 rules</a:t>
            </a:r>
          </a:p>
          <a:p>
            <a:pPr marL="404988" indent="-404988" algn="l" defTabSz="239522">
              <a:buSzPct val="75000"/>
              <a:buChar char="•"/>
              <a:defRPr sz="3280"/>
            </a:pPr>
            <a:r>
              <a:t>1-2 clauses with min (max) support = 0.01 (0.99)</a:t>
            </a:r>
          </a:p>
        </p:txBody>
      </p:sp>
      <p:sp>
        <p:nvSpPr>
          <p:cNvPr id="136" name="Shape 136"/>
          <p:cNvSpPr/>
          <p:nvPr/>
        </p:nvSpPr>
        <p:spPr>
          <a:xfrm>
            <a:off x="631994" y="8987366"/>
            <a:ext cx="117408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https://github.com/propublica/compas-analysis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Shape 3964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permutation map</a:t>
            </a:r>
          </a:p>
        </p:txBody>
      </p:sp>
      <p:sp>
        <p:nvSpPr>
          <p:cNvPr id="3965" name="Shape 3965"/>
          <p:cNvSpPr/>
          <p:nvPr/>
        </p:nvSpPr>
        <p:spPr>
          <a:xfrm>
            <a:off x="952500" y="1327097"/>
            <a:ext cx="11099800" cy="406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 defTabSz="262889">
              <a:buSzPct val="75000"/>
              <a:buChar char="•"/>
            </a:pPr>
            <a:r>
              <a:t>supports permutation-aware gc</a:t>
            </a:r>
          </a:p>
          <a:p>
            <a:pPr marL="444500" indent="-444500" algn="l" defTabSz="262889">
              <a:buSzPct val="75000"/>
              <a:buChar char="•"/>
            </a:pPr>
          </a:p>
          <a:p>
            <a:pPr marL="444500" indent="-444500" algn="l" defTabSz="262889">
              <a:buSzPct val="75000"/>
              <a:buChar char="•"/>
            </a:pPr>
            <a:r>
              <a:t>keys represent sets of prefixes equivalent up to a permutation</a:t>
            </a:r>
          </a:p>
          <a:p>
            <a:pPr algn="l" defTabSz="262889"/>
          </a:p>
          <a:p>
            <a:pPr marL="444500" indent="-444500" algn="l" defTabSz="262889">
              <a:buSzPct val="75000"/>
              <a:buChar char="•"/>
            </a:pPr>
            <a:r>
              <a:t>values stores index of best known (only) such prefix that has been evaluated, plus its lower bound</a:t>
            </a:r>
          </a:p>
        </p:txBody>
      </p:sp>
      <p:sp>
        <p:nvSpPr>
          <p:cNvPr id="3966" name="Shape 3966"/>
          <p:cNvSpPr/>
          <p:nvPr/>
        </p:nvSpPr>
        <p:spPr>
          <a:xfrm>
            <a:off x="1519766" y="5702300"/>
            <a:ext cx="9965268" cy="1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32308">
              <a:defRPr sz="5920"/>
            </a:lvl1pPr>
          </a:lstStyle>
          <a:p>
            <a:pPr/>
            <a:r>
              <a:t> { (1, 2, 3) : ( (3, 1, 2), 0.05 ) }</a:t>
            </a:r>
          </a:p>
        </p:txBody>
      </p:sp>
      <p:sp>
        <p:nvSpPr>
          <p:cNvPr id="3967" name="Shape 3967"/>
          <p:cNvSpPr/>
          <p:nvPr/>
        </p:nvSpPr>
        <p:spPr>
          <a:xfrm>
            <a:off x="952500" y="7474862"/>
            <a:ext cx="11099800" cy="1775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54377" indent="-454377" algn="l" defTabSz="268731">
              <a:buSzPct val="75000"/>
              <a:buChar char="•"/>
              <a:defRPr sz="3680"/>
            </a:pPr>
            <a:r>
              <a:t>supports our permutation lower bound</a:t>
            </a:r>
          </a:p>
          <a:p>
            <a:pPr marL="454377" indent="-454377" algn="l" defTabSz="268731">
              <a:buSzPct val="75000"/>
              <a:buChar char="•"/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t>note that (3, 1, 2) could be deleted from the 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Shape 3969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implementation details</a:t>
            </a:r>
          </a:p>
        </p:txBody>
      </p:sp>
      <p:sp>
        <p:nvSpPr>
          <p:cNvPr id="3970" name="Shape 3970"/>
          <p:cNvSpPr/>
          <p:nvPr/>
        </p:nvSpPr>
        <p:spPr>
          <a:xfrm>
            <a:off x="952500" y="1327097"/>
            <a:ext cx="11099800" cy="764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54377" indent="-454377" algn="l" defTabSz="268731">
              <a:buSzPct val="75000"/>
              <a:buChar char="•"/>
              <a:defRPr sz="3680"/>
            </a:pPr>
            <a:r>
              <a:t>Python useful for prototyping but ultimately slow, not memory-efficient, limited options for parallelism and custom data structures</a:t>
            </a:r>
          </a:p>
          <a:p>
            <a:pPr marL="454377" indent="-454377" algn="l" defTabSz="268731">
              <a:buSzPct val="75000"/>
              <a:buChar char="•"/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t>initial rewrite in C++ with custom trie about 10x faster, 100x more cache elements</a:t>
            </a:r>
          </a:p>
          <a:p>
            <a:pPr marL="454377" indent="-454377" algn="l" defTabSz="268731">
              <a:buSzPct val="75000"/>
              <a:buChar char="•"/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t>templates enable efficient modular exploration of many variants depending on different data structures</a:t>
            </a:r>
          </a:p>
          <a:p>
            <a:pPr marL="454377" indent="-454377" algn="l" defTabSz="268731">
              <a:buSzPct val="75000"/>
              <a:buChar char="•"/>
              <a:defRPr sz="3680"/>
            </a:pPr>
          </a:p>
          <a:p>
            <a:pPr marL="454377" indent="-454377" algn="l" defTabSz="268731">
              <a:buSzPct val="75000"/>
              <a:buChar char="•"/>
              <a:defRPr sz="3680"/>
            </a:pPr>
            <a:r>
              <a:t>leverages library for fast bit vector operations based on GMP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Shape 3972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experiments</a:t>
            </a:r>
          </a:p>
        </p:txBody>
      </p:sp>
      <p:pic>
        <p:nvPicPr>
          <p:cNvPr id="3973" name="Screen Shot 2017-02-22 at 11.44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5140" y="1416832"/>
            <a:ext cx="5567730" cy="3841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4" name="Screen Shot 2017-02-22 at 11.45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6878" y="5506705"/>
            <a:ext cx="8284254" cy="3777183"/>
          </a:xfrm>
          <a:prstGeom prst="rect">
            <a:avLst/>
          </a:prstGeom>
          <a:ln w="12700">
            <a:miter lim="400000"/>
          </a:ln>
        </p:spPr>
      </p:pic>
      <p:sp>
        <p:nvSpPr>
          <p:cNvPr id="3975" name="Shape 3975"/>
          <p:cNvSpPr/>
          <p:nvPr/>
        </p:nvSpPr>
        <p:spPr>
          <a:xfrm>
            <a:off x="133469" y="1938866"/>
            <a:ext cx="5162322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CORELS’ accuracy is just as good as other methods, both interpretable and non-interpretable</a:t>
            </a:r>
          </a:p>
          <a:p>
            <a:pPr/>
          </a:p>
          <a:p>
            <a:pPr/>
          </a:p>
          <a:p>
            <a:pPr marL="228600" indent="-228600">
              <a:buSzPct val="100000"/>
              <a:buChar char="•"/>
            </a:pPr>
            <a:r>
              <a:t>CORELS’ regularization prevents overfitting, allowing it to strike a good balance between accuracy and sparsity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experiments</a:t>
            </a:r>
          </a:p>
        </p:txBody>
      </p:sp>
      <p:pic>
        <p:nvPicPr>
          <p:cNvPr id="3978" name="Screen Shot 2017-02-22 at 8.34.27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749"/>
          <a:stretch>
            <a:fillRect/>
          </a:stretch>
        </p:blipFill>
        <p:spPr>
          <a:xfrm>
            <a:off x="2222864" y="1387248"/>
            <a:ext cx="8559072" cy="5392927"/>
          </a:xfrm>
          <a:prstGeom prst="rect">
            <a:avLst/>
          </a:prstGeom>
          <a:ln w="12700">
            <a:miter lim="400000"/>
          </a:ln>
        </p:spPr>
      </p:pic>
      <p:sp>
        <p:nvSpPr>
          <p:cNvPr id="3979" name="Shape 3979"/>
          <p:cNvSpPr/>
          <p:nvPr/>
        </p:nvSpPr>
        <p:spPr>
          <a:xfrm>
            <a:off x="395113" y="6974416"/>
            <a:ext cx="11904085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457200">
              <a:lnSpc>
                <a:spcPts val="4500"/>
              </a:lnSpc>
              <a:spcBef>
                <a:spcPts val="1200"/>
              </a:spcBef>
              <a:buSzPct val="100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solid lines represent CORELS with the equivalent points bound, dashed lines represent CORELS without that bound.</a:t>
            </a:r>
          </a:p>
          <a:p>
            <a:pPr marL="228600" indent="-228600" algn="l" defTabSz="457200">
              <a:lnSpc>
                <a:spcPts val="4500"/>
              </a:lnSpc>
              <a:spcBef>
                <a:spcPts val="1200"/>
              </a:spcBef>
              <a:buSzPct val="100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top graph plots the objective value and the lower bound</a:t>
            </a:r>
          </a:p>
          <a:p>
            <a:pPr marL="228600" indent="-228600" algn="l" defTabSz="457200">
              <a:lnSpc>
                <a:spcPts val="4500"/>
              </a:lnSpc>
              <a:spcBef>
                <a:spcPts val="1200"/>
              </a:spcBef>
              <a:buSzPct val="100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bottom graph shows an upper bound on the size of the remaining search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Shape 3981"/>
          <p:cNvSpPr/>
          <p:nvPr>
            <p:ph type="title"/>
          </p:nvPr>
        </p:nvSpPr>
        <p:spPr>
          <a:xfrm>
            <a:off x="512233" y="444500"/>
            <a:ext cx="11099801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experiments</a:t>
            </a:r>
          </a:p>
        </p:txBody>
      </p:sp>
      <p:grpSp>
        <p:nvGrpSpPr>
          <p:cNvPr id="3986" name="Group 3986"/>
          <p:cNvGrpSpPr/>
          <p:nvPr/>
        </p:nvGrpSpPr>
        <p:grpSpPr>
          <a:xfrm>
            <a:off x="5082116" y="1650999"/>
            <a:ext cx="7662731" cy="2804392"/>
            <a:chOff x="0" y="0"/>
            <a:chExt cx="7662729" cy="2804390"/>
          </a:xfrm>
        </p:grpSpPr>
        <p:grpSp>
          <p:nvGrpSpPr>
            <p:cNvPr id="3984" name="Group 3984"/>
            <p:cNvGrpSpPr/>
            <p:nvPr/>
          </p:nvGrpSpPr>
          <p:grpSpPr>
            <a:xfrm>
              <a:off x="0" y="0"/>
              <a:ext cx="7620000" cy="2804391"/>
              <a:chOff x="0" y="0"/>
              <a:chExt cx="7620000" cy="2804390"/>
            </a:xfrm>
          </p:grpSpPr>
          <p:pic>
            <p:nvPicPr>
              <p:cNvPr id="3982" name="pasted-image.tif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620000" cy="25685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83" name="Screen Shot 2017-02-22 at 10.11.30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692473" y="2556800"/>
                <a:ext cx="801027" cy="2475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85" name="Shape 3985"/>
            <p:cNvSpPr/>
            <p:nvPr/>
          </p:nvSpPr>
          <p:spPr>
            <a:xfrm>
              <a:off x="3901016" y="44846"/>
              <a:ext cx="3761714" cy="249866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987" name="Shape 3987"/>
          <p:cNvSpPr/>
          <p:nvPr/>
        </p:nvSpPr>
        <p:spPr>
          <a:xfrm>
            <a:off x="5480892" y="7444829"/>
            <a:ext cx="706282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  <a:defRPr sz="2400"/>
            </a:pPr>
            <a:r>
              <a:t>table columns are: total execution time, time to optimum, number of queue insertions, maximum queue size, maximum evaluated prefix length</a:t>
            </a:r>
          </a:p>
          <a:p>
            <a:pPr marL="228600" indent="-228600">
              <a:buSzPct val="100000"/>
              <a:buChar char="•"/>
              <a:defRPr sz="2400"/>
            </a:pPr>
            <a:r>
              <a:t>graphs show the number of prefixes in the queue at a given time, separated and colored by length</a:t>
            </a:r>
          </a:p>
        </p:txBody>
      </p:sp>
      <p:graphicFrame>
        <p:nvGraphicFramePr>
          <p:cNvPr id="3988" name="Table 3988"/>
          <p:cNvGraphicFramePr/>
          <p:nvPr/>
        </p:nvGraphicFramePr>
        <p:xfrm>
          <a:off x="254000" y="1655266"/>
          <a:ext cx="4641057" cy="674459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57654"/>
                <a:gridCol w="689350"/>
                <a:gridCol w="599576"/>
                <a:gridCol w="720523"/>
                <a:gridCol w="707082"/>
                <a:gridCol w="671115"/>
              </a:tblGrid>
              <a:tr h="9757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Removed Component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total</a:t>
                      </a:r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(min)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opt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rPr baseline="-31250"/>
                        <a:t>(s)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i</a:t>
                      </a:r>
                      <a:r>
                        <a:rPr baseline="-31250"/>
                        <a:t>total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Q</a:t>
                      </a:r>
                      <a:r>
                        <a:rPr baseline="-31250"/>
                        <a:t>max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K</a:t>
                      </a:r>
                      <a:r>
                        <a:rPr baseline="-31250"/>
                        <a:t>max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4830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CORELS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5.5
(1.6)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8
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1.7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1.3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202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priority 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6.7
(2.2)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4
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1.9
(0.6)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1.5
(0.5)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202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support bounds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10.2
(3.4)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13
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2.7
(0.8)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2.2
(0.7)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Shape 3990"/>
          <p:cNvSpPr/>
          <p:nvPr>
            <p:ph type="title"/>
          </p:nvPr>
        </p:nvSpPr>
        <p:spPr>
          <a:xfrm>
            <a:off x="512233" y="444500"/>
            <a:ext cx="11099801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experiments</a:t>
            </a:r>
          </a:p>
        </p:txBody>
      </p:sp>
      <p:grpSp>
        <p:nvGrpSpPr>
          <p:cNvPr id="3993" name="Group 3993"/>
          <p:cNvGrpSpPr/>
          <p:nvPr/>
        </p:nvGrpSpPr>
        <p:grpSpPr>
          <a:xfrm>
            <a:off x="5082116" y="1651000"/>
            <a:ext cx="7620001" cy="2804391"/>
            <a:chOff x="0" y="0"/>
            <a:chExt cx="7620000" cy="2804390"/>
          </a:xfrm>
        </p:grpSpPr>
        <p:pic>
          <p:nvPicPr>
            <p:cNvPr id="3991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0" cy="2568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92" name="Screen Shot 2017-02-22 at 10.11.30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92473" y="2556800"/>
              <a:ext cx="801027" cy="247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94" name="Shape 3994"/>
          <p:cNvSpPr/>
          <p:nvPr/>
        </p:nvSpPr>
        <p:spPr>
          <a:xfrm>
            <a:off x="5480892" y="7444829"/>
            <a:ext cx="706282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  <a:defRPr sz="2400"/>
            </a:pPr>
            <a:r>
              <a:t>table columns are: total execution time, time to optimum, number of queue insertions, maximum queue size, maximum evaluated prefix length</a:t>
            </a:r>
          </a:p>
          <a:p>
            <a:pPr marL="228600" indent="-228600">
              <a:buSzPct val="100000"/>
              <a:buChar char="•"/>
              <a:defRPr sz="2400"/>
            </a:pPr>
            <a:r>
              <a:t>graphs show the number of prefixes in the queue at a given time, separated and colored by length</a:t>
            </a:r>
          </a:p>
        </p:txBody>
      </p:sp>
      <p:graphicFrame>
        <p:nvGraphicFramePr>
          <p:cNvPr id="3995" name="Table 3995"/>
          <p:cNvGraphicFramePr/>
          <p:nvPr/>
        </p:nvGraphicFramePr>
        <p:xfrm>
          <a:off x="254000" y="1655266"/>
          <a:ext cx="4641057" cy="674459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57654"/>
                <a:gridCol w="689350"/>
                <a:gridCol w="599576"/>
                <a:gridCol w="720523"/>
                <a:gridCol w="707082"/>
                <a:gridCol w="671115"/>
              </a:tblGrid>
              <a:tr h="973812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Removed Component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total</a:t>
                      </a:r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(min)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opt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rPr baseline="-31250"/>
                        <a:t>(s)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i</a:t>
                      </a:r>
                      <a:r>
                        <a:rPr baseline="-31250"/>
                        <a:t>total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Q</a:t>
                      </a:r>
                      <a:r>
                        <a:rPr baseline="-31250"/>
                        <a:t>max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K</a:t>
                      </a:r>
                      <a:r>
                        <a:rPr baseline="-31250"/>
                        <a:t>max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4642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CORELS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5.5
(1.6)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8
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1.7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1.3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12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priority 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6.7
(2.2)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4
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1.9
(0.6)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1.5
(0.5)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12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support bounds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10.2
(3.4)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13
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2.7
(0.8)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2.2
(0.7)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12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symmetry-aware 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58.6
(23.3)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23
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16.0
(5.9)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14.5
(5.7)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Shape 3997"/>
          <p:cNvSpPr/>
          <p:nvPr>
            <p:ph type="title"/>
          </p:nvPr>
        </p:nvSpPr>
        <p:spPr>
          <a:xfrm>
            <a:off x="512233" y="444500"/>
            <a:ext cx="11099801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experiments</a:t>
            </a:r>
          </a:p>
        </p:txBody>
      </p:sp>
      <p:grpSp>
        <p:nvGrpSpPr>
          <p:cNvPr id="4000" name="Group 4000"/>
          <p:cNvGrpSpPr/>
          <p:nvPr/>
        </p:nvGrpSpPr>
        <p:grpSpPr>
          <a:xfrm>
            <a:off x="5080000" y="1651000"/>
            <a:ext cx="7773062" cy="5376810"/>
            <a:chOff x="0" y="0"/>
            <a:chExt cx="7773061" cy="5376809"/>
          </a:xfrm>
        </p:grpSpPr>
        <p:pic>
          <p:nvPicPr>
            <p:cNvPr id="3998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0" cy="5376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9" name="Shape 3999"/>
            <p:cNvSpPr/>
            <p:nvPr/>
          </p:nvSpPr>
          <p:spPr>
            <a:xfrm>
              <a:off x="3869266" y="2563571"/>
              <a:ext cx="3903796" cy="2775083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FFF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4001" name="Shape 4001"/>
          <p:cNvSpPr/>
          <p:nvPr/>
        </p:nvSpPr>
        <p:spPr>
          <a:xfrm>
            <a:off x="5480892" y="7444829"/>
            <a:ext cx="706282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  <a:defRPr sz="2400"/>
            </a:pPr>
            <a:r>
              <a:t>table columns are: total execution time, time to optimum, number of queue insertions, maximum queue size, maximum evaluated prefix length</a:t>
            </a:r>
          </a:p>
          <a:p>
            <a:pPr marL="228600" indent="-228600">
              <a:buSzPct val="100000"/>
              <a:buChar char="•"/>
              <a:defRPr sz="2400"/>
            </a:pPr>
            <a:r>
              <a:t>graphs show the number of prefixes in the queue at a given time, separated and colored by length</a:t>
            </a:r>
          </a:p>
        </p:txBody>
      </p:sp>
      <p:graphicFrame>
        <p:nvGraphicFramePr>
          <p:cNvPr id="4002" name="Table 4002"/>
          <p:cNvGraphicFramePr/>
          <p:nvPr/>
        </p:nvGraphicFramePr>
        <p:xfrm>
          <a:off x="254000" y="1655266"/>
          <a:ext cx="4641057" cy="674459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57654"/>
                <a:gridCol w="689350"/>
                <a:gridCol w="599576"/>
                <a:gridCol w="720523"/>
                <a:gridCol w="707082"/>
                <a:gridCol w="671115"/>
              </a:tblGrid>
              <a:tr h="9609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Removed Component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total</a:t>
                      </a:r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(min)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opt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rPr baseline="-31250"/>
                        <a:t>(s)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i</a:t>
                      </a:r>
                      <a:r>
                        <a:rPr baseline="-31250"/>
                        <a:t>total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Q</a:t>
                      </a:r>
                      <a:r>
                        <a:rPr baseline="-31250"/>
                        <a:t>max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K</a:t>
                      </a:r>
                      <a:r>
                        <a:rPr baseline="-31250"/>
                        <a:t>max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9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CORELS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5.5
(1.6)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8
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1.7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1.3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9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priority 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6.7
(2.2)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4
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1.9
(0.6)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1.5
(0.5)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9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support bounds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10.2
(3.4)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13
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2.7
(0.8)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2.2
(0.7)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9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symmetry-aware 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58.6
(23.3)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23
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16.0
(5.9)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14.5
(5.7)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09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lookahead bound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71.9
(23.0)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9
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18.5
(5.9)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16.3
(5.3)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6-7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Shape 4004"/>
          <p:cNvSpPr/>
          <p:nvPr>
            <p:ph type="title"/>
          </p:nvPr>
        </p:nvSpPr>
        <p:spPr>
          <a:xfrm>
            <a:off x="512233" y="444500"/>
            <a:ext cx="11099801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experiments</a:t>
            </a:r>
          </a:p>
        </p:txBody>
      </p:sp>
      <p:graphicFrame>
        <p:nvGraphicFramePr>
          <p:cNvPr id="4005" name="Table 4005"/>
          <p:cNvGraphicFramePr/>
          <p:nvPr/>
        </p:nvGraphicFramePr>
        <p:xfrm>
          <a:off x="254000" y="1655266"/>
          <a:ext cx="4641057" cy="674459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57654"/>
                <a:gridCol w="689350"/>
                <a:gridCol w="599576"/>
                <a:gridCol w="720523"/>
                <a:gridCol w="707082"/>
                <a:gridCol w="671115"/>
              </a:tblGrid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Removed Component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total</a:t>
                      </a:r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(min)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t</a:t>
                      </a:r>
                      <a:r>
                        <a:rPr baseline="-31250"/>
                        <a:t>opt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rPr baseline="-31250"/>
                        <a:t>(s)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i</a:t>
                      </a:r>
                      <a:r>
                        <a:rPr baseline="-31250"/>
                        <a:t>total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Q</a:t>
                      </a:r>
                      <a:r>
                        <a:rPr baseline="-31250"/>
                        <a:t>max</a:t>
                      </a:r>
                      <a:endParaRPr baseline="-31250"/>
                    </a:p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(x10</a:t>
                      </a:r>
                      <a:r>
                        <a:rPr baseline="31250"/>
                        <a:t>6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"/>
                        </a:defRPr>
                      </a:pPr>
                      <a:r>
                        <a:t>K</a:t>
                      </a:r>
                      <a:r>
                        <a:rPr baseline="-31250"/>
                        <a:t>max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CORELS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5.5
(1.6)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8
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1.7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1.3
(0.4)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priority 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6.7
(2.2)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4
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1.9
(0.6)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1.5
(0.5)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support bounds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10.2
(3.4)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13
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2.7
(0.8)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2.2
(0.7)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symmetry-aware 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58.6
(23.3)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23
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16.0
(5.9)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14.5
(5.7)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5-6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lookahead bound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71.9
(23.0)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9
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18.5
(5.9)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16.3
(5.3)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6-7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69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equivalent pts bound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&gt;134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&gt;7168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&gt;800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&gt;789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&gt;10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400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9999" y="1651000"/>
            <a:ext cx="7620001" cy="5376809"/>
          </a:xfrm>
          <a:prstGeom prst="rect">
            <a:avLst/>
          </a:prstGeom>
          <a:ln w="12700">
            <a:miter lim="400000"/>
          </a:ln>
        </p:spPr>
      </p:pic>
      <p:sp>
        <p:nvSpPr>
          <p:cNvPr id="4007" name="Shape 4007"/>
          <p:cNvSpPr/>
          <p:nvPr/>
        </p:nvSpPr>
        <p:spPr>
          <a:xfrm>
            <a:off x="5480892" y="7444829"/>
            <a:ext cx="706282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  <a:defRPr sz="2400"/>
            </a:pPr>
            <a:r>
              <a:t>table columns are: total execution time, time to optimum, number of queue insertions, maximum queue size, maximum evaluated prefix length</a:t>
            </a:r>
          </a:p>
          <a:p>
            <a:pPr marL="228600" indent="-228600">
              <a:buSzPct val="100000"/>
              <a:buChar char="•"/>
              <a:defRPr sz="2400"/>
            </a:pPr>
            <a:r>
              <a:t>graphs show the number of prefixes in the queue at a given time, separated and colored by 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current and future directions</a:t>
            </a:r>
          </a:p>
        </p:txBody>
      </p:sp>
      <p:sp>
        <p:nvSpPr>
          <p:cNvPr id="4010" name="Shape 4010"/>
          <p:cNvSpPr/>
          <p:nvPr/>
        </p:nvSpPr>
        <p:spPr>
          <a:xfrm>
            <a:off x="952500" y="1212797"/>
            <a:ext cx="11099800" cy="731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82788" indent="-582788" algn="l" defTabSz="344677">
              <a:lnSpc>
                <a:spcPct val="150000"/>
              </a:lnSpc>
              <a:buSzPct val="75000"/>
              <a:buChar char="•"/>
              <a:defRPr sz="4719"/>
            </a:pPr>
            <a:r>
              <a:t>tighter data-driven lower bounds</a:t>
            </a:r>
          </a:p>
          <a:p>
            <a:pPr marL="582788" indent="-582788" algn="l" defTabSz="344677">
              <a:lnSpc>
                <a:spcPct val="150000"/>
              </a:lnSpc>
              <a:buSzPct val="75000"/>
              <a:buChar char="•"/>
              <a:defRPr sz="4719"/>
            </a:pPr>
            <a:r>
              <a:t>exploring space/time tradeoffs</a:t>
            </a:r>
          </a:p>
          <a:p>
            <a:pPr marL="582788" indent="-582788" algn="l" defTabSz="344677">
              <a:lnSpc>
                <a:spcPct val="150000"/>
              </a:lnSpc>
              <a:buSzPct val="75000"/>
              <a:buChar char="•"/>
              <a:defRPr sz="4719"/>
            </a:pPr>
            <a:r>
              <a:t>parallel implementation</a:t>
            </a:r>
          </a:p>
          <a:p>
            <a:pPr marL="582788" indent="-582788" algn="l" defTabSz="344677">
              <a:lnSpc>
                <a:spcPct val="150000"/>
              </a:lnSpc>
              <a:buSzPct val="75000"/>
              <a:buChar char="•"/>
              <a:defRPr sz="4719"/>
            </a:pPr>
            <a:r>
              <a:t>better scheduling policies?</a:t>
            </a:r>
          </a:p>
          <a:p>
            <a:pPr marL="582788" indent="-582788" algn="l" defTabSz="344677">
              <a:lnSpc>
                <a:spcPct val="150000"/>
              </a:lnSpc>
              <a:buSzPct val="75000"/>
              <a:buChar char="•"/>
              <a:defRPr sz="4719"/>
            </a:pPr>
            <a:r>
              <a:t>other rule mining strategies?</a:t>
            </a:r>
          </a:p>
          <a:p>
            <a:pPr marL="582788" indent="-582788" algn="l" defTabSz="344677">
              <a:lnSpc>
                <a:spcPct val="150000"/>
              </a:lnSpc>
              <a:buSzPct val="75000"/>
              <a:buChar char="•"/>
              <a:defRPr sz="4719"/>
            </a:pPr>
            <a:r>
              <a:t>approximate variants of the algorithm?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Shape 4012"/>
          <p:cNvSpPr/>
          <p:nvPr>
            <p:ph type="title" idx="4294967295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rule lists</a:t>
            </a:r>
          </a:p>
        </p:txBody>
      </p:sp>
      <p:sp>
        <p:nvSpPr>
          <p:cNvPr id="139" name="Shape 139"/>
          <p:cNvSpPr/>
          <p:nvPr/>
        </p:nvSpPr>
        <p:spPr>
          <a:xfrm>
            <a:off x="1070408" y="1888063"/>
            <a:ext cx="10863983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9400"/>
              </a:lnSpc>
              <a:spcBef>
                <a:spcPts val="3000"/>
              </a:spcBef>
              <a:defRPr i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will the person commit another crime?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(age = 23 - 25) ^ (priors = 2 - 3)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(age = 18 - 20)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(sex = male) ^ (age = 21 - 22)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(priors &gt;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(yes)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predict</a:t>
            </a:r>
            <a:r>
              <a:t> (no)</a:t>
            </a:r>
          </a:p>
        </p:txBody>
      </p:sp>
      <p:sp>
        <p:nvSpPr>
          <p:cNvPr id="140" name="Shape 140"/>
          <p:cNvSpPr/>
          <p:nvPr/>
        </p:nvSpPr>
        <p:spPr>
          <a:xfrm>
            <a:off x="619390" y="3009730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19390" y="4316855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619390" y="3604026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619390" y="5029685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Shape 40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5" name="Shape 40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Shape 4017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Adult with a single clause performs well</a:t>
            </a:r>
          </a:p>
        </p:txBody>
      </p:sp>
      <p:sp>
        <p:nvSpPr>
          <p:cNvPr id="4018" name="Shape 4018"/>
          <p:cNvSpPr/>
          <p:nvPr/>
        </p:nvSpPr>
        <p:spPr>
          <a:xfrm>
            <a:off x="952500" y="1327097"/>
            <a:ext cx="11099800" cy="693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68731">
              <a:defRPr sz="3680"/>
            </a:pPr>
            <a:r>
              <a:t>Predict whether income &gt; 50K</a:t>
            </a:r>
          </a:p>
          <a:p>
            <a:pPr algn="l" defTabSz="268731">
              <a:defRPr sz="3680"/>
            </a:pP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algn="l"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(capital gains &gt;= 7298)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(never married)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(no)</a:t>
            </a:r>
          </a:p>
          <a:p>
            <a:pPr algn="l"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(no longer with spouse)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(no)</a:t>
            </a:r>
          </a:p>
          <a:p>
            <a:pPr algn="l"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(education = graduate school)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(education = Bachelors)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 (no)</a:t>
            </a:r>
          </a:p>
          <a:p>
            <a:pPr algn="l" defTabSz="268731">
              <a:defRPr sz="3680"/>
            </a:pPr>
          </a:p>
          <a:p>
            <a:pPr algn="l" defTabSz="268731">
              <a:defRPr sz="3680"/>
            </a:pPr>
            <a:r>
              <a:t>All 10 cross-validation folds find this rule list</a:t>
            </a:r>
          </a:p>
          <a:p>
            <a:pPr algn="l" defTabSz="268731">
              <a:defRPr sz="3680"/>
            </a:pPr>
            <a:r>
              <a:t>Regularization 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) = 0.01</a:t>
            </a:r>
          </a:p>
          <a:p>
            <a:pPr algn="l" defTabSz="268731">
              <a:defRPr sz="3680"/>
            </a:pPr>
            <a:r>
              <a:t>Test accuracy = 0.8376 +/- 0.0045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0" name="ela_adult-objec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1" name="ela_adult-objec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11938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3" name="ela_adult-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Shape 4025"/>
          <p:cNvSpPr/>
          <p:nvPr/>
        </p:nvSpPr>
        <p:spPr>
          <a:xfrm>
            <a:off x="10511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26" name="Shape 4026"/>
          <p:cNvSpPr/>
          <p:nvPr/>
        </p:nvSpPr>
        <p:spPr>
          <a:xfrm>
            <a:off x="14575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27" name="Shape 4027"/>
          <p:cNvSpPr/>
          <p:nvPr/>
        </p:nvSpPr>
        <p:spPr>
          <a:xfrm>
            <a:off x="18639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28" name="Shape 4028"/>
          <p:cNvSpPr/>
          <p:nvPr/>
        </p:nvSpPr>
        <p:spPr>
          <a:xfrm>
            <a:off x="22703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29" name="Shape 4029"/>
          <p:cNvSpPr/>
          <p:nvPr/>
        </p:nvSpPr>
        <p:spPr>
          <a:xfrm>
            <a:off x="26767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0" name="Shape 4030"/>
          <p:cNvSpPr/>
          <p:nvPr/>
        </p:nvSpPr>
        <p:spPr>
          <a:xfrm>
            <a:off x="30831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1" name="Shape 4031"/>
          <p:cNvSpPr/>
          <p:nvPr/>
        </p:nvSpPr>
        <p:spPr>
          <a:xfrm>
            <a:off x="34895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2" name="Shape 4032"/>
          <p:cNvSpPr/>
          <p:nvPr/>
        </p:nvSpPr>
        <p:spPr>
          <a:xfrm>
            <a:off x="38959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3" name="Shape 4033"/>
          <p:cNvSpPr/>
          <p:nvPr/>
        </p:nvSpPr>
        <p:spPr>
          <a:xfrm>
            <a:off x="43023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4" name="Shape 4034"/>
          <p:cNvSpPr/>
          <p:nvPr/>
        </p:nvSpPr>
        <p:spPr>
          <a:xfrm>
            <a:off x="47087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5" name="Shape 4035"/>
          <p:cNvSpPr/>
          <p:nvPr/>
        </p:nvSpPr>
        <p:spPr>
          <a:xfrm>
            <a:off x="51151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6" name="Shape 4036"/>
          <p:cNvSpPr/>
          <p:nvPr/>
        </p:nvSpPr>
        <p:spPr>
          <a:xfrm>
            <a:off x="55215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7" name="Shape 4037"/>
          <p:cNvSpPr/>
          <p:nvPr/>
        </p:nvSpPr>
        <p:spPr>
          <a:xfrm>
            <a:off x="59279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8" name="Shape 4038"/>
          <p:cNvSpPr/>
          <p:nvPr/>
        </p:nvSpPr>
        <p:spPr>
          <a:xfrm>
            <a:off x="63343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9" name="Shape 4039"/>
          <p:cNvSpPr/>
          <p:nvPr/>
        </p:nvSpPr>
        <p:spPr>
          <a:xfrm>
            <a:off x="67407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0" name="Shape 4040"/>
          <p:cNvSpPr/>
          <p:nvPr/>
        </p:nvSpPr>
        <p:spPr>
          <a:xfrm>
            <a:off x="71471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1" name="Shape 4041"/>
          <p:cNvSpPr/>
          <p:nvPr/>
        </p:nvSpPr>
        <p:spPr>
          <a:xfrm>
            <a:off x="75535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2" name="Shape 4042"/>
          <p:cNvSpPr/>
          <p:nvPr/>
        </p:nvSpPr>
        <p:spPr>
          <a:xfrm>
            <a:off x="79599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3" name="Shape 4043"/>
          <p:cNvSpPr/>
          <p:nvPr/>
        </p:nvSpPr>
        <p:spPr>
          <a:xfrm>
            <a:off x="838497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4" name="Shape 4044"/>
          <p:cNvSpPr/>
          <p:nvPr/>
        </p:nvSpPr>
        <p:spPr>
          <a:xfrm>
            <a:off x="87913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5" name="Shape 4045"/>
          <p:cNvSpPr/>
          <p:nvPr/>
        </p:nvSpPr>
        <p:spPr>
          <a:xfrm>
            <a:off x="9197770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6" name="Shape 4046"/>
          <p:cNvSpPr/>
          <p:nvPr/>
        </p:nvSpPr>
        <p:spPr>
          <a:xfrm>
            <a:off x="960417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7" name="Shape 4047"/>
          <p:cNvSpPr/>
          <p:nvPr/>
        </p:nvSpPr>
        <p:spPr>
          <a:xfrm>
            <a:off x="100105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8" name="Shape 4048"/>
          <p:cNvSpPr/>
          <p:nvPr/>
        </p:nvSpPr>
        <p:spPr>
          <a:xfrm>
            <a:off x="10416970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9" name="Shape 4049"/>
          <p:cNvSpPr/>
          <p:nvPr/>
        </p:nvSpPr>
        <p:spPr>
          <a:xfrm>
            <a:off x="1082337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0" name="Shape 4050"/>
          <p:cNvSpPr/>
          <p:nvPr/>
        </p:nvSpPr>
        <p:spPr>
          <a:xfrm>
            <a:off x="112297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1" name="Shape 4051"/>
          <p:cNvSpPr/>
          <p:nvPr/>
        </p:nvSpPr>
        <p:spPr>
          <a:xfrm>
            <a:off x="11636170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2" name="Shape 4052"/>
          <p:cNvSpPr/>
          <p:nvPr/>
        </p:nvSpPr>
        <p:spPr>
          <a:xfrm>
            <a:off x="1457529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3" name="Shape 4053"/>
          <p:cNvSpPr/>
          <p:nvPr/>
        </p:nvSpPr>
        <p:spPr>
          <a:xfrm>
            <a:off x="2676729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4" name="Shape 4054"/>
          <p:cNvSpPr/>
          <p:nvPr/>
        </p:nvSpPr>
        <p:spPr>
          <a:xfrm>
            <a:off x="3895929" y="5594350"/>
            <a:ext cx="317501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5" name="Shape 4055"/>
          <p:cNvSpPr/>
          <p:nvPr/>
        </p:nvSpPr>
        <p:spPr>
          <a:xfrm>
            <a:off x="5115129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6" name="Shape 4056"/>
          <p:cNvSpPr/>
          <p:nvPr/>
        </p:nvSpPr>
        <p:spPr>
          <a:xfrm>
            <a:off x="6334329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7" name="Shape 4057"/>
          <p:cNvSpPr/>
          <p:nvPr/>
        </p:nvSpPr>
        <p:spPr>
          <a:xfrm>
            <a:off x="7562850" y="5594350"/>
            <a:ext cx="317500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8" name="Shape 4058"/>
          <p:cNvSpPr/>
          <p:nvPr/>
        </p:nvSpPr>
        <p:spPr>
          <a:xfrm>
            <a:off x="8791370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9" name="Shape 4059"/>
          <p:cNvSpPr/>
          <p:nvPr/>
        </p:nvSpPr>
        <p:spPr>
          <a:xfrm>
            <a:off x="10010570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0" name="Shape 4060"/>
          <p:cNvSpPr/>
          <p:nvPr/>
        </p:nvSpPr>
        <p:spPr>
          <a:xfrm>
            <a:off x="11204370" y="5594350"/>
            <a:ext cx="317501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1" name="Shape 4061"/>
          <p:cNvSpPr/>
          <p:nvPr/>
        </p:nvSpPr>
        <p:spPr>
          <a:xfrm>
            <a:off x="2676729" y="4406081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2" name="Shape 4062"/>
          <p:cNvSpPr/>
          <p:nvPr/>
        </p:nvSpPr>
        <p:spPr>
          <a:xfrm>
            <a:off x="6334329" y="4406081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3" name="Shape 4063"/>
          <p:cNvSpPr/>
          <p:nvPr/>
        </p:nvSpPr>
        <p:spPr>
          <a:xfrm>
            <a:off x="9985170" y="4406081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4" name="Shape 4064"/>
          <p:cNvSpPr/>
          <p:nvPr/>
        </p:nvSpPr>
        <p:spPr>
          <a:xfrm>
            <a:off x="6461329" y="3471812"/>
            <a:ext cx="63501" cy="6350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065" name="Connector 4065"/>
          <p:cNvCxnSpPr>
            <a:stCxn id="4061" idx="0"/>
            <a:endCxn id="4064" idx="0"/>
          </p:cNvCxnSpPr>
          <p:nvPr/>
        </p:nvCxnSpPr>
        <p:spPr>
          <a:xfrm flipV="1">
            <a:off x="2835479" y="3503562"/>
            <a:ext cx="3657601" cy="106127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66" name="Connector 4066"/>
          <p:cNvCxnSpPr>
            <a:stCxn id="4062" idx="0"/>
            <a:endCxn id="4064" idx="0"/>
          </p:cNvCxnSpPr>
          <p:nvPr/>
        </p:nvCxnSpPr>
        <p:spPr>
          <a:xfrm flipV="1">
            <a:off x="6493079" y="3503562"/>
            <a:ext cx="1" cy="106127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67" name="Connector 4067"/>
          <p:cNvCxnSpPr>
            <a:stCxn id="4063" idx="0"/>
            <a:endCxn id="4064" idx="0"/>
          </p:cNvCxnSpPr>
          <p:nvPr/>
        </p:nvCxnSpPr>
        <p:spPr>
          <a:xfrm flipH="1" flipV="1">
            <a:off x="6493079" y="3503562"/>
            <a:ext cx="3650842" cy="106127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68" name="Connector 4068"/>
          <p:cNvCxnSpPr>
            <a:stCxn id="4052" idx="0"/>
            <a:endCxn id="4061" idx="0"/>
          </p:cNvCxnSpPr>
          <p:nvPr/>
        </p:nvCxnSpPr>
        <p:spPr>
          <a:xfrm flipV="1">
            <a:off x="1616279" y="4564831"/>
            <a:ext cx="12192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69" name="Connector 4069"/>
          <p:cNvCxnSpPr>
            <a:stCxn id="4053" idx="0"/>
            <a:endCxn id="4061" idx="0"/>
          </p:cNvCxnSpPr>
          <p:nvPr/>
        </p:nvCxnSpPr>
        <p:spPr>
          <a:xfrm flipV="1">
            <a:off x="2835479" y="4564831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0" name="Connector 4070"/>
          <p:cNvCxnSpPr>
            <a:stCxn id="4054" idx="0"/>
            <a:endCxn id="4061" idx="0"/>
          </p:cNvCxnSpPr>
          <p:nvPr/>
        </p:nvCxnSpPr>
        <p:spPr>
          <a:xfrm flipH="1" flipV="1">
            <a:off x="2835479" y="4564831"/>
            <a:ext cx="12192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1" name="Connector 4071"/>
          <p:cNvCxnSpPr>
            <a:stCxn id="4055" idx="0"/>
            <a:endCxn id="4062" idx="0"/>
          </p:cNvCxnSpPr>
          <p:nvPr/>
        </p:nvCxnSpPr>
        <p:spPr>
          <a:xfrm flipV="1">
            <a:off x="5273879" y="4564831"/>
            <a:ext cx="12192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2" name="Connector 4072"/>
          <p:cNvCxnSpPr>
            <a:stCxn id="4056" idx="0"/>
            <a:endCxn id="4062" idx="0"/>
          </p:cNvCxnSpPr>
          <p:nvPr/>
        </p:nvCxnSpPr>
        <p:spPr>
          <a:xfrm flipV="1">
            <a:off x="6493079" y="4564831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3" name="Connector 4073"/>
          <p:cNvCxnSpPr>
            <a:stCxn id="4057" idx="0"/>
            <a:endCxn id="4062" idx="0"/>
          </p:cNvCxnSpPr>
          <p:nvPr/>
        </p:nvCxnSpPr>
        <p:spPr>
          <a:xfrm flipH="1" flipV="1">
            <a:off x="6493079" y="4564831"/>
            <a:ext cx="122852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4" name="Connector 4074"/>
          <p:cNvCxnSpPr>
            <a:stCxn id="4058" idx="0"/>
            <a:endCxn id="4063" idx="0"/>
          </p:cNvCxnSpPr>
          <p:nvPr/>
        </p:nvCxnSpPr>
        <p:spPr>
          <a:xfrm flipV="1">
            <a:off x="8950120" y="4564831"/>
            <a:ext cx="11938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5" name="Connector 4075"/>
          <p:cNvCxnSpPr>
            <a:stCxn id="4059" idx="0"/>
            <a:endCxn id="4063" idx="0"/>
          </p:cNvCxnSpPr>
          <p:nvPr/>
        </p:nvCxnSpPr>
        <p:spPr>
          <a:xfrm flipH="1" flipV="1">
            <a:off x="10143920" y="4564831"/>
            <a:ext cx="25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6" name="Connector 4076"/>
          <p:cNvCxnSpPr>
            <a:stCxn id="4060" idx="0"/>
            <a:endCxn id="4063" idx="0"/>
          </p:cNvCxnSpPr>
          <p:nvPr/>
        </p:nvCxnSpPr>
        <p:spPr>
          <a:xfrm flipH="1" flipV="1">
            <a:off x="10143920" y="4564831"/>
            <a:ext cx="12192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7" name="Connector 4077"/>
          <p:cNvCxnSpPr>
            <a:stCxn id="4025" idx="0"/>
            <a:endCxn id="4052" idx="0"/>
          </p:cNvCxnSpPr>
          <p:nvPr/>
        </p:nvCxnSpPr>
        <p:spPr>
          <a:xfrm flipV="1">
            <a:off x="12098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8" name="Connector 4078"/>
          <p:cNvCxnSpPr>
            <a:stCxn id="4026" idx="0"/>
            <a:endCxn id="4052" idx="0"/>
          </p:cNvCxnSpPr>
          <p:nvPr/>
        </p:nvCxnSpPr>
        <p:spPr>
          <a:xfrm flipV="1">
            <a:off x="16162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79" name="Connector 4079"/>
          <p:cNvCxnSpPr>
            <a:stCxn id="4027" idx="0"/>
            <a:endCxn id="4052" idx="0"/>
          </p:cNvCxnSpPr>
          <p:nvPr/>
        </p:nvCxnSpPr>
        <p:spPr>
          <a:xfrm flipH="1" flipV="1">
            <a:off x="16162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0" name="Connector 4080"/>
          <p:cNvCxnSpPr>
            <a:stCxn id="4028" idx="0"/>
            <a:endCxn id="4053" idx="0"/>
          </p:cNvCxnSpPr>
          <p:nvPr/>
        </p:nvCxnSpPr>
        <p:spPr>
          <a:xfrm flipV="1">
            <a:off x="24290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1" name="Connector 4081"/>
          <p:cNvCxnSpPr>
            <a:stCxn id="4029" idx="0"/>
            <a:endCxn id="4053" idx="0"/>
          </p:cNvCxnSpPr>
          <p:nvPr/>
        </p:nvCxnSpPr>
        <p:spPr>
          <a:xfrm flipV="1">
            <a:off x="28354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2" name="Connector 4082"/>
          <p:cNvCxnSpPr>
            <a:stCxn id="4030" idx="0"/>
            <a:endCxn id="4053" idx="0"/>
          </p:cNvCxnSpPr>
          <p:nvPr/>
        </p:nvCxnSpPr>
        <p:spPr>
          <a:xfrm flipH="1" flipV="1">
            <a:off x="28354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3" name="Connector 4083"/>
          <p:cNvCxnSpPr>
            <a:stCxn id="4031" idx="0"/>
            <a:endCxn id="4054" idx="0"/>
          </p:cNvCxnSpPr>
          <p:nvPr/>
        </p:nvCxnSpPr>
        <p:spPr>
          <a:xfrm flipV="1">
            <a:off x="36482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4" name="Connector 4084"/>
          <p:cNvCxnSpPr>
            <a:stCxn id="4032" idx="0"/>
            <a:endCxn id="4054" idx="0"/>
          </p:cNvCxnSpPr>
          <p:nvPr/>
        </p:nvCxnSpPr>
        <p:spPr>
          <a:xfrm flipV="1">
            <a:off x="40546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5" name="Connector 4085"/>
          <p:cNvCxnSpPr>
            <a:stCxn id="4033" idx="0"/>
            <a:endCxn id="4054" idx="0"/>
          </p:cNvCxnSpPr>
          <p:nvPr/>
        </p:nvCxnSpPr>
        <p:spPr>
          <a:xfrm flipH="1" flipV="1">
            <a:off x="40546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6" name="Connector 4086"/>
          <p:cNvCxnSpPr>
            <a:stCxn id="4034" idx="0"/>
            <a:endCxn id="4055" idx="0"/>
          </p:cNvCxnSpPr>
          <p:nvPr/>
        </p:nvCxnSpPr>
        <p:spPr>
          <a:xfrm flipV="1">
            <a:off x="48674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7" name="Connector 4087"/>
          <p:cNvCxnSpPr>
            <a:stCxn id="4035" idx="0"/>
            <a:endCxn id="4055" idx="0"/>
          </p:cNvCxnSpPr>
          <p:nvPr/>
        </p:nvCxnSpPr>
        <p:spPr>
          <a:xfrm flipV="1">
            <a:off x="52738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8" name="Connector 4088"/>
          <p:cNvCxnSpPr>
            <a:stCxn id="4036" idx="0"/>
            <a:endCxn id="4055" idx="0"/>
          </p:cNvCxnSpPr>
          <p:nvPr/>
        </p:nvCxnSpPr>
        <p:spPr>
          <a:xfrm flipH="1" flipV="1">
            <a:off x="52738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89" name="Connector 4089"/>
          <p:cNvCxnSpPr>
            <a:stCxn id="4037" idx="0"/>
            <a:endCxn id="4056" idx="0"/>
          </p:cNvCxnSpPr>
          <p:nvPr/>
        </p:nvCxnSpPr>
        <p:spPr>
          <a:xfrm flipV="1">
            <a:off x="60866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0" name="Connector 4090"/>
          <p:cNvCxnSpPr>
            <a:stCxn id="4038" idx="0"/>
            <a:endCxn id="4056" idx="0"/>
          </p:cNvCxnSpPr>
          <p:nvPr/>
        </p:nvCxnSpPr>
        <p:spPr>
          <a:xfrm flipV="1">
            <a:off x="64930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1" name="Connector 4091"/>
          <p:cNvCxnSpPr>
            <a:stCxn id="4039" idx="0"/>
            <a:endCxn id="4056" idx="0"/>
          </p:cNvCxnSpPr>
          <p:nvPr/>
        </p:nvCxnSpPr>
        <p:spPr>
          <a:xfrm flipH="1" flipV="1">
            <a:off x="64930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2" name="Connector 4092"/>
          <p:cNvCxnSpPr>
            <a:stCxn id="4040" idx="0"/>
            <a:endCxn id="4057" idx="0"/>
          </p:cNvCxnSpPr>
          <p:nvPr/>
        </p:nvCxnSpPr>
        <p:spPr>
          <a:xfrm flipV="1">
            <a:off x="7305879" y="5753100"/>
            <a:ext cx="41572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3" name="Connector 4093"/>
          <p:cNvCxnSpPr>
            <a:stCxn id="4041" idx="0"/>
            <a:endCxn id="4057" idx="0"/>
          </p:cNvCxnSpPr>
          <p:nvPr/>
        </p:nvCxnSpPr>
        <p:spPr>
          <a:xfrm flipV="1">
            <a:off x="7712279" y="5753100"/>
            <a:ext cx="932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4" name="Connector 4094"/>
          <p:cNvCxnSpPr>
            <a:stCxn id="4042" idx="0"/>
            <a:endCxn id="4057" idx="0"/>
          </p:cNvCxnSpPr>
          <p:nvPr/>
        </p:nvCxnSpPr>
        <p:spPr>
          <a:xfrm flipH="1" flipV="1">
            <a:off x="7721600" y="5753100"/>
            <a:ext cx="397080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5" name="Connector 4095"/>
          <p:cNvCxnSpPr>
            <a:stCxn id="4043" idx="0"/>
            <a:endCxn id="4058" idx="0"/>
          </p:cNvCxnSpPr>
          <p:nvPr/>
        </p:nvCxnSpPr>
        <p:spPr>
          <a:xfrm flipV="1">
            <a:off x="85437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6" name="Connector 4096"/>
          <p:cNvCxnSpPr>
            <a:stCxn id="4044" idx="0"/>
            <a:endCxn id="4058" idx="0"/>
          </p:cNvCxnSpPr>
          <p:nvPr/>
        </p:nvCxnSpPr>
        <p:spPr>
          <a:xfrm flipV="1">
            <a:off x="8950120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7" name="Connector 4097"/>
          <p:cNvCxnSpPr>
            <a:stCxn id="4045" idx="0"/>
            <a:endCxn id="4058" idx="0"/>
          </p:cNvCxnSpPr>
          <p:nvPr/>
        </p:nvCxnSpPr>
        <p:spPr>
          <a:xfrm flipH="1" flipV="1">
            <a:off x="89501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8" name="Connector 4098"/>
          <p:cNvCxnSpPr>
            <a:stCxn id="4046" idx="0"/>
            <a:endCxn id="4059" idx="0"/>
          </p:cNvCxnSpPr>
          <p:nvPr/>
        </p:nvCxnSpPr>
        <p:spPr>
          <a:xfrm flipV="1">
            <a:off x="97629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099" name="Connector 4099"/>
          <p:cNvCxnSpPr>
            <a:stCxn id="4047" idx="0"/>
            <a:endCxn id="4059" idx="0"/>
          </p:cNvCxnSpPr>
          <p:nvPr/>
        </p:nvCxnSpPr>
        <p:spPr>
          <a:xfrm flipV="1">
            <a:off x="10169320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100" name="Connector 4100"/>
          <p:cNvCxnSpPr>
            <a:stCxn id="4048" idx="0"/>
            <a:endCxn id="4059" idx="0"/>
          </p:cNvCxnSpPr>
          <p:nvPr/>
        </p:nvCxnSpPr>
        <p:spPr>
          <a:xfrm flipH="1" flipV="1">
            <a:off x="101693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101" name="Connector 4101"/>
          <p:cNvCxnSpPr>
            <a:stCxn id="4049" idx="0"/>
            <a:endCxn id="4060" idx="0"/>
          </p:cNvCxnSpPr>
          <p:nvPr/>
        </p:nvCxnSpPr>
        <p:spPr>
          <a:xfrm flipV="1">
            <a:off x="10982120" y="5753100"/>
            <a:ext cx="3810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102" name="Connector 4102"/>
          <p:cNvCxnSpPr>
            <a:stCxn id="4050" idx="0"/>
            <a:endCxn id="4060" idx="0"/>
          </p:cNvCxnSpPr>
          <p:nvPr/>
        </p:nvCxnSpPr>
        <p:spPr>
          <a:xfrm flipH="1" flipV="1">
            <a:off x="11363120" y="5753100"/>
            <a:ext cx="254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4103" name="Connector 4103"/>
          <p:cNvCxnSpPr>
            <a:stCxn id="4051" idx="0"/>
            <a:endCxn id="4060" idx="0"/>
          </p:cNvCxnSpPr>
          <p:nvPr/>
        </p:nvCxnSpPr>
        <p:spPr>
          <a:xfrm flipH="1" flipV="1">
            <a:off x="11363120" y="5753100"/>
            <a:ext cx="431801" cy="118826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Shape 4105"/>
          <p:cNvSpPr/>
          <p:nvPr/>
        </p:nvSpPr>
        <p:spPr>
          <a:xfrm>
            <a:off x="10511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06" name="Shape 4106"/>
          <p:cNvSpPr/>
          <p:nvPr/>
        </p:nvSpPr>
        <p:spPr>
          <a:xfrm>
            <a:off x="14575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07" name="Shape 4107"/>
          <p:cNvSpPr/>
          <p:nvPr/>
        </p:nvSpPr>
        <p:spPr>
          <a:xfrm>
            <a:off x="18639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08" name="Shape 4108"/>
          <p:cNvSpPr/>
          <p:nvPr/>
        </p:nvSpPr>
        <p:spPr>
          <a:xfrm>
            <a:off x="22703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09" name="Shape 4109"/>
          <p:cNvSpPr/>
          <p:nvPr/>
        </p:nvSpPr>
        <p:spPr>
          <a:xfrm>
            <a:off x="26767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0" name="Shape 4110"/>
          <p:cNvSpPr/>
          <p:nvPr/>
        </p:nvSpPr>
        <p:spPr>
          <a:xfrm>
            <a:off x="30831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1" name="Shape 4111"/>
          <p:cNvSpPr/>
          <p:nvPr/>
        </p:nvSpPr>
        <p:spPr>
          <a:xfrm>
            <a:off x="34895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2" name="Shape 4112"/>
          <p:cNvSpPr/>
          <p:nvPr/>
        </p:nvSpPr>
        <p:spPr>
          <a:xfrm>
            <a:off x="38959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3" name="Shape 4113"/>
          <p:cNvSpPr/>
          <p:nvPr/>
        </p:nvSpPr>
        <p:spPr>
          <a:xfrm>
            <a:off x="43023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4" name="Shape 4114"/>
          <p:cNvSpPr/>
          <p:nvPr/>
        </p:nvSpPr>
        <p:spPr>
          <a:xfrm>
            <a:off x="47087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5" name="Shape 4115"/>
          <p:cNvSpPr/>
          <p:nvPr/>
        </p:nvSpPr>
        <p:spPr>
          <a:xfrm>
            <a:off x="51151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6" name="Shape 4116"/>
          <p:cNvSpPr/>
          <p:nvPr/>
        </p:nvSpPr>
        <p:spPr>
          <a:xfrm>
            <a:off x="55215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7" name="Shape 4117"/>
          <p:cNvSpPr/>
          <p:nvPr/>
        </p:nvSpPr>
        <p:spPr>
          <a:xfrm>
            <a:off x="59279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8" name="Shape 4118"/>
          <p:cNvSpPr/>
          <p:nvPr/>
        </p:nvSpPr>
        <p:spPr>
          <a:xfrm>
            <a:off x="63343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9" name="Shape 4119"/>
          <p:cNvSpPr/>
          <p:nvPr/>
        </p:nvSpPr>
        <p:spPr>
          <a:xfrm>
            <a:off x="67407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0" name="Shape 4120"/>
          <p:cNvSpPr/>
          <p:nvPr/>
        </p:nvSpPr>
        <p:spPr>
          <a:xfrm>
            <a:off x="7147129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1" name="Shape 4121"/>
          <p:cNvSpPr/>
          <p:nvPr/>
        </p:nvSpPr>
        <p:spPr>
          <a:xfrm>
            <a:off x="75535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2" name="Shape 4122"/>
          <p:cNvSpPr/>
          <p:nvPr/>
        </p:nvSpPr>
        <p:spPr>
          <a:xfrm>
            <a:off x="79599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3" name="Shape 4123"/>
          <p:cNvSpPr/>
          <p:nvPr/>
        </p:nvSpPr>
        <p:spPr>
          <a:xfrm>
            <a:off x="838497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4" name="Shape 4124"/>
          <p:cNvSpPr/>
          <p:nvPr/>
        </p:nvSpPr>
        <p:spPr>
          <a:xfrm>
            <a:off x="87913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5" name="Shape 4125"/>
          <p:cNvSpPr/>
          <p:nvPr/>
        </p:nvSpPr>
        <p:spPr>
          <a:xfrm>
            <a:off x="9197770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6" name="Shape 4126"/>
          <p:cNvSpPr/>
          <p:nvPr/>
        </p:nvSpPr>
        <p:spPr>
          <a:xfrm>
            <a:off x="960417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7" name="Shape 4127"/>
          <p:cNvSpPr/>
          <p:nvPr/>
        </p:nvSpPr>
        <p:spPr>
          <a:xfrm>
            <a:off x="100105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8" name="Shape 4128"/>
          <p:cNvSpPr/>
          <p:nvPr/>
        </p:nvSpPr>
        <p:spPr>
          <a:xfrm>
            <a:off x="10416970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9" name="Shape 4129"/>
          <p:cNvSpPr/>
          <p:nvPr/>
        </p:nvSpPr>
        <p:spPr>
          <a:xfrm>
            <a:off x="1082337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0" name="Shape 4130"/>
          <p:cNvSpPr/>
          <p:nvPr/>
        </p:nvSpPr>
        <p:spPr>
          <a:xfrm>
            <a:off x="112297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1" name="Shape 4131"/>
          <p:cNvSpPr/>
          <p:nvPr/>
        </p:nvSpPr>
        <p:spPr>
          <a:xfrm>
            <a:off x="11636170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2" name="Shape 4132"/>
          <p:cNvSpPr/>
          <p:nvPr/>
        </p:nvSpPr>
        <p:spPr>
          <a:xfrm>
            <a:off x="1457529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3" name="Shape 4133"/>
          <p:cNvSpPr/>
          <p:nvPr/>
        </p:nvSpPr>
        <p:spPr>
          <a:xfrm>
            <a:off x="2676729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4" name="Shape 4134"/>
          <p:cNvSpPr/>
          <p:nvPr/>
        </p:nvSpPr>
        <p:spPr>
          <a:xfrm>
            <a:off x="3895929" y="5594350"/>
            <a:ext cx="317501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5" name="Shape 4135"/>
          <p:cNvSpPr/>
          <p:nvPr/>
        </p:nvSpPr>
        <p:spPr>
          <a:xfrm>
            <a:off x="5115129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6" name="Shape 4136"/>
          <p:cNvSpPr/>
          <p:nvPr/>
        </p:nvSpPr>
        <p:spPr>
          <a:xfrm>
            <a:off x="6334329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7" name="Shape 4137"/>
          <p:cNvSpPr/>
          <p:nvPr/>
        </p:nvSpPr>
        <p:spPr>
          <a:xfrm>
            <a:off x="7562850" y="5594350"/>
            <a:ext cx="317500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8" name="Shape 4138"/>
          <p:cNvSpPr/>
          <p:nvPr/>
        </p:nvSpPr>
        <p:spPr>
          <a:xfrm>
            <a:off x="8791370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9" name="Shape 4139"/>
          <p:cNvSpPr/>
          <p:nvPr/>
        </p:nvSpPr>
        <p:spPr>
          <a:xfrm>
            <a:off x="10010570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0" name="Shape 4140"/>
          <p:cNvSpPr/>
          <p:nvPr/>
        </p:nvSpPr>
        <p:spPr>
          <a:xfrm>
            <a:off x="11204370" y="5594350"/>
            <a:ext cx="317501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1" name="Shape 4141"/>
          <p:cNvSpPr/>
          <p:nvPr/>
        </p:nvSpPr>
        <p:spPr>
          <a:xfrm>
            <a:off x="2676729" y="4406081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2" name="Shape 4142"/>
          <p:cNvSpPr/>
          <p:nvPr/>
        </p:nvSpPr>
        <p:spPr>
          <a:xfrm>
            <a:off x="6334329" y="4406081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3" name="Shape 4143"/>
          <p:cNvSpPr/>
          <p:nvPr/>
        </p:nvSpPr>
        <p:spPr>
          <a:xfrm>
            <a:off x="9985170" y="4406081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4" name="Shape 4144"/>
          <p:cNvSpPr/>
          <p:nvPr/>
        </p:nvSpPr>
        <p:spPr>
          <a:xfrm>
            <a:off x="6461329" y="3471812"/>
            <a:ext cx="63501" cy="6350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145" name="Connector 4145"/>
          <p:cNvCxnSpPr>
            <a:stCxn id="4141" idx="0"/>
            <a:endCxn id="4144" idx="0"/>
          </p:cNvCxnSpPr>
          <p:nvPr/>
        </p:nvCxnSpPr>
        <p:spPr>
          <a:xfrm flipV="1">
            <a:off x="2835479" y="3503562"/>
            <a:ext cx="3657601" cy="1061270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46" name="Connector 4146"/>
          <p:cNvCxnSpPr>
            <a:stCxn id="4142" idx="0"/>
            <a:endCxn id="4144" idx="0"/>
          </p:cNvCxnSpPr>
          <p:nvPr/>
        </p:nvCxnSpPr>
        <p:spPr>
          <a:xfrm flipV="1">
            <a:off x="6493079" y="3503562"/>
            <a:ext cx="1" cy="1061270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47" name="Connector 4147"/>
          <p:cNvCxnSpPr>
            <a:stCxn id="4143" idx="0"/>
            <a:endCxn id="4144" idx="0"/>
          </p:cNvCxnSpPr>
          <p:nvPr/>
        </p:nvCxnSpPr>
        <p:spPr>
          <a:xfrm flipH="1" flipV="1">
            <a:off x="6493079" y="3503562"/>
            <a:ext cx="3650842" cy="1061270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48" name="Connector 4148"/>
          <p:cNvCxnSpPr>
            <a:stCxn id="4132" idx="0"/>
            <a:endCxn id="4141" idx="0"/>
          </p:cNvCxnSpPr>
          <p:nvPr/>
        </p:nvCxnSpPr>
        <p:spPr>
          <a:xfrm flipV="1">
            <a:off x="1616279" y="4564831"/>
            <a:ext cx="12192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49" name="Connector 4149"/>
          <p:cNvCxnSpPr>
            <a:stCxn id="4133" idx="0"/>
            <a:endCxn id="4141" idx="0"/>
          </p:cNvCxnSpPr>
          <p:nvPr/>
        </p:nvCxnSpPr>
        <p:spPr>
          <a:xfrm flipV="1">
            <a:off x="2835479" y="4564831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50" name="Connector 4150"/>
          <p:cNvCxnSpPr>
            <a:stCxn id="4134" idx="0"/>
            <a:endCxn id="4141" idx="0"/>
          </p:cNvCxnSpPr>
          <p:nvPr/>
        </p:nvCxnSpPr>
        <p:spPr>
          <a:xfrm flipH="1" flipV="1">
            <a:off x="2835479" y="4564831"/>
            <a:ext cx="12192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51" name="Connector 4151"/>
          <p:cNvCxnSpPr>
            <a:stCxn id="4135" idx="0"/>
            <a:endCxn id="4142" idx="0"/>
          </p:cNvCxnSpPr>
          <p:nvPr/>
        </p:nvCxnSpPr>
        <p:spPr>
          <a:xfrm flipV="1">
            <a:off x="5273879" y="4564831"/>
            <a:ext cx="12192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52" name="Connector 4152"/>
          <p:cNvCxnSpPr>
            <a:stCxn id="4136" idx="0"/>
            <a:endCxn id="4142" idx="0"/>
          </p:cNvCxnSpPr>
          <p:nvPr/>
        </p:nvCxnSpPr>
        <p:spPr>
          <a:xfrm flipV="1">
            <a:off x="6493079" y="4564831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53" name="Connector 4153"/>
          <p:cNvCxnSpPr>
            <a:stCxn id="4137" idx="0"/>
            <a:endCxn id="4142" idx="0"/>
          </p:cNvCxnSpPr>
          <p:nvPr/>
        </p:nvCxnSpPr>
        <p:spPr>
          <a:xfrm flipH="1" flipV="1">
            <a:off x="6493079" y="4564831"/>
            <a:ext cx="122852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54" name="Connector 4154"/>
          <p:cNvCxnSpPr>
            <a:stCxn id="4138" idx="0"/>
            <a:endCxn id="4143" idx="0"/>
          </p:cNvCxnSpPr>
          <p:nvPr/>
        </p:nvCxnSpPr>
        <p:spPr>
          <a:xfrm flipV="1">
            <a:off x="8950120" y="4564831"/>
            <a:ext cx="11938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55" name="Connector 4155"/>
          <p:cNvCxnSpPr>
            <a:stCxn id="4139" idx="0"/>
            <a:endCxn id="4143" idx="0"/>
          </p:cNvCxnSpPr>
          <p:nvPr/>
        </p:nvCxnSpPr>
        <p:spPr>
          <a:xfrm flipH="1" flipV="1">
            <a:off x="10143920" y="4564831"/>
            <a:ext cx="254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56" name="Connector 4156"/>
          <p:cNvCxnSpPr>
            <a:stCxn id="4140" idx="0"/>
            <a:endCxn id="4143" idx="0"/>
          </p:cNvCxnSpPr>
          <p:nvPr/>
        </p:nvCxnSpPr>
        <p:spPr>
          <a:xfrm flipH="1" flipV="1">
            <a:off x="10143920" y="4564831"/>
            <a:ext cx="12192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57" name="Connector 4157"/>
          <p:cNvCxnSpPr>
            <a:stCxn id="4105" idx="0"/>
            <a:endCxn id="4132" idx="0"/>
          </p:cNvCxnSpPr>
          <p:nvPr/>
        </p:nvCxnSpPr>
        <p:spPr>
          <a:xfrm flipV="1">
            <a:off x="12098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58" name="Connector 4158"/>
          <p:cNvCxnSpPr>
            <a:stCxn id="4106" idx="0"/>
            <a:endCxn id="4132" idx="0"/>
          </p:cNvCxnSpPr>
          <p:nvPr/>
        </p:nvCxnSpPr>
        <p:spPr>
          <a:xfrm flipV="1">
            <a:off x="16162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59" name="Connector 4159"/>
          <p:cNvCxnSpPr>
            <a:stCxn id="4107" idx="0"/>
            <a:endCxn id="4132" idx="0"/>
          </p:cNvCxnSpPr>
          <p:nvPr/>
        </p:nvCxnSpPr>
        <p:spPr>
          <a:xfrm flipH="1" flipV="1">
            <a:off x="16162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0" name="Connector 4160"/>
          <p:cNvCxnSpPr>
            <a:stCxn id="4108" idx="0"/>
            <a:endCxn id="4133" idx="0"/>
          </p:cNvCxnSpPr>
          <p:nvPr/>
        </p:nvCxnSpPr>
        <p:spPr>
          <a:xfrm flipV="1">
            <a:off x="24290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1" name="Connector 4161"/>
          <p:cNvCxnSpPr>
            <a:stCxn id="4109" idx="0"/>
            <a:endCxn id="4133" idx="0"/>
          </p:cNvCxnSpPr>
          <p:nvPr/>
        </p:nvCxnSpPr>
        <p:spPr>
          <a:xfrm flipV="1">
            <a:off x="28354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2" name="Connector 4162"/>
          <p:cNvCxnSpPr>
            <a:stCxn id="4110" idx="0"/>
            <a:endCxn id="4133" idx="0"/>
          </p:cNvCxnSpPr>
          <p:nvPr/>
        </p:nvCxnSpPr>
        <p:spPr>
          <a:xfrm flipH="1" flipV="1">
            <a:off x="2835479" y="5753100"/>
            <a:ext cx="4064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63" name="Connector 4163"/>
          <p:cNvCxnSpPr>
            <a:stCxn id="4111" idx="0"/>
            <a:endCxn id="4134" idx="0"/>
          </p:cNvCxnSpPr>
          <p:nvPr/>
        </p:nvCxnSpPr>
        <p:spPr>
          <a:xfrm flipV="1">
            <a:off x="36482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4" name="Connector 4164"/>
          <p:cNvCxnSpPr>
            <a:stCxn id="4112" idx="0"/>
            <a:endCxn id="4134" idx="0"/>
          </p:cNvCxnSpPr>
          <p:nvPr/>
        </p:nvCxnSpPr>
        <p:spPr>
          <a:xfrm flipV="1">
            <a:off x="4054679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65" name="Connector 4165"/>
          <p:cNvCxnSpPr>
            <a:stCxn id="4113" idx="0"/>
            <a:endCxn id="4134" idx="0"/>
          </p:cNvCxnSpPr>
          <p:nvPr/>
        </p:nvCxnSpPr>
        <p:spPr>
          <a:xfrm flipH="1" flipV="1">
            <a:off x="40546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6" name="Connector 4166"/>
          <p:cNvCxnSpPr>
            <a:stCxn id="4114" idx="0"/>
            <a:endCxn id="4135" idx="0"/>
          </p:cNvCxnSpPr>
          <p:nvPr/>
        </p:nvCxnSpPr>
        <p:spPr>
          <a:xfrm flipV="1">
            <a:off x="48674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7" name="Connector 4167"/>
          <p:cNvCxnSpPr>
            <a:stCxn id="4115" idx="0"/>
            <a:endCxn id="4135" idx="0"/>
          </p:cNvCxnSpPr>
          <p:nvPr/>
        </p:nvCxnSpPr>
        <p:spPr>
          <a:xfrm flipV="1">
            <a:off x="52738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68" name="Connector 4168"/>
          <p:cNvCxnSpPr>
            <a:stCxn id="4116" idx="0"/>
            <a:endCxn id="4135" idx="0"/>
          </p:cNvCxnSpPr>
          <p:nvPr/>
        </p:nvCxnSpPr>
        <p:spPr>
          <a:xfrm flipH="1" flipV="1">
            <a:off x="5273879" y="5753100"/>
            <a:ext cx="4064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69" name="Connector 4169"/>
          <p:cNvCxnSpPr>
            <a:stCxn id="4117" idx="0"/>
            <a:endCxn id="4136" idx="0"/>
          </p:cNvCxnSpPr>
          <p:nvPr/>
        </p:nvCxnSpPr>
        <p:spPr>
          <a:xfrm flipV="1">
            <a:off x="60866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0" name="Connector 4170"/>
          <p:cNvCxnSpPr>
            <a:stCxn id="4118" idx="0"/>
            <a:endCxn id="4136" idx="0"/>
          </p:cNvCxnSpPr>
          <p:nvPr/>
        </p:nvCxnSpPr>
        <p:spPr>
          <a:xfrm flipV="1">
            <a:off x="6493079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1" name="Connector 4171"/>
          <p:cNvCxnSpPr>
            <a:stCxn id="4119" idx="0"/>
            <a:endCxn id="4136" idx="0"/>
          </p:cNvCxnSpPr>
          <p:nvPr/>
        </p:nvCxnSpPr>
        <p:spPr>
          <a:xfrm flipH="1" flipV="1">
            <a:off x="6493079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2" name="Connector 4172"/>
          <p:cNvCxnSpPr>
            <a:stCxn id="4120" idx="0"/>
            <a:endCxn id="4137" idx="0"/>
          </p:cNvCxnSpPr>
          <p:nvPr/>
        </p:nvCxnSpPr>
        <p:spPr>
          <a:xfrm flipV="1">
            <a:off x="7305879" y="5753100"/>
            <a:ext cx="41572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73" name="Connector 4173"/>
          <p:cNvCxnSpPr>
            <a:stCxn id="4121" idx="0"/>
            <a:endCxn id="4137" idx="0"/>
          </p:cNvCxnSpPr>
          <p:nvPr/>
        </p:nvCxnSpPr>
        <p:spPr>
          <a:xfrm flipV="1">
            <a:off x="7712279" y="5753100"/>
            <a:ext cx="932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4" name="Connector 4174"/>
          <p:cNvCxnSpPr>
            <a:stCxn id="4122" idx="0"/>
            <a:endCxn id="4137" idx="0"/>
          </p:cNvCxnSpPr>
          <p:nvPr/>
        </p:nvCxnSpPr>
        <p:spPr>
          <a:xfrm flipH="1" flipV="1">
            <a:off x="7721600" y="5753100"/>
            <a:ext cx="397080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5" name="Connector 4175"/>
          <p:cNvCxnSpPr>
            <a:stCxn id="4123" idx="0"/>
            <a:endCxn id="4138" idx="0"/>
          </p:cNvCxnSpPr>
          <p:nvPr/>
        </p:nvCxnSpPr>
        <p:spPr>
          <a:xfrm flipV="1">
            <a:off x="85437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6" name="Connector 4176"/>
          <p:cNvCxnSpPr>
            <a:stCxn id="4124" idx="0"/>
            <a:endCxn id="4138" idx="0"/>
          </p:cNvCxnSpPr>
          <p:nvPr/>
        </p:nvCxnSpPr>
        <p:spPr>
          <a:xfrm flipV="1">
            <a:off x="8950120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77" name="Connector 4177"/>
          <p:cNvCxnSpPr>
            <a:stCxn id="4125" idx="0"/>
            <a:endCxn id="4138" idx="0"/>
          </p:cNvCxnSpPr>
          <p:nvPr/>
        </p:nvCxnSpPr>
        <p:spPr>
          <a:xfrm flipH="1" flipV="1">
            <a:off x="89501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78" name="Connector 4178"/>
          <p:cNvCxnSpPr>
            <a:stCxn id="4126" idx="0"/>
            <a:endCxn id="4139" idx="0"/>
          </p:cNvCxnSpPr>
          <p:nvPr/>
        </p:nvCxnSpPr>
        <p:spPr>
          <a:xfrm flipV="1">
            <a:off x="9762920" y="5753100"/>
            <a:ext cx="4064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179" name="Connector 4179"/>
          <p:cNvCxnSpPr>
            <a:stCxn id="4127" idx="0"/>
            <a:endCxn id="4139" idx="0"/>
          </p:cNvCxnSpPr>
          <p:nvPr/>
        </p:nvCxnSpPr>
        <p:spPr>
          <a:xfrm flipV="1">
            <a:off x="10169320" y="5753100"/>
            <a:ext cx="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80" name="Connector 4180"/>
          <p:cNvCxnSpPr>
            <a:stCxn id="4128" idx="0"/>
            <a:endCxn id="4139" idx="0"/>
          </p:cNvCxnSpPr>
          <p:nvPr/>
        </p:nvCxnSpPr>
        <p:spPr>
          <a:xfrm flipH="1" flipV="1">
            <a:off x="10169320" y="5753100"/>
            <a:ext cx="406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81" name="Connector 4181"/>
          <p:cNvCxnSpPr>
            <a:stCxn id="4129" idx="0"/>
            <a:endCxn id="4140" idx="0"/>
          </p:cNvCxnSpPr>
          <p:nvPr/>
        </p:nvCxnSpPr>
        <p:spPr>
          <a:xfrm flipV="1">
            <a:off x="10982120" y="5753100"/>
            <a:ext cx="3810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82" name="Connector 4182"/>
          <p:cNvCxnSpPr>
            <a:stCxn id="4130" idx="0"/>
            <a:endCxn id="4140" idx="0"/>
          </p:cNvCxnSpPr>
          <p:nvPr/>
        </p:nvCxnSpPr>
        <p:spPr>
          <a:xfrm flipH="1" flipV="1">
            <a:off x="11363120" y="5753100"/>
            <a:ext cx="254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183" name="Connector 4183"/>
          <p:cNvCxnSpPr>
            <a:stCxn id="4131" idx="0"/>
            <a:endCxn id="4140" idx="0"/>
          </p:cNvCxnSpPr>
          <p:nvPr/>
        </p:nvCxnSpPr>
        <p:spPr>
          <a:xfrm flipH="1" flipV="1">
            <a:off x="11363120" y="5753100"/>
            <a:ext cx="431801" cy="1188269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Shape 4185"/>
          <p:cNvSpPr/>
          <p:nvPr/>
        </p:nvSpPr>
        <p:spPr>
          <a:xfrm>
            <a:off x="15718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86" name="Shape 4186"/>
          <p:cNvSpPr/>
          <p:nvPr/>
        </p:nvSpPr>
        <p:spPr>
          <a:xfrm>
            <a:off x="3895929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87" name="Shape 4187"/>
          <p:cNvSpPr/>
          <p:nvPr/>
        </p:nvSpPr>
        <p:spPr>
          <a:xfrm>
            <a:off x="5115129" y="6782618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88" name="Shape 4188"/>
          <p:cNvSpPr/>
          <p:nvPr/>
        </p:nvSpPr>
        <p:spPr>
          <a:xfrm>
            <a:off x="7562850" y="6782618"/>
            <a:ext cx="317500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89" name="Shape 4189"/>
          <p:cNvSpPr/>
          <p:nvPr/>
        </p:nvSpPr>
        <p:spPr>
          <a:xfrm>
            <a:off x="8791370" y="6782618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0" name="Shape 4190"/>
          <p:cNvSpPr/>
          <p:nvPr/>
        </p:nvSpPr>
        <p:spPr>
          <a:xfrm>
            <a:off x="11239090" y="6782618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1" name="Shape 4191"/>
          <p:cNvSpPr/>
          <p:nvPr/>
        </p:nvSpPr>
        <p:spPr>
          <a:xfrm>
            <a:off x="1571829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2" name="Shape 4192"/>
          <p:cNvSpPr/>
          <p:nvPr/>
        </p:nvSpPr>
        <p:spPr>
          <a:xfrm>
            <a:off x="3895929" y="5594350"/>
            <a:ext cx="317501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3" name="Shape 4193"/>
          <p:cNvSpPr/>
          <p:nvPr/>
        </p:nvSpPr>
        <p:spPr>
          <a:xfrm>
            <a:off x="5115129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4" name="Shape 4194"/>
          <p:cNvSpPr/>
          <p:nvPr/>
        </p:nvSpPr>
        <p:spPr>
          <a:xfrm>
            <a:off x="7562850" y="5594350"/>
            <a:ext cx="317500" cy="317500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5" name="Shape 4195"/>
          <p:cNvSpPr/>
          <p:nvPr/>
        </p:nvSpPr>
        <p:spPr>
          <a:xfrm>
            <a:off x="8791370" y="5594350"/>
            <a:ext cx="317501" cy="31750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6" name="Shape 4196"/>
          <p:cNvSpPr/>
          <p:nvPr/>
        </p:nvSpPr>
        <p:spPr>
          <a:xfrm>
            <a:off x="11239090" y="5594350"/>
            <a:ext cx="317501" cy="3175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7" name="Shape 4197"/>
          <p:cNvSpPr/>
          <p:nvPr/>
        </p:nvSpPr>
        <p:spPr>
          <a:xfrm>
            <a:off x="2676729" y="4406081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8" name="Shape 4198"/>
          <p:cNvSpPr/>
          <p:nvPr/>
        </p:nvSpPr>
        <p:spPr>
          <a:xfrm>
            <a:off x="6334329" y="4406081"/>
            <a:ext cx="317501" cy="3175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9" name="Shape 4199"/>
          <p:cNvSpPr/>
          <p:nvPr/>
        </p:nvSpPr>
        <p:spPr>
          <a:xfrm>
            <a:off x="9985170" y="4406081"/>
            <a:ext cx="317501" cy="317501"/>
          </a:xfrm>
          <a:prstGeom prst="ellipse">
            <a:avLst/>
          </a:prstGeom>
          <a:solidFill>
            <a:srgbClr val="A6AAA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00" name="Shape 4200"/>
          <p:cNvSpPr/>
          <p:nvPr/>
        </p:nvSpPr>
        <p:spPr>
          <a:xfrm>
            <a:off x="6461329" y="3471812"/>
            <a:ext cx="63501" cy="6350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201" name="Connector 4201"/>
          <p:cNvCxnSpPr>
            <a:stCxn id="4197" idx="0"/>
            <a:endCxn id="4200" idx="0"/>
          </p:cNvCxnSpPr>
          <p:nvPr/>
        </p:nvCxnSpPr>
        <p:spPr>
          <a:xfrm flipV="1">
            <a:off x="2835479" y="3503562"/>
            <a:ext cx="3657601" cy="1061270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2" name="Connector 4202"/>
          <p:cNvCxnSpPr>
            <a:stCxn id="4198" idx="0"/>
            <a:endCxn id="4200" idx="0"/>
          </p:cNvCxnSpPr>
          <p:nvPr/>
        </p:nvCxnSpPr>
        <p:spPr>
          <a:xfrm flipV="1">
            <a:off x="6493079" y="3503562"/>
            <a:ext cx="1" cy="1061270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3" name="Connector 4203"/>
          <p:cNvCxnSpPr>
            <a:stCxn id="4199" idx="0"/>
            <a:endCxn id="4200" idx="0"/>
          </p:cNvCxnSpPr>
          <p:nvPr/>
        </p:nvCxnSpPr>
        <p:spPr>
          <a:xfrm flipH="1" flipV="1">
            <a:off x="6493079" y="3503562"/>
            <a:ext cx="3650842" cy="1061270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4" name="Connector 4204"/>
          <p:cNvCxnSpPr>
            <a:stCxn id="4191" idx="0"/>
            <a:endCxn id="4197" idx="0"/>
          </p:cNvCxnSpPr>
          <p:nvPr/>
        </p:nvCxnSpPr>
        <p:spPr>
          <a:xfrm flipV="1">
            <a:off x="1730579" y="4564831"/>
            <a:ext cx="11049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5" name="Connector 4205"/>
          <p:cNvCxnSpPr>
            <a:stCxn id="4192" idx="0"/>
            <a:endCxn id="4197" idx="0"/>
          </p:cNvCxnSpPr>
          <p:nvPr/>
        </p:nvCxnSpPr>
        <p:spPr>
          <a:xfrm flipH="1" flipV="1">
            <a:off x="2835479" y="4564831"/>
            <a:ext cx="12192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6" name="Connector 4206"/>
          <p:cNvCxnSpPr>
            <a:stCxn id="4193" idx="0"/>
            <a:endCxn id="4198" idx="0"/>
          </p:cNvCxnSpPr>
          <p:nvPr/>
        </p:nvCxnSpPr>
        <p:spPr>
          <a:xfrm flipV="1">
            <a:off x="5273879" y="4564831"/>
            <a:ext cx="12192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7" name="Connector 4207"/>
          <p:cNvCxnSpPr>
            <a:stCxn id="4194" idx="0"/>
            <a:endCxn id="4198" idx="0"/>
          </p:cNvCxnSpPr>
          <p:nvPr/>
        </p:nvCxnSpPr>
        <p:spPr>
          <a:xfrm flipH="1" flipV="1">
            <a:off x="6493079" y="4564831"/>
            <a:ext cx="122852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8" name="Connector 4208"/>
          <p:cNvCxnSpPr>
            <a:stCxn id="4195" idx="0"/>
            <a:endCxn id="4199" idx="0"/>
          </p:cNvCxnSpPr>
          <p:nvPr/>
        </p:nvCxnSpPr>
        <p:spPr>
          <a:xfrm flipV="1">
            <a:off x="8950120" y="4564831"/>
            <a:ext cx="119380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09" name="Connector 4209"/>
          <p:cNvCxnSpPr>
            <a:stCxn id="4196" idx="0"/>
            <a:endCxn id="4199" idx="0"/>
          </p:cNvCxnSpPr>
          <p:nvPr/>
        </p:nvCxnSpPr>
        <p:spPr>
          <a:xfrm flipH="1" flipV="1">
            <a:off x="10143920" y="4564831"/>
            <a:ext cx="125392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10" name="Connector 4210"/>
          <p:cNvCxnSpPr>
            <a:stCxn id="4185" idx="0"/>
            <a:endCxn id="4191" idx="0"/>
          </p:cNvCxnSpPr>
          <p:nvPr/>
        </p:nvCxnSpPr>
        <p:spPr>
          <a:xfrm flipV="1">
            <a:off x="1730579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11" name="Connector 4211"/>
          <p:cNvCxnSpPr>
            <a:stCxn id="4186" idx="0"/>
            <a:endCxn id="4192" idx="0"/>
          </p:cNvCxnSpPr>
          <p:nvPr/>
        </p:nvCxnSpPr>
        <p:spPr>
          <a:xfrm flipV="1">
            <a:off x="4054679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12" name="Connector 4212"/>
          <p:cNvCxnSpPr>
            <a:stCxn id="4187" idx="0"/>
            <a:endCxn id="4193" idx="0"/>
          </p:cNvCxnSpPr>
          <p:nvPr/>
        </p:nvCxnSpPr>
        <p:spPr>
          <a:xfrm flipV="1">
            <a:off x="5273879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13" name="Connector 4213"/>
          <p:cNvCxnSpPr>
            <a:stCxn id="4188" idx="0"/>
            <a:endCxn id="4194" idx="0"/>
          </p:cNvCxnSpPr>
          <p:nvPr/>
        </p:nvCxnSpPr>
        <p:spPr>
          <a:xfrm flipV="1">
            <a:off x="7721600" y="5753100"/>
            <a:ext cx="0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14" name="Connector 4214"/>
          <p:cNvCxnSpPr>
            <a:stCxn id="4189" idx="0"/>
            <a:endCxn id="4195" idx="0"/>
          </p:cNvCxnSpPr>
          <p:nvPr/>
        </p:nvCxnSpPr>
        <p:spPr>
          <a:xfrm flipV="1">
            <a:off x="8950120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215" name="Connector 4215"/>
          <p:cNvCxnSpPr>
            <a:stCxn id="4190" idx="0"/>
            <a:endCxn id="4196" idx="0"/>
          </p:cNvCxnSpPr>
          <p:nvPr/>
        </p:nvCxnSpPr>
        <p:spPr>
          <a:xfrm flipV="1">
            <a:off x="11397840" y="5753100"/>
            <a:ext cx="1" cy="118826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Shape 421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218" name="Shape 421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19" name="Shape 421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20" name="Shape 422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21" name="Shape 422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222" name="Connector 4222"/>
          <p:cNvCxnSpPr>
            <a:stCxn id="4218" idx="0"/>
            <a:endCxn id="421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23" name="Connector 4223"/>
          <p:cNvCxnSpPr>
            <a:stCxn id="4219" idx="0"/>
            <a:endCxn id="421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24" name="Connector 4224"/>
          <p:cNvCxnSpPr>
            <a:stCxn id="4221" idx="0"/>
            <a:endCxn id="421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25" name="Connector 4225"/>
          <p:cNvCxnSpPr>
            <a:stCxn id="4220" idx="0"/>
            <a:endCxn id="421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Shape 4227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28" name="Shape 4228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29" name="Shape 4229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30" name="Shape 4230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31" name="Shape 4231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232" name="Shape 4232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3" name="Shape 4233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4" name="Shape 4234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5" name="Shape 4235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6" name="Shape 423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7" name="Shape 423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8" name="Shape 423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9" name="Shape 423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0" name="Shape 424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1" name="Shape 424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2" name="Shape 424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3" name="Shape 424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4" name="Shape 424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5" name="Shape 424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6" name="Shape 424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7" name="Shape 424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248" name="Connector 4248"/>
          <p:cNvCxnSpPr>
            <a:stCxn id="4232" idx="0"/>
            <a:endCxn id="4231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49" name="Connector 4249"/>
          <p:cNvCxnSpPr>
            <a:stCxn id="4233" idx="0"/>
            <a:endCxn id="4231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0" name="Connector 4250"/>
          <p:cNvCxnSpPr>
            <a:stCxn id="4235" idx="0"/>
            <a:endCxn id="4231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1" name="Connector 4251"/>
          <p:cNvCxnSpPr>
            <a:stCxn id="4234" idx="0"/>
            <a:endCxn id="4231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2" name="Connector 4252"/>
          <p:cNvCxnSpPr>
            <a:stCxn id="4232" idx="0"/>
            <a:endCxn id="423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3" name="Connector 4253"/>
          <p:cNvCxnSpPr>
            <a:stCxn id="4232" idx="0"/>
            <a:endCxn id="423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4" name="Connector 4254"/>
          <p:cNvCxnSpPr>
            <a:stCxn id="4233" idx="0"/>
            <a:endCxn id="423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5" name="Connector 4255"/>
          <p:cNvCxnSpPr>
            <a:stCxn id="4241" idx="0"/>
            <a:endCxn id="4233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6" name="Connector 4256"/>
          <p:cNvCxnSpPr>
            <a:stCxn id="4235" idx="0"/>
            <a:endCxn id="424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7" name="Connector 4257"/>
          <p:cNvCxnSpPr>
            <a:stCxn id="4235" idx="0"/>
            <a:endCxn id="424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8" name="Connector 4258"/>
          <p:cNvCxnSpPr>
            <a:stCxn id="4234" idx="0"/>
            <a:endCxn id="424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259" name="Connector 4259"/>
          <p:cNvCxnSpPr>
            <a:stCxn id="4234" idx="0"/>
            <a:endCxn id="424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Shape 4261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62" name="Shape 4262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63" name="Shape 4263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64" name="Shape 4264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65" name="Shape 4265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266" name="Shape 4266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67" name="Shape 4267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68" name="Shape 4268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69" name="Shape 4269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0" name="Shape 4270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1" name="Shape 4271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2" name="Shape 4272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3" name="Shape 4273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4" name="Shape 4274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5" name="Shape 4275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6" name="Shape 4276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7" name="Shape 4277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8" name="Shape 4278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9" name="Shape 4279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0" name="Shape 4280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1" name="Shape 4281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2" name="Shape 4282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3" name="Shape 4283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4" name="Shape 4284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5" name="Shape 4285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6" name="Shape 4286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7" name="Shape 4287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8" name="Shape 4288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9" name="Shape 4289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0" name="Shape 4290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1" name="Shape 4291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2" name="Shape 4292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3" name="Shape 4293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4" name="Shape 4294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5" name="Shape 4295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6" name="Shape 4296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7" name="Shape 4297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8" name="Shape 4298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9" name="Shape 4299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0" name="Shape 4300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1" name="Shape 4301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2" name="Shape 4302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3" name="Shape 4303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4" name="Shape 4304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5" name="Shape 4305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306" name="Connector 4306"/>
          <p:cNvCxnSpPr>
            <a:stCxn id="4266" idx="0"/>
            <a:endCxn id="4265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07" name="Connector 4307"/>
          <p:cNvCxnSpPr>
            <a:stCxn id="4267" idx="0"/>
            <a:endCxn id="4265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08" name="Connector 4308"/>
          <p:cNvCxnSpPr>
            <a:stCxn id="4269" idx="0"/>
            <a:endCxn id="4265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09" name="Connector 4309"/>
          <p:cNvCxnSpPr>
            <a:stCxn id="4268" idx="0"/>
            <a:endCxn id="4265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0" name="Connector 4310"/>
          <p:cNvCxnSpPr>
            <a:stCxn id="4266" idx="0"/>
            <a:endCxn id="4294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1" name="Connector 4311"/>
          <p:cNvCxnSpPr>
            <a:stCxn id="4266" idx="0"/>
            <a:endCxn id="4296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2" name="Connector 4312"/>
          <p:cNvCxnSpPr>
            <a:stCxn id="4267" idx="0"/>
            <a:endCxn id="4297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3" name="Connector 4313"/>
          <p:cNvCxnSpPr>
            <a:stCxn id="4299" idx="0"/>
            <a:endCxn id="4267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4" name="Connector 4314"/>
          <p:cNvCxnSpPr>
            <a:stCxn id="4269" idx="0"/>
            <a:endCxn id="4300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5" name="Connector 4315"/>
          <p:cNvCxnSpPr>
            <a:stCxn id="4269" idx="0"/>
            <a:endCxn id="4302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6" name="Connector 4316"/>
          <p:cNvCxnSpPr>
            <a:stCxn id="4268" idx="0"/>
            <a:endCxn id="4303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7" name="Connector 4317"/>
          <p:cNvCxnSpPr>
            <a:stCxn id="4268" idx="0"/>
            <a:endCxn id="4305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8" name="Connector 4318"/>
          <p:cNvCxnSpPr>
            <a:stCxn id="4274" idx="0"/>
            <a:endCxn id="4294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19" name="Connector 4319"/>
          <p:cNvCxnSpPr>
            <a:stCxn id="4272" idx="0"/>
            <a:endCxn id="4294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0" name="Connector 4320"/>
          <p:cNvCxnSpPr>
            <a:stCxn id="4277" idx="0"/>
            <a:endCxn id="4295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1" name="Connector 4321"/>
          <p:cNvCxnSpPr>
            <a:stCxn id="4295" idx="0"/>
            <a:endCxn id="4273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2" name="Connector 4322"/>
          <p:cNvCxnSpPr>
            <a:stCxn id="4275" idx="0"/>
            <a:endCxn id="4296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3" name="Connector 4323"/>
          <p:cNvCxnSpPr>
            <a:stCxn id="4276" idx="0"/>
            <a:endCxn id="4296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4" name="Connector 4324"/>
          <p:cNvCxnSpPr>
            <a:stCxn id="4297" idx="0"/>
            <a:endCxn id="4271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5" name="Connector 4325"/>
          <p:cNvCxnSpPr>
            <a:stCxn id="4278" idx="0"/>
            <a:endCxn id="4297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6" name="Connector 4326"/>
          <p:cNvCxnSpPr>
            <a:stCxn id="4298" idx="0"/>
            <a:endCxn id="4279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7" name="Connector 4327"/>
          <p:cNvCxnSpPr>
            <a:stCxn id="4298" idx="0"/>
            <a:endCxn id="4280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8" name="Connector 4328"/>
          <p:cNvCxnSpPr>
            <a:stCxn id="4270" idx="0"/>
            <a:endCxn id="4299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29" name="Connector 4329"/>
          <p:cNvCxnSpPr>
            <a:stCxn id="4299" idx="0"/>
            <a:endCxn id="4281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0" name="Connector 4330"/>
          <p:cNvCxnSpPr>
            <a:stCxn id="4286" idx="0"/>
            <a:endCxn id="4300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1" name="Connector 4331"/>
          <p:cNvCxnSpPr>
            <a:stCxn id="4284" idx="0"/>
            <a:endCxn id="4300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2" name="Connector 4332"/>
          <p:cNvCxnSpPr>
            <a:stCxn id="4289" idx="0"/>
            <a:endCxn id="4301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3" name="Connector 4333"/>
          <p:cNvCxnSpPr>
            <a:stCxn id="4301" idx="0"/>
            <a:endCxn id="4285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4" name="Connector 4334"/>
          <p:cNvCxnSpPr>
            <a:stCxn id="4287" idx="0"/>
            <a:endCxn id="4302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5" name="Connector 4335"/>
          <p:cNvCxnSpPr>
            <a:stCxn id="4288" idx="0"/>
            <a:endCxn id="4302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6" name="Connector 4336"/>
          <p:cNvCxnSpPr>
            <a:stCxn id="4303" idx="0"/>
            <a:endCxn id="4283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7" name="Connector 4337"/>
          <p:cNvCxnSpPr>
            <a:stCxn id="4290" idx="0"/>
            <a:endCxn id="4303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8" name="Connector 4338"/>
          <p:cNvCxnSpPr>
            <a:stCxn id="4304" idx="0"/>
            <a:endCxn id="4291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39" name="Connector 4339"/>
          <p:cNvCxnSpPr>
            <a:stCxn id="4304" idx="0"/>
            <a:endCxn id="4292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40" name="Connector 4340"/>
          <p:cNvCxnSpPr>
            <a:stCxn id="4282" idx="0"/>
            <a:endCxn id="4305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341" name="Connector 4341"/>
          <p:cNvCxnSpPr>
            <a:stCxn id="4293" idx="0"/>
            <a:endCxn id="4305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rule lists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can be constructed from leaves of decision trees</a:t>
            </a:r>
          </a:p>
          <a:p>
            <a:pPr lvl="1"/>
            <a:r>
              <a:t>predictive accuracy competitive with decision trees</a:t>
            </a:r>
          </a:p>
          <a:p>
            <a:pPr/>
            <a:r>
              <a:t>boolean functions for binary classification</a:t>
            </a:r>
          </a:p>
          <a:p>
            <a:pPr lvl="1"/>
            <a:r>
              <a:t>conjuctions allow for expressive, rich features</a:t>
            </a:r>
          </a:p>
          <a:p>
            <a:pPr/>
            <a:r>
              <a:t>easily interpreted by humans due to IF … THEN …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Shape 4343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4" name="Shape 4344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5" name="Shape 4345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6" name="Shape 4346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7" name="Shape 4347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8" name="Shape 4348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9" name="Shape 4349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0" name="Shape 4350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1" name="Shape 4351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2" name="Shape 4352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3" name="Shape 4353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4" name="Shape 4354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5" name="Shape 4355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6" name="Shape 4356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7" name="Shape 4357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8" name="Shape 4358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9" name="Shape 4359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0" name="Shape 4360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1" name="Shape 4361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2" name="Shape 4362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3" name="Shape 4363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4" name="Shape 4364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5" name="Shape 4365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6" name="Shape 4366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7" name="Shape 4367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8" name="Shape 4368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9" name="Shape 4369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70" name="Shape 4370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71" name="Shape 4371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372" name="Shape 4372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3" name="Shape 4373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4" name="Shape 4374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5" name="Shape 4375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6" name="Shape 4376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7" name="Shape 4377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8" name="Shape 4378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9" name="Shape 4379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0" name="Shape 4380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1" name="Shape 4381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2" name="Shape 4382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3" name="Shape 4383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4" name="Shape 4384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5" name="Shape 4385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6" name="Shape 4386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7" name="Shape 4387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8" name="Shape 4388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9" name="Shape 4389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0" name="Shape 4390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1" name="Shape 4391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2" name="Shape 4392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3" name="Shape 4393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4" name="Shape 4394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5" name="Shape 4395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6" name="Shape 4396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7" name="Shape 4397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8" name="Shape 4398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9" name="Shape 4399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0" name="Shape 4400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1" name="Shape 4401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2" name="Shape 4402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3" name="Shape 4403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4" name="Shape 4404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5" name="Shape 4405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6" name="Shape 4406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7" name="Shape 4407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8" name="Shape 4408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09" name="Shape 4409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0" name="Shape 4410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1" name="Shape 4411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2" name="Shape 4412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3" name="Shape 4413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4" name="Shape 4414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5" name="Shape 4415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6" name="Shape 4416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7" name="Shape 4417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8" name="Shape 4418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19" name="Shape 4419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0" name="Shape 4420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1" name="Shape 4421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2" name="Shape 4422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3" name="Shape 4423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4" name="Shape 4424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5" name="Shape 4425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6" name="Shape 4426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7" name="Shape 4427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8" name="Shape 4428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29" name="Shape 4429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0" name="Shape 4430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1" name="Shape 4431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2" name="Shape 4432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3" name="Shape 4433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4" name="Shape 4434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35" name="Shape 4435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436" name="Connector 4436"/>
          <p:cNvCxnSpPr>
            <a:stCxn id="4372" idx="0"/>
            <a:endCxn id="4371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37" name="Connector 4437"/>
          <p:cNvCxnSpPr>
            <a:stCxn id="4373" idx="0"/>
            <a:endCxn id="4371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38" name="Connector 4438"/>
          <p:cNvCxnSpPr>
            <a:stCxn id="4375" idx="0"/>
            <a:endCxn id="4371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39" name="Connector 4439"/>
          <p:cNvCxnSpPr>
            <a:stCxn id="4374" idx="0"/>
            <a:endCxn id="4371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0" name="Connector 4440"/>
          <p:cNvCxnSpPr>
            <a:stCxn id="4372" idx="0"/>
            <a:endCxn id="4424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1" name="Connector 4441"/>
          <p:cNvCxnSpPr>
            <a:stCxn id="4372" idx="0"/>
            <a:endCxn id="4426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2" name="Connector 4442"/>
          <p:cNvCxnSpPr>
            <a:stCxn id="4373" idx="0"/>
            <a:endCxn id="4427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3" name="Connector 4443"/>
          <p:cNvCxnSpPr>
            <a:stCxn id="4429" idx="0"/>
            <a:endCxn id="4373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4" name="Connector 4444"/>
          <p:cNvCxnSpPr>
            <a:stCxn id="4375" idx="0"/>
            <a:endCxn id="4430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5" name="Connector 4445"/>
          <p:cNvCxnSpPr>
            <a:stCxn id="4375" idx="0"/>
            <a:endCxn id="4432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6" name="Connector 4446"/>
          <p:cNvCxnSpPr>
            <a:stCxn id="4374" idx="0"/>
            <a:endCxn id="4433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7" name="Connector 4447"/>
          <p:cNvCxnSpPr>
            <a:stCxn id="4374" idx="0"/>
            <a:endCxn id="4435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8" name="Connector 4448"/>
          <p:cNvCxnSpPr>
            <a:stCxn id="4404" idx="0"/>
            <a:endCxn id="4424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49" name="Connector 4449"/>
          <p:cNvCxnSpPr>
            <a:stCxn id="4402" idx="0"/>
            <a:endCxn id="4424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0" name="Connector 4450"/>
          <p:cNvCxnSpPr>
            <a:stCxn id="4407" idx="0"/>
            <a:endCxn id="4425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1" name="Connector 4451"/>
          <p:cNvCxnSpPr>
            <a:stCxn id="4425" idx="0"/>
            <a:endCxn id="4403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2" name="Connector 4452"/>
          <p:cNvCxnSpPr>
            <a:stCxn id="4405" idx="0"/>
            <a:endCxn id="4426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3" name="Connector 4453"/>
          <p:cNvCxnSpPr>
            <a:stCxn id="4406" idx="0"/>
            <a:endCxn id="4426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4" name="Connector 4454"/>
          <p:cNvCxnSpPr>
            <a:stCxn id="4427" idx="0"/>
            <a:endCxn id="4401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5" name="Connector 4455"/>
          <p:cNvCxnSpPr>
            <a:stCxn id="4408" idx="0"/>
            <a:endCxn id="4427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6" name="Connector 4456"/>
          <p:cNvCxnSpPr>
            <a:stCxn id="4428" idx="0"/>
            <a:endCxn id="4409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7" name="Connector 4457"/>
          <p:cNvCxnSpPr>
            <a:stCxn id="4428" idx="0"/>
            <a:endCxn id="4410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8" name="Connector 4458"/>
          <p:cNvCxnSpPr>
            <a:stCxn id="4400" idx="0"/>
            <a:endCxn id="4429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59" name="Connector 4459"/>
          <p:cNvCxnSpPr>
            <a:stCxn id="4429" idx="0"/>
            <a:endCxn id="4411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0" name="Connector 4460"/>
          <p:cNvCxnSpPr>
            <a:stCxn id="4416" idx="0"/>
            <a:endCxn id="4430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1" name="Connector 4461"/>
          <p:cNvCxnSpPr>
            <a:stCxn id="4414" idx="0"/>
            <a:endCxn id="4430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2" name="Connector 4462"/>
          <p:cNvCxnSpPr>
            <a:stCxn id="4419" idx="0"/>
            <a:endCxn id="4431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3" name="Connector 4463"/>
          <p:cNvCxnSpPr>
            <a:stCxn id="4431" idx="0"/>
            <a:endCxn id="4415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4" name="Connector 4464"/>
          <p:cNvCxnSpPr>
            <a:stCxn id="4417" idx="0"/>
            <a:endCxn id="4432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5" name="Connector 4465"/>
          <p:cNvCxnSpPr>
            <a:stCxn id="4418" idx="0"/>
            <a:endCxn id="4432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6" name="Connector 4466"/>
          <p:cNvCxnSpPr>
            <a:stCxn id="4433" idx="0"/>
            <a:endCxn id="4413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7" name="Connector 4467"/>
          <p:cNvCxnSpPr>
            <a:stCxn id="4420" idx="0"/>
            <a:endCxn id="4433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8" name="Connector 4468"/>
          <p:cNvCxnSpPr>
            <a:stCxn id="4434" idx="0"/>
            <a:endCxn id="4421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69" name="Connector 4469"/>
          <p:cNvCxnSpPr>
            <a:stCxn id="4434" idx="0"/>
            <a:endCxn id="4422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70" name="Connector 4470"/>
          <p:cNvCxnSpPr>
            <a:stCxn id="4412" idx="0"/>
            <a:endCxn id="4435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71" name="Connector 4471"/>
          <p:cNvCxnSpPr>
            <a:stCxn id="4423" idx="0"/>
            <a:endCxn id="4435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Shape 4473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4" name="Shape 4474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5" name="Shape 4475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6" name="Shape 4476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7" name="Shape 4477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478" name="Shape 4478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79" name="Shape 4479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0" name="Shape 4480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1" name="Shape 4481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2" name="Shape 4482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3" name="Shape 4483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4" name="Shape 4484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5" name="Shape 4485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6" name="Shape 4486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7" name="Shape 4487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8" name="Shape 4488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9" name="Shape 4489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0" name="Shape 4490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1" name="Shape 4491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2" name="Shape 4492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3" name="Shape 4493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494" name="Connector 4494"/>
          <p:cNvCxnSpPr>
            <a:stCxn id="4478" idx="0"/>
            <a:endCxn id="4477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95" name="Connector 4495"/>
          <p:cNvCxnSpPr>
            <a:stCxn id="4479" idx="0"/>
            <a:endCxn id="4477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96" name="Connector 4496"/>
          <p:cNvCxnSpPr>
            <a:stCxn id="4481" idx="0"/>
            <a:endCxn id="4477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97" name="Connector 4497"/>
          <p:cNvCxnSpPr>
            <a:stCxn id="4480" idx="0"/>
            <a:endCxn id="4477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98" name="Connector 4498"/>
          <p:cNvCxnSpPr>
            <a:stCxn id="4478" idx="0"/>
            <a:endCxn id="4482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499" name="Connector 4499"/>
          <p:cNvCxnSpPr>
            <a:stCxn id="4478" idx="0"/>
            <a:endCxn id="4484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00" name="Connector 4500"/>
          <p:cNvCxnSpPr>
            <a:stCxn id="4479" idx="0"/>
            <a:endCxn id="4485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01" name="Connector 4501"/>
          <p:cNvCxnSpPr>
            <a:stCxn id="4487" idx="0"/>
            <a:endCxn id="4479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02" name="Connector 4502"/>
          <p:cNvCxnSpPr>
            <a:stCxn id="4481" idx="0"/>
            <a:endCxn id="4488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03" name="Connector 4503"/>
          <p:cNvCxnSpPr>
            <a:stCxn id="4481" idx="0"/>
            <a:endCxn id="4490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04" name="Connector 4504"/>
          <p:cNvCxnSpPr>
            <a:stCxn id="4480" idx="0"/>
            <a:endCxn id="4491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05" name="Connector 4505"/>
          <p:cNvCxnSpPr>
            <a:stCxn id="4480" idx="0"/>
            <a:endCxn id="4493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Shape 4507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08" name="Shape 4508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09" name="Shape 4509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10" name="Shape 4510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11" name="Shape 4511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512" name="Shape 4512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3" name="Shape 4513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4" name="Shape 4514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5" name="Shape 4515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6" name="Shape 451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7" name="Shape 451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8" name="Shape 451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9" name="Shape 451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0" name="Shape 452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1" name="Shape 452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2" name="Shape 452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3" name="Shape 452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4" name="Shape 452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5" name="Shape 452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6" name="Shape 452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7" name="Shape 452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528" name="Connector 4528"/>
          <p:cNvCxnSpPr>
            <a:stCxn id="4512" idx="0"/>
            <a:endCxn id="4511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29" name="Connector 4529"/>
          <p:cNvCxnSpPr>
            <a:stCxn id="4513" idx="0"/>
            <a:endCxn id="4511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30" name="Connector 4530"/>
          <p:cNvCxnSpPr>
            <a:stCxn id="4515" idx="0"/>
            <a:endCxn id="4511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1" name="Connector 4531"/>
          <p:cNvCxnSpPr>
            <a:stCxn id="4514" idx="0"/>
            <a:endCxn id="4511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2" name="Connector 4532"/>
          <p:cNvCxnSpPr>
            <a:stCxn id="4512" idx="0"/>
            <a:endCxn id="451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33" name="Connector 4533"/>
          <p:cNvCxnSpPr>
            <a:stCxn id="4512" idx="0"/>
            <a:endCxn id="451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4" name="Connector 4534"/>
          <p:cNvCxnSpPr>
            <a:stCxn id="4513" idx="0"/>
            <a:endCxn id="451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35" name="Connector 4535"/>
          <p:cNvCxnSpPr>
            <a:stCxn id="4521" idx="0"/>
            <a:endCxn id="4513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6" name="Connector 4536"/>
          <p:cNvCxnSpPr>
            <a:stCxn id="4515" idx="0"/>
            <a:endCxn id="452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7" name="Connector 4537"/>
          <p:cNvCxnSpPr>
            <a:stCxn id="4515" idx="0"/>
            <a:endCxn id="452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8" name="Connector 4538"/>
          <p:cNvCxnSpPr>
            <a:stCxn id="4514" idx="0"/>
            <a:endCxn id="452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39" name="Connector 4539"/>
          <p:cNvCxnSpPr>
            <a:stCxn id="4514" idx="0"/>
            <a:endCxn id="452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42" name="Shape 4542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43" name="Shape 4543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44" name="Shape 4544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45" name="Shape 4545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546" name="Shape 4546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47" name="Shape 4547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48" name="Shape 4548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49" name="Shape 4549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0" name="Shape 4550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1" name="Shape 4551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2" name="Shape 4552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3" name="Shape 4553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4" name="Shape 4554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5" name="Shape 4555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6" name="Shape 4556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7" name="Shape 4557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8" name="Shape 4558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9" name="Shape 4559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60" name="Shape 4560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61" name="Shape 4561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562" name="Connector 4562"/>
          <p:cNvCxnSpPr>
            <a:stCxn id="4546" idx="0"/>
            <a:endCxn id="4545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63" name="Connector 4563"/>
          <p:cNvCxnSpPr>
            <a:stCxn id="4547" idx="0"/>
            <a:endCxn id="4545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64" name="Connector 4564"/>
          <p:cNvCxnSpPr>
            <a:stCxn id="4549" idx="0"/>
            <a:endCxn id="4545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65" name="Connector 4565"/>
          <p:cNvCxnSpPr>
            <a:stCxn id="4548" idx="0"/>
            <a:endCxn id="4545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566" name="Connector 4566"/>
          <p:cNvCxnSpPr>
            <a:stCxn id="4546" idx="0"/>
            <a:endCxn id="4550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67" name="Connector 4567"/>
          <p:cNvCxnSpPr>
            <a:stCxn id="4546" idx="0"/>
            <a:endCxn id="4552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68" name="Connector 4568"/>
          <p:cNvCxnSpPr>
            <a:stCxn id="4547" idx="0"/>
            <a:endCxn id="4553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569" name="Connector 4569"/>
          <p:cNvCxnSpPr>
            <a:stCxn id="4555" idx="0"/>
            <a:endCxn id="4547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70" name="Connector 4570"/>
          <p:cNvCxnSpPr>
            <a:stCxn id="4549" idx="0"/>
            <a:endCxn id="4556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71" name="Connector 4571"/>
          <p:cNvCxnSpPr>
            <a:stCxn id="4549" idx="0"/>
            <a:endCxn id="4558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572" name="Connector 4572"/>
          <p:cNvCxnSpPr>
            <a:stCxn id="4548" idx="0"/>
            <a:endCxn id="4559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573" name="Connector 4573"/>
          <p:cNvCxnSpPr>
            <a:stCxn id="4548" idx="0"/>
            <a:endCxn id="4561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76" name="Shape 457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77" name="Shape 457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78" name="Shape 457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79" name="Shape 457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0" name="Shape 458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1" name="Shape 458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2" name="Shape 458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3" name="Shape 458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4" name="Shape 458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5" name="Shape 458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6" name="Shape 458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7" name="Shape 458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8" name="Shape 458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9" name="Shape 458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0" name="Shape 459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1" name="Shape 459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2" name="Shape 459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3" name="Shape 459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4" name="Shape 459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5" name="Shape 459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6" name="Shape 459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7" name="Shape 459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8" name="Shape 459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9" name="Shape 459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00" name="Shape 460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01" name="Shape 460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02" name="Shape 460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03" name="Shape 460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604" name="Shape 460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05" name="Shape 460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06" name="Shape 460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07" name="Shape 460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08" name="Shape 460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09" name="Shape 460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0" name="Shape 461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1" name="Shape 461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2" name="Shape 461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3" name="Shape 461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4" name="Shape 461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5" name="Shape 461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6" name="Shape 461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7" name="Shape 461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8" name="Shape 461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9" name="Shape 461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0" name="Shape 462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1" name="Shape 462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2" name="Shape 462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3" name="Shape 462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4" name="Shape 462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5" name="Shape 462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6" name="Shape 462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7" name="Shape 462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8" name="Shape 462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9" name="Shape 462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0" name="Shape 463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1" name="Shape 463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2" name="Shape 463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3" name="Shape 463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4" name="Shape 463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5" name="Shape 463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6" name="Shape 463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7" name="Shape 463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8" name="Shape 463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9" name="Shape 463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0" name="Shape 464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1" name="Shape 464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2" name="Shape 464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3" name="Shape 464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4" name="Shape 464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5" name="Shape 464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6" name="Shape 464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7" name="Shape 464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8" name="Shape 464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9" name="Shape 464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0" name="Shape 465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1" name="Shape 465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2" name="Shape 465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3" name="Shape 465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4" name="Shape 465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5" name="Shape 465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6" name="Shape 465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7" name="Shape 465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8" name="Shape 465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9" name="Shape 465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0" name="Shape 466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1" name="Shape 466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2" name="Shape 466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3" name="Shape 466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4" name="Shape 466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5" name="Shape 466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6" name="Shape 466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7" name="Shape 466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668" name="Connector 4668"/>
          <p:cNvCxnSpPr>
            <a:stCxn id="4604" idx="0"/>
            <a:endCxn id="460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69" name="Connector 4669"/>
          <p:cNvCxnSpPr>
            <a:stCxn id="4605" idx="0"/>
            <a:endCxn id="460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70" name="Connector 4670"/>
          <p:cNvCxnSpPr>
            <a:stCxn id="4607" idx="0"/>
            <a:endCxn id="460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71" name="Connector 4671"/>
          <p:cNvCxnSpPr>
            <a:stCxn id="4606" idx="0"/>
            <a:endCxn id="460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72" name="Connector 4672"/>
          <p:cNvCxnSpPr>
            <a:stCxn id="4604" idx="0"/>
            <a:endCxn id="465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673" name="Connector 4673"/>
          <p:cNvCxnSpPr>
            <a:stCxn id="4604" idx="0"/>
            <a:endCxn id="465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674" name="Connector 4674"/>
          <p:cNvCxnSpPr>
            <a:stCxn id="4605" idx="0"/>
            <a:endCxn id="465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75" name="Connector 4675"/>
          <p:cNvCxnSpPr>
            <a:stCxn id="4661" idx="0"/>
            <a:endCxn id="460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676" name="Connector 4676"/>
          <p:cNvCxnSpPr>
            <a:stCxn id="4607" idx="0"/>
            <a:endCxn id="466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677" name="Connector 4677"/>
          <p:cNvCxnSpPr>
            <a:stCxn id="4607" idx="0"/>
            <a:endCxn id="466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cxnSp>
        <p:nvCxnSpPr>
          <p:cNvPr id="4678" name="Connector 4678"/>
          <p:cNvCxnSpPr>
            <a:stCxn id="4606" idx="0"/>
            <a:endCxn id="466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79" name="Connector 4679"/>
          <p:cNvCxnSpPr>
            <a:stCxn id="4606" idx="0"/>
            <a:endCxn id="466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80" name="Connector 4680"/>
          <p:cNvCxnSpPr>
            <a:stCxn id="4636" idx="0"/>
            <a:endCxn id="465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81" name="Connector 4681"/>
          <p:cNvCxnSpPr>
            <a:stCxn id="4634" idx="0"/>
            <a:endCxn id="465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82" name="Connector 4682"/>
          <p:cNvCxnSpPr>
            <a:stCxn id="4639" idx="0"/>
            <a:endCxn id="465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4683" name="Connector 4683"/>
          <p:cNvCxnSpPr>
            <a:stCxn id="4657" idx="0"/>
            <a:endCxn id="463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4684" name="Connector 4684"/>
          <p:cNvCxnSpPr>
            <a:stCxn id="4637" idx="0"/>
            <a:endCxn id="465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85" name="Connector 4685"/>
          <p:cNvCxnSpPr>
            <a:stCxn id="4638" idx="0"/>
            <a:endCxn id="465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86" name="Connector 4686"/>
          <p:cNvCxnSpPr>
            <a:stCxn id="4659" idx="0"/>
            <a:endCxn id="463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87" name="Connector 4687"/>
          <p:cNvCxnSpPr>
            <a:stCxn id="4640" idx="0"/>
            <a:endCxn id="465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88" name="Connector 4688"/>
          <p:cNvCxnSpPr>
            <a:stCxn id="4660" idx="0"/>
            <a:endCxn id="464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89" name="Connector 4689"/>
          <p:cNvCxnSpPr>
            <a:stCxn id="4660" idx="0"/>
            <a:endCxn id="464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90" name="Connector 4690"/>
          <p:cNvCxnSpPr>
            <a:stCxn id="4632" idx="0"/>
            <a:endCxn id="466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1" name="Connector 4691"/>
          <p:cNvCxnSpPr>
            <a:stCxn id="4661" idx="0"/>
            <a:endCxn id="464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2" name="Connector 4692"/>
          <p:cNvCxnSpPr>
            <a:stCxn id="4648" idx="0"/>
            <a:endCxn id="466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3" name="Connector 4693"/>
          <p:cNvCxnSpPr>
            <a:stCxn id="4646" idx="0"/>
            <a:endCxn id="466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4" name="Connector 4694"/>
          <p:cNvCxnSpPr>
            <a:stCxn id="4651" idx="0"/>
            <a:endCxn id="466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5" name="Connector 4695"/>
          <p:cNvCxnSpPr>
            <a:stCxn id="4663" idx="0"/>
            <a:endCxn id="464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6" name="Connector 4696"/>
          <p:cNvCxnSpPr>
            <a:stCxn id="4649" idx="0"/>
            <a:endCxn id="466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7" name="Connector 4697"/>
          <p:cNvCxnSpPr>
            <a:stCxn id="4650" idx="0"/>
            <a:endCxn id="466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698" name="Connector 4698"/>
          <p:cNvCxnSpPr>
            <a:stCxn id="4665" idx="0"/>
            <a:endCxn id="464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699" name="Connector 4699"/>
          <p:cNvCxnSpPr>
            <a:stCxn id="4652" idx="0"/>
            <a:endCxn id="466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700" name="Connector 4700"/>
          <p:cNvCxnSpPr>
            <a:stCxn id="4666" idx="0"/>
            <a:endCxn id="465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701" name="Connector 4701"/>
          <p:cNvCxnSpPr>
            <a:stCxn id="4666" idx="0"/>
            <a:endCxn id="465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702" name="Connector 4702"/>
          <p:cNvCxnSpPr>
            <a:stCxn id="4644" idx="0"/>
            <a:endCxn id="466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703" name="Connector 4703"/>
          <p:cNvCxnSpPr>
            <a:stCxn id="4655" idx="0"/>
            <a:endCxn id="466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Shape 470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06" name="Shape 470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07" name="Shape 470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08" name="Shape 470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09" name="Shape 470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0" name="Shape 471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1" name="Shape 471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2" name="Shape 471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3" name="Shape 471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4" name="Shape 471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5" name="Shape 471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6" name="Shape 471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7" name="Shape 471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8" name="Shape 471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19" name="Shape 471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0" name="Shape 472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1" name="Shape 472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2" name="Shape 472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3" name="Shape 472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4" name="Shape 472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5" name="Shape 472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6" name="Shape 472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7" name="Shape 472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8" name="Shape 472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29" name="Shape 472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30" name="Shape 473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31" name="Shape 473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32" name="Shape 473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33" name="Shape 473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734" name="Shape 473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35" name="Shape 473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36" name="Shape 473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37" name="Shape 473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38" name="Shape 473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39" name="Shape 473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0" name="Shape 474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1" name="Shape 474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2" name="Shape 474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3" name="Shape 474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4" name="Shape 474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5" name="Shape 474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6" name="Shape 474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7" name="Shape 474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8" name="Shape 474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9" name="Shape 474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0" name="Shape 475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1" name="Shape 475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2" name="Shape 475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3" name="Shape 475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4" name="Shape 475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5" name="Shape 475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6" name="Shape 475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7" name="Shape 475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8" name="Shape 475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9" name="Shape 475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0" name="Shape 476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1" name="Shape 476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2" name="Shape 476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3" name="Shape 476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4" name="Shape 476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5" name="Shape 476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6" name="Shape 476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7" name="Shape 476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8" name="Shape 476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9" name="Shape 476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0" name="Shape 477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1" name="Shape 477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2" name="Shape 477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3" name="Shape 477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4" name="Shape 477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5" name="Shape 477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6" name="Shape 477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7" name="Shape 477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8" name="Shape 477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9" name="Shape 477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0" name="Shape 478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1" name="Shape 478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2" name="Shape 478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3" name="Shape 478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4" name="Shape 478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5" name="Shape 478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6" name="Shape 478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7" name="Shape 478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8" name="Shape 478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9" name="Shape 478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0" name="Shape 479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1" name="Shape 479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2" name="Shape 479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3" name="Shape 479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4" name="Shape 479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5" name="Shape 479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6" name="Shape 479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7" name="Shape 479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798" name="Connector 4798"/>
          <p:cNvCxnSpPr>
            <a:stCxn id="4734" idx="0"/>
            <a:endCxn id="473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799" name="Connector 4799"/>
          <p:cNvCxnSpPr>
            <a:stCxn id="4735" idx="0"/>
            <a:endCxn id="473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0" name="Connector 4800"/>
          <p:cNvCxnSpPr>
            <a:stCxn id="4737" idx="0"/>
            <a:endCxn id="473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1" name="Connector 4801"/>
          <p:cNvCxnSpPr>
            <a:stCxn id="4736" idx="0"/>
            <a:endCxn id="473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2" name="Connector 4802"/>
          <p:cNvCxnSpPr>
            <a:stCxn id="4734" idx="0"/>
            <a:endCxn id="478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4803" name="Connector 4803"/>
          <p:cNvCxnSpPr>
            <a:stCxn id="4734" idx="0"/>
            <a:endCxn id="478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4" name="Connector 4804"/>
          <p:cNvCxnSpPr>
            <a:stCxn id="4735" idx="0"/>
            <a:endCxn id="478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5" name="Connector 4805"/>
          <p:cNvCxnSpPr>
            <a:stCxn id="4791" idx="0"/>
            <a:endCxn id="473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4806" name="Connector 4806"/>
          <p:cNvCxnSpPr>
            <a:stCxn id="4737" idx="0"/>
            <a:endCxn id="479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7" name="Connector 4807"/>
          <p:cNvCxnSpPr>
            <a:stCxn id="4737" idx="0"/>
            <a:endCxn id="479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808" name="Connector 4808"/>
          <p:cNvCxnSpPr>
            <a:stCxn id="4736" idx="0"/>
            <a:endCxn id="479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4809" name="Connector 4809"/>
          <p:cNvCxnSpPr>
            <a:stCxn id="4736" idx="0"/>
            <a:endCxn id="479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25400">
            <a:solidFill>
              <a:srgbClr val="53585F"/>
            </a:solidFill>
            <a:prstDash val="sysDot"/>
            <a:miter lim="400000"/>
          </a:ln>
        </p:spPr>
      </p:cxnSp>
      <p:cxnSp>
        <p:nvCxnSpPr>
          <p:cNvPr id="4810" name="Connector 4810"/>
          <p:cNvCxnSpPr>
            <a:stCxn id="4766" idx="0"/>
            <a:endCxn id="478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1" name="Connector 4811"/>
          <p:cNvCxnSpPr>
            <a:stCxn id="4764" idx="0"/>
            <a:endCxn id="478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2" name="Connector 4812"/>
          <p:cNvCxnSpPr>
            <a:stCxn id="4769" idx="0"/>
            <a:endCxn id="478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3" name="Connector 4813"/>
          <p:cNvCxnSpPr>
            <a:stCxn id="4787" idx="0"/>
            <a:endCxn id="476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4" name="Connector 4814"/>
          <p:cNvCxnSpPr>
            <a:stCxn id="4767" idx="0"/>
            <a:endCxn id="478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5" name="Connector 4815"/>
          <p:cNvCxnSpPr>
            <a:stCxn id="4768" idx="0"/>
            <a:endCxn id="478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6" name="Connector 4816"/>
          <p:cNvCxnSpPr>
            <a:stCxn id="4789" idx="0"/>
            <a:endCxn id="476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7" name="Connector 4817"/>
          <p:cNvCxnSpPr>
            <a:stCxn id="4770" idx="0"/>
            <a:endCxn id="478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8" name="Connector 4818"/>
          <p:cNvCxnSpPr>
            <a:stCxn id="4790" idx="0"/>
            <a:endCxn id="477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19" name="Connector 4819"/>
          <p:cNvCxnSpPr>
            <a:stCxn id="4790" idx="0"/>
            <a:endCxn id="477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0" name="Connector 4820"/>
          <p:cNvCxnSpPr>
            <a:stCxn id="4762" idx="0"/>
            <a:endCxn id="479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1" name="Connector 4821"/>
          <p:cNvCxnSpPr>
            <a:stCxn id="4791" idx="0"/>
            <a:endCxn id="477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2" name="Connector 4822"/>
          <p:cNvCxnSpPr>
            <a:stCxn id="4778" idx="0"/>
            <a:endCxn id="479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3" name="Connector 4823"/>
          <p:cNvCxnSpPr>
            <a:stCxn id="4776" idx="0"/>
            <a:endCxn id="479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4" name="Connector 4824"/>
          <p:cNvCxnSpPr>
            <a:stCxn id="4781" idx="0"/>
            <a:endCxn id="479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5" name="Connector 4825"/>
          <p:cNvCxnSpPr>
            <a:stCxn id="4793" idx="0"/>
            <a:endCxn id="477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6" name="Connector 4826"/>
          <p:cNvCxnSpPr>
            <a:stCxn id="4779" idx="0"/>
            <a:endCxn id="479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7" name="Connector 4827"/>
          <p:cNvCxnSpPr>
            <a:stCxn id="4780" idx="0"/>
            <a:endCxn id="479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8" name="Connector 4828"/>
          <p:cNvCxnSpPr>
            <a:stCxn id="4795" idx="0"/>
            <a:endCxn id="477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29" name="Connector 4829"/>
          <p:cNvCxnSpPr>
            <a:stCxn id="4782" idx="0"/>
            <a:endCxn id="479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30" name="Connector 4830"/>
          <p:cNvCxnSpPr>
            <a:stCxn id="4796" idx="0"/>
            <a:endCxn id="478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31" name="Connector 4831"/>
          <p:cNvCxnSpPr>
            <a:stCxn id="4796" idx="0"/>
            <a:endCxn id="478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32" name="Connector 4832"/>
          <p:cNvCxnSpPr>
            <a:stCxn id="4774" idx="0"/>
            <a:endCxn id="479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833" name="Connector 4833"/>
          <p:cNvCxnSpPr>
            <a:stCxn id="4785" idx="0"/>
            <a:endCxn id="479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Shape 4835"/>
          <p:cNvSpPr/>
          <p:nvPr/>
        </p:nvSpPr>
        <p:spPr>
          <a:xfrm flipV="1">
            <a:off x="137146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36" name="Shape 4836"/>
          <p:cNvSpPr/>
          <p:nvPr/>
        </p:nvSpPr>
        <p:spPr>
          <a:xfrm flipV="1">
            <a:off x="181953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37" name="Shape 4837"/>
          <p:cNvSpPr/>
          <p:nvPr/>
        </p:nvSpPr>
        <p:spPr>
          <a:xfrm flipV="1">
            <a:off x="2268609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38" name="Shape 4838"/>
          <p:cNvSpPr/>
          <p:nvPr/>
        </p:nvSpPr>
        <p:spPr>
          <a:xfrm flipV="1">
            <a:off x="2716671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39" name="Shape 4839"/>
          <p:cNvSpPr/>
          <p:nvPr/>
        </p:nvSpPr>
        <p:spPr>
          <a:xfrm flipV="1">
            <a:off x="3153577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0" name="Shape 4840"/>
          <p:cNvSpPr/>
          <p:nvPr/>
        </p:nvSpPr>
        <p:spPr>
          <a:xfrm flipV="1">
            <a:off x="360164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1" name="Shape 4841"/>
          <p:cNvSpPr/>
          <p:nvPr/>
        </p:nvSpPr>
        <p:spPr>
          <a:xfrm flipV="1">
            <a:off x="4038546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2" name="Shape 4842"/>
          <p:cNvSpPr/>
          <p:nvPr/>
        </p:nvSpPr>
        <p:spPr>
          <a:xfrm flipV="1">
            <a:off x="44866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3" name="Shape 4843"/>
          <p:cNvSpPr/>
          <p:nvPr/>
        </p:nvSpPr>
        <p:spPr>
          <a:xfrm flipV="1">
            <a:off x="4935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4" name="Shape 4844"/>
          <p:cNvSpPr/>
          <p:nvPr/>
        </p:nvSpPr>
        <p:spPr>
          <a:xfrm flipV="1">
            <a:off x="538374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5" name="Shape 4845"/>
          <p:cNvSpPr/>
          <p:nvPr/>
        </p:nvSpPr>
        <p:spPr>
          <a:xfrm flipV="1">
            <a:off x="5820654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6" name="Shape 4846"/>
          <p:cNvSpPr/>
          <p:nvPr/>
        </p:nvSpPr>
        <p:spPr>
          <a:xfrm flipV="1">
            <a:off x="6268717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7" name="Shape 4847"/>
          <p:cNvSpPr/>
          <p:nvPr/>
        </p:nvSpPr>
        <p:spPr>
          <a:xfrm flipV="1">
            <a:off x="670562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8" name="Shape 4848"/>
          <p:cNvSpPr/>
          <p:nvPr/>
        </p:nvSpPr>
        <p:spPr>
          <a:xfrm flipV="1">
            <a:off x="7153685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49" name="Shape 4849"/>
          <p:cNvSpPr/>
          <p:nvPr/>
        </p:nvSpPr>
        <p:spPr>
          <a:xfrm flipV="1">
            <a:off x="7602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0" name="Shape 4850"/>
          <p:cNvSpPr/>
          <p:nvPr/>
        </p:nvSpPr>
        <p:spPr>
          <a:xfrm flipV="1">
            <a:off x="8050825" y="63087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1" name="Shape 4851"/>
          <p:cNvSpPr/>
          <p:nvPr/>
        </p:nvSpPr>
        <p:spPr>
          <a:xfrm flipV="1">
            <a:off x="8487731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2" name="Shape 4852"/>
          <p:cNvSpPr/>
          <p:nvPr/>
        </p:nvSpPr>
        <p:spPr>
          <a:xfrm flipV="1">
            <a:off x="8935793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3" name="Shape 4853"/>
          <p:cNvSpPr/>
          <p:nvPr/>
        </p:nvSpPr>
        <p:spPr>
          <a:xfrm flipV="1">
            <a:off x="9372699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4" name="Shape 4854"/>
          <p:cNvSpPr/>
          <p:nvPr/>
        </p:nvSpPr>
        <p:spPr>
          <a:xfrm flipV="1">
            <a:off x="982076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5" name="Shape 4855"/>
          <p:cNvSpPr/>
          <p:nvPr/>
        </p:nvSpPr>
        <p:spPr>
          <a:xfrm flipV="1">
            <a:off x="1026983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6" name="Shape 4856"/>
          <p:cNvSpPr/>
          <p:nvPr/>
        </p:nvSpPr>
        <p:spPr>
          <a:xfrm flipV="1">
            <a:off x="10717902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7" name="Shape 4857"/>
          <p:cNvSpPr/>
          <p:nvPr/>
        </p:nvSpPr>
        <p:spPr>
          <a:xfrm flipV="1">
            <a:off x="11154808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8" name="Shape 4858"/>
          <p:cNvSpPr/>
          <p:nvPr/>
        </p:nvSpPr>
        <p:spPr>
          <a:xfrm flipV="1">
            <a:off x="11602870" y="6308709"/>
            <a:ext cx="1" cy="1185275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59" name="Shape 4859"/>
          <p:cNvSpPr/>
          <p:nvPr/>
        </p:nvSpPr>
        <p:spPr>
          <a:xfrm flipV="1">
            <a:off x="5167058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60" name="Shape 4860"/>
          <p:cNvSpPr/>
          <p:nvPr/>
        </p:nvSpPr>
        <p:spPr>
          <a:xfrm flipV="1">
            <a:off x="7841476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61" name="Shape 4861"/>
          <p:cNvSpPr/>
          <p:nvPr/>
        </p:nvSpPr>
        <p:spPr>
          <a:xfrm flipV="1">
            <a:off x="10516641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62" name="Shape 4862"/>
          <p:cNvSpPr/>
          <p:nvPr/>
        </p:nvSpPr>
        <p:spPr>
          <a:xfrm flipV="1">
            <a:off x="2492640" y="3883009"/>
            <a:ext cx="1" cy="1185275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63" name="Shape 4863"/>
          <p:cNvSpPr/>
          <p:nvPr/>
        </p:nvSpPr>
        <p:spPr>
          <a:xfrm>
            <a:off x="6586627" y="2602427"/>
            <a:ext cx="63501" cy="635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≈</a:t>
            </a:r>
          </a:p>
        </p:txBody>
      </p:sp>
      <p:sp>
        <p:nvSpPr>
          <p:cNvPr id="4864" name="Shape 4864"/>
          <p:cNvSpPr/>
          <p:nvPr/>
        </p:nvSpPr>
        <p:spPr>
          <a:xfrm>
            <a:off x="2333890" y="369764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65" name="Shape 4865"/>
          <p:cNvSpPr/>
          <p:nvPr/>
        </p:nvSpPr>
        <p:spPr>
          <a:xfrm>
            <a:off x="5003338" y="369764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66" name="Shape 4866"/>
          <p:cNvSpPr/>
          <p:nvPr/>
        </p:nvSpPr>
        <p:spPr>
          <a:xfrm>
            <a:off x="10357891" y="369764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67" name="Shape 4867"/>
          <p:cNvSpPr/>
          <p:nvPr/>
        </p:nvSpPr>
        <p:spPr>
          <a:xfrm>
            <a:off x="7682726" y="369764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68" name="Shape 4868"/>
          <p:cNvSpPr/>
          <p:nvPr/>
        </p:nvSpPr>
        <p:spPr>
          <a:xfrm>
            <a:off x="5672345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69" name="Shape 4869"/>
          <p:cNvSpPr/>
          <p:nvPr/>
        </p:nvSpPr>
        <p:spPr>
          <a:xfrm>
            <a:off x="389475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0" name="Shape 4870"/>
          <p:cNvSpPr/>
          <p:nvPr/>
        </p:nvSpPr>
        <p:spPr>
          <a:xfrm>
            <a:off x="166078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1" name="Shape 4871"/>
          <p:cNvSpPr/>
          <p:nvPr/>
        </p:nvSpPr>
        <p:spPr>
          <a:xfrm>
            <a:off x="2552343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2" name="Shape 4872"/>
          <p:cNvSpPr/>
          <p:nvPr/>
        </p:nvSpPr>
        <p:spPr>
          <a:xfrm>
            <a:off x="1218328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3" name="Shape 4873"/>
          <p:cNvSpPr/>
          <p:nvPr/>
        </p:nvSpPr>
        <p:spPr>
          <a:xfrm>
            <a:off x="3000223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4" name="Shape 4874"/>
          <p:cNvSpPr/>
          <p:nvPr/>
        </p:nvSpPr>
        <p:spPr>
          <a:xfrm>
            <a:off x="3446874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5" name="Shape 4875"/>
          <p:cNvSpPr/>
          <p:nvPr/>
        </p:nvSpPr>
        <p:spPr>
          <a:xfrm>
            <a:off x="210866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6" name="Shape 4876"/>
          <p:cNvSpPr/>
          <p:nvPr/>
        </p:nvSpPr>
        <p:spPr>
          <a:xfrm>
            <a:off x="4337102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7" name="Shape 4877"/>
          <p:cNvSpPr/>
          <p:nvPr/>
        </p:nvSpPr>
        <p:spPr>
          <a:xfrm>
            <a:off x="4782117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8" name="Shape 4878"/>
          <p:cNvSpPr/>
          <p:nvPr/>
        </p:nvSpPr>
        <p:spPr>
          <a:xfrm>
            <a:off x="5227330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9" name="Shape 4879"/>
          <p:cNvSpPr/>
          <p:nvPr/>
        </p:nvSpPr>
        <p:spPr>
          <a:xfrm>
            <a:off x="6117558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0" name="Shape 4880"/>
          <p:cNvSpPr/>
          <p:nvPr/>
        </p:nvSpPr>
        <p:spPr>
          <a:xfrm>
            <a:off x="11023758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1" name="Shape 4881"/>
          <p:cNvSpPr/>
          <p:nvPr/>
        </p:nvSpPr>
        <p:spPr>
          <a:xfrm>
            <a:off x="9246167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2" name="Shape 4882"/>
          <p:cNvSpPr/>
          <p:nvPr/>
        </p:nvSpPr>
        <p:spPr>
          <a:xfrm>
            <a:off x="701219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3" name="Shape 4883"/>
          <p:cNvSpPr/>
          <p:nvPr/>
        </p:nvSpPr>
        <p:spPr>
          <a:xfrm>
            <a:off x="7903756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4" name="Shape 4884"/>
          <p:cNvSpPr/>
          <p:nvPr/>
        </p:nvSpPr>
        <p:spPr>
          <a:xfrm>
            <a:off x="6569741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5" name="Shape 4885"/>
          <p:cNvSpPr/>
          <p:nvPr/>
        </p:nvSpPr>
        <p:spPr>
          <a:xfrm>
            <a:off x="835163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6" name="Shape 4886"/>
          <p:cNvSpPr/>
          <p:nvPr/>
        </p:nvSpPr>
        <p:spPr>
          <a:xfrm>
            <a:off x="8798287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7" name="Shape 4887"/>
          <p:cNvSpPr/>
          <p:nvPr/>
        </p:nvSpPr>
        <p:spPr>
          <a:xfrm>
            <a:off x="7460074" y="736430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8" name="Shape 4888"/>
          <p:cNvSpPr/>
          <p:nvPr/>
        </p:nvSpPr>
        <p:spPr>
          <a:xfrm>
            <a:off x="9688515" y="736430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9" name="Shape 4889"/>
          <p:cNvSpPr/>
          <p:nvPr/>
        </p:nvSpPr>
        <p:spPr>
          <a:xfrm>
            <a:off x="10133530" y="736430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0" name="Shape 4890"/>
          <p:cNvSpPr/>
          <p:nvPr/>
        </p:nvSpPr>
        <p:spPr>
          <a:xfrm>
            <a:off x="10578743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1" name="Shape 4891"/>
          <p:cNvSpPr/>
          <p:nvPr/>
        </p:nvSpPr>
        <p:spPr>
          <a:xfrm>
            <a:off x="11468971" y="736430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2" name="Shape 4892"/>
          <p:cNvSpPr/>
          <p:nvPr/>
        </p:nvSpPr>
        <p:spPr>
          <a:xfrm>
            <a:off x="567234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3" name="Shape 4893"/>
          <p:cNvSpPr/>
          <p:nvPr/>
        </p:nvSpPr>
        <p:spPr>
          <a:xfrm>
            <a:off x="389475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4" name="Shape 4894"/>
          <p:cNvSpPr/>
          <p:nvPr/>
        </p:nvSpPr>
        <p:spPr>
          <a:xfrm>
            <a:off x="166078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5" name="Shape 4895"/>
          <p:cNvSpPr/>
          <p:nvPr/>
        </p:nvSpPr>
        <p:spPr>
          <a:xfrm>
            <a:off x="2552343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6" name="Shape 4896"/>
          <p:cNvSpPr/>
          <p:nvPr/>
        </p:nvSpPr>
        <p:spPr>
          <a:xfrm>
            <a:off x="121832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7" name="Shape 4897"/>
          <p:cNvSpPr/>
          <p:nvPr/>
        </p:nvSpPr>
        <p:spPr>
          <a:xfrm>
            <a:off x="3000223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8" name="Shape 4898"/>
          <p:cNvSpPr/>
          <p:nvPr/>
        </p:nvSpPr>
        <p:spPr>
          <a:xfrm>
            <a:off x="3446874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9" name="Shape 4899"/>
          <p:cNvSpPr/>
          <p:nvPr/>
        </p:nvSpPr>
        <p:spPr>
          <a:xfrm>
            <a:off x="210866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0" name="Shape 4900"/>
          <p:cNvSpPr/>
          <p:nvPr/>
        </p:nvSpPr>
        <p:spPr>
          <a:xfrm>
            <a:off x="4337102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1" name="Shape 4901"/>
          <p:cNvSpPr/>
          <p:nvPr/>
        </p:nvSpPr>
        <p:spPr>
          <a:xfrm>
            <a:off x="4782117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2" name="Shape 4902"/>
          <p:cNvSpPr/>
          <p:nvPr/>
        </p:nvSpPr>
        <p:spPr>
          <a:xfrm>
            <a:off x="5227330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3" name="Shape 4903"/>
          <p:cNvSpPr/>
          <p:nvPr/>
        </p:nvSpPr>
        <p:spPr>
          <a:xfrm>
            <a:off x="6117558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4" name="Shape 4904"/>
          <p:cNvSpPr/>
          <p:nvPr/>
        </p:nvSpPr>
        <p:spPr>
          <a:xfrm>
            <a:off x="11023758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5" name="Shape 4905"/>
          <p:cNvSpPr/>
          <p:nvPr/>
        </p:nvSpPr>
        <p:spPr>
          <a:xfrm>
            <a:off x="924616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6" name="Shape 4906"/>
          <p:cNvSpPr/>
          <p:nvPr/>
        </p:nvSpPr>
        <p:spPr>
          <a:xfrm>
            <a:off x="7012195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7" name="Shape 4907"/>
          <p:cNvSpPr/>
          <p:nvPr/>
        </p:nvSpPr>
        <p:spPr>
          <a:xfrm>
            <a:off x="7903756" y="614208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8" name="Shape 4908"/>
          <p:cNvSpPr/>
          <p:nvPr/>
        </p:nvSpPr>
        <p:spPr>
          <a:xfrm>
            <a:off x="656974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9" name="Shape 4909"/>
          <p:cNvSpPr/>
          <p:nvPr/>
        </p:nvSpPr>
        <p:spPr>
          <a:xfrm>
            <a:off x="8351635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0" name="Shape 4910"/>
          <p:cNvSpPr/>
          <p:nvPr/>
        </p:nvSpPr>
        <p:spPr>
          <a:xfrm>
            <a:off x="8798287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1" name="Shape 4911"/>
          <p:cNvSpPr/>
          <p:nvPr/>
        </p:nvSpPr>
        <p:spPr>
          <a:xfrm>
            <a:off x="7460074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2" name="Shape 4912"/>
          <p:cNvSpPr/>
          <p:nvPr/>
        </p:nvSpPr>
        <p:spPr>
          <a:xfrm>
            <a:off x="9688515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3" name="Shape 4913"/>
          <p:cNvSpPr/>
          <p:nvPr/>
        </p:nvSpPr>
        <p:spPr>
          <a:xfrm>
            <a:off x="10133530" y="614208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4" name="Shape 4914"/>
          <p:cNvSpPr/>
          <p:nvPr/>
        </p:nvSpPr>
        <p:spPr>
          <a:xfrm>
            <a:off x="10578743" y="614208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5" name="Shape 4915"/>
          <p:cNvSpPr/>
          <p:nvPr/>
        </p:nvSpPr>
        <p:spPr>
          <a:xfrm>
            <a:off x="11468971" y="614208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6" name="Shape 4916"/>
          <p:cNvSpPr/>
          <p:nvPr/>
        </p:nvSpPr>
        <p:spPr>
          <a:xfrm>
            <a:off x="1439180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7" name="Shape 4917"/>
          <p:cNvSpPr/>
          <p:nvPr/>
        </p:nvSpPr>
        <p:spPr>
          <a:xfrm>
            <a:off x="2329586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8" name="Shape 4918"/>
          <p:cNvSpPr/>
          <p:nvPr/>
        </p:nvSpPr>
        <p:spPr>
          <a:xfrm>
            <a:off x="322411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9" name="Shape 4919"/>
          <p:cNvSpPr/>
          <p:nvPr/>
        </p:nvSpPr>
        <p:spPr>
          <a:xfrm>
            <a:off x="4112850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0" name="Shape 4920"/>
          <p:cNvSpPr/>
          <p:nvPr/>
        </p:nvSpPr>
        <p:spPr>
          <a:xfrm>
            <a:off x="5003338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1" name="Shape 4921"/>
          <p:cNvSpPr/>
          <p:nvPr/>
        </p:nvSpPr>
        <p:spPr>
          <a:xfrm>
            <a:off x="5897788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2" name="Shape 4922"/>
          <p:cNvSpPr/>
          <p:nvPr/>
        </p:nvSpPr>
        <p:spPr>
          <a:xfrm>
            <a:off x="6788016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3" name="Shape 4923"/>
          <p:cNvSpPr/>
          <p:nvPr/>
        </p:nvSpPr>
        <p:spPr>
          <a:xfrm>
            <a:off x="7677089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4" name="Shape 4924"/>
          <p:cNvSpPr/>
          <p:nvPr/>
        </p:nvSpPr>
        <p:spPr>
          <a:xfrm>
            <a:off x="8572954" y="4919867"/>
            <a:ext cx="317501" cy="317501"/>
          </a:xfrm>
          <a:prstGeom prst="ellipse">
            <a:avLst/>
          </a:prstGeom>
          <a:solidFill>
            <a:srgbClr val="A6AAA9"/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5" name="Shape 4925"/>
          <p:cNvSpPr/>
          <p:nvPr/>
        </p:nvSpPr>
        <p:spPr>
          <a:xfrm>
            <a:off x="9463182" y="4919867"/>
            <a:ext cx="317501" cy="31750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6" name="Shape 4926"/>
          <p:cNvSpPr/>
          <p:nvPr/>
        </p:nvSpPr>
        <p:spPr>
          <a:xfrm>
            <a:off x="10357891" y="4919867"/>
            <a:ext cx="317501" cy="317501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7" name="Shape 4927"/>
          <p:cNvSpPr/>
          <p:nvPr/>
        </p:nvSpPr>
        <p:spPr>
          <a:xfrm>
            <a:off x="11248119" y="4919867"/>
            <a:ext cx="317501" cy="31750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cxnSp>
        <p:nvCxnSpPr>
          <p:cNvPr id="4928" name="Connector 4928"/>
          <p:cNvCxnSpPr>
            <a:stCxn id="4864" idx="0"/>
            <a:endCxn id="4863" idx="0"/>
          </p:cNvCxnSpPr>
          <p:nvPr/>
        </p:nvCxnSpPr>
        <p:spPr>
          <a:xfrm flipV="1">
            <a:off x="2492640" y="2634177"/>
            <a:ext cx="412573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29" name="Connector 4929"/>
          <p:cNvCxnSpPr>
            <a:stCxn id="4865" idx="0"/>
            <a:endCxn id="4863" idx="0"/>
          </p:cNvCxnSpPr>
          <p:nvPr/>
        </p:nvCxnSpPr>
        <p:spPr>
          <a:xfrm flipV="1">
            <a:off x="5162088" y="2634177"/>
            <a:ext cx="145629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0" name="Connector 4930"/>
          <p:cNvCxnSpPr>
            <a:stCxn id="4867" idx="0"/>
            <a:endCxn id="4863" idx="0"/>
          </p:cNvCxnSpPr>
          <p:nvPr/>
        </p:nvCxnSpPr>
        <p:spPr>
          <a:xfrm flipH="1" flipV="1">
            <a:off x="6618377" y="2634177"/>
            <a:ext cx="122310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1" name="Connector 4931"/>
          <p:cNvCxnSpPr>
            <a:stCxn id="4866" idx="0"/>
            <a:endCxn id="4863" idx="0"/>
          </p:cNvCxnSpPr>
          <p:nvPr/>
        </p:nvCxnSpPr>
        <p:spPr>
          <a:xfrm flipH="1" flipV="1">
            <a:off x="6618377" y="2634177"/>
            <a:ext cx="3898265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2" name="Connector 4932"/>
          <p:cNvCxnSpPr>
            <a:stCxn id="4864" idx="0"/>
            <a:endCxn id="4916" idx="0"/>
          </p:cNvCxnSpPr>
          <p:nvPr/>
        </p:nvCxnSpPr>
        <p:spPr>
          <a:xfrm flipH="1">
            <a:off x="1597930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3" name="Connector 4933"/>
          <p:cNvCxnSpPr>
            <a:stCxn id="4864" idx="0"/>
            <a:endCxn id="4918" idx="0"/>
          </p:cNvCxnSpPr>
          <p:nvPr/>
        </p:nvCxnSpPr>
        <p:spPr>
          <a:xfrm>
            <a:off x="2492640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4" name="Connector 4934"/>
          <p:cNvCxnSpPr>
            <a:stCxn id="4865" idx="0"/>
            <a:endCxn id="4919" idx="0"/>
          </p:cNvCxnSpPr>
          <p:nvPr/>
        </p:nvCxnSpPr>
        <p:spPr>
          <a:xfrm flipH="1">
            <a:off x="4271600" y="3856397"/>
            <a:ext cx="89048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5" name="Connector 4935"/>
          <p:cNvCxnSpPr>
            <a:stCxn id="4921" idx="0"/>
            <a:endCxn id="4865" idx="0"/>
          </p:cNvCxnSpPr>
          <p:nvPr/>
        </p:nvCxnSpPr>
        <p:spPr>
          <a:xfrm flipH="1" flipV="1">
            <a:off x="5162088" y="3856397"/>
            <a:ext cx="89445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6" name="Connector 4936"/>
          <p:cNvCxnSpPr>
            <a:stCxn id="4867" idx="0"/>
            <a:endCxn id="4922" idx="0"/>
          </p:cNvCxnSpPr>
          <p:nvPr/>
        </p:nvCxnSpPr>
        <p:spPr>
          <a:xfrm flipH="1">
            <a:off x="6946766" y="3856397"/>
            <a:ext cx="894711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7" name="Connector 4937"/>
          <p:cNvCxnSpPr>
            <a:stCxn id="4867" idx="0"/>
            <a:endCxn id="4924" idx="0"/>
          </p:cNvCxnSpPr>
          <p:nvPr/>
        </p:nvCxnSpPr>
        <p:spPr>
          <a:xfrm>
            <a:off x="7841476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8" name="Connector 4938"/>
          <p:cNvCxnSpPr>
            <a:stCxn id="4866" idx="0"/>
            <a:endCxn id="4925" idx="0"/>
          </p:cNvCxnSpPr>
          <p:nvPr/>
        </p:nvCxnSpPr>
        <p:spPr>
          <a:xfrm flipH="1">
            <a:off x="9621932" y="3856397"/>
            <a:ext cx="89471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39" name="Connector 4939"/>
          <p:cNvCxnSpPr>
            <a:stCxn id="4866" idx="0"/>
            <a:endCxn id="4927" idx="0"/>
          </p:cNvCxnSpPr>
          <p:nvPr/>
        </p:nvCxnSpPr>
        <p:spPr>
          <a:xfrm>
            <a:off x="10516641" y="3856397"/>
            <a:ext cx="890229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0" name="Connector 4940"/>
          <p:cNvCxnSpPr>
            <a:stCxn id="4896" idx="0"/>
            <a:endCxn id="4916" idx="0"/>
          </p:cNvCxnSpPr>
          <p:nvPr/>
        </p:nvCxnSpPr>
        <p:spPr>
          <a:xfrm flipV="1">
            <a:off x="1377078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41" name="Connector 4941"/>
          <p:cNvCxnSpPr>
            <a:stCxn id="4894" idx="0"/>
            <a:endCxn id="4916" idx="0"/>
          </p:cNvCxnSpPr>
          <p:nvPr/>
        </p:nvCxnSpPr>
        <p:spPr>
          <a:xfrm flipH="1" flipV="1">
            <a:off x="1597930" y="5078617"/>
            <a:ext cx="22160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42" name="Connector 4942"/>
          <p:cNvCxnSpPr>
            <a:stCxn id="4899" idx="0"/>
            <a:endCxn id="4917" idx="0"/>
          </p:cNvCxnSpPr>
          <p:nvPr/>
        </p:nvCxnSpPr>
        <p:spPr>
          <a:xfrm flipV="1">
            <a:off x="2267411" y="5078617"/>
            <a:ext cx="22092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3" name="Connector 4943"/>
          <p:cNvCxnSpPr>
            <a:stCxn id="4917" idx="0"/>
            <a:endCxn id="4895" idx="0"/>
          </p:cNvCxnSpPr>
          <p:nvPr/>
        </p:nvCxnSpPr>
        <p:spPr>
          <a:xfrm>
            <a:off x="2488336" y="5078617"/>
            <a:ext cx="22275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4" name="Connector 4944"/>
          <p:cNvCxnSpPr>
            <a:stCxn id="4897" idx="0"/>
            <a:endCxn id="4918" idx="0"/>
          </p:cNvCxnSpPr>
          <p:nvPr/>
        </p:nvCxnSpPr>
        <p:spPr>
          <a:xfrm flipV="1">
            <a:off x="3158973" y="5078617"/>
            <a:ext cx="22389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5" name="Connector 4945"/>
          <p:cNvCxnSpPr>
            <a:stCxn id="4898" idx="0"/>
            <a:endCxn id="4918" idx="0"/>
          </p:cNvCxnSpPr>
          <p:nvPr/>
        </p:nvCxnSpPr>
        <p:spPr>
          <a:xfrm flipH="1" flipV="1">
            <a:off x="3382868" y="5078617"/>
            <a:ext cx="22275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6" name="Connector 4946"/>
          <p:cNvCxnSpPr>
            <a:stCxn id="4919" idx="0"/>
            <a:endCxn id="4893" idx="0"/>
          </p:cNvCxnSpPr>
          <p:nvPr/>
        </p:nvCxnSpPr>
        <p:spPr>
          <a:xfrm flipH="1">
            <a:off x="4053504" y="5078617"/>
            <a:ext cx="218097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7" name="Connector 4947"/>
          <p:cNvCxnSpPr>
            <a:stCxn id="4900" idx="0"/>
            <a:endCxn id="4919" idx="0"/>
          </p:cNvCxnSpPr>
          <p:nvPr/>
        </p:nvCxnSpPr>
        <p:spPr>
          <a:xfrm flipH="1" flipV="1">
            <a:off x="4271600" y="5078617"/>
            <a:ext cx="224253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48" name="Connector 4948"/>
          <p:cNvCxnSpPr>
            <a:stCxn id="4920" idx="0"/>
            <a:endCxn id="4901" idx="0"/>
          </p:cNvCxnSpPr>
          <p:nvPr/>
        </p:nvCxnSpPr>
        <p:spPr>
          <a:xfrm flipH="1">
            <a:off x="4940867" y="5078617"/>
            <a:ext cx="22122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49" name="Connector 4949"/>
          <p:cNvCxnSpPr>
            <a:stCxn id="4920" idx="0"/>
            <a:endCxn id="4902" idx="0"/>
          </p:cNvCxnSpPr>
          <p:nvPr/>
        </p:nvCxnSpPr>
        <p:spPr>
          <a:xfrm>
            <a:off x="5162088" y="5078617"/>
            <a:ext cx="22399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50" name="Connector 4950"/>
          <p:cNvCxnSpPr>
            <a:stCxn id="4892" idx="0"/>
            <a:endCxn id="4921" idx="0"/>
          </p:cNvCxnSpPr>
          <p:nvPr/>
        </p:nvCxnSpPr>
        <p:spPr>
          <a:xfrm flipV="1">
            <a:off x="5831095" y="5078617"/>
            <a:ext cx="22544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51" name="Connector 4951"/>
          <p:cNvCxnSpPr>
            <a:stCxn id="4921" idx="0"/>
            <a:endCxn id="4903" idx="0"/>
          </p:cNvCxnSpPr>
          <p:nvPr/>
        </p:nvCxnSpPr>
        <p:spPr>
          <a:xfrm>
            <a:off x="6056538" y="5078617"/>
            <a:ext cx="219771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52" name="Connector 4952"/>
          <p:cNvCxnSpPr>
            <a:stCxn id="4908" idx="0"/>
            <a:endCxn id="4922" idx="0"/>
          </p:cNvCxnSpPr>
          <p:nvPr/>
        </p:nvCxnSpPr>
        <p:spPr>
          <a:xfrm flipV="1">
            <a:off x="6728491" y="5078617"/>
            <a:ext cx="21827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53" name="Connector 4953"/>
          <p:cNvCxnSpPr>
            <a:stCxn id="4906" idx="0"/>
            <a:endCxn id="4922" idx="0"/>
          </p:cNvCxnSpPr>
          <p:nvPr/>
        </p:nvCxnSpPr>
        <p:spPr>
          <a:xfrm flipH="1" flipV="1">
            <a:off x="6946766" y="5078617"/>
            <a:ext cx="22418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54" name="Connector 4954"/>
          <p:cNvCxnSpPr>
            <a:stCxn id="4911" idx="0"/>
            <a:endCxn id="4923" idx="0"/>
          </p:cNvCxnSpPr>
          <p:nvPr/>
        </p:nvCxnSpPr>
        <p:spPr>
          <a:xfrm flipV="1">
            <a:off x="7618824" y="5078617"/>
            <a:ext cx="217016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55" name="Connector 4955"/>
          <p:cNvCxnSpPr>
            <a:stCxn id="4923" idx="0"/>
            <a:endCxn id="4907" idx="0"/>
          </p:cNvCxnSpPr>
          <p:nvPr/>
        </p:nvCxnSpPr>
        <p:spPr>
          <a:xfrm>
            <a:off x="7835839" y="5078617"/>
            <a:ext cx="226668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56" name="Connector 4956"/>
          <p:cNvCxnSpPr>
            <a:stCxn id="4909" idx="0"/>
            <a:endCxn id="4924" idx="0"/>
          </p:cNvCxnSpPr>
          <p:nvPr/>
        </p:nvCxnSpPr>
        <p:spPr>
          <a:xfrm flipV="1">
            <a:off x="8510385" y="5078617"/>
            <a:ext cx="221320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57" name="Connector 4957"/>
          <p:cNvCxnSpPr>
            <a:stCxn id="4910" idx="0"/>
            <a:endCxn id="4924" idx="0"/>
          </p:cNvCxnSpPr>
          <p:nvPr/>
        </p:nvCxnSpPr>
        <p:spPr>
          <a:xfrm flipH="1" flipV="1">
            <a:off x="8731704" y="5078617"/>
            <a:ext cx="225334" cy="1222221"/>
          </a:xfrm>
          <a:prstGeom prst="straightConnector1">
            <a:avLst/>
          </a:prstGeom>
          <a:ln w="88900">
            <a:solidFill>
              <a:srgbClr val="000000"/>
            </a:solidFill>
            <a:miter lim="400000"/>
          </a:ln>
        </p:spPr>
      </p:cxnSp>
      <p:cxnSp>
        <p:nvCxnSpPr>
          <p:cNvPr id="4958" name="Connector 4958"/>
          <p:cNvCxnSpPr>
            <a:stCxn id="4925" idx="0"/>
            <a:endCxn id="4905" idx="0"/>
          </p:cNvCxnSpPr>
          <p:nvPr/>
        </p:nvCxnSpPr>
        <p:spPr>
          <a:xfrm flipH="1">
            <a:off x="9404917" y="5078617"/>
            <a:ext cx="217016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59" name="Connector 4959"/>
          <p:cNvCxnSpPr>
            <a:stCxn id="4912" idx="0"/>
            <a:endCxn id="4925" idx="0"/>
          </p:cNvCxnSpPr>
          <p:nvPr/>
        </p:nvCxnSpPr>
        <p:spPr>
          <a:xfrm flipH="1" flipV="1">
            <a:off x="9621932" y="5078617"/>
            <a:ext cx="225334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60" name="Connector 4960"/>
          <p:cNvCxnSpPr>
            <a:stCxn id="4926" idx="0"/>
            <a:endCxn id="4913" idx="0"/>
          </p:cNvCxnSpPr>
          <p:nvPr/>
        </p:nvCxnSpPr>
        <p:spPr>
          <a:xfrm flipH="1">
            <a:off x="10292280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61" name="Connector 4961"/>
          <p:cNvCxnSpPr>
            <a:stCxn id="4926" idx="0"/>
            <a:endCxn id="4914" idx="0"/>
          </p:cNvCxnSpPr>
          <p:nvPr/>
        </p:nvCxnSpPr>
        <p:spPr>
          <a:xfrm>
            <a:off x="10516641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62" name="Connector 4962"/>
          <p:cNvCxnSpPr>
            <a:stCxn id="4904" idx="0"/>
            <a:endCxn id="4927" idx="0"/>
          </p:cNvCxnSpPr>
          <p:nvPr/>
        </p:nvCxnSpPr>
        <p:spPr>
          <a:xfrm flipV="1">
            <a:off x="11182508" y="5078617"/>
            <a:ext cx="224362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cxnSp>
        <p:nvCxnSpPr>
          <p:cNvPr id="4963" name="Connector 4963"/>
          <p:cNvCxnSpPr>
            <a:stCxn id="4915" idx="0"/>
            <a:endCxn id="4927" idx="0"/>
          </p:cNvCxnSpPr>
          <p:nvPr/>
        </p:nvCxnSpPr>
        <p:spPr>
          <a:xfrm flipH="1" flipV="1">
            <a:off x="11406869" y="5078617"/>
            <a:ext cx="220853" cy="1222221"/>
          </a:xfrm>
          <a:prstGeom prst="straightConnector1">
            <a:avLst/>
          </a:prstGeom>
          <a:ln w="25400">
            <a:solidFill>
              <a:srgbClr val="53585F"/>
            </a:solidFill>
            <a:miter lim="400000"/>
          </a:ln>
        </p:spPr>
      </p:cxnSp>
      <p:sp>
        <p:nvSpPr>
          <p:cNvPr id="4964" name="Shape 4964"/>
          <p:cNvSpPr/>
          <p:nvPr/>
        </p:nvSpPr>
        <p:spPr>
          <a:xfrm>
            <a:off x="952500" y="8065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2100">
              <a:defRPr sz="4000"/>
            </a:lvl1pPr>
          </a:lstStyle>
          <a:p>
            <a:pPr/>
            <a:r>
              <a:t># states = 4 + (4x3) + (4x3x2) + (4x3x2x1) = 64</a:t>
            </a:r>
          </a:p>
        </p:txBody>
      </p:sp>
      <p:sp>
        <p:nvSpPr>
          <p:cNvPr id="4965" name="Shape 4965"/>
          <p:cNvSpPr/>
          <p:nvPr/>
        </p:nvSpPr>
        <p:spPr>
          <a:xfrm>
            <a:off x="952500" y="870082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97941">
              <a:defRPr sz="4080"/>
            </a:lvl1pPr>
          </a:lstStyle>
          <a:p>
            <a:pPr/>
            <a:r>
              <a:t># evaluated states = 4 + (4x3) + (4x3) + 4 = 32</a:t>
            </a:r>
          </a:p>
        </p:txBody>
      </p:sp>
      <p:sp>
        <p:nvSpPr>
          <p:cNvPr id="4966" name="Shape 4966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summary of computations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8" name="Shape 4968"/>
          <p:cNvSpPr/>
          <p:nvPr>
            <p:ph type="body" sz="quarter" idx="1"/>
          </p:nvPr>
        </p:nvSpPr>
        <p:spPr>
          <a:xfrm>
            <a:off x="215900" y="9298530"/>
            <a:ext cx="9271265" cy="527977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69" name="Shape 4969"/>
          <p:cNvSpPr/>
          <p:nvPr/>
        </p:nvSpPr>
        <p:spPr>
          <a:xfrm>
            <a:off x="952500" y="4881033"/>
            <a:ext cx="11099800" cy="110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fast branch-and-bound for rule lists</a:t>
            </a:r>
          </a:p>
        </p:txBody>
      </p:sp>
      <p:sp>
        <p:nvSpPr>
          <p:cNvPr id="4970" name="Shape 4970"/>
          <p:cNvSpPr/>
          <p:nvPr/>
        </p:nvSpPr>
        <p:spPr>
          <a:xfrm>
            <a:off x="9012766" y="5962663"/>
            <a:ext cx="2743069" cy="100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200">
                <a:solidFill>
                  <a:srgbClr val="FF93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human-interpretable machine learning</a:t>
            </a:r>
          </a:p>
        </p:txBody>
      </p:sp>
      <p:sp>
        <p:nvSpPr>
          <p:cNvPr id="4971" name="Shape 4971"/>
          <p:cNvSpPr/>
          <p:nvPr/>
        </p:nvSpPr>
        <p:spPr>
          <a:xfrm>
            <a:off x="8504766" y="8035237"/>
            <a:ext cx="3509434" cy="100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200">
                <a:solidFill>
                  <a:srgbClr val="4F8F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structures to store &amp; reuse computation</a:t>
            </a:r>
          </a:p>
        </p:txBody>
      </p:sp>
      <p:sp>
        <p:nvSpPr>
          <p:cNvPr id="4972" name="Shape 4972"/>
          <p:cNvSpPr/>
          <p:nvPr/>
        </p:nvSpPr>
        <p:spPr>
          <a:xfrm>
            <a:off x="952500" y="6993466"/>
            <a:ext cx="11099800" cy="110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with a symmetry-aware cache</a:t>
            </a:r>
          </a:p>
        </p:txBody>
      </p:sp>
      <p:sp>
        <p:nvSpPr>
          <p:cNvPr id="4973" name="Shape 4973"/>
          <p:cNvSpPr/>
          <p:nvPr/>
        </p:nvSpPr>
        <p:spPr>
          <a:xfrm>
            <a:off x="2867785" y="5964568"/>
            <a:ext cx="5495397" cy="12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2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global combinatorial optimization algorithm</a:t>
            </a:r>
          </a:p>
          <a:p>
            <a:pPr algn="l">
              <a:defRPr sz="2200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(vs. greedy heuristics or random search)</a:t>
            </a:r>
          </a:p>
        </p:txBody>
      </p:sp>
      <p:sp>
        <p:nvSpPr>
          <p:cNvPr id="4974" name="Shape 4974"/>
          <p:cNvSpPr/>
          <p:nvPr/>
        </p:nvSpPr>
        <p:spPr>
          <a:xfrm>
            <a:off x="803217" y="694260"/>
            <a:ext cx="11335620" cy="39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8200"/>
              </a:lnSpc>
              <a:spcBef>
                <a:spcPts val="1200"/>
              </a:spcBef>
              <a:defRPr i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Will the person stay inside or go outside?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(using computer)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(stay inside)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(time is between 11PM-7AM)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(stay inside)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(sunny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and </a:t>
            </a:r>
            <a:r>
              <a:t>not raining/snowing)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(go outside)</a:t>
            </a:r>
          </a:p>
          <a:p>
            <a:pPr algn="l" defTabSz="457200">
              <a:lnSpc>
                <a:spcPts val="8200"/>
              </a:lnSpc>
              <a:spcBef>
                <a:spcPts val="12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(temperature &gt; 55 F)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 predict</a:t>
            </a:r>
            <a:r>
              <a:t> (go outside)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 predict</a:t>
            </a:r>
            <a:r>
              <a:t> (stay inside)</a:t>
            </a:r>
          </a:p>
        </p:txBody>
      </p:sp>
      <p:sp>
        <p:nvSpPr>
          <p:cNvPr id="4975" name="Shape 4975"/>
          <p:cNvSpPr/>
          <p:nvPr/>
        </p:nvSpPr>
        <p:spPr>
          <a:xfrm>
            <a:off x="465369" y="5869880"/>
            <a:ext cx="2366368" cy="143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2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incremental</a:t>
            </a:r>
          </a:p>
          <a:p>
            <a:pPr algn="l">
              <a:defRPr sz="22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parallel (?)</a:t>
            </a:r>
          </a:p>
          <a:p>
            <a:pPr algn="l">
              <a:defRPr sz="22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asynchronous (?)</a:t>
            </a:r>
          </a:p>
        </p:txBody>
      </p:sp>
      <p:sp>
        <p:nvSpPr>
          <p:cNvPr id="4976" name="Shape 4976"/>
          <p:cNvSpPr/>
          <p:nvPr/>
        </p:nvSpPr>
        <p:spPr>
          <a:xfrm>
            <a:off x="3951949" y="8035237"/>
            <a:ext cx="3509434" cy="100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200">
                <a:solidFill>
                  <a:srgbClr val="9437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exploit problem structure</a:t>
            </a:r>
          </a:p>
          <a:p>
            <a:pPr algn="l">
              <a:defRPr sz="2200">
                <a:solidFill>
                  <a:srgbClr val="9437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(permutations)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2100">
              <a:defRPr sz="4000"/>
            </a:lvl1pPr>
          </a:lstStyle>
          <a:p>
            <a:pPr/>
            <a:r>
              <a:t>example rule lists (with certificates of optimality)</a:t>
            </a:r>
          </a:p>
        </p:txBody>
      </p:sp>
      <p:sp>
        <p:nvSpPr>
          <p:cNvPr id="149" name="Shape 149"/>
          <p:cNvSpPr/>
          <p:nvPr/>
        </p:nvSpPr>
        <p:spPr>
          <a:xfrm>
            <a:off x="952500" y="1327097"/>
            <a:ext cx="11099800" cy="693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3679">
              <a:defRPr sz="3200"/>
            </a:pPr>
            <a:r>
              <a:t>predict whether individual recidivates within 2 years</a:t>
            </a:r>
          </a:p>
          <a:p>
            <a:pPr algn="l" defTabSz="233679">
              <a:defRPr sz="3200"/>
            </a:pP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(male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and</a:t>
            </a:r>
            <a:r>
              <a:t> juvenile crimes &gt; 0)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(juvenile felonies = 0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and</a:t>
            </a:r>
            <a:r>
              <a:t> priors &gt;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 (no)</a:t>
            </a:r>
          </a:p>
          <a:p>
            <a:pPr algn="l" defTabSz="233679">
              <a:defRPr sz="3200"/>
            </a:pP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(age = 18-20)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(male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and </a:t>
            </a:r>
            <a:r>
              <a:t>age = 21-25)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(age = 26-30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and</a:t>
            </a:r>
            <a:r>
              <a:t> priors = 2-3)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 if</a:t>
            </a:r>
            <a:r>
              <a:t> (priors &gt; 3)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t> (yes)</a:t>
            </a:r>
          </a:p>
          <a:p>
            <a:pPr algn="l" defTabSz="233679">
              <a:defRPr sz="3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 (no)</a:t>
            </a:r>
          </a:p>
          <a:p>
            <a:pPr algn="l" defTabSz="233679">
              <a:defRPr sz="3200"/>
            </a:pPr>
          </a:p>
          <a:p>
            <a:pPr algn="l" defTabSz="233679">
              <a:defRPr sz="3200"/>
            </a:pPr>
            <a:r>
              <a:t>regularization 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) = 0.005</a:t>
            </a:r>
          </a:p>
          <a:p>
            <a:pPr algn="l" defTabSz="233679">
              <a:defRPr sz="3200"/>
            </a:pPr>
            <a:r>
              <a:t>test accuracy = 0.675 +/- 0.020 (10-fold cross-validation)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444500"/>
            <a:ext cx="11099800" cy="723950"/>
          </a:xfrm>
          <a:prstGeom prst="rect">
            <a:avLst/>
          </a:prstGeom>
        </p:spPr>
        <p:txBody>
          <a:bodyPr/>
          <a:lstStyle>
            <a:lvl1pPr algn="l" defTabSz="297941">
              <a:defRPr sz="4080"/>
            </a:lvl1pPr>
          </a:lstStyle>
          <a:p>
            <a:pPr/>
            <a:r>
              <a:t>learning rule lists</a:t>
            </a:r>
          </a:p>
        </p:txBody>
      </p:sp>
      <p:sp>
        <p:nvSpPr>
          <p:cNvPr id="152" name="Shape 152"/>
          <p:cNvSpPr/>
          <p:nvPr/>
        </p:nvSpPr>
        <p:spPr>
          <a:xfrm>
            <a:off x="952500" y="2518778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3766" indent="-503766" algn="l" defTabSz="297941">
              <a:buSzPct val="75000"/>
              <a:buChar char="•"/>
              <a:defRPr sz="4080"/>
            </a:lvl1pPr>
          </a:lstStyle>
          <a:p>
            <a:pPr/>
            <a:r>
              <a:t>greedy (fast)</a:t>
            </a:r>
          </a:p>
        </p:txBody>
      </p:sp>
      <p:sp>
        <p:nvSpPr>
          <p:cNvPr id="153" name="Shape 153"/>
          <p:cNvSpPr/>
          <p:nvPr/>
        </p:nvSpPr>
        <p:spPr>
          <a:xfrm>
            <a:off x="952500" y="1809697"/>
            <a:ext cx="11099800" cy="72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93888" indent="-493888" algn="l" defTabSz="292100">
              <a:buSzPct val="75000"/>
              <a:buChar char="•"/>
              <a:defRPr sz="4000"/>
            </a:lvl1pPr>
          </a:lstStyle>
          <a:p>
            <a:pPr/>
            <a:r>
              <a:t>typical algorithms don’t do global optimization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952500" y="4540091"/>
            <a:ext cx="11099800" cy="72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86258">
              <a:defRPr b="1" sz="3920">
                <a:latin typeface="Helvetica"/>
                <a:ea typeface="Helvetica"/>
                <a:cs typeface="Helvetica"/>
                <a:sym typeface="Helvetica"/>
              </a:defRPr>
            </a:pPr>
            <a:r>
              <a:t>goal: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 global optimization via branch-and-bound</a:t>
            </a:r>
          </a:p>
        </p:txBody>
      </p:sp>
      <p:sp>
        <p:nvSpPr>
          <p:cNvPr id="155" name="Shape 155"/>
          <p:cNvSpPr/>
          <p:nvPr/>
        </p:nvSpPr>
        <p:spPr>
          <a:xfrm>
            <a:off x="952500" y="3174894"/>
            <a:ext cx="11099800" cy="72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03766" indent="-503766" algn="l" defTabSz="297941">
              <a:buSzPct val="75000"/>
              <a:buChar char="•"/>
              <a:defRPr sz="4080"/>
            </a:lvl1pPr>
          </a:lstStyle>
          <a:p>
            <a:pPr/>
            <a:r>
              <a:t>Monte Carlo (slow)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893778" y="6711897"/>
            <a:ext cx="11099801" cy="1619532"/>
          </a:xfrm>
          <a:prstGeom prst="rect">
            <a:avLst/>
          </a:prstGeom>
        </p:spPr>
        <p:txBody>
          <a:bodyPr anchor="t"/>
          <a:lstStyle/>
          <a:p>
            <a:pPr marL="246944" indent="-246944">
              <a:spcBef>
                <a:spcPts val="0"/>
              </a:spcBef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learning decision lists (Rivest, 1987)</a:t>
            </a:r>
          </a:p>
          <a:p>
            <a:pPr marL="246944" indent="-246944">
              <a:spcBef>
                <a:spcPts val="0"/>
              </a:spcBef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Bayesian rule lists (Letham, Rudin, McCormick, Madigan, 2015) … stroke prediction model</a:t>
            </a:r>
          </a:p>
          <a:p>
            <a:pPr marL="246944" indent="-246944">
              <a:spcBef>
                <a:spcPts val="0"/>
              </a:spcBef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scalable Bayesian rule lists (Yang, Rudin, Seltzer, 2016) … cache, efficient bit vector operations</a:t>
            </a:r>
          </a:p>
        </p:txBody>
      </p:sp>
      <p:sp>
        <p:nvSpPr>
          <p:cNvPr id="157" name="Shape 157"/>
          <p:cNvSpPr/>
          <p:nvPr/>
        </p:nvSpPr>
        <p:spPr>
          <a:xfrm>
            <a:off x="893778" y="6254697"/>
            <a:ext cx="11099801" cy="425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z="2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selected related work: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