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notesMasterIdLst>
    <p:notesMasterId r:id="rId26"/>
  </p:notesMasterIdLst>
  <p:sldIdLst>
    <p:sldId id="320" r:id="rId2"/>
    <p:sldId id="2221" r:id="rId3"/>
    <p:sldId id="2242" r:id="rId4"/>
    <p:sldId id="2224" r:id="rId5"/>
    <p:sldId id="2229" r:id="rId6"/>
    <p:sldId id="2223" r:id="rId7"/>
    <p:sldId id="2225" r:id="rId8"/>
    <p:sldId id="2226" r:id="rId9"/>
    <p:sldId id="2227" r:id="rId10"/>
    <p:sldId id="2230" r:id="rId11"/>
    <p:sldId id="2241" r:id="rId12"/>
    <p:sldId id="2243" r:id="rId13"/>
    <p:sldId id="2228" r:id="rId14"/>
    <p:sldId id="2247" r:id="rId15"/>
    <p:sldId id="2244" r:id="rId16"/>
    <p:sldId id="2233" r:id="rId17"/>
    <p:sldId id="2245" r:id="rId18"/>
    <p:sldId id="2234" r:id="rId19"/>
    <p:sldId id="2237" r:id="rId20"/>
    <p:sldId id="2235" r:id="rId21"/>
    <p:sldId id="2236" r:id="rId22"/>
    <p:sldId id="2238" r:id="rId23"/>
    <p:sldId id="2239" r:id="rId24"/>
    <p:sldId id="224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7570" autoAdjust="0"/>
  </p:normalViewPr>
  <p:slideViewPr>
    <p:cSldViewPr snapToGrid="0">
      <p:cViewPr varScale="1">
        <p:scale>
          <a:sx n="61" d="100"/>
          <a:sy n="61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49D8A6-07FF-4E66-ADFE-CDE428473218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2DA4A6-2D55-4169-81B0-593741AB5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0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923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F68D-F93C-20A5-1DD7-E259ADDCA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507A4E53-ACC4-B525-2ED4-98A0F754B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3E3D6B8-0153-1D26-3AF5-DFD6B78C4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50FBE94-7B52-B055-F1CE-CC4D1C642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51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61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382B3-42EF-74F9-92D9-ED0DCD5CA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72FD6C5-B39F-8CAB-1F12-E54FBB36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079F3A3-7E46-72D6-9010-246B3788F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2DAD4D3-4C88-F502-9FC6-FB5032153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170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BBBB4-92FF-5835-F9EE-1493ED3CA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8CF24F15-879F-7777-3F83-3170FEC31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F12DBA0-BA53-8682-E8AE-5A8E9FA02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9546E05-3EF4-CB31-DC37-2A8EF7C82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72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44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526FF-6955-466C-9CAE-2FDA4957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49A484A-3937-870F-E6AD-DBE9B4352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DF0014C-C874-4F17-769C-1E825444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E5B3B8-D871-BCFE-EC48-7E375D3AB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22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56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76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904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96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288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546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78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A8D49-FC29-51BB-E456-6DC78A85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AFBEBC23-954B-969A-F2AF-26F0B8CD7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7C11F54-4888-EC39-3383-A7F98B9CB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C3059AE-A99D-E73F-9DCF-586B9FD13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24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87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65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42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52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6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61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A4A6-2D55-4169-81B0-593741AB5A0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85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 b="1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1A33-2849-494E-8229-4718A880F161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9A5A-8256-4128-87DE-5EE378838FA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32-6BFE-4F4E-B0F0-80D10486FE4A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15736"/>
            <a:ext cx="7729728" cy="341930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7367-DF69-4B71-BA02-55C4E20AA45A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6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C38-4828-4310-8505-AC530B8EC285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7C25-2EC2-441D-9997-4970FC24E75D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3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2DED-0A3D-48B1-BF7E-8B04830C48FC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7729728"/>
              <a:gd name="connsiteY0" fmla="*/ 0 h 1188720"/>
              <a:gd name="connsiteX1" fmla="*/ 7729728 w 7729728"/>
              <a:gd name="connsiteY1" fmla="*/ 0 h 1188720"/>
              <a:gd name="connsiteX2" fmla="*/ 7729728 w 7729728"/>
              <a:gd name="connsiteY2" fmla="*/ 1188720 h 1188720"/>
              <a:gd name="connsiteX3" fmla="*/ 0 w 7729728"/>
              <a:gd name="connsiteY3" fmla="*/ 1188720 h 1188720"/>
              <a:gd name="connsiteX4" fmla="*/ 0 w 7729728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9728" h="1188720" fill="none" extrusionOk="0">
                <a:moveTo>
                  <a:pt x="0" y="0"/>
                </a:moveTo>
                <a:cubicBezTo>
                  <a:pt x="3386509" y="-33775"/>
                  <a:pt x="6853837" y="138873"/>
                  <a:pt x="7729728" y="0"/>
                </a:cubicBezTo>
                <a:cubicBezTo>
                  <a:pt x="7704852" y="502431"/>
                  <a:pt x="7707547" y="961248"/>
                  <a:pt x="7729728" y="1188720"/>
                </a:cubicBezTo>
                <a:cubicBezTo>
                  <a:pt x="4346458" y="1051390"/>
                  <a:pt x="3184963" y="1050864"/>
                  <a:pt x="0" y="1188720"/>
                </a:cubicBezTo>
                <a:cubicBezTo>
                  <a:pt x="43948" y="766469"/>
                  <a:pt x="-28232" y="376484"/>
                  <a:pt x="0" y="0"/>
                </a:cubicBezTo>
                <a:close/>
              </a:path>
              <a:path w="7729728" h="1188720" stroke="0" extrusionOk="0">
                <a:moveTo>
                  <a:pt x="0" y="0"/>
                </a:moveTo>
                <a:cubicBezTo>
                  <a:pt x="2682497" y="-101487"/>
                  <a:pt x="5339704" y="-162162"/>
                  <a:pt x="7729728" y="0"/>
                </a:cubicBezTo>
                <a:cubicBezTo>
                  <a:pt x="7747691" y="483689"/>
                  <a:pt x="7665846" y="736003"/>
                  <a:pt x="7729728" y="1188720"/>
                </a:cubicBezTo>
                <a:cubicBezTo>
                  <a:pt x="6207837" y="1238785"/>
                  <a:pt x="3476265" y="1030271"/>
                  <a:pt x="0" y="1188720"/>
                </a:cubicBezTo>
                <a:cubicBezTo>
                  <a:pt x="13379" y="1037224"/>
                  <a:pt x="-12251" y="4298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AE5-9912-4046-B72A-C4CC339D01B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53EA-8FDB-4671-99C6-8F40439BBA5A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0243B9-EF56-495B-BF24-4B52E3C60A05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custGeom>
            <a:avLst/>
            <a:gdLst>
              <a:gd name="connsiteX0" fmla="*/ 0 w 7729728"/>
              <a:gd name="connsiteY0" fmla="*/ 0 h 1188720"/>
              <a:gd name="connsiteX1" fmla="*/ 7729728 w 7729728"/>
              <a:gd name="connsiteY1" fmla="*/ 0 h 1188720"/>
              <a:gd name="connsiteX2" fmla="*/ 7729728 w 7729728"/>
              <a:gd name="connsiteY2" fmla="*/ 1188720 h 1188720"/>
              <a:gd name="connsiteX3" fmla="*/ 0 w 7729728"/>
              <a:gd name="connsiteY3" fmla="*/ 1188720 h 1188720"/>
              <a:gd name="connsiteX4" fmla="*/ 0 w 7729728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9728" h="1188720" fill="none" extrusionOk="0">
                <a:moveTo>
                  <a:pt x="0" y="0"/>
                </a:moveTo>
                <a:cubicBezTo>
                  <a:pt x="2952642" y="-109175"/>
                  <a:pt x="5212849" y="-48220"/>
                  <a:pt x="7729728" y="0"/>
                </a:cubicBezTo>
                <a:cubicBezTo>
                  <a:pt x="7730271" y="207994"/>
                  <a:pt x="7719584" y="731181"/>
                  <a:pt x="7729728" y="1188720"/>
                </a:cubicBezTo>
                <a:cubicBezTo>
                  <a:pt x="6012101" y="1155898"/>
                  <a:pt x="2319366" y="1164160"/>
                  <a:pt x="0" y="1188720"/>
                </a:cubicBezTo>
                <a:cubicBezTo>
                  <a:pt x="21353" y="790625"/>
                  <a:pt x="-7542" y="155597"/>
                  <a:pt x="0" y="0"/>
                </a:cubicBezTo>
                <a:close/>
              </a:path>
              <a:path w="7729728" h="1188720" stroke="0" extrusionOk="0">
                <a:moveTo>
                  <a:pt x="0" y="0"/>
                </a:moveTo>
                <a:cubicBezTo>
                  <a:pt x="3276255" y="56275"/>
                  <a:pt x="5959790" y="-36696"/>
                  <a:pt x="7729728" y="0"/>
                </a:cubicBezTo>
                <a:cubicBezTo>
                  <a:pt x="7727047" y="489250"/>
                  <a:pt x="7758289" y="646283"/>
                  <a:pt x="7729728" y="1188720"/>
                </a:cubicBezTo>
                <a:cubicBezTo>
                  <a:pt x="5788774" y="1129266"/>
                  <a:pt x="1370424" y="1212815"/>
                  <a:pt x="0" y="1188720"/>
                </a:cubicBezTo>
                <a:cubicBezTo>
                  <a:pt x="-9508" y="1055575"/>
                  <a:pt x="20328" y="52253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sq">
            <a:solidFill>
              <a:srgbClr val="40404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E6B0A5-67E3-46E0-B713-CC81A740C03A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spc="200" baseline="0">
          <a:solidFill>
            <a:srgbClr val="262626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OneShotLear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IIcfxDiNOqDbFddnMiZz-DHWhfyT8PIm" TargetMode="External"/><Relationship Id="rId5" Type="http://schemas.openxmlformats.org/officeDocument/2006/relationships/hyperlink" Target="https://www.youtube.com/@machinelearningprojects" TargetMode="External"/><Relationship Id="rId4" Type="http://schemas.openxmlformats.org/officeDocument/2006/relationships/hyperlink" Target="https://www.youtube.com/playlist?list=PLdF3rLdF4ICQ4-fSEucMqoqMz1tEyjp9q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" TargetMode="External"/><Relationship Id="rId4" Type="http://schemas.openxmlformats.org/officeDocument/2006/relationships/hyperlink" Target="https://stanfordnlp.github.io/stanz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jpurkar.github.io/SQuAD-explorer/explore/1.1/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datasets/wmt19" TargetMode="External"/><Relationship Id="rId4" Type="http://schemas.openxmlformats.org/officeDocument/2006/relationships/hyperlink" Target="https://paperswithcode.com/dataset/squ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progre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perswithcode.com/paper/generating-gender-augmented-data-for-nlp" TargetMode="External"/><Relationship Id="rId4" Type="http://schemas.openxmlformats.org/officeDocument/2006/relationships/hyperlink" Target="https://paperswithcod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s?mod=texts&amp;page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?tags=13204-NL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8C46B-A7CC-4130-FB4C-C53F0754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4" b="89971" l="4300" r="96500">
                        <a14:foregroundMark x1="11800" y1="37645" x2="5200" y2="50727"/>
                        <a14:foregroundMark x1="5200" y1="50727" x2="4300" y2="51599"/>
                        <a14:foregroundMark x1="27400" y1="19041" x2="26500" y2="28924"/>
                        <a14:foregroundMark x1="41700" y1="15116" x2="41700" y2="15116"/>
                        <a14:foregroundMark x1="68600" y1="20640" x2="74400" y2="23547"/>
                        <a14:foregroundMark x1="74400" y1="23547" x2="74500" y2="23692"/>
                        <a14:foregroundMark x1="86700" y1="41134" x2="92700" y2="46221"/>
                        <a14:foregroundMark x1="92700" y1="46221" x2="91200" y2="57703"/>
                        <a14:foregroundMark x1="91200" y1="57703" x2="83600" y2="58721"/>
                        <a14:foregroundMark x1="83600" y1="58721" x2="79700" y2="67733"/>
                        <a14:foregroundMark x1="79700" y1="67733" x2="79700" y2="68605"/>
                        <a14:foregroundMark x1="36100" y1="78924" x2="30300" y2="79651"/>
                        <a14:foregroundMark x1="30300" y1="79651" x2="30200" y2="79506"/>
                        <a14:foregroundMark x1="96500" y1="47674" x2="96500" y2="476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341" y="-1238017"/>
            <a:ext cx="11349317" cy="78083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94CFDE8-469E-4D90-ACB4-F4BC45C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46179"/>
            <a:ext cx="8991600" cy="1645920"/>
          </a:xfrm>
          <a:custGeom>
            <a:avLst/>
            <a:gdLst>
              <a:gd name="connsiteX0" fmla="*/ 0 w 8991600"/>
              <a:gd name="connsiteY0" fmla="*/ 0 h 1645920"/>
              <a:gd name="connsiteX1" fmla="*/ 8991600 w 8991600"/>
              <a:gd name="connsiteY1" fmla="*/ 0 h 1645920"/>
              <a:gd name="connsiteX2" fmla="*/ 8991600 w 8991600"/>
              <a:gd name="connsiteY2" fmla="*/ 1645920 h 1645920"/>
              <a:gd name="connsiteX3" fmla="*/ 0 w 8991600"/>
              <a:gd name="connsiteY3" fmla="*/ 1645920 h 1645920"/>
              <a:gd name="connsiteX4" fmla="*/ 0 w 8991600"/>
              <a:gd name="connsiteY4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1645920" fill="none" extrusionOk="0">
                <a:moveTo>
                  <a:pt x="0" y="0"/>
                </a:moveTo>
                <a:cubicBezTo>
                  <a:pt x="1544926" y="166148"/>
                  <a:pt x="7909356" y="135337"/>
                  <a:pt x="8991600" y="0"/>
                </a:cubicBezTo>
                <a:cubicBezTo>
                  <a:pt x="9096741" y="545778"/>
                  <a:pt x="8956743" y="1379686"/>
                  <a:pt x="8991600" y="1645920"/>
                </a:cubicBezTo>
                <a:cubicBezTo>
                  <a:pt x="4678765" y="1624873"/>
                  <a:pt x="2638178" y="1496035"/>
                  <a:pt x="0" y="1645920"/>
                </a:cubicBezTo>
                <a:cubicBezTo>
                  <a:pt x="4733" y="896803"/>
                  <a:pt x="-77742" y="678526"/>
                  <a:pt x="0" y="0"/>
                </a:cubicBezTo>
                <a:close/>
              </a:path>
              <a:path w="8991600" h="1645920" stroke="0" extrusionOk="0">
                <a:moveTo>
                  <a:pt x="0" y="0"/>
                </a:moveTo>
                <a:cubicBezTo>
                  <a:pt x="2569459" y="158656"/>
                  <a:pt x="4923317" y="-87699"/>
                  <a:pt x="8991600" y="0"/>
                </a:cubicBezTo>
                <a:cubicBezTo>
                  <a:pt x="8924788" y="632243"/>
                  <a:pt x="8870835" y="827928"/>
                  <a:pt x="8991600" y="1645920"/>
                </a:cubicBezTo>
                <a:cubicBezTo>
                  <a:pt x="6905497" y="1605296"/>
                  <a:pt x="3137317" y="1643161"/>
                  <a:pt x="0" y="1645920"/>
                </a:cubicBezTo>
                <a:cubicBezTo>
                  <a:pt x="32945" y="864424"/>
                  <a:pt x="71446" y="3892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799934938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Applied Natural Language Processing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648500-53A9-4CA7-96F1-18B3BCC01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370" y="5537660"/>
            <a:ext cx="6801612" cy="123989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Rachel Shapira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90A3B4C-209A-B39D-3D2B-5F2B0E71F00F}"/>
              </a:ext>
            </a:extLst>
          </p:cNvPr>
          <p:cNvSpPr txBox="1">
            <a:spLocks/>
          </p:cNvSpPr>
          <p:nvPr/>
        </p:nvSpPr>
        <p:spPr bwMode="blackWhite">
          <a:xfrm>
            <a:off x="2382370" y="3321170"/>
            <a:ext cx="7237266" cy="1141703"/>
          </a:xfrm>
          <a:custGeom>
            <a:avLst/>
            <a:gdLst>
              <a:gd name="connsiteX0" fmla="*/ 0 w 7237266"/>
              <a:gd name="connsiteY0" fmla="*/ 0 h 1141703"/>
              <a:gd name="connsiteX1" fmla="*/ 7237266 w 7237266"/>
              <a:gd name="connsiteY1" fmla="*/ 0 h 1141703"/>
              <a:gd name="connsiteX2" fmla="*/ 7237266 w 7237266"/>
              <a:gd name="connsiteY2" fmla="*/ 1141703 h 1141703"/>
              <a:gd name="connsiteX3" fmla="*/ 0 w 7237266"/>
              <a:gd name="connsiteY3" fmla="*/ 1141703 h 1141703"/>
              <a:gd name="connsiteX4" fmla="*/ 0 w 7237266"/>
              <a:gd name="connsiteY4" fmla="*/ 0 h 114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7266" h="1141703" fill="none" extrusionOk="0">
                <a:moveTo>
                  <a:pt x="0" y="0"/>
                </a:moveTo>
                <a:cubicBezTo>
                  <a:pt x="3190443" y="-33775"/>
                  <a:pt x="4896275" y="138873"/>
                  <a:pt x="7237266" y="0"/>
                </a:cubicBezTo>
                <a:cubicBezTo>
                  <a:pt x="7254681" y="329610"/>
                  <a:pt x="7137916" y="656222"/>
                  <a:pt x="7237266" y="1141703"/>
                </a:cubicBezTo>
                <a:cubicBezTo>
                  <a:pt x="4550385" y="1004373"/>
                  <a:pt x="2338418" y="1003847"/>
                  <a:pt x="0" y="1141703"/>
                </a:cubicBezTo>
                <a:cubicBezTo>
                  <a:pt x="3255" y="781317"/>
                  <a:pt x="-30727" y="287625"/>
                  <a:pt x="0" y="0"/>
                </a:cubicBezTo>
                <a:close/>
              </a:path>
              <a:path w="7237266" h="1141703" stroke="0" extrusionOk="0">
                <a:moveTo>
                  <a:pt x="0" y="0"/>
                </a:moveTo>
                <a:cubicBezTo>
                  <a:pt x="3587068" y="-101487"/>
                  <a:pt x="4276436" y="-162162"/>
                  <a:pt x="7237266" y="0"/>
                </a:cubicBezTo>
                <a:cubicBezTo>
                  <a:pt x="7339027" y="231287"/>
                  <a:pt x="7173589" y="616010"/>
                  <a:pt x="7237266" y="1141703"/>
                </a:cubicBezTo>
                <a:cubicBezTo>
                  <a:pt x="4619502" y="1191768"/>
                  <a:pt x="2944426" y="983254"/>
                  <a:pt x="0" y="1141703"/>
                </a:cubicBezTo>
                <a:cubicBezTo>
                  <a:pt x="75240" y="841966"/>
                  <a:pt x="40582" y="31702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1">
                <a:lumMod val="7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</a:t>
            </a:r>
            <a:endParaRPr lang="he-IL" sz="28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CE12-8029-C022-392C-2392B10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inspiration 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986920" y="2571581"/>
            <a:ext cx="10550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One shot learning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AI with Noor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Machine Learning Projects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InsightsByRish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4F897B-815C-E47F-88D0-26292E5D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7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Resources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065196" y="2458212"/>
            <a:ext cx="105504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https://spacy.io/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Excellent open-source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Tokenization, NER, Sentiment Analysis, Word Vectors, Transformers and much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https://stanfordnlp.github.io/stanza/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all sorts of NLP pipelines (NER, Dependency parsing, Sentiment Analysis and more)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https://huggingface.co/ 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Excellent resources for SOTA models (with easily accessed API)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sort models by tasks, library and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Sorted by popularity, usage, etc.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0939818-895F-5820-3888-195B8E88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8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353DB-714A-4B19-975B-DEA96582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04C64A-DCCD-6F68-16FC-8AEAA9C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#1 Project Example: </a:t>
            </a:r>
            <a:br>
              <a:rPr lang="en-US" dirty="0"/>
            </a:br>
            <a:r>
              <a:rPr lang="en-US" dirty="0"/>
              <a:t>Domain-Specific Chatbot for Personal Questions About Course Material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CC5DB12-8629-078C-BFDD-DFD01A32DC76}"/>
              </a:ext>
            </a:extLst>
          </p:cNvPr>
          <p:cNvSpPr txBox="1"/>
          <p:nvPr/>
        </p:nvSpPr>
        <p:spPr>
          <a:xfrm>
            <a:off x="1067318" y="2357885"/>
            <a:ext cx="104841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Modules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Intent Recognition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Identify the intent behind personalized questions (e.g., "What topics should I review?", "How do I improve on X?", "Explain concept Y").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 and compare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RNN-based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(e.g., LSTMs or GRUs) trained on embeddings like Word2Vec 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Response Generation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Design the response system to handle diverse personal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Generative Responses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LSTM-based sequence-to-sequence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dynamically generate personalized responses based on the user’s query and course data.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Unsupervised analysis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focuses on extracting meaningful patterns, clusters, or topics from user input without the need for labeled data. Techniques like clustering, topic modeling (e.g., LDA), 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keyphrase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extraction (e.g., TF-IDF) enable the chatbot to dynamically identify relevant concepts, such as assignments or exam dates, and improve its responses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Transformers for Personalization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Experiment with basic transformer models (e.g., BERT 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transformers for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intent recognition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compare accuracy with RNN-based methods.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Fine-tune transformers or use few shots learning for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personalized response generation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Personalized Context Module: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Build a context-tracking module using RNNs or transformers to maintain conversational flow and provide responses based on the student’s history or progress (e.g., "Last week you struggled with X, here’s a quick review.").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9A3635F-B04F-A7B2-4C71-8E30B396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9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182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#2 Project Example: Analyzing the National Mood in Israel Through Text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836548" y="1380902"/>
            <a:ext cx="10971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 Data Collection: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choose your source (working with Hebrew, is a challenge!  (also Arabic…)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Social Media Platforms: Twitter, Facebook, Telegram (public posts or hashtags related to current events like #Israel, #War, #Solidarity).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News Headlines: Scrape headlines from Israeli news outlets (e.g., Ynet, Haaretz).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Public Comments: Analyze responses to public figures or government announcements.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Languages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2. Preprocessing: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Text Cleaning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Normalize text by handling abbreviations, slang, and mixed Hebrew-English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Tokenization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Use word 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subword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tokenization (e.g., with multilingual models like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AlephBERT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Hebrew).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Translation (Optional).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3. Feature Representation: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modern embedding techniques to represent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BERT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Fine-tune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AlephBERT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Hebrew and multilingual text embeddings.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Sentence Embeddings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Use models like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Sentence-BERT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represent entire sentences or documents.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4.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Emotional Labels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Define mood categories such as: "Fear," "Anger," "Hope," "Solidarity," "Sadness," "Frustration."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Model Choices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Start with basic classifiers like Logistic Regression or Random Forest.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Progress to deep learning models like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transformers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more nuanced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Multilingual Classification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Fine-tune multilingual models like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mBERT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handle Hebrew, Arabic, and English text seamlessly.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5. Time-Series Analysis: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Aggregate results over time to track mood 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Example: Analyze daily or weekly shifts in sentiment based on public events (e.g., escalation of conflict, ceasefire announcements).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Visualize mood fluctuations using graphs or heatmaps.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80D948B-99EA-B1A0-A8A3-8068864E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DCCE-6911-586E-ACE0-2C2CC568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8F821E-3FD7-8C30-D0EC-CD6599CC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306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#3 Project Example: Text Analysis and Generation on Song Lyrics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C504A5D-C818-35B1-E029-CA661B2AC046}"/>
              </a:ext>
            </a:extLst>
          </p:cNvPr>
          <p:cNvSpPr txBox="1"/>
          <p:nvPr/>
        </p:nvSpPr>
        <p:spPr>
          <a:xfrm>
            <a:off x="820782" y="1507026"/>
            <a:ext cx="105504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Develop a web scraper to collect lyrics from publicly available sources, targeting 1.2 million songs categorized by genre (e.g., pop, rock, hip-hop).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Process and clean the scraped data to remove duplicates, unwanted symbols, and incomplete entries.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Linguistic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Perform various analyses to extract insights from the lyrics: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 Frequency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Lexical Complexity, Sentiment Analysis, Stylistic Patterns: Explore rhyme patterns, word length, and line structures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Deep Learning Language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 an LSTM or GRU-based language model using the lyrics, with genres as conditional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model can be trained using character-based or word-based tokenization to explore different granularities of text representation.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Fine-tune the model to generate genre-specific lyrics (e.g., upbeat lyrics for pop, introspective lines for blues).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performance with simpler models like MLPs or more advanced architectures like transformers (optional).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 lyrics for genres outside the training data to test the model's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7BDDD04-ECF9-56F4-C14B-A9831081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8CB9B-F820-42B4-BCCF-CD094D58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E02498-54CE-35CF-3FAC-19B8D415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306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#4 Project Example: Multimodal Recipe Generator</a:t>
            </a:r>
            <a:endParaRPr lang="he-IL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2CA641-55FA-039D-EDD2-7D9AFDF2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FF34359-5E43-3EA2-5737-C08B6174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54" y="1507026"/>
            <a:ext cx="1160173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Textual Prompt Understanding: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Process user-provided prompts to understand preferences, cuisine type, or dietary restrictions.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Recipe Generation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Generate a step-by-step recipe using the structured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Deep Learning techniques (e.g., LSTMs, GRUs) to extract and analyze key information from prompts.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 with Transformer-based models (e.g., BERT) for more advanced language understanding.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Explore unsupervised methods such as clustering or topic modeling (e.g., Latent Dirichlet Allocation, Word2Vec embeddings) to group and extract preferences without labeled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Input: "Italian cuisine, tomatoes, garlic, basil, pasta" → Output: A structured recipe for Spaghetti Pomodoro.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Nutritional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Calculate nutritional information based on the ingredient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publicly available food nutrition databases (e.g., USDA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Central).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a module to estimate calories, macronutrients (protein, carbs, fats), and micronutrients (vitamins, minerals).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 this information alongside the recipe as an additional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Calculate that the Spaghetti Pomodoro recipe contains 400 calories, 15g protein, 60g carbs, and 10g fat per serving.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2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dataset is not labeled! What should I do?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365570" y="2303932"/>
            <a:ext cx="105504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Generate Pseudo-Labels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labels for your dataset programmatically or semi-manually using the following 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Heuristics: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 rules to assign pseudo-labels.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If the text contains "pasta," assign it the pseudo-label "Italian cuisine."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Clustering with Manual Annotation: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your data into groups and manually assign a label to each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Group recipes into clusters like "desserts" or "main courses" based on ingredient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Self-Supervised Learning: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models to predict aspects of your data based on context.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idea is to create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pretext task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trains the model to learn meaningful representations of the data based on its inherent structure. This is different from rule-based systems, as the model discovers patterns and relationships in the data rather than relying on predefined heuristics.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Mask certain words (e.g., "garlic") and train the model to predict them based on surrounding words.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Use Pre-trained Models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Unsupervised Learning Approaches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 Semi-supervised.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B53F0C-E169-D9AC-74C2-59065455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84913-40AD-4BE2-9EED-62312FBF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5D2559-5F8A-711C-B259-2C90F05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Neural Networks- tips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E49E88-3950-A6B3-1DFB-D151D823340E}"/>
              </a:ext>
            </a:extLst>
          </p:cNvPr>
          <p:cNvSpPr txBox="1"/>
          <p:nvPr/>
        </p:nvSpPr>
        <p:spPr>
          <a:xfrm>
            <a:off x="1113321" y="2338149"/>
            <a:ext cx="105504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Right at the beginning, separate off dev-test and test data splits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Define your metric(s):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online for well established metrics on this task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evaluation is still much better for summarization</a:t>
            </a:r>
          </a:p>
          <a:p>
            <a:pPr lvl="1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be able to do at least a very small-scale human eval – ask some friends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Establish a baseline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the simplest model first (e.g., logistic regression on unigrams and bigrams or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averaging word  vectors)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metrics on train AND dev NOT test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errors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metrics are amazing and no errors:</a:t>
            </a:r>
          </a:p>
          <a:p>
            <a:pPr lvl="1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Done! Problem was too easy. Need to restart.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Wingdings-Regular"/>
                <a:cs typeface="Calibri" panose="020F0502020204030204" pitchFamily="34" charset="0"/>
              </a:rPr>
              <a:t>J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Wingdings-Regular"/>
                <a:cs typeface="Calibri" panose="020F0502020204030204" pitchFamily="34" charset="0"/>
              </a:rPr>
              <a:t>L</a:t>
            </a:r>
            <a:endParaRPr lang="en-US" sz="28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44A92EB-2BCE-8619-5CC8-DB9A6F79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9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Neural Networks-tips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2231136" y="2456795"/>
            <a:ext cx="10550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Implement existing neural net model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metric on train and dev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output and errors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be close to your data! (Except for the final test set!)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 the dataset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summary statistics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at errors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how different hyperparameters affect performance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Try different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Window FC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RNNs/LSTMs with or without 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Transformers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663E2E-1B86-8638-E324-248C152A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8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129365" y="2274838"/>
            <a:ext cx="60741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training, models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overfit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what you are training on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correctly describes what happened to occur in particular data you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trained on, but the patterns are not general enough patterns to be likely to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apply to new data</a:t>
            </a: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way to monitor and avoid problematic overfitting is using independent 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validation and test sets …</a:t>
            </a: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your training, validation, and test sets are balanced (e.g., equal class distribution) to avoid bias in performance metrics.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8DA76ED-27B1-436E-B0E3-5F4536D2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1" y="2591812"/>
            <a:ext cx="3587996" cy="300494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B50236-7554-F2CC-4CB8-9C624387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6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071"/>
            <a:ext cx="7729728" cy="1188720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Project Grade Breakdown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067318" y="1648916"/>
            <a:ext cx="105504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5% – Project Proposal: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Submit a 0.5-1 page document defining the project goal, reviewing relevant work, preparing a plan, and describing the intended final outcome.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Deadline: 7.1.25.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5% – Mid-Project Progress Report: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 a brief update on the progress made, challenges encountered, and next steps planned.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Deadline: 23.1.25.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40% – Project Code and Results: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of the code, including comments, structure, and ease of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Clear and concise instructions for running the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 derived from the code's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40% – Project Handout: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Submit a 3-4 page handout that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description of the project and the data used, including basic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detailed explanation of the model, chosen metric, and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Suggestions for future work and improvements.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Final submission deadline: 6.2.25.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10% – Live Presentation: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Deliver a live presentation of your project, including key highlights such as the problem addressed, methodology, results, and conclusions.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Presentation Date: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4-6.2.25.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45FB600-4731-71A8-6180-2E28EE0E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3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and fine-tuning: Big Data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321869" y="2432268"/>
            <a:ext cx="105504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your data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sets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60% training, 20% tuning/dev, 20% test (example proportions).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 your model on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adjust hyperparameters (e.g.,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Functions,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rate, number of layers,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Batch Size, Dropout Rate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monitor progress and decide when to stop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the very end, evaluate the final model on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final test set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extremely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 times … ideally only once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F508376-6105-7845-98D6-4CD9E0A2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4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dirty="0"/>
              <a:t>Overfitting and fine-tuning</a:t>
            </a:r>
            <a:endParaRPr lang="he-IL" sz="32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338188" y="2182475"/>
            <a:ext cx="10550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train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tune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dev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test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need to be completely distinct</a:t>
            </a: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invalid to test on material you have trained on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get a falsely good performance.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almost always overfit on train: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model might memorize specific examples in the training set instead of learning generalizable patterns</a:t>
            </a:r>
            <a:r>
              <a:rPr lang="en-US" sz="2000" dirty="0"/>
              <a:t>.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need an independent tuning set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hyperparameters won’t be set right if tune is same as train</a:t>
            </a: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keep running on the same evaluation set, you begin to overfit to that evaluation set.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Effectively you are “training” on the evaluation set … you are learning things that do and don’t work on that particular eval set and using the info</a:t>
            </a:r>
          </a:p>
          <a:p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you've used the dev set extensively, you might want a second, untouched validation set (Dev2) to ensure your choices haven't overfit to the original dev set.</a:t>
            </a:r>
          </a:p>
          <a:p>
            <a:pPr algn="l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get a valid measure of system performance you need another untrained on,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</a:rPr>
              <a:t>independent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set … hence dev2 and final test.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CEE960E-FE9B-B7B4-781C-6DFA940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strategy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241659" y="2257765"/>
            <a:ext cx="105504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incrementally!</a:t>
            </a:r>
          </a:p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with a very simple model and get it to work!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C93"/>
                </a:solidFill>
                <a:latin typeface="Times-Roman"/>
              </a:rPr>
              <a:t>	</a:t>
            </a:r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hard to fix a complex but broken model</a:t>
            </a:r>
          </a:p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bells and whistles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(e.g., layers, regularization, or advanced architectures)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one-by-one and get the model working with each of them (or abandon them)</a:t>
            </a:r>
          </a:p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 run on a tiny amount of data</a:t>
            </a:r>
          </a:p>
          <a:p>
            <a:pPr lvl="1"/>
            <a:r>
              <a:rPr lang="en-US" sz="24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see bugs much more easily on a tiny dataset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You can manually inspect predictions and understand what’s happening.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Something like 4–8 examples is good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synthetic data is useful for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(artificially created data that you control).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you can get 100% on this data</a:t>
            </a:r>
          </a:p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		</a:t>
            </a:r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your model is definitely either not powerful enough or it is broken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AD69154-88BF-DF80-D0AF-7469168A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6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strategy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353954" y="2272129"/>
            <a:ext cx="105504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and run your model on a large dataset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should still score close to 100% on the training data after optimization</a:t>
            </a:r>
          </a:p>
          <a:p>
            <a:pPr lvl="2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you probably want to consider a more powerful model!</a:t>
            </a:r>
          </a:p>
          <a:p>
            <a:pPr lvl="2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 to training data is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not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something to be scared of when doing deep learning</a:t>
            </a:r>
          </a:p>
          <a:p>
            <a:pPr lvl="2"/>
            <a:r>
              <a:rPr lang="en-US" sz="2400" b="0" i="0" u="none" strike="noStrike" baseline="0" dirty="0">
                <a:solidFill>
                  <a:srgbClr val="007C93"/>
                </a:solidFill>
                <a:latin typeface="Times-Roman"/>
              </a:rPr>
              <a:t>	</a:t>
            </a:r>
            <a:r>
              <a:rPr lang="en-US" sz="2000" b="0" i="0" u="none" strike="noStrike" baseline="0" dirty="0">
                <a:solidFill>
                  <a:srgbClr val="007C93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models are usually good at generalizing because of the way distributed representations  share statistical strength regardless of overfitting to training data</a:t>
            </a:r>
          </a:p>
          <a:p>
            <a:pPr lvl="2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still, you now want good generalization performance: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C93"/>
                </a:solidFill>
                <a:latin typeface="Times-Roman"/>
              </a:rPr>
              <a:t>	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Regularize your model until it doesn’t overfit on dev data</a:t>
            </a:r>
          </a:p>
          <a:p>
            <a:pPr lvl="2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Strategies like L2 regularization can be useful</a:t>
            </a:r>
          </a:p>
          <a:p>
            <a:pPr lvl="2"/>
            <a:r>
              <a:rPr lang="en-US" sz="2000" b="0" i="0" u="none" strike="noStrike" baseline="0" dirty="0">
                <a:solidFill>
                  <a:srgbClr val="8D1515"/>
                </a:solidFill>
                <a:latin typeface="Times-Roma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normally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-Bold"/>
                <a:cs typeface="Calibri" panose="020F0502020204030204" pitchFamily="34" charset="0"/>
              </a:rPr>
              <a:t>generous dropout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secret to success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18DF352-3B78-DDCC-635F-AA1105E2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391E-9198-A1AE-7B07-539B9960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A89C50-236A-27D8-382E-4570EF73CF8E}"/>
              </a:ext>
            </a:extLst>
          </p:cNvPr>
          <p:cNvSpPr txBox="1"/>
          <p:nvPr/>
        </p:nvSpPr>
        <p:spPr>
          <a:xfrm>
            <a:off x="1261241" y="1366922"/>
            <a:ext cx="104683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Build a basic model (e.g., a single-layer neural network or logistic regression).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 it on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tiny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(4–8 synthetic examples) and ensure it achieves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100%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debug the implementation.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 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Train the model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 training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the model fits the training data well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close to 100%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it fails, increase model capacity (e.g., add layers or neurons).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Tune Hyperparameters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tuning 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(independent of the training set) to optimize hyperparameters like learning rate, batch size, and number of layers.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 hyperparameters until performance on the tuning set improves, without touching the dev set.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 Generalization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tuning, evaluate the model on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 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track performance on unseen data.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dev set is used to assess how well the model generalizes, but no parameter or hyperparameter adjustments should be made based on this set.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Gradually increase model complexity (e.g., layers, embeddings, or features).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Re-train and validate after each modification, 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tuning 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hyperparameter adjustments and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 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generalization monitoring.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Once the model performs well on the dev set, evaluate it on an untouched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test set sparingly (ideally only once) to get an unbiased measure of real-world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E9BEFF4-FAB6-81B9-D379-1D884591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20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Workflow for Model Development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41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C57C-F6CF-C883-3245-3B82511A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04" y="16065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Project Proposal-</a:t>
            </a:r>
            <a:br>
              <a:rPr lang="en-US" dirty="0"/>
            </a:br>
            <a:r>
              <a:rPr lang="en-US" sz="2800" b="1" dirty="0"/>
              <a:t>Content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1CB7-4480-1A35-E4D7-C334200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4" y="1349371"/>
            <a:ext cx="10909738" cy="55086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Project Goal</a:t>
            </a:r>
            <a:r>
              <a:rPr lang="en-US" sz="1600" dirty="0"/>
              <a:t>: Clearly state what the project aims to achieve. Ensure the goal is specific, measurable, and aligned with the overall objectives of the course.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(Optional) Relevant Work</a:t>
            </a:r>
            <a:r>
              <a:rPr lang="en-US" sz="1600" dirty="0"/>
              <a:t>: Provide a brief review of similar projects, research papers, or methodologies related to your topic. Highlight what makes your project unique or how it builds upon this work.</a:t>
            </a:r>
          </a:p>
          <a:p>
            <a:pPr>
              <a:lnSpc>
                <a:spcPct val="120000"/>
              </a:lnSpc>
            </a:pPr>
            <a:r>
              <a:rPr lang="en-US" sz="1600" b="1" dirty="0"/>
              <a:t>Project Modules and Team Responsibilities</a:t>
            </a:r>
            <a:r>
              <a:rPr lang="en-US" sz="16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Define the modules or components of the project, ensuring that the </a:t>
            </a:r>
            <a:r>
              <a:rPr lang="en-US" b="1" dirty="0"/>
              <a:t>number of modules matches or exceeds the number of team members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module should represent a distinct part of the project and focus on different techniques, models, or approaches. Examples of modules could include: Implementing a RNN or LSTM, Using a Transformer model (e.g., BERT or GPT), Applying unsupervised learning techniques, such as clustering or dimensionality reduction, Developing a web crawler to collect data for training and analysis, Leveraging Large Language Models (LLMs) for zero-shot or few-shot tasks and more.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Describe how these modules will integrate to form the final project..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Final Outcome</a:t>
            </a:r>
            <a:r>
              <a:rPr lang="en-US" sz="1600" dirty="0"/>
              <a:t>: Describe the expected deliverables (e.g., a trained model, analysis report, or interactive tool) and how you plan to evaluate the project's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D1B44-92AA-7759-F496-C7344F80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You can start by selecting the data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113321" y="2309758"/>
            <a:ext cx="105504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an interesting dataset to use on the different approaches we learnt in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it your self (preferred): scrape some relevant websites, collect manually, collaborate with someone who owns the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Get data from the web: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Papers with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Hugging Face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places like: </a:t>
            </a:r>
          </a:p>
          <a:p>
            <a:pPr lvl="3"/>
            <a:r>
              <a:rPr lang="en-US" b="0" i="0" u="none" strike="noStrike" baseline="0" dirty="0">
                <a:solidFill>
                  <a:srgbClr val="8D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4199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https://machinelearningmastery.com/datasets-natural-language-processing/</a:t>
            </a:r>
          </a:p>
          <a:p>
            <a:pPr lvl="3"/>
            <a:r>
              <a:rPr lang="en-US" b="0" i="0" u="none" strike="noStrike" baseline="0" dirty="0">
                <a:solidFill>
                  <a:srgbClr val="8D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4199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https://github.com/niderhoff/nlp-datasets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FC7C677-93DF-6C76-41D7-2939479E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interesting datasets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145406" y="2422053"/>
            <a:ext cx="1055043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Squad1.1 (Question Answering)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https://rajpurkar.github.io/SQuAD-explorer/explore/1.1/dev/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https://paperswithcode.com/dataset/squad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(data loaders)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WMT (Workshop on Machine Translation)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(2019):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https://huggingface.co/datasets/wmt19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A727A9E-0EAD-78AC-32CB-0882CFC1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Get inspiration from articles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05F431-54BF-4BB2-98BF-A46EDFE2087E}"/>
              </a:ext>
            </a:extLst>
          </p:cNvPr>
          <p:cNvSpPr txBox="1"/>
          <p:nvPr/>
        </p:nvSpPr>
        <p:spPr>
          <a:xfrm>
            <a:off x="1514375" y="2678727"/>
            <a:ext cx="105504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to look?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scholar (search for specific tasks and papers that have a lot of citations)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NLP benchmarks (see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https://nlpprogress.com)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Papers with code  (see: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https://paperswithcode.com/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project:</a:t>
            </a:r>
          </a:p>
          <a:p>
            <a:pPr algn="l"/>
            <a:r>
              <a:rPr lang="da-DK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Generating Gender Augmented Data for NLP</a:t>
            </a:r>
            <a:endParaRPr lang="da-DK" sz="20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BF49B9F-6E93-E3E3-8DED-D2CD8442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Paperswithcode</a:t>
            </a:r>
            <a:r>
              <a:rPr lang="en-US" dirty="0"/>
              <a:t> Datasets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2C48475-C189-4E75-BDB1-86DEFDEEDBA9}"/>
              </a:ext>
            </a:extLst>
          </p:cNvPr>
          <p:cNvSpPr txBox="1"/>
          <p:nvPr/>
        </p:nvSpPr>
        <p:spPr>
          <a:xfrm>
            <a:off x="864705" y="5894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https://www.paperswithcode.com</a:t>
            </a:r>
          </a:p>
          <a:p>
            <a:pPr algn="l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/datasets?mod=texts&amp;page=1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734FC0-42C1-4CC6-B6A9-9B04BEC0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624" y="2188029"/>
            <a:ext cx="3898162" cy="4447903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F7D4813-084B-92D5-81FE-A72A1F1F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8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Huggingface</a:t>
            </a:r>
            <a:r>
              <a:rPr lang="en-US" dirty="0"/>
              <a:t> Datasets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2C48475-C189-4E75-BDB1-86DEFDEEDBA9}"/>
              </a:ext>
            </a:extLst>
          </p:cNvPr>
          <p:cNvSpPr txBox="1"/>
          <p:nvPr/>
        </p:nvSpPr>
        <p:spPr>
          <a:xfrm>
            <a:off x="809717" y="6217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https://huggingface.co/datasets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42A4511-4014-460C-8659-1C5757AF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775" y="2208589"/>
            <a:ext cx="5305089" cy="454914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04B05D-78F7-BD02-264B-9CB4F974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40EF0-7FAB-4095-8DD9-40104039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Datasets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2C48475-C189-4E75-BDB1-86DEFDEEDBA9}"/>
              </a:ext>
            </a:extLst>
          </p:cNvPr>
          <p:cNvSpPr txBox="1"/>
          <p:nvPr/>
        </p:nvSpPr>
        <p:spPr>
          <a:xfrm>
            <a:off x="895472" y="5756255"/>
            <a:ext cx="2068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https://www.kaggle.com/datasets?tags=13204-NLP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97C452B-5DAF-4106-907C-B07FE284E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758" y="2326529"/>
            <a:ext cx="7795164" cy="4313391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84EE8EC-F9AA-DC52-7B99-ED6B7683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454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37058</TotalTime>
  <Words>3154</Words>
  <Application>Microsoft Office PowerPoint</Application>
  <PresentationFormat>Widescreen</PresentationFormat>
  <Paragraphs>288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Calibri-Bold</vt:lpstr>
      <vt:lpstr>Gill Sans MT</vt:lpstr>
      <vt:lpstr>Times-Roman</vt:lpstr>
      <vt:lpstr>Wingdings-Regular</vt:lpstr>
      <vt:lpstr>Parcel</vt:lpstr>
      <vt:lpstr>Applied Natural Language Processing</vt:lpstr>
      <vt:lpstr>Project Grade Breakdown</vt:lpstr>
      <vt:lpstr>Project Proposal- Content Expectations</vt:lpstr>
      <vt:lpstr>You can start by selecting the data</vt:lpstr>
      <vt:lpstr>interesting datasets</vt:lpstr>
      <vt:lpstr>Get inspiration from articles</vt:lpstr>
      <vt:lpstr>Paperswithcode Datasets</vt:lpstr>
      <vt:lpstr>Huggingface Datasets</vt:lpstr>
      <vt:lpstr>Kaggle Datasets</vt:lpstr>
      <vt:lpstr>More inspiration </vt:lpstr>
      <vt:lpstr>Resources</vt:lpstr>
      <vt:lpstr>#1 Project Example:  Domain-Specific Chatbot for Personal Questions About Course Material</vt:lpstr>
      <vt:lpstr>#2 Project Example: Analyzing the National Mood in Israel Through Text</vt:lpstr>
      <vt:lpstr>#3 Project Example: Text Analysis and Generation on Song Lyrics</vt:lpstr>
      <vt:lpstr>#4 Project Example: Multimodal Recipe Generator</vt:lpstr>
      <vt:lpstr>My dataset is not labeled! What should I do?</vt:lpstr>
      <vt:lpstr>Training Neural Networks- tips</vt:lpstr>
      <vt:lpstr>Training Neural Networks-tips</vt:lpstr>
      <vt:lpstr>Overfitting</vt:lpstr>
      <vt:lpstr>Overfitting and fine-tuning: Big Data</vt:lpstr>
      <vt:lpstr>Overfitting and fine-tuning</vt:lpstr>
      <vt:lpstr>Experimental strategy</vt:lpstr>
      <vt:lpstr>Experimental strategy</vt:lpstr>
      <vt:lpstr>Workflow for Model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Natural Language Processing</dc:title>
  <dc:creator>עופר מנדלבום</dc:creator>
  <cp:lastModifiedBy>רחל ש</cp:lastModifiedBy>
  <cp:revision>233</cp:revision>
  <dcterms:created xsi:type="dcterms:W3CDTF">2022-09-22T08:36:24Z</dcterms:created>
  <dcterms:modified xsi:type="dcterms:W3CDTF">2024-12-24T10:35:41Z</dcterms:modified>
</cp:coreProperties>
</file>