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72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29EF-EAE0-4503-8BCB-F046BFBF1CEC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E39E-7B4F-4B7B-96B1-7295802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9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674-5739-3AAE-41DF-FDDCC654A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Estimators in dynamic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16C2-5B84-455D-F8C3-C49941C1C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B750-A3AA-544A-C75D-B0E37478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C680-6898-D20F-FD72-A61E2FC9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 and w are white noise signals</a:t>
            </a:r>
          </a:p>
          <a:p>
            <a:r>
              <a:rPr lang="en-US" dirty="0" err="1"/>
              <a:t>w~Q</a:t>
            </a:r>
            <a:endParaRPr lang="en-US" dirty="0"/>
          </a:p>
          <a:p>
            <a:r>
              <a:rPr lang="en-US" dirty="0" err="1"/>
              <a:t>v~R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0E669-B7AD-46DA-E6CD-DD071605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27" y="1357803"/>
            <a:ext cx="4004084" cy="5179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4781F-0951-25F1-A1B7-52DA3FA5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889777"/>
            <a:ext cx="5154200" cy="7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AD24-36E3-DA40-132E-8B114B6A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2DED-C078-372A-89B5-4392DF45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FF4CA-51F8-E336-7B63-9CBAC894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192" y="1378392"/>
            <a:ext cx="3811219" cy="5283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55200-EF5D-540C-9CD2-18866D79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911325"/>
            <a:ext cx="5982750" cy="10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2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5FE-83FE-D433-5103-B8A53004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input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C68B-F628-DB67-9163-094403A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36" y="1985537"/>
            <a:ext cx="5844618" cy="3541714"/>
          </a:xfrm>
        </p:spPr>
        <p:txBody>
          <a:bodyPr/>
          <a:lstStyle/>
          <a:p>
            <a:r>
              <a:rPr lang="en-US" dirty="0"/>
              <a:t>estimate error of the 4 states, when applying a square signal as unknown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0D72-43B2-3C1D-7071-16C4C4FF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56930"/>
            <a:ext cx="5571241" cy="2834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EB609-3DFC-2358-73EC-EA98C0C3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447" y="2833769"/>
            <a:ext cx="3783964" cy="1190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89A87-8450-B2E9-4F1F-574A1BC7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447" y="4817516"/>
            <a:ext cx="3783964" cy="973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7400FA-00FD-6FE0-D273-75835B344448}"/>
              </a:ext>
            </a:extLst>
          </p:cNvPr>
          <p:cNvSpPr txBox="1"/>
          <p:nvPr/>
        </p:nvSpPr>
        <p:spPr>
          <a:xfrm>
            <a:off x="7263446" y="2327920"/>
            <a:ext cx="202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system: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6B34B-0E43-7159-3C80-51167A9D36EE}"/>
              </a:ext>
            </a:extLst>
          </p:cNvPr>
          <p:cNvSpPr txBox="1"/>
          <p:nvPr/>
        </p:nvSpPr>
        <p:spPr>
          <a:xfrm>
            <a:off x="7263446" y="4355851"/>
            <a:ext cx="26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extended system:</a:t>
            </a:r>
          </a:p>
        </p:txBody>
      </p:sp>
    </p:spTree>
    <p:extLst>
      <p:ext uri="{BB962C8B-B14F-4D97-AF65-F5344CB8AC3E}">
        <p14:creationId xmlns:p14="http://schemas.microsoft.com/office/powerpoint/2010/main" val="407175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D41D-C3B1-FC8B-AF47-11F52B1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input decoupling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FDE9-E3B0-AE6B-21F9-D2F6A43A0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8147"/>
            <a:ext cx="5655314" cy="3541714"/>
          </a:xfrm>
        </p:spPr>
        <p:txBody>
          <a:bodyPr/>
          <a:lstStyle/>
          <a:p>
            <a:r>
              <a:rPr lang="en-US" dirty="0"/>
              <a:t>estimate error of the 4 states, when applying a square signal as unknown input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E48D4-67D4-E70E-3202-178746CE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855151"/>
            <a:ext cx="5551619" cy="3469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ADE1D-AC7D-2A67-2F62-FFE7BD4C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702" y="3549004"/>
            <a:ext cx="2849339" cy="886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10626-183F-2921-87F9-9D7F7827E7AC}"/>
              </a:ext>
            </a:extLst>
          </p:cNvPr>
          <p:cNvSpPr txBox="1"/>
          <p:nvPr/>
        </p:nvSpPr>
        <p:spPr>
          <a:xfrm>
            <a:off x="7393702" y="3015977"/>
            <a:ext cx="208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Observer form:</a:t>
            </a:r>
          </a:p>
        </p:txBody>
      </p:sp>
    </p:spTree>
    <p:extLst>
      <p:ext uri="{BB962C8B-B14F-4D97-AF65-F5344CB8AC3E}">
        <p14:creationId xmlns:p14="http://schemas.microsoft.com/office/powerpoint/2010/main" val="267034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B706-33B6-3BA0-044E-68C3BDEF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C5628D-2D6C-7408-3540-CED74721E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2807" y="1913370"/>
            <a:ext cx="5144604" cy="151563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D1331-FFE6-68DA-DA8C-846A65E6F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5" r="16429"/>
          <a:stretch/>
        </p:blipFill>
        <p:spPr>
          <a:xfrm>
            <a:off x="1141412" y="1799286"/>
            <a:ext cx="3902697" cy="429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392CFD-0FD8-522D-158E-EA43B501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667" y="4280013"/>
            <a:ext cx="515374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5606-1AFB-578A-B300-2E12E101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system vs linearized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1227-B661-B44E-E71C-AE1BCD80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98C6-E19C-2A9F-A604-1C7F64C8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21586"/>
            <a:ext cx="8773173" cy="251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B6656-70EC-C380-C01A-BA1A6137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27" y="4233012"/>
            <a:ext cx="5919265" cy="24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8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7BA8-338D-7964-748A-9C3E3E97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feedback and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F6CA-88E2-08F4-EA3C-973D8CBA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69194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state feedback control and the observer are designed using the linearized system which is controllable and observable </a:t>
            </a:r>
          </a:p>
          <a:p>
            <a:r>
              <a:rPr lang="en-US" dirty="0"/>
              <a:t>K=place(A,B,[-3,-3,-4,-4]);</a:t>
            </a:r>
          </a:p>
          <a:p>
            <a:r>
              <a:rPr lang="en-US" dirty="0"/>
              <a:t>L=place(A',C',[-10,-10,-20,-20])’;</a:t>
            </a:r>
          </a:p>
          <a:p>
            <a:r>
              <a:rPr lang="en-US" dirty="0"/>
              <a:t>The poles of the closed loop system have to be in the left half plane</a:t>
            </a:r>
          </a:p>
        </p:txBody>
      </p:sp>
      <p:pic>
        <p:nvPicPr>
          <p:cNvPr id="1026" name="Picture 2" descr="Control Tutorials for MATLAB and Simulink - Introduction: State-Space  Methods for Controller Design">
            <a:extLst>
              <a:ext uri="{FF2B5EF4-FFF2-40B4-BE49-F238E27FC236}">
                <a16:creationId xmlns:a16="http://schemas.microsoft.com/office/drawing/2014/main" id="{71BCD7BE-E62C-B032-A4AA-244885DE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993394"/>
            <a:ext cx="40576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CCCB4B-6C98-129B-ED5E-A1DF6866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30" y="4421188"/>
            <a:ext cx="3401881" cy="2167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E7ACB-29B6-7D33-43A8-BFB197BA4897}"/>
              </a:ext>
            </a:extLst>
          </p:cNvPr>
          <p:cNvSpPr txBox="1"/>
          <p:nvPr/>
        </p:nvSpPr>
        <p:spPr>
          <a:xfrm>
            <a:off x="8706690" y="4030504"/>
            <a:ext cx="1445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state feedback control</a:t>
            </a:r>
          </a:p>
        </p:txBody>
      </p:sp>
    </p:spTree>
    <p:extLst>
      <p:ext uri="{BB962C8B-B14F-4D97-AF65-F5344CB8AC3E}">
        <p14:creationId xmlns:p14="http://schemas.microsoft.com/office/powerpoint/2010/main" val="183323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AC82-F08D-7F0F-83F9-83FA5C54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8C4D-07A2-FB24-1E16-300DA4CA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F8644-8A91-6104-67A4-537827A4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48260"/>
            <a:ext cx="9905998" cy="47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ACA4-8F2C-2AD0-45BD-6B915B9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3974-C912-40F8-E2BC-48F082BC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2159C-9536-C516-2267-A0E8D245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0272"/>
            <a:ext cx="9786166" cy="45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845D-891F-46DD-FCA8-982761B7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feedback using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9B3A-9366-833A-8DEB-9D30054B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0E1D3-825B-85DE-49C2-C3B8F4E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04" y="2145504"/>
            <a:ext cx="4956607" cy="3749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1ED01-5219-10E0-069E-B4ED9A7D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145504"/>
            <a:ext cx="5075532" cy="37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E9E-8B21-10DB-AD11-297C352C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F1EC-433A-1C9B-E206-1239214D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17701-16BC-4BB0-516F-C3EEEAF8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1" y="1904814"/>
            <a:ext cx="3921308" cy="4231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F07E1-DF89-3050-63A6-44EEB5B7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78" y="2384575"/>
            <a:ext cx="5880141" cy="32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4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74B3-D7C0-2133-34D0-6C2D5869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State feedback control and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CBA8-48F6-E6F5-34FF-64BACE49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design again the state feedback control and the observer</a:t>
            </a:r>
          </a:p>
          <a:p>
            <a:r>
              <a:rPr lang="en-US" dirty="0"/>
              <a:t>This time, though, the poles of the closed loop system have to be in the unit circle for stability</a:t>
            </a:r>
          </a:p>
          <a:p>
            <a:r>
              <a:rPr lang="en-US" sz="1800" b="0" i="0" dirty="0">
                <a:effectLst/>
                <a:latin typeface="Menlo"/>
              </a:rPr>
              <a:t>Ts=0.01; </a:t>
            </a:r>
          </a:p>
          <a:p>
            <a:r>
              <a:rPr lang="en-US" sz="1800" b="0" i="0" dirty="0" err="1">
                <a:effectLst/>
                <a:latin typeface="Menlo"/>
              </a:rPr>
              <a:t>Kd</a:t>
            </a:r>
            <a:r>
              <a:rPr lang="en-US" sz="1800" b="0" i="0" dirty="0">
                <a:effectLst/>
                <a:latin typeface="Menlo"/>
              </a:rPr>
              <a:t>=place(</a:t>
            </a:r>
            <a:r>
              <a:rPr lang="en-US" sz="1800" b="0" i="0" dirty="0" err="1">
                <a:effectLst/>
                <a:latin typeface="Menlo"/>
              </a:rPr>
              <a:t>Ad,Bd</a:t>
            </a:r>
            <a:r>
              <a:rPr lang="en-US" sz="1800" b="0" i="0" dirty="0">
                <a:effectLst/>
                <a:latin typeface="Menlo"/>
              </a:rPr>
              <a:t>,[exp(-3*Ts),exp(-3*Ts),exp(-4*Ts),exp(-4*Ts)]);</a:t>
            </a:r>
          </a:p>
          <a:p>
            <a:r>
              <a:rPr lang="en-US" sz="1800" b="0" i="0" dirty="0" err="1">
                <a:effectLst/>
                <a:latin typeface="Menlo"/>
              </a:rPr>
              <a:t>Ld</a:t>
            </a:r>
            <a:r>
              <a:rPr lang="en-US" sz="1800" b="0" i="0" dirty="0">
                <a:effectLst/>
                <a:latin typeface="Menlo"/>
              </a:rPr>
              <a:t>=place(</a:t>
            </a:r>
            <a:r>
              <a:rPr lang="en-US" sz="1800" b="0" i="0" dirty="0" err="1">
                <a:effectLst/>
                <a:latin typeface="Menlo"/>
              </a:rPr>
              <a:t>Ad',C</a:t>
            </a:r>
            <a:r>
              <a:rPr lang="en-US" sz="1800" b="0" i="0" dirty="0">
                <a:effectLst/>
                <a:latin typeface="Menlo"/>
              </a:rPr>
              <a:t>',[exp(-10*Ts),exp(-10*Ts),exp(-20*Ts),exp(-20*Ts)])’;</a:t>
            </a:r>
          </a:p>
          <a:p>
            <a:r>
              <a:rPr lang="en-US" dirty="0"/>
              <a:t>The old poles are mapped to the unit circle using z=exp(-s * Ts)</a:t>
            </a:r>
          </a:p>
        </p:txBody>
      </p:sp>
    </p:spTree>
    <p:extLst>
      <p:ext uri="{BB962C8B-B14F-4D97-AF65-F5344CB8AC3E}">
        <p14:creationId xmlns:p14="http://schemas.microsoft.com/office/powerpoint/2010/main" val="317913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282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Menlo</vt:lpstr>
      <vt:lpstr>Tw Cen MT</vt:lpstr>
      <vt:lpstr>Circuit</vt:lpstr>
      <vt:lpstr>Estimators in dynamic systems</vt:lpstr>
      <vt:lpstr>Nonlinear system</vt:lpstr>
      <vt:lpstr>Nonlinear system vs linearized system </vt:lpstr>
      <vt:lpstr>State feedback and observer</vt:lpstr>
      <vt:lpstr>estimation</vt:lpstr>
      <vt:lpstr>Control</vt:lpstr>
      <vt:lpstr>State feedback using observer</vt:lpstr>
      <vt:lpstr>Discrete systems</vt:lpstr>
      <vt:lpstr>Discrete State feedback control and observer</vt:lpstr>
      <vt:lpstr>Kalman filter</vt:lpstr>
      <vt:lpstr>Extended kalman filter</vt:lpstr>
      <vt:lpstr>Unknown input observer</vt:lpstr>
      <vt:lpstr>unknown input decoupling 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Estimators in dynamic systems</dc:title>
  <dc:creator>Alexandru Zigler</dc:creator>
  <cp:lastModifiedBy>Alexandru Zigler</cp:lastModifiedBy>
  <cp:revision>1</cp:revision>
  <dcterms:created xsi:type="dcterms:W3CDTF">2023-07-07T20:12:51Z</dcterms:created>
  <dcterms:modified xsi:type="dcterms:W3CDTF">2023-07-07T21:25:02Z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2023-07-07T21:25:01Z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456d94ad-db7b-4838-90bc-a393076b33f6</vt:lpwstr>
  </property>
  <property fmtid="{D5CDD505-2E9C-101B-9397-08002B2CF9AE}" pid="8" name="MSIP_Label_5b58b62f-6f94-46bd-8089-18e64b0a9abb_ContentBits">
    <vt:lpwstr>0</vt:lpwstr>
  </property>
</Properties>
</file>